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9"/>
  </p:notesMasterIdLst>
  <p:handoutMasterIdLst>
    <p:handoutMasterId r:id="rId130"/>
  </p:handoutMasterIdLst>
  <p:sldIdLst>
    <p:sldId id="2786" r:id="rId2"/>
    <p:sldId id="2567" r:id="rId3"/>
    <p:sldId id="918" r:id="rId4"/>
    <p:sldId id="2979" r:id="rId5"/>
    <p:sldId id="2980" r:id="rId6"/>
    <p:sldId id="2985" r:id="rId7"/>
    <p:sldId id="2640" r:id="rId8"/>
    <p:sldId id="2639" r:id="rId9"/>
    <p:sldId id="3026" r:id="rId10"/>
    <p:sldId id="2957" r:id="rId11"/>
    <p:sldId id="1728" r:id="rId12"/>
    <p:sldId id="1729" r:id="rId13"/>
    <p:sldId id="1730" r:id="rId14"/>
    <p:sldId id="1914" r:id="rId15"/>
    <p:sldId id="2998" r:id="rId16"/>
    <p:sldId id="2031" r:id="rId17"/>
    <p:sldId id="2982" r:id="rId18"/>
    <p:sldId id="2981" r:id="rId19"/>
    <p:sldId id="2239" r:id="rId20"/>
    <p:sldId id="2032" r:id="rId21"/>
    <p:sldId id="2986" r:id="rId22"/>
    <p:sldId id="2659" r:id="rId23"/>
    <p:sldId id="2660" r:id="rId24"/>
    <p:sldId id="2040" r:id="rId25"/>
    <p:sldId id="2959" r:id="rId26"/>
    <p:sldId id="2771" r:id="rId27"/>
    <p:sldId id="2993" r:id="rId28"/>
    <p:sldId id="1947" r:id="rId29"/>
    <p:sldId id="2398" r:id="rId30"/>
    <p:sldId id="1953" r:id="rId31"/>
    <p:sldId id="2722" r:id="rId32"/>
    <p:sldId id="2960" r:id="rId33"/>
    <p:sldId id="2967" r:id="rId34"/>
    <p:sldId id="2009" r:id="rId35"/>
    <p:sldId id="2987" r:id="rId36"/>
    <p:sldId id="2988" r:id="rId37"/>
    <p:sldId id="2989" r:id="rId38"/>
    <p:sldId id="2990" r:id="rId39"/>
    <p:sldId id="2992" r:id="rId40"/>
    <p:sldId id="2961" r:id="rId41"/>
    <p:sldId id="2962" r:id="rId42"/>
    <p:sldId id="2984" r:id="rId43"/>
    <p:sldId id="2650" r:id="rId44"/>
    <p:sldId id="3031" r:id="rId45"/>
    <p:sldId id="2994" r:id="rId46"/>
    <p:sldId id="3029" r:id="rId47"/>
    <p:sldId id="3030" r:id="rId48"/>
    <p:sldId id="2966" r:id="rId49"/>
    <p:sldId id="2995" r:id="rId50"/>
    <p:sldId id="2974" r:id="rId51"/>
    <p:sldId id="2972" r:id="rId52"/>
    <p:sldId id="2999" r:id="rId53"/>
    <p:sldId id="2963" r:id="rId54"/>
    <p:sldId id="2541" r:id="rId55"/>
    <p:sldId id="3000" r:id="rId56"/>
    <p:sldId id="3001" r:id="rId57"/>
    <p:sldId id="3024" r:id="rId58"/>
    <p:sldId id="2968" r:id="rId59"/>
    <p:sldId id="2965" r:id="rId60"/>
    <p:sldId id="2996" r:id="rId61"/>
    <p:sldId id="2969" r:id="rId62"/>
    <p:sldId id="2970" r:id="rId63"/>
    <p:sldId id="2973" r:id="rId64"/>
    <p:sldId id="3003" r:id="rId65"/>
    <p:sldId id="2975" r:id="rId66"/>
    <p:sldId id="2673" r:id="rId67"/>
    <p:sldId id="2977" r:id="rId68"/>
    <p:sldId id="2699" r:id="rId69"/>
    <p:sldId id="2920" r:id="rId70"/>
    <p:sldId id="2844" r:id="rId71"/>
    <p:sldId id="2882" r:id="rId72"/>
    <p:sldId id="3020" r:id="rId73"/>
    <p:sldId id="2649" r:id="rId74"/>
    <p:sldId id="2462" r:id="rId75"/>
    <p:sldId id="2466" r:id="rId76"/>
    <p:sldId id="2642" r:id="rId77"/>
    <p:sldId id="2743" r:id="rId78"/>
    <p:sldId id="2770" r:id="rId79"/>
    <p:sldId id="2748" r:id="rId80"/>
    <p:sldId id="2854" r:id="rId81"/>
    <p:sldId id="2856" r:id="rId82"/>
    <p:sldId id="2765" r:id="rId83"/>
    <p:sldId id="2766" r:id="rId84"/>
    <p:sldId id="2857" r:id="rId85"/>
    <p:sldId id="2767" r:id="rId86"/>
    <p:sldId id="2855" r:id="rId87"/>
    <p:sldId id="2681" r:id="rId88"/>
    <p:sldId id="2762" r:id="rId89"/>
    <p:sldId id="2860" r:id="rId90"/>
    <p:sldId id="2861" r:id="rId91"/>
    <p:sldId id="2837" r:id="rId92"/>
    <p:sldId id="3025" r:id="rId93"/>
    <p:sldId id="2899" r:id="rId94"/>
    <p:sldId id="3002" r:id="rId95"/>
    <p:sldId id="2940" r:id="rId96"/>
    <p:sldId id="2941" r:id="rId97"/>
    <p:sldId id="2865" r:id="rId98"/>
    <p:sldId id="2703" r:id="rId99"/>
    <p:sldId id="2864" r:id="rId100"/>
    <p:sldId id="2796" r:id="rId101"/>
    <p:sldId id="3022" r:id="rId102"/>
    <p:sldId id="3023" r:id="rId103"/>
    <p:sldId id="3027" r:id="rId104"/>
    <p:sldId id="3028" r:id="rId105"/>
    <p:sldId id="3032" r:id="rId106"/>
    <p:sldId id="2909" r:id="rId107"/>
    <p:sldId id="3005" r:id="rId108"/>
    <p:sldId id="2897" r:id="rId109"/>
    <p:sldId id="3021" r:id="rId110"/>
    <p:sldId id="3006" r:id="rId111"/>
    <p:sldId id="3007" r:id="rId112"/>
    <p:sldId id="3008" r:id="rId113"/>
    <p:sldId id="3009" r:id="rId114"/>
    <p:sldId id="3013" r:id="rId115"/>
    <p:sldId id="3014" r:id="rId116"/>
    <p:sldId id="2704" r:id="rId117"/>
    <p:sldId id="2705" r:id="rId118"/>
    <p:sldId id="2691" r:id="rId119"/>
    <p:sldId id="2763" r:id="rId120"/>
    <p:sldId id="2700" r:id="rId121"/>
    <p:sldId id="2900" r:id="rId122"/>
    <p:sldId id="2901" r:id="rId123"/>
    <p:sldId id="2902" r:id="rId124"/>
    <p:sldId id="2997" r:id="rId125"/>
    <p:sldId id="2895" r:id="rId126"/>
    <p:sldId id="2951" r:id="rId127"/>
    <p:sldId id="2680" r:id="rId128"/>
  </p:sldIdLst>
  <p:sldSz cx="9144000" cy="6858000" type="screen4x3"/>
  <p:notesSz cx="6991350" cy="9282113"/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20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tin H Vaidya" initials="NHV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5FBE4"/>
    <a:srgbClr val="EEF9F4"/>
    <a:srgbClr val="A3EF5C"/>
    <a:srgbClr val="CCFFA4"/>
    <a:srgbClr val="FAFC55"/>
    <a:srgbClr val="FFC819"/>
    <a:srgbClr val="89C2FF"/>
    <a:srgbClr val="33F5BB"/>
    <a:srgbClr val="FFDA7E"/>
    <a:srgbClr val="CBF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77" autoAdjust="0"/>
    <p:restoredTop sz="50051" autoAdjust="0"/>
  </p:normalViewPr>
  <p:slideViewPr>
    <p:cSldViewPr snapToGrid="0">
      <p:cViewPr varScale="1">
        <p:scale>
          <a:sx n="111" d="100"/>
          <a:sy n="111" d="100"/>
        </p:scale>
        <p:origin x="132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538" y="-84"/>
      </p:cViewPr>
      <p:guideLst>
        <p:guide orient="horz" pos="2923"/>
        <p:guide pos="22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handoutMaster" Target="handoutMasters/handoutMaster1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07-08-27T09:08:06.525" idx="2">
    <p:pos x="52" y="861"/>
    <p:text>Creation of Adam - fresco in Sistine Chapel, by Michelangelo
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07-08-27T09:08:06.525" idx="3">
    <p:pos x="52" y="861"/>
    <p:text>Creation of Adam - fresco in Sistine Chapel, by Michelangelo
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ctr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ctr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fld id="{4D328B2F-E4A9-4B42-9114-8FE517F38C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08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262AFDE-5065-4356-9A1D-319F9FBCF6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73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5F821-53FB-4708-9C2C-8B377EA7641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416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5F821-53FB-4708-9C2C-8B377EA7641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81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9079D8-EABB-734D-81F4-E1AF82A073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35A2AC-45B0-944D-9407-1E63ABB11CCE}" type="slidenum">
              <a:rPr lang="en-US" altLang="en-US"/>
              <a:pPr/>
              <a:t>114</a:t>
            </a:fld>
            <a:endParaRPr lang="en-US" altLang="en-US"/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321C1646-2F5A-AF4A-B499-F8C0151A26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F85DF918-8070-8447-AF73-DB92AA6DD7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785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9079D8-EABB-734D-81F4-E1AF82A073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35A2AC-45B0-944D-9407-1E63ABB11CCE}" type="slidenum">
              <a:rPr lang="en-US" altLang="en-US"/>
              <a:pPr/>
              <a:t>115</a:t>
            </a:fld>
            <a:endParaRPr lang="en-US" altLang="en-US"/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321C1646-2F5A-AF4A-B499-F8C0151A26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F85DF918-8070-8447-AF73-DB92AA6DD7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16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4A4FE-C508-445A-BEEA-5241DB609F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87A4A-469E-41B4-A4BB-20E7ADC1FB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0D3AB-AD66-458A-851D-A518A4FC23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62DA2-7D97-4C00-81E8-7464816732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90451-B3EB-4D27-9BF6-B2ED89E438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5E721-646B-43FE-9C59-B1DD65377C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7DEF5-A307-4F25-8C66-A6D5B05847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E0C2-57FB-4ADE-AB30-1194CE51D7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EC7BB-7051-4029-9E77-635DAEA5F5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51084-5C69-499E-A268-F024F61147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AEBF2-5F63-4212-9814-96C2174E3A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C1C9-E007-43BE-85CB-100AF574EE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92685-606E-40D3-AC53-BA20005A57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22931-C89A-41AC-84F8-145AE746D5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fld id="{9FF9E353-2231-45A2-B736-4E2E121B5C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Helvetica"/>
          <a:ea typeface="+mj-ea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65000"/>
        <a:buFont typeface="Marlett" pitchFamily="2" charset="2"/>
        <a:buChar char="g"/>
        <a:defRPr sz="24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25000"/>
        <a:buFont typeface="Marlett" pitchFamily="2" charset="2"/>
        <a:buChar char="i"/>
        <a:defRPr sz="2000">
          <a:solidFill>
            <a:schemeClr val="tx1"/>
          </a:solidFill>
          <a:latin typeface="Helvetica"/>
          <a:cs typeface="Helvetic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75000"/>
        <a:buChar char="•"/>
        <a:defRPr sz="2000">
          <a:solidFill>
            <a:schemeClr val="tx1"/>
          </a:solidFill>
          <a:latin typeface="Helvetica"/>
          <a:cs typeface="Helvetic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Helvetica"/>
          <a:cs typeface="Helvetic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Helvetica"/>
          <a:cs typeface="Helvetic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image" Target="../media/image3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460.png"/><Relationship Id="rId7" Type="http://schemas.openxmlformats.org/officeDocument/2006/relationships/image" Target="../media/image42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371.png"/><Relationship Id="rId7" Type="http://schemas.openxmlformats.org/officeDocument/2006/relationships/image" Target="../media/image47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430.png"/><Relationship Id="rId4" Type="http://schemas.openxmlformats.org/officeDocument/2006/relationships/image" Target="../media/image490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emf"/><Relationship Id="rId7" Type="http://schemas.openxmlformats.org/officeDocument/2006/relationships/oleObject" Target="../embeddings/oleObject4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emf"/><Relationship Id="rId7" Type="http://schemas.openxmlformats.org/officeDocument/2006/relationships/oleObject" Target="../embeddings/oleObject13.bin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emf"/><Relationship Id="rId7" Type="http://schemas.openxmlformats.org/officeDocument/2006/relationships/oleObject" Target="../embeddings/oleObject13.bin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emf"/><Relationship Id="rId7" Type="http://schemas.openxmlformats.org/officeDocument/2006/relationships/oleObject" Target="../embeddings/oleObject17.bin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emf"/><Relationship Id="rId7" Type="http://schemas.openxmlformats.org/officeDocument/2006/relationships/oleObject" Target="../embeddings/oleObject21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emf"/><Relationship Id="rId7" Type="http://schemas.openxmlformats.org/officeDocument/2006/relationships/oleObject" Target="../embeddings/oleObject21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13.png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7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02.png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8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61.png"/><Relationship Id="rId4" Type="http://schemas.openxmlformats.org/officeDocument/2006/relationships/image" Target="../media/image15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1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2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8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29.png"/><Relationship Id="rId7" Type="http://schemas.openxmlformats.org/officeDocument/2006/relationships/image" Target="../media/image36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1.png"/><Relationship Id="rId4" Type="http://schemas.openxmlformats.org/officeDocument/2006/relationships/image" Target="../media/image42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0.png"/><Relationship Id="rId5" Type="http://schemas.openxmlformats.org/officeDocument/2006/relationships/image" Target="../media/image120.png"/><Relationship Id="rId4" Type="http://schemas.openxmlformats.org/officeDocument/2006/relationships/image" Target="../media/image110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9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0.png"/><Relationship Id="rId4" Type="http://schemas.openxmlformats.org/officeDocument/2006/relationships/image" Target="../media/image3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4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7" Type="http://schemas.openxmlformats.org/officeDocument/2006/relationships/image" Target="../media/image250.png"/><Relationship Id="rId12" Type="http://schemas.openxmlformats.org/officeDocument/2006/relationships/image" Target="../media/image4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10" Type="http://schemas.openxmlformats.org/officeDocument/2006/relationships/image" Target="../media/image36.png"/><Relationship Id="rId9" Type="http://schemas.openxmlformats.org/officeDocument/2006/relationships/image" Target="../media/image29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9DE80E6-B4BD-5759-E8B4-1DE87BB73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9310" y="6400801"/>
            <a:ext cx="6915873" cy="360744"/>
          </a:xfrm>
        </p:spPr>
        <p:txBody>
          <a:bodyPr/>
          <a:lstStyle/>
          <a:p>
            <a:pPr algn="r"/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MobiHoc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2023 Keynote</a:t>
            </a:r>
          </a:p>
        </p:txBody>
      </p:sp>
    </p:spTree>
    <p:extLst>
      <p:ext uri="{BB962C8B-B14F-4D97-AF65-F5344CB8AC3E}">
        <p14:creationId xmlns:p14="http://schemas.microsoft.com/office/powerpoint/2010/main" val="3261022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C777E3-6C3D-0641-8DAE-6E3E3729F7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Consensus, consensus, everywhere …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89D8AF4-B3F5-A246-A1A3-9119CB6287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8959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3622D4-57A1-DA4F-A58D-6025952631AB}"/>
              </a:ext>
            </a:extLst>
          </p:cNvPr>
          <p:cNvSpPr txBox="1">
            <a:spLocks/>
          </p:cNvSpPr>
          <p:nvPr/>
        </p:nvSpPr>
        <p:spPr bwMode="auto">
          <a:xfrm>
            <a:off x="685800" y="1524000"/>
            <a:ext cx="789754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Marlett" pitchFamily="2" charset="2"/>
              <a:buNone/>
            </a:pPr>
            <a:endParaRPr lang="en-US" kern="0" dirty="0">
              <a:sym typeface="Wingdings" pitchFamily="2" charset="2"/>
            </a:endParaRPr>
          </a:p>
          <a:p>
            <a:pPr marL="0" indent="0">
              <a:buFont typeface="Marlett" pitchFamily="2" charset="2"/>
              <a:buNone/>
            </a:pPr>
            <a:endParaRPr lang="en-US" kern="0" dirty="0">
              <a:sym typeface="Wingdings" pitchFamily="2" charset="2"/>
            </a:endParaRPr>
          </a:p>
          <a:p>
            <a:pPr marL="0" indent="0" algn="ctr">
              <a:buFont typeface="Marlett" pitchFamily="2" charset="2"/>
              <a:buNone/>
            </a:pPr>
            <a:r>
              <a:rPr lang="en-US" sz="4000" kern="0" dirty="0">
                <a:latin typeface="Impact" panose="020B0806030902050204" pitchFamily="34" charset="0"/>
                <a:sym typeface="Wingdings" pitchFamily="2" charset="2"/>
              </a:rPr>
              <a:t> </a:t>
            </a:r>
            <a:r>
              <a:rPr lang="en-US" sz="4000" kern="0" dirty="0">
                <a:solidFill>
                  <a:srgbClr val="00B050"/>
                </a:solidFill>
                <a:latin typeface="Impact" panose="020B0806030902050204" pitchFamily="34" charset="0"/>
                <a:sym typeface="Wingdings" pitchFamily="2" charset="2"/>
              </a:rPr>
              <a:t>It Depends</a:t>
            </a:r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B1DE8F6-C7E0-9849-8844-658D89427156}"/>
              </a:ext>
            </a:extLst>
          </p:cNvPr>
          <p:cNvSpPr txBox="1"/>
          <p:nvPr/>
        </p:nvSpPr>
        <p:spPr>
          <a:xfrm rot="20462544">
            <a:off x="5941523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6DB083-A646-F241-9FB4-2E79C791926E}"/>
              </a:ext>
            </a:extLst>
          </p:cNvPr>
          <p:cNvCxnSpPr/>
          <p:nvPr/>
        </p:nvCxnSpPr>
        <p:spPr bwMode="auto">
          <a:xfrm>
            <a:off x="869795" y="4832195"/>
            <a:ext cx="752335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3EF87D8-99BD-0541-8391-771A431E882A}"/>
              </a:ext>
            </a:extLst>
          </p:cNvPr>
          <p:cNvSpPr txBox="1"/>
          <p:nvPr/>
        </p:nvSpPr>
        <p:spPr>
          <a:xfrm>
            <a:off x="884037" y="3908447"/>
            <a:ext cx="189827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Independent</a:t>
            </a:r>
            <a:br>
              <a:rPr lang="en-US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0E2B4D-BB43-714E-B623-502B2C4052B0}"/>
              </a:ext>
            </a:extLst>
          </p:cNvPr>
          <p:cNvSpPr txBox="1"/>
          <p:nvPr/>
        </p:nvSpPr>
        <p:spPr>
          <a:xfrm>
            <a:off x="6510512" y="3908446"/>
            <a:ext cx="179568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“Enough”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redundancy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CBA68E-ED3C-5A44-95C4-F0922972F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480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2C0257-7CEF-2844-A87A-62FD2309887B}"/>
              </a:ext>
            </a:extLst>
          </p:cNvPr>
          <p:cNvCxnSpPr/>
          <p:nvPr/>
        </p:nvCxnSpPr>
        <p:spPr bwMode="auto">
          <a:xfrm>
            <a:off x="869795" y="4081079"/>
            <a:ext cx="752335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D7966E-A57F-774E-9973-F7981A6B590E}"/>
              </a:ext>
            </a:extLst>
          </p:cNvPr>
          <p:cNvSpPr txBox="1"/>
          <p:nvPr/>
        </p:nvSpPr>
        <p:spPr>
          <a:xfrm>
            <a:off x="851379" y="3157331"/>
            <a:ext cx="1898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Independent</a:t>
            </a:r>
            <a:br>
              <a:rPr lang="en-US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8EC4E-3600-DC44-947F-5004DBF839BA}"/>
              </a:ext>
            </a:extLst>
          </p:cNvPr>
          <p:cNvSpPr txBox="1"/>
          <p:nvPr/>
        </p:nvSpPr>
        <p:spPr>
          <a:xfrm>
            <a:off x="6510512" y="3157330"/>
            <a:ext cx="1795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“Enough”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redundancy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37EF0-D8B3-EE47-AEA4-4EC2D0F52EFB}"/>
              </a:ext>
            </a:extLst>
          </p:cNvPr>
          <p:cNvSpPr txBox="1"/>
          <p:nvPr/>
        </p:nvSpPr>
        <p:spPr>
          <a:xfrm rot="20462544">
            <a:off x="6023168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71D6-1977-4346-BA19-DE9BC05D1625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71D6-1977-4346-BA19-DE9BC05D1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963E49C-3033-5B4B-9459-7F90D29CBDE3}"/>
              </a:ext>
            </a:extLst>
          </p:cNvPr>
          <p:cNvSpPr txBox="1"/>
          <p:nvPr/>
        </p:nvSpPr>
        <p:spPr>
          <a:xfrm rot="20462544">
            <a:off x="5941523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5F2D92-4D22-F841-9787-81006B06D94A}"/>
              </a:ext>
            </a:extLst>
          </p:cNvPr>
          <p:cNvSpPr txBox="1"/>
          <p:nvPr/>
        </p:nvSpPr>
        <p:spPr>
          <a:xfrm>
            <a:off x="869795" y="4178068"/>
            <a:ext cx="2486863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chemeClr val="bg1"/>
                </a:solidFill>
                <a:latin typeface="Helvetica" pitchFamily="2" charset="0"/>
              </a:rPr>
              <a:t>Approximate</a:t>
            </a:r>
          </a:p>
        </p:txBody>
      </p:sp>
    </p:spTree>
    <p:extLst>
      <p:ext uri="{BB962C8B-B14F-4D97-AF65-F5344CB8AC3E}">
        <p14:creationId xmlns:p14="http://schemas.microsoft.com/office/powerpoint/2010/main" val="36382010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10D9A-D4DE-534D-B4F3-0568A0FFC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582" y="138546"/>
            <a:ext cx="1458884" cy="576349"/>
          </a:xfrm>
        </p:spPr>
        <p:txBody>
          <a:bodyPr/>
          <a:lstStyle/>
          <a:p>
            <a:r>
              <a:rPr lang="en-US" dirty="0"/>
              <a:t>2016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571F7F-2F52-1449-AF29-BC33A28F4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9" y="1300548"/>
            <a:ext cx="8861367" cy="555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895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A590F5-6527-7BDA-E85C-628F83DF43C8}"/>
                  </a:ext>
                </a:extLst>
              </p:cNvPr>
              <p:cNvSpPr txBox="1"/>
              <p:nvPr/>
            </p:nvSpPr>
            <p:spPr>
              <a:xfrm>
                <a:off x="590152" y="2082550"/>
                <a:ext cx="7963696" cy="183550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3200" b="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32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32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A590F5-6527-7BDA-E85C-628F83DF4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" y="2082550"/>
                <a:ext cx="7963696" cy="1835502"/>
              </a:xfrm>
              <a:prstGeom prst="rect">
                <a:avLst/>
              </a:prstGeom>
              <a:blipFill>
                <a:blip r:embed="rId2"/>
                <a:stretch>
                  <a:fillRect t="-11034" b="-3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152EB942-CEE8-2794-86DB-78C24F274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Approximation</a:t>
            </a:r>
          </a:p>
        </p:txBody>
      </p:sp>
    </p:spTree>
    <p:extLst>
      <p:ext uri="{BB962C8B-B14F-4D97-AF65-F5344CB8AC3E}">
        <p14:creationId xmlns:p14="http://schemas.microsoft.com/office/powerpoint/2010/main" val="34441267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A590F5-6527-7BDA-E85C-628F83DF43C8}"/>
                  </a:ext>
                </a:extLst>
              </p:cNvPr>
              <p:cNvSpPr txBox="1"/>
              <p:nvPr/>
            </p:nvSpPr>
            <p:spPr>
              <a:xfrm>
                <a:off x="590152" y="2082550"/>
                <a:ext cx="7963696" cy="183550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3200" b="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32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32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A590F5-6527-7BDA-E85C-628F83DF4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" y="2082550"/>
                <a:ext cx="7963696" cy="1835502"/>
              </a:xfrm>
              <a:prstGeom prst="rect">
                <a:avLst/>
              </a:prstGeom>
              <a:blipFill>
                <a:blip r:embed="rId2"/>
                <a:stretch>
                  <a:fillRect t="-11034" b="-3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54DF0E-67FC-FC5A-1EA6-2A0C71003C1B}"/>
                  </a:ext>
                </a:extLst>
              </p:cNvPr>
              <p:cNvSpPr txBox="1"/>
              <p:nvPr/>
            </p:nvSpPr>
            <p:spPr>
              <a:xfrm>
                <a:off x="2471195" y="4552802"/>
                <a:ext cx="4201610" cy="175541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3200" b="0" dirty="0">
                  <a:solidFill>
                    <a:schemeClr val="accent2">
                      <a:lumMod val="50000"/>
                    </a:schemeClr>
                  </a:solidFill>
                  <a:latin typeface="Times" pitchFamily="2" charset="0"/>
                  <a:cs typeface="Arial" panose="020B0604020202020204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dirty="0" err="1">
                    <a:solidFill>
                      <a:schemeClr val="accent2">
                        <a:lumMod val="50000"/>
                      </a:schemeClr>
                    </a:solidFill>
                    <a:latin typeface="Times" pitchFamily="2" charset="0"/>
                    <a:cs typeface="Arial" panose="020B0604020202020204" pitchFamily="34" charset="0"/>
                  </a:rPr>
                  <a:t>argmin</a:t>
                </a:r>
                <a:r>
                  <a:rPr lang="en-US" sz="3600" b="0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3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36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6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3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4000" i="1" dirty="0">
                  <a:solidFill>
                    <a:srgbClr val="FF0000"/>
                  </a:solidFill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54DF0E-67FC-FC5A-1EA6-2A0C71003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195" y="4552802"/>
                <a:ext cx="4201610" cy="1755417"/>
              </a:xfrm>
              <a:prstGeom prst="rect">
                <a:avLst/>
              </a:prstGeom>
              <a:blipFill>
                <a:blip r:embed="rId3"/>
                <a:stretch>
                  <a:fillRect l="-2711" t="-23022" b="-43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152EB942-CEE8-2794-86DB-78C24F274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1AC34F-C26F-234B-9430-A1FF5D65AA59}"/>
                  </a:ext>
                </a:extLst>
              </p:cNvPr>
              <p:cNvSpPr txBox="1"/>
              <p:nvPr/>
            </p:nvSpPr>
            <p:spPr>
              <a:xfrm>
                <a:off x="7238267" y="4673354"/>
                <a:ext cx="1889108" cy="1348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buNone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itchFamily="2" charset="0"/>
                  </a:rPr>
                  <a:t>without</a:t>
                </a:r>
              </a:p>
              <a:p>
                <a:pPr algn="l">
                  <a:buNone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itchFamily="2" charset="0"/>
                  </a:rPr>
                  <a:t>necessarily</a:t>
                </a:r>
              </a:p>
              <a:p>
                <a:pPr algn="l">
                  <a:buNone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itchFamily="2" charset="0"/>
                  </a:rPr>
                  <a:t>knowing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itchFamily="2" charset="0"/>
                  </a:rPr>
                  <a:t>’s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1AC34F-C26F-234B-9430-A1FF5D65A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267" y="4673354"/>
                <a:ext cx="1889108" cy="1348061"/>
              </a:xfrm>
              <a:prstGeom prst="rect">
                <a:avLst/>
              </a:prstGeom>
              <a:blipFill>
                <a:blip r:embed="rId4"/>
                <a:stretch>
                  <a:fillRect l="-4667" t="-2804" r="-4000" b="-9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55392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2C0257-7CEF-2844-A87A-62FD2309887B}"/>
              </a:ext>
            </a:extLst>
          </p:cNvPr>
          <p:cNvCxnSpPr/>
          <p:nvPr/>
        </p:nvCxnSpPr>
        <p:spPr bwMode="auto">
          <a:xfrm>
            <a:off x="869795" y="4081079"/>
            <a:ext cx="752335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D7966E-A57F-774E-9973-F7981A6B590E}"/>
              </a:ext>
            </a:extLst>
          </p:cNvPr>
          <p:cNvSpPr txBox="1"/>
          <p:nvPr/>
        </p:nvSpPr>
        <p:spPr>
          <a:xfrm>
            <a:off x="851379" y="3157331"/>
            <a:ext cx="1898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Independent</a:t>
            </a:r>
            <a:br>
              <a:rPr lang="en-US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8EC4E-3600-DC44-947F-5004DBF839BA}"/>
              </a:ext>
            </a:extLst>
          </p:cNvPr>
          <p:cNvSpPr txBox="1"/>
          <p:nvPr/>
        </p:nvSpPr>
        <p:spPr>
          <a:xfrm>
            <a:off x="6510512" y="3157330"/>
            <a:ext cx="1795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“Enough”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redundancy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37EF0-D8B3-EE47-AEA4-4EC2D0F52EFB}"/>
              </a:ext>
            </a:extLst>
          </p:cNvPr>
          <p:cNvSpPr txBox="1"/>
          <p:nvPr/>
        </p:nvSpPr>
        <p:spPr>
          <a:xfrm rot="20462544">
            <a:off x="6023168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71D6-1977-4346-BA19-DE9BC05D1625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71D6-1977-4346-BA19-DE9BC05D1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963E49C-3033-5B4B-9459-7F90D29CBDE3}"/>
              </a:ext>
            </a:extLst>
          </p:cNvPr>
          <p:cNvSpPr txBox="1"/>
          <p:nvPr/>
        </p:nvSpPr>
        <p:spPr>
          <a:xfrm rot="20462544">
            <a:off x="5941523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5F2D92-4D22-F841-9787-81006B06D94A}"/>
              </a:ext>
            </a:extLst>
          </p:cNvPr>
          <p:cNvSpPr txBox="1"/>
          <p:nvPr/>
        </p:nvSpPr>
        <p:spPr>
          <a:xfrm>
            <a:off x="869795" y="4178068"/>
            <a:ext cx="2486863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chemeClr val="bg1"/>
                </a:solidFill>
                <a:latin typeface="Helvetica" pitchFamily="2" charset="0"/>
              </a:rPr>
              <a:t>Approximate</a:t>
            </a:r>
          </a:p>
        </p:txBody>
      </p:sp>
    </p:spTree>
    <p:extLst>
      <p:ext uri="{BB962C8B-B14F-4D97-AF65-F5344CB8AC3E}">
        <p14:creationId xmlns:p14="http://schemas.microsoft.com/office/powerpoint/2010/main" val="28265902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2C0257-7CEF-2844-A87A-62FD2309887B}"/>
              </a:ext>
            </a:extLst>
          </p:cNvPr>
          <p:cNvCxnSpPr/>
          <p:nvPr/>
        </p:nvCxnSpPr>
        <p:spPr bwMode="auto">
          <a:xfrm>
            <a:off x="869795" y="4081079"/>
            <a:ext cx="752335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D7966E-A57F-774E-9973-F7981A6B590E}"/>
              </a:ext>
            </a:extLst>
          </p:cNvPr>
          <p:cNvSpPr txBox="1"/>
          <p:nvPr/>
        </p:nvSpPr>
        <p:spPr>
          <a:xfrm>
            <a:off x="851379" y="3157331"/>
            <a:ext cx="1898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Independent</a:t>
            </a:r>
            <a:br>
              <a:rPr lang="en-US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8EC4E-3600-DC44-947F-5004DBF839BA}"/>
              </a:ext>
            </a:extLst>
          </p:cNvPr>
          <p:cNvSpPr txBox="1"/>
          <p:nvPr/>
        </p:nvSpPr>
        <p:spPr>
          <a:xfrm>
            <a:off x="6510512" y="3157330"/>
            <a:ext cx="1795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“Enough”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redundancy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37EF0-D8B3-EE47-AEA4-4EC2D0F52EFB}"/>
              </a:ext>
            </a:extLst>
          </p:cNvPr>
          <p:cNvSpPr txBox="1"/>
          <p:nvPr/>
        </p:nvSpPr>
        <p:spPr>
          <a:xfrm rot="20462544">
            <a:off x="6023168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71D6-1977-4346-BA19-DE9BC05D1625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71D6-1977-4346-BA19-DE9BC05D1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963E49C-3033-5B4B-9459-7F90D29CBDE3}"/>
              </a:ext>
            </a:extLst>
          </p:cNvPr>
          <p:cNvSpPr txBox="1"/>
          <p:nvPr/>
        </p:nvSpPr>
        <p:spPr>
          <a:xfrm rot="20462544">
            <a:off x="5941523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BC3F8-91D1-B74B-9CA6-C81D4121F864}"/>
              </a:ext>
            </a:extLst>
          </p:cNvPr>
          <p:cNvSpPr txBox="1"/>
          <p:nvPr/>
        </p:nvSpPr>
        <p:spPr>
          <a:xfrm>
            <a:off x="6931924" y="4178068"/>
            <a:ext cx="1210589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chemeClr val="bg1"/>
                </a:solidFill>
                <a:latin typeface="Helvetica" pitchFamily="2" charset="0"/>
              </a:rPr>
              <a:t>Exact</a:t>
            </a:r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B9C-C5D5-5DE9-03D5-3CE2059FBE5E}"/>
              </a:ext>
            </a:extLst>
          </p:cNvPr>
          <p:cNvSpPr txBox="1"/>
          <p:nvPr/>
        </p:nvSpPr>
        <p:spPr>
          <a:xfrm>
            <a:off x="869795" y="4178068"/>
            <a:ext cx="2486863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chemeClr val="bg1"/>
                </a:solidFill>
                <a:latin typeface="Helvetica" pitchFamily="2" charset="0"/>
              </a:rPr>
              <a:t>Approximate</a:t>
            </a:r>
          </a:p>
        </p:txBody>
      </p:sp>
    </p:spTree>
    <p:extLst>
      <p:ext uri="{BB962C8B-B14F-4D97-AF65-F5344CB8AC3E}">
        <p14:creationId xmlns:p14="http://schemas.microsoft.com/office/powerpoint/2010/main" val="31894363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A95E01-A727-72C2-BD95-9B718FBCC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0" y="1112745"/>
            <a:ext cx="9207382" cy="57452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9CD5953-60A5-0E40-ACC8-0C6477E9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290" y="126145"/>
            <a:ext cx="1420793" cy="540152"/>
          </a:xfrm>
        </p:spPr>
        <p:txBody>
          <a:bodyPr/>
          <a:lstStyle/>
          <a:p>
            <a:r>
              <a:rPr lang="en-US" dirty="0"/>
              <a:t>(2020)</a:t>
            </a:r>
          </a:p>
        </p:txBody>
      </p:sp>
    </p:spTree>
    <p:extLst>
      <p:ext uri="{BB962C8B-B14F-4D97-AF65-F5344CB8AC3E}">
        <p14:creationId xmlns:p14="http://schemas.microsoft.com/office/powerpoint/2010/main" val="40096962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969390-F4E7-9EA5-086B-461F68B6AFE2}"/>
              </a:ext>
            </a:extLst>
          </p:cNvPr>
          <p:cNvSpPr/>
          <p:nvPr/>
        </p:nvSpPr>
        <p:spPr bwMode="auto">
          <a:xfrm>
            <a:off x="708949" y="1909823"/>
            <a:ext cx="3978798" cy="520861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0F22C-C5CD-414A-9A1E-38713C4D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“Extreme”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43EE0-D1B0-C34E-80FE-941CD40EF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524000"/>
            <a:ext cx="8033657" cy="45720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Stochastic machine learning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Agents draw samples from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identical</a:t>
            </a:r>
            <a:r>
              <a:rPr lang="en-US" dirty="0"/>
              <a:t> data distribution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Filter on stochastic gradients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5D8E93-A6DB-4F43-A0D3-4126724F7648}"/>
              </a:ext>
            </a:extLst>
          </p:cNvPr>
          <p:cNvGrpSpPr/>
          <p:nvPr/>
        </p:nvGrpSpPr>
        <p:grpSpPr>
          <a:xfrm>
            <a:off x="5124642" y="2681498"/>
            <a:ext cx="4019358" cy="2257003"/>
            <a:chOff x="1154244" y="3685614"/>
            <a:chExt cx="4187997" cy="2410386"/>
          </a:xfrm>
        </p:grpSpPr>
        <p:pic>
          <p:nvPicPr>
            <p:cNvPr id="6" name="Content Placeholder 5">
              <a:extLst>
                <a:ext uri="{FF2B5EF4-FFF2-40B4-BE49-F238E27FC236}">
                  <a16:creationId xmlns:a16="http://schemas.microsoft.com/office/drawing/2014/main" id="{69131CE1-2697-3749-9593-C65A096CD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169" t="49806" r="3403" b="5904"/>
            <a:stretch/>
          </p:blipFill>
          <p:spPr bwMode="auto">
            <a:xfrm>
              <a:off x="1154244" y="4147279"/>
              <a:ext cx="2068643" cy="1948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B73925-CB8E-F442-8B5B-421BF3C01D0D}"/>
                </a:ext>
              </a:extLst>
            </p:cNvPr>
            <p:cNvSpPr txBox="1"/>
            <p:nvPr/>
          </p:nvSpPr>
          <p:spPr>
            <a:xfrm>
              <a:off x="1550409" y="3685614"/>
              <a:ext cx="1276311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Agent 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350380-386E-7340-B52C-5BF5F51793EC}"/>
                </a:ext>
              </a:extLst>
            </p:cNvPr>
            <p:cNvSpPr txBox="1"/>
            <p:nvPr/>
          </p:nvSpPr>
          <p:spPr>
            <a:xfrm>
              <a:off x="3774610" y="3685614"/>
              <a:ext cx="124585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Agent 2</a:t>
              </a:r>
            </a:p>
          </p:txBody>
        </p:sp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A1C4B479-BC9F-6D43-B62B-02505F85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169" t="49806" r="3403" b="5904"/>
            <a:stretch/>
          </p:blipFill>
          <p:spPr bwMode="auto">
            <a:xfrm>
              <a:off x="3273598" y="4147279"/>
              <a:ext cx="2068643" cy="1948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3385174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2C0257-7CEF-2844-A87A-62FD2309887B}"/>
              </a:ext>
            </a:extLst>
          </p:cNvPr>
          <p:cNvCxnSpPr/>
          <p:nvPr/>
        </p:nvCxnSpPr>
        <p:spPr bwMode="auto">
          <a:xfrm>
            <a:off x="869795" y="4081079"/>
            <a:ext cx="752335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D7966E-A57F-774E-9973-F7981A6B590E}"/>
              </a:ext>
            </a:extLst>
          </p:cNvPr>
          <p:cNvSpPr txBox="1"/>
          <p:nvPr/>
        </p:nvSpPr>
        <p:spPr>
          <a:xfrm>
            <a:off x="851379" y="3157331"/>
            <a:ext cx="1898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Independent</a:t>
            </a:r>
            <a:br>
              <a:rPr lang="en-US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8EC4E-3600-DC44-947F-5004DBF839BA}"/>
              </a:ext>
            </a:extLst>
          </p:cNvPr>
          <p:cNvSpPr txBox="1"/>
          <p:nvPr/>
        </p:nvSpPr>
        <p:spPr>
          <a:xfrm>
            <a:off x="6510512" y="3157330"/>
            <a:ext cx="1795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“Enough”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redundancy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37EF0-D8B3-EE47-AEA4-4EC2D0F52EFB}"/>
              </a:ext>
            </a:extLst>
          </p:cNvPr>
          <p:cNvSpPr txBox="1"/>
          <p:nvPr/>
        </p:nvSpPr>
        <p:spPr>
          <a:xfrm rot="20462544">
            <a:off x="6023168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71D6-1977-4346-BA19-DE9BC05D1625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71D6-1977-4346-BA19-DE9BC05D1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963E49C-3033-5B4B-9459-7F90D29CBDE3}"/>
              </a:ext>
            </a:extLst>
          </p:cNvPr>
          <p:cNvSpPr txBox="1"/>
          <p:nvPr/>
        </p:nvSpPr>
        <p:spPr>
          <a:xfrm rot="20462544">
            <a:off x="5941523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5F2D92-4D22-F841-9787-81006B06D94A}"/>
              </a:ext>
            </a:extLst>
          </p:cNvPr>
          <p:cNvSpPr txBox="1"/>
          <p:nvPr/>
        </p:nvSpPr>
        <p:spPr>
          <a:xfrm>
            <a:off x="251856" y="4178068"/>
            <a:ext cx="3353803" cy="769441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dirty="0">
                <a:solidFill>
                  <a:schemeClr val="bg1"/>
                </a:solidFill>
                <a:latin typeface="Helvetica" pitchFamily="2" charset="0"/>
              </a:rPr>
              <a:t>Approximate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BC3F8-91D1-B74B-9CA6-C81D4121F864}"/>
              </a:ext>
            </a:extLst>
          </p:cNvPr>
          <p:cNvSpPr txBox="1"/>
          <p:nvPr/>
        </p:nvSpPr>
        <p:spPr>
          <a:xfrm>
            <a:off x="6738762" y="4178068"/>
            <a:ext cx="1596912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dirty="0">
                <a:solidFill>
                  <a:schemeClr val="bg1"/>
                </a:solidFill>
                <a:latin typeface="Helvetica" pitchFamily="2" charset="0"/>
              </a:rPr>
              <a:t>Exact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70A7DC65-9A8F-BA30-25AB-9E9DA4DD7CA7}"/>
              </a:ext>
            </a:extLst>
          </p:cNvPr>
          <p:cNvSpPr/>
          <p:nvPr/>
        </p:nvSpPr>
        <p:spPr bwMode="auto">
          <a:xfrm rot="10800000">
            <a:off x="5152203" y="4196529"/>
            <a:ext cx="868099" cy="2358037"/>
          </a:xfrm>
          <a:prstGeom prst="downArrow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571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Consensus, consensus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Commit or abort 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C90000"/>
                </a:solidFill>
              </a:rPr>
              <a:t>Network of databases …</a:t>
            </a:r>
          </a:p>
          <a:p>
            <a:pPr marL="0" indent="0">
              <a:buNone/>
            </a:pPr>
            <a:endParaRPr lang="en-US" dirty="0">
              <a:solidFill>
                <a:srgbClr val="C9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90000"/>
                </a:solidFill>
              </a:rPr>
              <a:t>		agree on a common action</a:t>
            </a:r>
          </a:p>
        </p:txBody>
      </p:sp>
      <p:pic>
        <p:nvPicPr>
          <p:cNvPr id="17412" name="Picture 4" descr="C:\Users\Nitin\AppData\Local\Microsoft\Windows\Temporary Internet Files\Content.IE5\5GTERP5G\MP90040042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60" y="2128315"/>
            <a:ext cx="2563940" cy="253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6981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79C012-3AC7-570D-2A67-0EDC7434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AEBF2-5F63-4212-9814-96C2174E3A77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017F5-34F4-DC85-F159-DD0AC8A6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5" y="627715"/>
            <a:ext cx="9144000" cy="6230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E7826A-FE01-7434-A026-1E378484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762" y="91418"/>
            <a:ext cx="1270322" cy="540152"/>
          </a:xfrm>
        </p:spPr>
        <p:txBody>
          <a:bodyPr/>
          <a:lstStyle/>
          <a:p>
            <a:r>
              <a:rPr lang="en-US" dirty="0"/>
              <a:t>(2023)</a:t>
            </a:r>
          </a:p>
        </p:txBody>
      </p:sp>
    </p:spTree>
    <p:extLst>
      <p:ext uri="{BB962C8B-B14F-4D97-AF65-F5344CB8AC3E}">
        <p14:creationId xmlns:p14="http://schemas.microsoft.com/office/powerpoint/2010/main" val="189222963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549A40-7E36-A8E5-C295-8AF1AC22C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1855A4-25A2-C957-F6A3-0ACE53024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Many papers, various groups</a:t>
            </a:r>
            <a:br>
              <a:rPr lang="en-US" dirty="0"/>
            </a:br>
            <a:r>
              <a:rPr lang="en-US" dirty="0"/>
              <a:t>	... particularly fault-tolerant </a:t>
            </a:r>
            <a:r>
              <a:rPr lang="en-US" dirty="0">
                <a:solidFill>
                  <a:srgbClr val="C00000"/>
                </a:solidFill>
              </a:rPr>
              <a:t>stochastic learning</a:t>
            </a:r>
          </a:p>
          <a:p>
            <a:endParaRPr lang="en-US" dirty="0"/>
          </a:p>
          <a:p>
            <a:pPr lvl="3"/>
            <a:r>
              <a:rPr lang="en-US" sz="2000" dirty="0"/>
              <a:t>Various filters for gradients</a:t>
            </a:r>
          </a:p>
          <a:p>
            <a:pPr lvl="3"/>
            <a:r>
              <a:rPr lang="en-US" sz="2000" dirty="0"/>
              <a:t>Variations on underlying assumptions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tutorial available from my website</a:t>
            </a:r>
          </a:p>
          <a:p>
            <a:endParaRPr lang="en-US" dirty="0"/>
          </a:p>
          <a:p>
            <a:r>
              <a:rPr lang="en-US" dirty="0"/>
              <a:t>A survey to be available soon (from another group)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1371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4747" name="Text Box 11">
            <a:extLst>
              <a:ext uri="{FF2B5EF4-FFF2-40B4-BE49-F238E27FC236}">
                <a16:creationId xmlns:a16="http://schemas.microsoft.com/office/drawing/2014/main" id="{E0491D53-0677-4F4A-8531-BE3482402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3302" y="6412230"/>
            <a:ext cx="133882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Font typeface="Marlett" pitchFamily="2" charset="2"/>
              <a:buNone/>
            </a:pPr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Picture from Wikipedia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AA6EA22D-E8D3-B049-982B-BF10A32E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rgbClr val="92D050"/>
          </a:solidFill>
        </p:spPr>
        <p:txBody>
          <a:bodyPr/>
          <a:lstStyle/>
          <a:p>
            <a:r>
              <a:rPr lang="en-US" dirty="0"/>
              <a:t>Moral of the Story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72073-5706-D162-FA74-04269A312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0" y="3810000"/>
            <a:ext cx="7772400" cy="2334089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6A20DA9-35AA-40C3-67AE-B1B1BBD4E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>
                <a:solidFill>
                  <a:srgbClr val="C00000"/>
                </a:solidFill>
              </a:rPr>
              <a:t>Natural, unanswered </a:t>
            </a:r>
            <a:r>
              <a:rPr lang="en-US" dirty="0"/>
              <a:t>questions at the intersection of previously explored problem spaces</a:t>
            </a:r>
          </a:p>
        </p:txBody>
      </p:sp>
    </p:spTree>
    <p:extLst>
      <p:ext uri="{BB962C8B-B14F-4D97-AF65-F5344CB8AC3E}">
        <p14:creationId xmlns:p14="http://schemas.microsoft.com/office/powerpoint/2010/main" val="36752188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1F226E-F6F7-01C8-EC66-650C557F01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n-US" dirty="0"/>
              <a:t>Moral of the Story #2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39167C-6394-0E2A-65F3-9D28EDAEC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042" y="1524000"/>
            <a:ext cx="7289157" cy="4572000"/>
          </a:xfrm>
        </p:spPr>
        <p:txBody>
          <a:bodyPr/>
          <a:lstStyle/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/>
              <a:t>Academia lets you work on things for which</a:t>
            </a:r>
            <a:br>
              <a:rPr lang="en-US" dirty="0"/>
            </a:br>
            <a:r>
              <a:rPr lang="en-US" dirty="0"/>
              <a:t>you may have </a:t>
            </a:r>
            <a:r>
              <a:rPr lang="en-US" dirty="0">
                <a:solidFill>
                  <a:srgbClr val="C00000"/>
                </a:solidFill>
              </a:rPr>
              <a:t>no competence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  <a:p>
            <a:pPr marL="57150" indent="0">
              <a:buNone/>
            </a:pPr>
            <a:r>
              <a:rPr lang="en-US" dirty="0"/>
              <a:t>		Make the best use of the freedom</a:t>
            </a:r>
          </a:p>
        </p:txBody>
      </p:sp>
    </p:spTree>
    <p:extLst>
      <p:ext uri="{BB962C8B-B14F-4D97-AF65-F5344CB8AC3E}">
        <p14:creationId xmlns:p14="http://schemas.microsoft.com/office/powerpoint/2010/main" val="294703182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F6216957-6912-E94D-AF0D-E30516B10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370" y="2240280"/>
            <a:ext cx="7772400" cy="1143000"/>
          </a:xfrm>
        </p:spPr>
        <p:txBody>
          <a:bodyPr/>
          <a:lstStyle/>
          <a:p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Thanks!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disc.georgetown.domains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8740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F6216957-6912-E94D-AF0D-E30516B10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370" y="2240280"/>
            <a:ext cx="7772400" cy="1143000"/>
          </a:xfrm>
        </p:spPr>
        <p:txBody>
          <a:bodyPr/>
          <a:lstStyle/>
          <a:p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Thanks!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disc.georgetown.domains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3312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977D9F-05F3-D041-AD48-91B88E3A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B3A61F93-6E93-4646-81E8-4B97B53D6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904" y="3964340"/>
            <a:ext cx="595745" cy="595745"/>
          </a:xfr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23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EAEFED5-783E-8740-9E18-5AE900483C43}"/>
              </a:ext>
            </a:extLst>
          </p:cNvPr>
          <p:cNvSpPr/>
          <p:nvPr/>
        </p:nvSpPr>
        <p:spPr bwMode="auto">
          <a:xfrm>
            <a:off x="1745672" y="1608244"/>
            <a:ext cx="3560157" cy="2346287"/>
          </a:xfrm>
          <a:custGeom>
            <a:avLst/>
            <a:gdLst>
              <a:gd name="connsiteX0" fmla="*/ 0 w 2951018"/>
              <a:gd name="connsiteY0" fmla="*/ 13855 h 2328104"/>
              <a:gd name="connsiteX1" fmla="*/ 665018 w 2951018"/>
              <a:gd name="connsiteY1" fmla="*/ 2175164 h 2328104"/>
              <a:gd name="connsiteX2" fmla="*/ 2216727 w 2951018"/>
              <a:gd name="connsiteY2" fmla="*/ 1911927 h 2328104"/>
              <a:gd name="connsiteX3" fmla="*/ 2951018 w 2951018"/>
              <a:gd name="connsiteY3" fmla="*/ 0 h 232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328104">
                <a:moveTo>
                  <a:pt x="0" y="13855"/>
                </a:moveTo>
                <a:cubicBezTo>
                  <a:pt x="147782" y="936337"/>
                  <a:pt x="295564" y="1858819"/>
                  <a:pt x="665018" y="2175164"/>
                </a:cubicBezTo>
                <a:cubicBezTo>
                  <a:pt x="1034473" y="2491509"/>
                  <a:pt x="1835727" y="2274454"/>
                  <a:pt x="2216727" y="1911927"/>
                </a:cubicBezTo>
                <a:cubicBezTo>
                  <a:pt x="2597727" y="1549400"/>
                  <a:pt x="2774372" y="774700"/>
                  <a:pt x="2951018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A9BDB3-351F-314C-8267-E7571B04D495}"/>
              </a:ext>
            </a:extLst>
          </p:cNvPr>
          <p:cNvSpPr txBox="1"/>
          <p:nvPr/>
        </p:nvSpPr>
        <p:spPr>
          <a:xfrm>
            <a:off x="769872" y="4647084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6ABAC-0EA9-8C4B-B4C4-A73F0A6E5E9E}"/>
              </a:ext>
            </a:extLst>
          </p:cNvPr>
          <p:cNvSpPr txBox="1"/>
          <p:nvPr/>
        </p:nvSpPr>
        <p:spPr>
          <a:xfrm>
            <a:off x="2877394" y="4642199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34983D-495F-604D-AFAE-4C6E679CDF94}"/>
              </a:ext>
            </a:extLst>
          </p:cNvPr>
          <p:cNvSpPr txBox="1"/>
          <p:nvPr/>
        </p:nvSpPr>
        <p:spPr>
          <a:xfrm>
            <a:off x="6282911" y="4650826"/>
            <a:ext cx="343364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312219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977D9F-05F3-D041-AD48-91B88E3A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B3A61F93-6E93-4646-81E8-4B97B53D6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904" y="3964340"/>
            <a:ext cx="595745" cy="595745"/>
          </a:xfr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23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EAEFED5-783E-8740-9E18-5AE900483C43}"/>
              </a:ext>
            </a:extLst>
          </p:cNvPr>
          <p:cNvSpPr/>
          <p:nvPr/>
        </p:nvSpPr>
        <p:spPr bwMode="auto">
          <a:xfrm>
            <a:off x="1745672" y="1608244"/>
            <a:ext cx="3560157" cy="2346287"/>
          </a:xfrm>
          <a:custGeom>
            <a:avLst/>
            <a:gdLst>
              <a:gd name="connsiteX0" fmla="*/ 0 w 2951018"/>
              <a:gd name="connsiteY0" fmla="*/ 13855 h 2328104"/>
              <a:gd name="connsiteX1" fmla="*/ 665018 w 2951018"/>
              <a:gd name="connsiteY1" fmla="*/ 2175164 h 2328104"/>
              <a:gd name="connsiteX2" fmla="*/ 2216727 w 2951018"/>
              <a:gd name="connsiteY2" fmla="*/ 1911927 h 2328104"/>
              <a:gd name="connsiteX3" fmla="*/ 2951018 w 2951018"/>
              <a:gd name="connsiteY3" fmla="*/ 0 h 232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328104">
                <a:moveTo>
                  <a:pt x="0" y="13855"/>
                </a:moveTo>
                <a:cubicBezTo>
                  <a:pt x="147782" y="936337"/>
                  <a:pt x="295564" y="1858819"/>
                  <a:pt x="665018" y="2175164"/>
                </a:cubicBezTo>
                <a:cubicBezTo>
                  <a:pt x="1034473" y="2491509"/>
                  <a:pt x="1835727" y="2274454"/>
                  <a:pt x="2216727" y="1911927"/>
                </a:cubicBezTo>
                <a:cubicBezTo>
                  <a:pt x="2597727" y="1549400"/>
                  <a:pt x="2774372" y="774700"/>
                  <a:pt x="2951018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70322-F886-814E-9B4A-7A0D2B0AD83E}"/>
              </a:ext>
            </a:extLst>
          </p:cNvPr>
          <p:cNvSpPr txBox="1"/>
          <p:nvPr/>
        </p:nvSpPr>
        <p:spPr>
          <a:xfrm>
            <a:off x="769872" y="4647084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480EB4-EED5-5845-AA20-ED7A0BDFCDBD}"/>
              </a:ext>
            </a:extLst>
          </p:cNvPr>
          <p:cNvSpPr txBox="1"/>
          <p:nvPr/>
        </p:nvSpPr>
        <p:spPr>
          <a:xfrm>
            <a:off x="2877394" y="4642199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8EEC19-8B14-464C-88B3-A11166E47F7A}"/>
              </a:ext>
            </a:extLst>
          </p:cNvPr>
          <p:cNvSpPr txBox="1"/>
          <p:nvPr/>
        </p:nvSpPr>
        <p:spPr>
          <a:xfrm>
            <a:off x="6282911" y="4650826"/>
            <a:ext cx="343364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0660F28B-F88E-2740-95CA-A364AA365712}"/>
              </a:ext>
            </a:extLst>
          </p:cNvPr>
          <p:cNvSpPr/>
          <p:nvPr/>
        </p:nvSpPr>
        <p:spPr bwMode="auto">
          <a:xfrm>
            <a:off x="1502229" y="4506679"/>
            <a:ext cx="391885" cy="1077686"/>
          </a:xfrm>
          <a:prstGeom prst="up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1434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977D9F-05F3-D041-AD48-91B88E3A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EAEFED5-783E-8740-9E18-5AE900483C43}"/>
              </a:ext>
            </a:extLst>
          </p:cNvPr>
          <p:cNvSpPr/>
          <p:nvPr/>
        </p:nvSpPr>
        <p:spPr bwMode="auto">
          <a:xfrm>
            <a:off x="1745672" y="1608244"/>
            <a:ext cx="3560157" cy="2346287"/>
          </a:xfrm>
          <a:custGeom>
            <a:avLst/>
            <a:gdLst>
              <a:gd name="connsiteX0" fmla="*/ 0 w 2951018"/>
              <a:gd name="connsiteY0" fmla="*/ 13855 h 2328104"/>
              <a:gd name="connsiteX1" fmla="*/ 665018 w 2951018"/>
              <a:gd name="connsiteY1" fmla="*/ 2175164 h 2328104"/>
              <a:gd name="connsiteX2" fmla="*/ 2216727 w 2951018"/>
              <a:gd name="connsiteY2" fmla="*/ 1911927 h 2328104"/>
              <a:gd name="connsiteX3" fmla="*/ 2951018 w 2951018"/>
              <a:gd name="connsiteY3" fmla="*/ 0 h 232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328104">
                <a:moveTo>
                  <a:pt x="0" y="13855"/>
                </a:moveTo>
                <a:cubicBezTo>
                  <a:pt x="147782" y="936337"/>
                  <a:pt x="295564" y="1858819"/>
                  <a:pt x="665018" y="2175164"/>
                </a:cubicBezTo>
                <a:cubicBezTo>
                  <a:pt x="1034473" y="2491509"/>
                  <a:pt x="1835727" y="2274454"/>
                  <a:pt x="2216727" y="1911927"/>
                </a:cubicBezTo>
                <a:cubicBezTo>
                  <a:pt x="2597727" y="1549400"/>
                  <a:pt x="2774372" y="774700"/>
                  <a:pt x="2951018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1D68B-E874-134D-92A8-99E7DE496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D6EEE87-75C4-BA44-94E4-1386427B0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29834" y="3953358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3FCB8F-0F7E-DF4A-B100-D67F61AEB56C}"/>
              </a:ext>
            </a:extLst>
          </p:cNvPr>
          <p:cNvSpPr txBox="1"/>
          <p:nvPr/>
        </p:nvSpPr>
        <p:spPr>
          <a:xfrm>
            <a:off x="769872" y="4647084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7F7FA0-E269-CB41-BC03-A5CBDA17D47C}"/>
              </a:ext>
            </a:extLst>
          </p:cNvPr>
          <p:cNvSpPr txBox="1"/>
          <p:nvPr/>
        </p:nvSpPr>
        <p:spPr>
          <a:xfrm>
            <a:off x="2877394" y="4642199"/>
            <a:ext cx="364203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A145F1-8AD6-2E4B-BA68-ECBD343D5664}"/>
              </a:ext>
            </a:extLst>
          </p:cNvPr>
          <p:cNvSpPr txBox="1"/>
          <p:nvPr/>
        </p:nvSpPr>
        <p:spPr>
          <a:xfrm>
            <a:off x="6282911" y="4650826"/>
            <a:ext cx="343364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328285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6D1A7A-E34D-BC40-BAF7-473DD73E7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17771-6314-7542-9BB1-CECABEF0E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354963BC-F2CF-E148-80D5-2BBB0A5D1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29834" y="3953358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585AF3-3B52-9949-BF01-88B355429BE4}"/>
              </a:ext>
            </a:extLst>
          </p:cNvPr>
          <p:cNvSpPr txBox="1"/>
          <p:nvPr/>
        </p:nvSpPr>
        <p:spPr>
          <a:xfrm>
            <a:off x="769872" y="4647084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46A934-523F-F343-B342-5A70F908DA30}"/>
              </a:ext>
            </a:extLst>
          </p:cNvPr>
          <p:cNvSpPr txBox="1"/>
          <p:nvPr/>
        </p:nvSpPr>
        <p:spPr>
          <a:xfrm>
            <a:off x="2877394" y="4642199"/>
            <a:ext cx="364203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002CE2-9AB6-3248-9CF3-E3AF17B9E6A1}"/>
              </a:ext>
            </a:extLst>
          </p:cNvPr>
          <p:cNvSpPr txBox="1"/>
          <p:nvPr/>
        </p:nvSpPr>
        <p:spPr>
          <a:xfrm>
            <a:off x="6282911" y="4650826"/>
            <a:ext cx="343364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5DE62E8C-BB20-9A4E-A614-FAC3517BBD83}"/>
              </a:ext>
            </a:extLst>
          </p:cNvPr>
          <p:cNvSpPr/>
          <p:nvPr/>
        </p:nvSpPr>
        <p:spPr bwMode="auto">
          <a:xfrm>
            <a:off x="5255990" y="4523008"/>
            <a:ext cx="391885" cy="1077686"/>
          </a:xfrm>
          <a:prstGeom prst="up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546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Consensus, consensus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temperature?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C90000"/>
                </a:solidFill>
              </a:rPr>
              <a:t>Network of sensors …</a:t>
            </a:r>
          </a:p>
          <a:p>
            <a:pPr marL="0" indent="0">
              <a:buNone/>
            </a:pPr>
            <a:endParaRPr lang="en-US" dirty="0">
              <a:solidFill>
                <a:srgbClr val="C9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90000"/>
                </a:solidFill>
              </a:rPr>
              <a:t>		agree on current temperature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247" y="2521265"/>
            <a:ext cx="676660" cy="581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649" y="3723692"/>
            <a:ext cx="676660" cy="581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859" y="2591936"/>
            <a:ext cx="676660" cy="581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5988389" y="2206479"/>
            <a:ext cx="3155611" cy="2390944"/>
          </a:xfrm>
          <a:prstGeom prst="rect">
            <a:avLst/>
          </a:prstGeom>
          <a:noFill/>
          <a:ln w="28575" cap="flat" cmpd="sng" algn="ctr">
            <a:solidFill>
              <a:srgbClr val="FFBE7C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647" y="3028404"/>
            <a:ext cx="676660" cy="58192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6676628" y="2923053"/>
            <a:ext cx="482477" cy="26960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7701744" y="3036570"/>
            <a:ext cx="379743" cy="15949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endCxn id="8" idx="1"/>
          </p:cNvCxnSpPr>
          <p:nvPr/>
        </p:nvCxnSpPr>
        <p:spPr bwMode="auto">
          <a:xfrm>
            <a:off x="6846618" y="2717028"/>
            <a:ext cx="1135241" cy="1658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485486" y="3483541"/>
            <a:ext cx="35476" cy="3476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6634127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C55EAB7-86BA-394B-8EB7-320771171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B3A61F93-6E93-4646-81E8-4B97B53D6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834" y="3953358"/>
            <a:ext cx="595745" cy="595745"/>
          </a:xfr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5DD721-AE2B-9C48-880E-681F95A95A8B}"/>
              </a:ext>
            </a:extLst>
          </p:cNvPr>
          <p:cNvSpPr/>
          <p:nvPr/>
        </p:nvSpPr>
        <p:spPr bwMode="auto">
          <a:xfrm>
            <a:off x="706178" y="4882243"/>
            <a:ext cx="7604522" cy="1975757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9E09B-69E0-4149-91A6-09CCA85E97EC}"/>
              </a:ext>
            </a:extLst>
          </p:cNvPr>
          <p:cNvSpPr txBox="1"/>
          <p:nvPr/>
        </p:nvSpPr>
        <p:spPr>
          <a:xfrm>
            <a:off x="654102" y="5098193"/>
            <a:ext cx="5239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Provably impossible to compute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153FCC-2314-5C43-9F79-B0A89651AFDE}"/>
                  </a:ext>
                </a:extLst>
              </p:cNvPr>
              <p:cNvSpPr txBox="1"/>
              <p:nvPr/>
            </p:nvSpPr>
            <p:spPr>
              <a:xfrm>
                <a:off x="4968222" y="5493786"/>
                <a:ext cx="2918967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153FCC-2314-5C43-9F79-B0A89651A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222" y="5493786"/>
                <a:ext cx="2918967" cy="1137876"/>
              </a:xfrm>
              <a:prstGeom prst="rect">
                <a:avLst/>
              </a:prstGeom>
              <a:blipFill>
                <a:blip r:embed="rId5"/>
                <a:stretch>
                  <a:fillRect t="-131111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047429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9B3A9A-9E37-C84B-97A7-5C95F3672E2A}"/>
              </a:ext>
            </a:extLst>
          </p:cNvPr>
          <p:cNvSpPr/>
          <p:nvPr/>
        </p:nvSpPr>
        <p:spPr bwMode="auto">
          <a:xfrm>
            <a:off x="718458" y="1338942"/>
            <a:ext cx="6547757" cy="89807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2E9D1-8003-5C4F-931A-B52331466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Clip the largest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 norms</a:t>
                </a:r>
                <a:r>
                  <a:rPr lang="en-US" dirty="0">
                    <a:solidFill>
                      <a:schemeClr val="tx1"/>
                    </a:solidFill>
                  </a:rPr>
                  <a:t> to equal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baseline="30000" dirty="0" err="1">
                    <a:solidFill>
                      <a:schemeClr val="tx1"/>
                    </a:solidFill>
                  </a:rPr>
                  <a:t>th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norm</a:t>
                </a:r>
              </a:p>
              <a:p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2E9D1-8003-5C4F-931A-B52331466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1D998-4161-6D4C-A821-91EABE75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79EB1C-7789-0140-91EE-419DE46C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F35468-1173-734E-901A-44ECC00DB637}"/>
                  </a:ext>
                </a:extLst>
              </p:cNvPr>
              <p:cNvSpPr txBox="1"/>
              <p:nvPr/>
            </p:nvSpPr>
            <p:spPr>
              <a:xfrm>
                <a:off x="1137287" y="2684796"/>
                <a:ext cx="20682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F35468-1173-734E-901A-44ECC00DB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287" y="2684796"/>
                <a:ext cx="2068260" cy="461665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943C12-E0B7-0442-9418-AE6B454DFA45}"/>
                  </a:ext>
                </a:extLst>
              </p:cNvPr>
              <p:cNvSpPr txBox="1"/>
              <p:nvPr/>
            </p:nvSpPr>
            <p:spPr>
              <a:xfrm>
                <a:off x="1133730" y="3271155"/>
                <a:ext cx="2075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943C12-E0B7-0442-9418-AE6B454DF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730" y="3271155"/>
                <a:ext cx="2075376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BF83F9-CCAF-EE43-88AA-53A27A94220B}"/>
                  </a:ext>
                </a:extLst>
              </p:cNvPr>
              <p:cNvSpPr txBox="1"/>
              <p:nvPr/>
            </p:nvSpPr>
            <p:spPr>
              <a:xfrm>
                <a:off x="1133730" y="3845592"/>
                <a:ext cx="2075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BF83F9-CCAF-EE43-88AA-53A27A942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730" y="3845592"/>
                <a:ext cx="2075376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396893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9B3A9A-9E37-C84B-97A7-5C95F3672E2A}"/>
              </a:ext>
            </a:extLst>
          </p:cNvPr>
          <p:cNvSpPr/>
          <p:nvPr/>
        </p:nvSpPr>
        <p:spPr bwMode="auto">
          <a:xfrm>
            <a:off x="718458" y="1338942"/>
            <a:ext cx="6547757" cy="89807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2E9D1-8003-5C4F-931A-B52331466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Clip the largest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 norms</a:t>
                </a:r>
                <a:r>
                  <a:rPr lang="en-US" dirty="0">
                    <a:solidFill>
                      <a:schemeClr val="tx1"/>
                    </a:solidFill>
                  </a:rPr>
                  <a:t> to equal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baseline="30000" dirty="0" err="1">
                    <a:solidFill>
                      <a:schemeClr val="tx1"/>
                    </a:solidFill>
                  </a:rPr>
                  <a:t>th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norm</a:t>
                </a:r>
              </a:p>
              <a:p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B050"/>
                    </a:solidFill>
                    <a:sym typeface="Wingdings" pitchFamily="2" charset="2"/>
                  </a:rPr>
                  <a:t>     Filtered gradient =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2E9D1-8003-5C4F-931A-B52331466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BC79EB1C-7789-0140-91EE-419DE46C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88A308-8F80-E945-B16C-BC15EF81C1C8}"/>
                  </a:ext>
                </a:extLst>
              </p:cNvPr>
              <p:cNvSpPr txBox="1"/>
              <p:nvPr/>
            </p:nvSpPr>
            <p:spPr>
              <a:xfrm>
                <a:off x="4888500" y="4900079"/>
                <a:ext cx="1840505" cy="616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88A308-8F80-E945-B16C-BC15EF81C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500" y="4900079"/>
                <a:ext cx="1840505" cy="616515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465C5D-1CA0-5E49-B286-341BB33FA7B5}"/>
                  </a:ext>
                </a:extLst>
              </p:cNvPr>
              <p:cNvSpPr txBox="1"/>
              <p:nvPr/>
            </p:nvSpPr>
            <p:spPr>
              <a:xfrm>
                <a:off x="3718131" y="4977505"/>
                <a:ext cx="1304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465C5D-1CA0-5E49-B286-341BB33FA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131" y="4977505"/>
                <a:ext cx="1304396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BBFB5C-813F-BF4D-A9FB-1378BECF9AD8}"/>
                  </a:ext>
                </a:extLst>
              </p:cNvPr>
              <p:cNvSpPr txBox="1"/>
              <p:nvPr/>
            </p:nvSpPr>
            <p:spPr>
              <a:xfrm>
                <a:off x="6594978" y="4977505"/>
                <a:ext cx="16080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BBFB5C-813F-BF4D-A9FB-1378BECF9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978" y="4977505"/>
                <a:ext cx="1608069" cy="461665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F45D1A-444E-A347-AF41-DF44A5EB6C28}"/>
                  </a:ext>
                </a:extLst>
              </p:cNvPr>
              <p:cNvSpPr txBox="1"/>
              <p:nvPr/>
            </p:nvSpPr>
            <p:spPr>
              <a:xfrm>
                <a:off x="1137287" y="2684796"/>
                <a:ext cx="20682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F45D1A-444E-A347-AF41-DF44A5EB6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287" y="2684796"/>
                <a:ext cx="2068260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DAC26A-BD63-D94E-B333-5841E609DAAD}"/>
                  </a:ext>
                </a:extLst>
              </p:cNvPr>
              <p:cNvSpPr txBox="1"/>
              <p:nvPr/>
            </p:nvSpPr>
            <p:spPr>
              <a:xfrm>
                <a:off x="1133730" y="3271155"/>
                <a:ext cx="2075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DAC26A-BD63-D94E-B333-5841E609D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730" y="3271155"/>
                <a:ext cx="2075376" cy="461665"/>
              </a:xfrm>
              <a:prstGeom prst="rect">
                <a:avLst/>
              </a:prstGeom>
              <a:blipFill>
                <a:blip r:embed="rId7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8C20E3-9DD3-5746-91AC-49F3F28DF9BE}"/>
                  </a:ext>
                </a:extLst>
              </p:cNvPr>
              <p:cNvSpPr txBox="1"/>
              <p:nvPr/>
            </p:nvSpPr>
            <p:spPr>
              <a:xfrm>
                <a:off x="1133730" y="3845592"/>
                <a:ext cx="2075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8C20E3-9DD3-5746-91AC-49F3F28DF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730" y="3845592"/>
                <a:ext cx="2075376" cy="461665"/>
              </a:xfrm>
              <a:prstGeom prst="rect">
                <a:avLst/>
              </a:prstGeom>
              <a:blipFill>
                <a:blip r:embed="rId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16369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2E9D1-8003-5C4F-931A-B52331466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Clip the largest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 norms</a:t>
                </a:r>
                <a:r>
                  <a:rPr lang="en-US" dirty="0">
                    <a:solidFill>
                      <a:schemeClr val="tx1"/>
                    </a:solidFill>
                  </a:rPr>
                  <a:t> to equal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baseline="30000" dirty="0" err="1">
                    <a:solidFill>
                      <a:schemeClr val="tx1"/>
                    </a:solidFill>
                  </a:rPr>
                  <a:t>th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norm</a:t>
                </a:r>
              </a:p>
              <a:p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B050"/>
                    </a:solidFill>
                    <a:sym typeface="Wingdings" pitchFamily="2" charset="2"/>
                  </a:rPr>
                  <a:t>     Filtered gradient =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2E9D1-8003-5C4F-931A-B52331466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BC79EB1C-7789-0140-91EE-419DE46C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F35468-1173-734E-901A-44ECC00DB637}"/>
                  </a:ext>
                </a:extLst>
              </p:cNvPr>
              <p:cNvSpPr txBox="1"/>
              <p:nvPr/>
            </p:nvSpPr>
            <p:spPr>
              <a:xfrm>
                <a:off x="1137287" y="2684796"/>
                <a:ext cx="20682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F35468-1173-734E-901A-44ECC00DB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287" y="2684796"/>
                <a:ext cx="2068260" cy="461665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943C12-E0B7-0442-9418-AE6B454DFA45}"/>
                  </a:ext>
                </a:extLst>
              </p:cNvPr>
              <p:cNvSpPr txBox="1"/>
              <p:nvPr/>
            </p:nvSpPr>
            <p:spPr>
              <a:xfrm>
                <a:off x="1133729" y="3271155"/>
                <a:ext cx="2075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943C12-E0B7-0442-9418-AE6B454DF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729" y="3271155"/>
                <a:ext cx="2075376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BF83F9-CCAF-EE43-88AA-53A27A94220B}"/>
                  </a:ext>
                </a:extLst>
              </p:cNvPr>
              <p:cNvSpPr txBox="1"/>
              <p:nvPr/>
            </p:nvSpPr>
            <p:spPr>
              <a:xfrm>
                <a:off x="1133730" y="3845592"/>
                <a:ext cx="2075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BF83F9-CCAF-EE43-88AA-53A27A942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730" y="3845592"/>
                <a:ext cx="2075376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88A308-8F80-E945-B16C-BC15EF81C1C8}"/>
                  </a:ext>
                </a:extLst>
              </p:cNvPr>
              <p:cNvSpPr txBox="1"/>
              <p:nvPr/>
            </p:nvSpPr>
            <p:spPr>
              <a:xfrm>
                <a:off x="4888500" y="4900079"/>
                <a:ext cx="1840505" cy="616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88A308-8F80-E945-B16C-BC15EF81C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500" y="4900079"/>
                <a:ext cx="1840505" cy="616515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465C5D-1CA0-5E49-B286-341BB33FA7B5}"/>
                  </a:ext>
                </a:extLst>
              </p:cNvPr>
              <p:cNvSpPr txBox="1"/>
              <p:nvPr/>
            </p:nvSpPr>
            <p:spPr>
              <a:xfrm>
                <a:off x="3718131" y="4977505"/>
                <a:ext cx="1304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465C5D-1CA0-5E49-B286-341BB33FA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131" y="4977505"/>
                <a:ext cx="1304396" cy="461665"/>
              </a:xfrm>
              <a:prstGeom prst="rect">
                <a:avLst/>
              </a:prstGeom>
              <a:blipFill>
                <a:blip r:embed="rId7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BBFB5C-813F-BF4D-A9FB-1378BECF9AD8}"/>
                  </a:ext>
                </a:extLst>
              </p:cNvPr>
              <p:cNvSpPr txBox="1"/>
              <p:nvPr/>
            </p:nvSpPr>
            <p:spPr>
              <a:xfrm>
                <a:off x="6594978" y="4977505"/>
                <a:ext cx="16080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BBFB5C-813F-BF4D-A9FB-1378BECF9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978" y="4977505"/>
                <a:ext cx="1608069" cy="461665"/>
              </a:xfrm>
              <a:prstGeom prst="rect">
                <a:avLst/>
              </a:prstGeom>
              <a:blipFill>
                <a:blip r:embed="rId8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F37ECF6-2D82-284D-B00C-149AFC67032D}"/>
              </a:ext>
            </a:extLst>
          </p:cNvPr>
          <p:cNvSpPr txBox="1"/>
          <p:nvPr/>
        </p:nvSpPr>
        <p:spPr>
          <a:xfrm>
            <a:off x="2180433" y="5793788"/>
            <a:ext cx="65678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Exact optimum computed despite faulty agents</a:t>
            </a:r>
          </a:p>
        </p:txBody>
      </p:sp>
    </p:spTree>
    <p:extLst>
      <p:ext uri="{BB962C8B-B14F-4D97-AF65-F5344CB8AC3E}">
        <p14:creationId xmlns:p14="http://schemas.microsoft.com/office/powerpoint/2010/main" val="201728019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201FB9-8FB2-0EB3-129C-4325DEE82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7" y="360110"/>
            <a:ext cx="8210034" cy="6497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1DB074-5B1D-491C-8697-F67D3D6F1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069" y="134978"/>
            <a:ext cx="1455516" cy="571500"/>
          </a:xfrm>
        </p:spPr>
        <p:txBody>
          <a:bodyPr/>
          <a:lstStyle/>
          <a:p>
            <a:r>
              <a:rPr lang="en-US" dirty="0"/>
              <a:t>1984</a:t>
            </a:r>
          </a:p>
        </p:txBody>
      </p:sp>
    </p:spTree>
    <p:extLst>
      <p:ext uri="{BB962C8B-B14F-4D97-AF65-F5344CB8AC3E}">
        <p14:creationId xmlns:p14="http://schemas.microsoft.com/office/powerpoint/2010/main" val="374127272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DBD155-3870-924D-828C-EB051414C3C3}"/>
              </a:ext>
            </a:extLst>
          </p:cNvPr>
          <p:cNvSpPr/>
          <p:nvPr/>
        </p:nvSpPr>
        <p:spPr bwMode="auto">
          <a:xfrm>
            <a:off x="685799" y="1894114"/>
            <a:ext cx="2041072" cy="10450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A93FA-C922-8040-8C18-C347EB0E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of Redundancy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092695-A7F0-6D44-A0E7-DAA36D1ED2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799" y="1524000"/>
                <a:ext cx="7968343" cy="457200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agents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bad agents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Aggregate cost of </a:t>
                </a:r>
                <a:r>
                  <a:rPr lang="en-US" dirty="0">
                    <a:solidFill>
                      <a:srgbClr val="C00000"/>
                    </a:solidFill>
                  </a:rPr>
                  <a:t>ANY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agents has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:r>
                  <a:rPr lang="en-US" dirty="0" err="1">
                    <a:solidFill>
                      <a:srgbClr val="C00000"/>
                    </a:solidFill>
                  </a:rPr>
                  <a:t>argmin</a:t>
                </a:r>
                <a:r>
                  <a:rPr lang="en-US" dirty="0"/>
                  <a:t> identical to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desired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092695-A7F0-6D44-A0E7-DAA36D1ED2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799" y="1524000"/>
                <a:ext cx="7968343" cy="4572000"/>
              </a:xfrm>
              <a:blipFill>
                <a:blip r:embed="rId2"/>
                <a:stretch>
                  <a:fillRect l="-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C436B8-18B0-DE46-AD31-B40BE7B22865}"/>
                  </a:ext>
                </a:extLst>
              </p:cNvPr>
              <p:cNvSpPr txBox="1"/>
              <p:nvPr/>
            </p:nvSpPr>
            <p:spPr>
              <a:xfrm>
                <a:off x="4630272" y="4218217"/>
                <a:ext cx="2837325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C436B8-18B0-DE46-AD31-B40BE7B22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272" y="4218217"/>
                <a:ext cx="2837325" cy="1137876"/>
              </a:xfrm>
              <a:prstGeom prst="rect">
                <a:avLst/>
              </a:prstGeom>
              <a:blipFill>
                <a:blip r:embed="rId3"/>
                <a:stretch>
                  <a:fillRect l="-1339" t="-128571" b="-180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810472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7620C-FCDD-D845-9F70-B070DD08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Approximation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D6CFF-45B7-AE4B-BA58-C9C369E20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Relax the notion of “enough redundancy”</a:t>
            </a:r>
          </a:p>
          <a:p>
            <a:endParaRPr lang="en-US" dirty="0"/>
          </a:p>
          <a:p>
            <a:r>
              <a:rPr lang="en-US" dirty="0"/>
              <a:t>Produce output within </a:t>
            </a:r>
            <a:r>
              <a:rPr lang="en-US" dirty="0">
                <a:solidFill>
                  <a:srgbClr val="C00000"/>
                </a:solidFill>
              </a:rPr>
              <a:t>distance </a:t>
            </a:r>
            <a:r>
              <a:rPr lang="en-US" dirty="0" err="1">
                <a:solidFill>
                  <a:srgbClr val="C00000"/>
                </a:solidFill>
              </a:rPr>
              <a:t>ε</a:t>
            </a:r>
            <a:r>
              <a:rPr lang="en-US" dirty="0"/>
              <a:t> of “true” minimum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557248-B6F2-625D-11A6-162AC8754EB4}"/>
                  </a:ext>
                </a:extLst>
              </p:cNvPr>
              <p:cNvSpPr txBox="1"/>
              <p:nvPr/>
            </p:nvSpPr>
            <p:spPr>
              <a:xfrm>
                <a:off x="5854957" y="3903561"/>
                <a:ext cx="2918967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00B05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557248-B6F2-625D-11A6-162AC8754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957" y="3903561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1111" b="-18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0012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1528251" y="3954600"/>
            <a:ext cx="2752200" cy="1444487"/>
          </a:xfrm>
          <a:prstGeom prst="rect">
            <a:avLst/>
          </a:prstGeom>
          <a:solidFill>
            <a:srgbClr val="FFF69B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Privacy-preserving</a:t>
            </a:r>
            <a:br>
              <a:rPr lang="en-US" dirty="0"/>
            </a:br>
            <a:r>
              <a:rPr lang="en-US" dirty="0"/>
              <a:t>distributed optimization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	How to collaborate </a:t>
            </a:r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	without revealing</a:t>
            </a:r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	own cost function?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BE8A4C-A3B0-DB41-844D-6B9D5146AF86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DCB53C9-1DAD-CF42-9CDF-715CAA98CDBD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DFD12EC-D7C8-5A4C-A1FA-68CBA40E42FA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786A4A1-776C-FF46-A4B8-40DF6A30DAE3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Content Placeholder 11">
            <a:extLst>
              <a:ext uri="{FF2B5EF4-FFF2-40B4-BE49-F238E27FC236}">
                <a16:creationId xmlns:a16="http://schemas.microsoft.com/office/drawing/2014/main" id="{3A22786C-2822-A946-A983-850C31D7D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Content Placeholder 11">
            <a:extLst>
              <a:ext uri="{FF2B5EF4-FFF2-40B4-BE49-F238E27FC236}">
                <a16:creationId xmlns:a16="http://schemas.microsoft.com/office/drawing/2014/main" id="{FE10DA77-604C-D54F-A827-D21664BF5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2B36972-DB1E-2547-AE4C-004B64D89203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CF02DD2-29B1-964D-8FB6-0631453970B2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CF02DD2-29B1-964D-8FB6-063145397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3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642DDD-EE3A-3146-A7D4-9D91D0859B22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642DDD-EE3A-3146-A7D4-9D91D0859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Content Placeholder 11">
            <a:extLst>
              <a:ext uri="{FF2B5EF4-FFF2-40B4-BE49-F238E27FC236}">
                <a16:creationId xmlns:a16="http://schemas.microsoft.com/office/drawing/2014/main" id="{22ED4390-4162-2C47-84B9-54D084FB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15350" y="3736830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66F8D5-9CE8-304C-9B80-22C1DF0D9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727" y="1973407"/>
            <a:ext cx="692727" cy="6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Consensus, consensus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Should we trust        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C90000"/>
                </a:solidFill>
              </a:rPr>
              <a:t>Web of trust …</a:t>
            </a:r>
            <a:br>
              <a:rPr lang="en-US" dirty="0">
                <a:solidFill>
                  <a:srgbClr val="C90000"/>
                </a:solidFill>
              </a:rPr>
            </a:br>
            <a:br>
              <a:rPr lang="en-US" dirty="0">
                <a:solidFill>
                  <a:srgbClr val="C90000"/>
                </a:solidFill>
              </a:rPr>
            </a:br>
            <a:r>
              <a:rPr lang="en-US" dirty="0">
                <a:solidFill>
                  <a:srgbClr val="C90000"/>
                </a:solidFill>
              </a:rPr>
              <a:t>		agree whether        is good or evil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017" y="2423373"/>
            <a:ext cx="417951" cy="417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534" y="4920099"/>
            <a:ext cx="417951" cy="417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983" y="3203160"/>
            <a:ext cx="417951" cy="41795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6314773" y="2887579"/>
            <a:ext cx="376048" cy="383118"/>
          </a:xfrm>
          <a:prstGeom prst="ellipse">
            <a:avLst/>
          </a:prstGeom>
          <a:solidFill>
            <a:srgbClr val="FF9D3B"/>
          </a:solidFill>
          <a:ln w="28575" cap="flat" cmpd="sng" algn="ctr">
            <a:solidFill>
              <a:srgbClr val="FF9D3B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797983" y="2506974"/>
            <a:ext cx="376048" cy="383118"/>
          </a:xfrm>
          <a:prstGeom prst="ellipse">
            <a:avLst/>
          </a:prstGeom>
          <a:solidFill>
            <a:srgbClr val="FF9D3B"/>
          </a:solidFill>
          <a:ln w="28575" cap="flat" cmpd="sng" algn="ctr">
            <a:solidFill>
              <a:srgbClr val="FF9D3B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592053" y="3043388"/>
            <a:ext cx="376048" cy="383118"/>
          </a:xfrm>
          <a:prstGeom prst="ellipse">
            <a:avLst/>
          </a:prstGeom>
          <a:solidFill>
            <a:srgbClr val="FF9D3B"/>
          </a:solidFill>
          <a:ln w="28575" cap="flat" cmpd="sng" algn="ctr">
            <a:solidFill>
              <a:srgbClr val="FF9D3B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098356" y="2642394"/>
            <a:ext cx="376048" cy="383118"/>
          </a:xfrm>
          <a:prstGeom prst="ellipse">
            <a:avLst/>
          </a:prstGeom>
          <a:solidFill>
            <a:srgbClr val="FF9D3B"/>
          </a:solidFill>
          <a:ln w="28575" cap="flat" cmpd="sng" algn="ctr">
            <a:solidFill>
              <a:srgbClr val="FF9D3B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10182" y="3667453"/>
            <a:ext cx="376048" cy="383118"/>
          </a:xfrm>
          <a:prstGeom prst="ellipse">
            <a:avLst/>
          </a:prstGeom>
          <a:solidFill>
            <a:srgbClr val="FF9D3B"/>
          </a:solidFill>
          <a:ln w="28575" cap="flat" cmpd="sng" algn="ctr">
            <a:solidFill>
              <a:srgbClr val="FF9D3B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963680" y="3890802"/>
            <a:ext cx="376048" cy="383118"/>
          </a:xfrm>
          <a:prstGeom prst="ellipse">
            <a:avLst/>
          </a:prstGeom>
          <a:solidFill>
            <a:srgbClr val="FF9D3B"/>
          </a:solidFill>
          <a:ln w="28575" cap="flat" cmpd="sng" algn="ctr">
            <a:solidFill>
              <a:srgbClr val="FF9D3B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5" name="Straight Connector 14"/>
          <p:cNvCxnSpPr>
            <a:stCxn id="8" idx="7"/>
            <a:endCxn id="11" idx="2"/>
          </p:cNvCxnSpPr>
          <p:nvPr/>
        </p:nvCxnSpPr>
        <p:spPr bwMode="auto">
          <a:xfrm flipV="1">
            <a:off x="6635750" y="2833953"/>
            <a:ext cx="462606" cy="1097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7472694" y="2731494"/>
            <a:ext cx="332078" cy="416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48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12" idx="1"/>
          </p:cNvCxnSpPr>
          <p:nvPr/>
        </p:nvCxnSpPr>
        <p:spPr bwMode="auto">
          <a:xfrm>
            <a:off x="6591485" y="3270698"/>
            <a:ext cx="373768" cy="45286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7286819" y="3554490"/>
            <a:ext cx="383143" cy="2057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48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5"/>
          </p:cNvCxnSpPr>
          <p:nvPr/>
        </p:nvCxnSpPr>
        <p:spPr bwMode="auto">
          <a:xfrm>
            <a:off x="7419333" y="2969406"/>
            <a:ext cx="264820" cy="3012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48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endCxn id="10" idx="1"/>
          </p:cNvCxnSpPr>
          <p:nvPr/>
        </p:nvCxnSpPr>
        <p:spPr bwMode="auto">
          <a:xfrm>
            <a:off x="8181923" y="2744479"/>
            <a:ext cx="465201" cy="3550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48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endCxn id="10" idx="2"/>
          </p:cNvCxnSpPr>
          <p:nvPr/>
        </p:nvCxnSpPr>
        <p:spPr bwMode="auto">
          <a:xfrm flipV="1">
            <a:off x="8007942" y="3234947"/>
            <a:ext cx="584111" cy="1159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48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endCxn id="10" idx="4"/>
          </p:cNvCxnSpPr>
          <p:nvPr/>
        </p:nvCxnSpPr>
        <p:spPr bwMode="auto">
          <a:xfrm flipV="1">
            <a:off x="8348809" y="3426506"/>
            <a:ext cx="431268" cy="6412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48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endCxn id="13" idx="2"/>
          </p:cNvCxnSpPr>
          <p:nvPr/>
        </p:nvCxnSpPr>
        <p:spPr bwMode="auto">
          <a:xfrm>
            <a:off x="7293914" y="3958894"/>
            <a:ext cx="669766" cy="1234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48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7" idx="2"/>
            <a:endCxn id="13" idx="1"/>
          </p:cNvCxnSpPr>
          <p:nvPr/>
        </p:nvCxnSpPr>
        <p:spPr bwMode="auto">
          <a:xfrm>
            <a:off x="7804959" y="3621111"/>
            <a:ext cx="213792" cy="32579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480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Rectangle 42"/>
          <p:cNvSpPr/>
          <p:nvPr/>
        </p:nvSpPr>
        <p:spPr bwMode="auto">
          <a:xfrm>
            <a:off x="5988389" y="2206479"/>
            <a:ext cx="3155611" cy="2390944"/>
          </a:xfrm>
          <a:prstGeom prst="rect">
            <a:avLst/>
          </a:prstGeom>
          <a:noFill/>
          <a:ln w="28575" cap="flat" cmpd="sng" algn="ctr">
            <a:solidFill>
              <a:srgbClr val="FFBE7C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83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Consensus, consensus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</a:t>
            </a:r>
          </a:p>
          <a:p>
            <a:endParaRPr lang="en-US" dirty="0"/>
          </a:p>
          <a:p>
            <a:r>
              <a:rPr lang="en-US" dirty="0"/>
              <a:t> Which way?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5819422" y="3667478"/>
            <a:ext cx="599722" cy="4515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5858933" y="4126089"/>
            <a:ext cx="750711" cy="747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840589" y="4358923"/>
            <a:ext cx="642055" cy="2963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Picture 2" descr="C:\Users\Nitin\AppData\Local\Microsoft\Windows\Temporary Internet Files\Content.IE5\B53GPD8T\MC900436903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41" y="3486527"/>
            <a:ext cx="1020562" cy="102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A0282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37" y="3419470"/>
            <a:ext cx="1020562" cy="1162465"/>
          </a:xfrm>
          <a:prstGeom prst="rect">
            <a:avLst/>
          </a:prstGeom>
        </p:spPr>
      </p:pic>
      <p:pic>
        <p:nvPicPr>
          <p:cNvPr id="16" name="Picture 15" descr="AA0282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73" y="3656542"/>
            <a:ext cx="1020562" cy="1162465"/>
          </a:xfrm>
          <a:prstGeom prst="rect">
            <a:avLst/>
          </a:prstGeom>
        </p:spPr>
      </p:pic>
      <p:pic>
        <p:nvPicPr>
          <p:cNvPr id="17" name="Picture 16" descr="AA0282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45" y="3886558"/>
            <a:ext cx="1020562" cy="11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6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601B4-8907-114F-B0CC-BA16E38C8B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Consensus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FDB54-3DF6-EF4D-AD9D-DEAC94FB0F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“Local” Algorithms</a:t>
            </a:r>
          </a:p>
        </p:txBody>
      </p:sp>
    </p:spTree>
    <p:extLst>
      <p:ext uri="{BB962C8B-B14F-4D97-AF65-F5344CB8AC3E}">
        <p14:creationId xmlns:p14="http://schemas.microsoft.com/office/powerpoint/2010/main" val="976511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891CBD-49B6-574A-82EA-46D6EFDC9D8B}"/>
              </a:ext>
            </a:extLst>
          </p:cNvPr>
          <p:cNvSpPr/>
          <p:nvPr/>
        </p:nvSpPr>
        <p:spPr bwMode="auto">
          <a:xfrm>
            <a:off x="685800" y="1747157"/>
            <a:ext cx="3045254" cy="816429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4140E6-E4DA-884A-B9C5-17C9DC99C318}"/>
              </a:ext>
            </a:extLst>
          </p:cNvPr>
          <p:cNvSpPr txBox="1"/>
          <p:nvPr/>
        </p:nvSpPr>
        <p:spPr>
          <a:xfrm>
            <a:off x="3318222" y="3750545"/>
            <a:ext cx="33855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9BD134-16AD-6345-9FF7-AE93A6FF228D}"/>
              </a:ext>
            </a:extLst>
          </p:cNvPr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12D7B-12F4-264F-9C59-1D7D19DC794F}"/>
              </a:ext>
            </a:extLst>
          </p:cNvPr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 … Local Averaging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Initially</a:t>
            </a:r>
            <a:r>
              <a:rPr lang="en-US" dirty="0"/>
              <a:t>, state =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>
                <a:latin typeface="Helvetica"/>
                <a:cs typeface="Helvetica"/>
              </a:rPr>
              <a:pPr>
                <a:defRPr/>
              </a:pPr>
              <a:t>16</a:t>
            </a:fld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2971909" y="3004255"/>
            <a:ext cx="2685977" cy="3081880"/>
            <a:chOff x="2971909" y="3004255"/>
            <a:chExt cx="2685977" cy="3081880"/>
          </a:xfrm>
        </p:grpSpPr>
        <p:pic>
          <p:nvPicPr>
            <p:cNvPr id="29" name="Picture 28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909" y="3769001"/>
              <a:ext cx="1020562" cy="1162465"/>
            </a:xfrm>
            <a:prstGeom prst="rect">
              <a:avLst/>
            </a:prstGeom>
          </p:spPr>
        </p:pic>
        <p:pic>
          <p:nvPicPr>
            <p:cNvPr id="30" name="Picture 29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334" y="4923670"/>
              <a:ext cx="1020562" cy="1162465"/>
            </a:xfrm>
            <a:prstGeom prst="rect">
              <a:avLst/>
            </a:prstGeom>
          </p:spPr>
        </p:pic>
        <p:pic>
          <p:nvPicPr>
            <p:cNvPr id="31" name="Picture 30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324" y="3004255"/>
              <a:ext cx="1020562" cy="1162465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 bwMode="auto">
            <a:xfrm flipV="1">
              <a:off x="3785973" y="3940623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Connector 32"/>
            <p:cNvCxnSpPr>
              <a:endCxn id="30" idx="1"/>
            </p:cNvCxnSpPr>
            <p:nvPr/>
          </p:nvCxnSpPr>
          <p:spPr bwMode="auto">
            <a:xfrm>
              <a:off x="3731054" y="4929163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3853700" y="4057741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3643565" y="5032174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55680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 … Local Averaging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9581" y="3750545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6</a:t>
            </a:r>
          </a:p>
        </p:txBody>
      </p:sp>
      <p:grpSp>
        <p:nvGrpSpPr>
          <p:cNvPr id="3" name="Group 27"/>
          <p:cNvGrpSpPr/>
          <p:nvPr/>
        </p:nvGrpSpPr>
        <p:grpSpPr>
          <a:xfrm>
            <a:off x="2971909" y="3004255"/>
            <a:ext cx="2685977" cy="3081880"/>
            <a:chOff x="2971909" y="3004255"/>
            <a:chExt cx="2685977" cy="3081880"/>
          </a:xfrm>
        </p:grpSpPr>
        <p:pic>
          <p:nvPicPr>
            <p:cNvPr id="29" name="Picture 28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909" y="3769001"/>
              <a:ext cx="1020562" cy="1162465"/>
            </a:xfrm>
            <a:prstGeom prst="rect">
              <a:avLst/>
            </a:prstGeom>
          </p:spPr>
        </p:pic>
        <p:pic>
          <p:nvPicPr>
            <p:cNvPr id="30" name="Picture 29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334" y="4923670"/>
              <a:ext cx="1020562" cy="1162465"/>
            </a:xfrm>
            <a:prstGeom prst="rect">
              <a:avLst/>
            </a:prstGeom>
          </p:spPr>
        </p:pic>
        <p:pic>
          <p:nvPicPr>
            <p:cNvPr id="31" name="Picture 30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324" y="3004255"/>
              <a:ext cx="1020562" cy="1162465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 bwMode="auto">
            <a:xfrm flipV="1">
              <a:off x="3785973" y="3940623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Connector 32"/>
            <p:cNvCxnSpPr>
              <a:endCxn id="30" idx="1"/>
            </p:cNvCxnSpPr>
            <p:nvPr/>
          </p:nvCxnSpPr>
          <p:spPr bwMode="auto">
            <a:xfrm>
              <a:off x="3731054" y="4929163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3853700" y="4057741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3643565" y="5032174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8C19215-69BD-18E1-A80A-47CBD5599361}"/>
              </a:ext>
            </a:extLst>
          </p:cNvPr>
          <p:cNvSpPr/>
          <p:nvPr/>
        </p:nvSpPr>
        <p:spPr bwMode="auto">
          <a:xfrm>
            <a:off x="685800" y="1747157"/>
            <a:ext cx="3045254" cy="816429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79178144-8438-3195-4E78-17FD1A930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Initially</a:t>
            </a:r>
            <a:r>
              <a:rPr lang="en-US" dirty="0"/>
              <a:t>, state = input</a:t>
            </a:r>
          </a:p>
        </p:txBody>
      </p:sp>
    </p:spTree>
    <p:extLst>
      <p:ext uri="{BB962C8B-B14F-4D97-AF65-F5344CB8AC3E}">
        <p14:creationId xmlns:p14="http://schemas.microsoft.com/office/powerpoint/2010/main" val="3744249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891CBD-49B6-574A-82EA-46D6EFDC9D8B}"/>
              </a:ext>
            </a:extLst>
          </p:cNvPr>
          <p:cNvSpPr/>
          <p:nvPr/>
        </p:nvSpPr>
        <p:spPr bwMode="auto">
          <a:xfrm>
            <a:off x="685800" y="1747157"/>
            <a:ext cx="3045254" cy="816429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4140E6-E4DA-884A-B9C5-17C9DC99C318}"/>
              </a:ext>
            </a:extLst>
          </p:cNvPr>
          <p:cNvSpPr txBox="1"/>
          <p:nvPr/>
        </p:nvSpPr>
        <p:spPr>
          <a:xfrm>
            <a:off x="3318222" y="3750545"/>
            <a:ext cx="33855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9BD134-16AD-6345-9FF7-AE93A6FF228D}"/>
              </a:ext>
            </a:extLst>
          </p:cNvPr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12D7B-12F4-264F-9C59-1D7D19DC794F}"/>
              </a:ext>
            </a:extLst>
          </p:cNvPr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 … Local Averaging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Initially</a:t>
            </a:r>
            <a:r>
              <a:rPr lang="en-US" dirty="0"/>
              <a:t>, state = input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50397" y="3004255"/>
            <a:ext cx="7053920" cy="3081880"/>
            <a:chOff x="750397" y="3004255"/>
            <a:chExt cx="7053920" cy="3081880"/>
          </a:xfrm>
        </p:grpSpPr>
        <p:sp>
          <p:nvSpPr>
            <p:cNvPr id="17" name="TextBox 16"/>
            <p:cNvSpPr txBox="1"/>
            <p:nvPr/>
          </p:nvSpPr>
          <p:spPr>
            <a:xfrm>
              <a:off x="6119975" y="5312300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31263" y="3291589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0397" y="4279366"/>
              <a:ext cx="2006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)</a:t>
              </a:r>
              <a:r>
                <a:rPr lang="en-US" dirty="0">
                  <a:latin typeface="Helvetica"/>
                  <a:cs typeface="Helvetica"/>
                </a:rPr>
                <a:t>/3</a:t>
              </a: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29" name="Picture 28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0" name="Picture 29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1" name="Picture 30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Connector 32"/>
              <p:cNvCxnSpPr>
                <a:endCxn id="30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934855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 … Local Averaging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22832" y="5312300"/>
            <a:ext cx="2467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1+6</a:t>
            </a:r>
            <a:r>
              <a:rPr lang="en-US" dirty="0">
                <a:latin typeface="Helvetica"/>
                <a:cs typeface="Helvetica"/>
              </a:rPr>
              <a:t>)/2 = 7/2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33319" y="3291589"/>
            <a:ext cx="2468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1+2</a:t>
            </a:r>
            <a:r>
              <a:rPr lang="en-US" dirty="0">
                <a:latin typeface="Helvetica"/>
                <a:cs typeface="Helvetica"/>
              </a:rPr>
              <a:t>)/2 = 3/2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0793" y="4279366"/>
            <a:ext cx="2545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1+2+6</a:t>
            </a:r>
            <a:r>
              <a:rPr lang="en-US" dirty="0">
                <a:latin typeface="Helvetica"/>
                <a:cs typeface="Helvetica"/>
              </a:rPr>
              <a:t>)/3 = 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9581" y="3750545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6</a:t>
            </a:r>
          </a:p>
        </p:txBody>
      </p:sp>
      <p:grpSp>
        <p:nvGrpSpPr>
          <p:cNvPr id="3" name="Group 27"/>
          <p:cNvGrpSpPr/>
          <p:nvPr/>
        </p:nvGrpSpPr>
        <p:grpSpPr>
          <a:xfrm>
            <a:off x="2971909" y="3004255"/>
            <a:ext cx="2685977" cy="3081880"/>
            <a:chOff x="2971909" y="3004255"/>
            <a:chExt cx="2685977" cy="3081880"/>
          </a:xfrm>
        </p:grpSpPr>
        <p:pic>
          <p:nvPicPr>
            <p:cNvPr id="29" name="Picture 28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909" y="3769001"/>
              <a:ext cx="1020562" cy="1162465"/>
            </a:xfrm>
            <a:prstGeom prst="rect">
              <a:avLst/>
            </a:prstGeom>
          </p:spPr>
        </p:pic>
        <p:pic>
          <p:nvPicPr>
            <p:cNvPr id="30" name="Picture 29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334" y="4923670"/>
              <a:ext cx="1020562" cy="1162465"/>
            </a:xfrm>
            <a:prstGeom prst="rect">
              <a:avLst/>
            </a:prstGeom>
          </p:spPr>
        </p:pic>
        <p:pic>
          <p:nvPicPr>
            <p:cNvPr id="31" name="Picture 30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324" y="3004255"/>
              <a:ext cx="1020562" cy="1162465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 bwMode="auto">
            <a:xfrm flipV="1">
              <a:off x="3785973" y="3940623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Connector 32"/>
            <p:cNvCxnSpPr>
              <a:endCxn id="30" idx="1"/>
            </p:cNvCxnSpPr>
            <p:nvPr/>
          </p:nvCxnSpPr>
          <p:spPr bwMode="auto">
            <a:xfrm>
              <a:off x="3731054" y="4929163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3853700" y="4057741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3643565" y="5032174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61832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99772"/>
            <a:ext cx="7772400" cy="195105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A Journey from</a:t>
            </a:r>
            <a:br>
              <a:rPr lang="en-US" dirty="0"/>
            </a:br>
            <a:r>
              <a:rPr lang="en-US" dirty="0"/>
              <a:t>Wireless Networks to Distributed Optimization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Nitin Vaidya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Georgetown University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rgbClr val="0080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8B05D-38A0-5F47-A898-EF2077282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529" y="5246620"/>
            <a:ext cx="4147457" cy="13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63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2647950" y="500063"/>
          <a:ext cx="2776538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5520" imgH="676440" progId="">
                  <p:embed/>
                </p:oleObj>
              </mc:Choice>
              <mc:Fallback>
                <p:oleObj name="Equation" r:id="rId2" imgW="1325520" imgH="676440" progId="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7950" y="500063"/>
                        <a:ext cx="2776538" cy="142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545666" y="515054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9480" imgH="685440" progId="">
                  <p:embed/>
                </p:oleObj>
              </mc:Choice>
              <mc:Fallback>
                <p:oleObj name="Equation" r:id="rId4" imgW="429480" imgH="685440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666" y="515054"/>
                        <a:ext cx="908062" cy="1425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076677" y="526345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29480" imgH="685440" progId="">
                  <p:embed/>
                </p:oleObj>
              </mc:Choice>
              <mc:Fallback>
                <p:oleObj name="Equation" r:id="rId6" imgW="429480" imgH="685440" progId="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677" y="526345"/>
                        <a:ext cx="908062" cy="1425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146231" y="989780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=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89669" y="1971914"/>
            <a:ext cx="441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812593-761D-4240-8A35-B35A6BF3A0B4}"/>
              </a:ext>
            </a:extLst>
          </p:cNvPr>
          <p:cNvSpPr txBox="1"/>
          <p:nvPr/>
        </p:nvSpPr>
        <p:spPr>
          <a:xfrm>
            <a:off x="3318222" y="3750545"/>
            <a:ext cx="33855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B70CB5-68BF-AB4D-AF00-4245453AF2D5}"/>
              </a:ext>
            </a:extLst>
          </p:cNvPr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5A7B3B-31F4-A547-9785-2978FCC4E4E9}"/>
              </a:ext>
            </a:extLst>
          </p:cNvPr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C627CD6-DBD4-4443-B256-C0FEC96435A3}"/>
              </a:ext>
            </a:extLst>
          </p:cNvPr>
          <p:cNvGrpSpPr/>
          <p:nvPr/>
        </p:nvGrpSpPr>
        <p:grpSpPr>
          <a:xfrm>
            <a:off x="750397" y="3004255"/>
            <a:ext cx="7053920" cy="3081880"/>
            <a:chOff x="750397" y="3004255"/>
            <a:chExt cx="7053920" cy="308188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EBD1F9-9742-1647-A5C1-416CEDF1D1B2}"/>
                </a:ext>
              </a:extLst>
            </p:cNvPr>
            <p:cNvSpPr txBox="1"/>
            <p:nvPr/>
          </p:nvSpPr>
          <p:spPr>
            <a:xfrm>
              <a:off x="6119975" y="5312300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235537-87B5-0C4E-9BAF-F22B68C9F0A0}"/>
                </a:ext>
              </a:extLst>
            </p:cNvPr>
            <p:cNvSpPr txBox="1"/>
            <p:nvPr/>
          </p:nvSpPr>
          <p:spPr>
            <a:xfrm>
              <a:off x="6131263" y="3291589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8686CF-6676-7F43-B30E-E133F42600C7}"/>
                </a:ext>
              </a:extLst>
            </p:cNvPr>
            <p:cNvSpPr txBox="1"/>
            <p:nvPr/>
          </p:nvSpPr>
          <p:spPr>
            <a:xfrm>
              <a:off x="750397" y="4279366"/>
              <a:ext cx="2006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)</a:t>
              </a:r>
              <a:r>
                <a:rPr lang="en-US" dirty="0">
                  <a:latin typeface="Helvetica"/>
                  <a:cs typeface="Helvetica"/>
                </a:rPr>
                <a:t>/3</a:t>
              </a:r>
            </a:p>
          </p:txBody>
        </p:sp>
        <p:grpSp>
          <p:nvGrpSpPr>
            <p:cNvPr id="33" name="Group 27">
              <a:extLst>
                <a:ext uri="{FF2B5EF4-FFF2-40B4-BE49-F238E27FC236}">
                  <a16:creationId xmlns:a16="http://schemas.microsoft.com/office/drawing/2014/main" id="{2054221F-512F-7E4F-9649-210FE9941719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34" name="Picture 33" descr="AA028202.png">
                <a:extLst>
                  <a:ext uri="{FF2B5EF4-FFF2-40B4-BE49-F238E27FC236}">
                    <a16:creationId xmlns:a16="http://schemas.microsoft.com/office/drawing/2014/main" id="{82B48A55-F68F-8E42-8D31-7EA16A2DF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5" name="Picture 34" descr="AA028202.png">
                <a:extLst>
                  <a:ext uri="{FF2B5EF4-FFF2-40B4-BE49-F238E27FC236}">
                    <a16:creationId xmlns:a16="http://schemas.microsoft.com/office/drawing/2014/main" id="{57F47A01-6F16-514F-B033-147D4357C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8" name="Picture 37" descr="AA028202.png">
                <a:extLst>
                  <a:ext uri="{FF2B5EF4-FFF2-40B4-BE49-F238E27FC236}">
                    <a16:creationId xmlns:a16="http://schemas.microsoft.com/office/drawing/2014/main" id="{3A11372E-8A5F-AD40-8793-587CD2D6A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AECCFF80-47BC-BC40-8E67-1D698AE0D7F3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09CA7F6-EC2A-E043-AC6C-23A107320591}"/>
                  </a:ext>
                </a:extLst>
              </p:cNvPr>
              <p:cNvCxnSpPr>
                <a:endCxn id="35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8526DB1D-DCF3-2E4C-A56E-03C3EEF748B7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049BC26-CC88-E04B-B586-B9BD13D9C271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6F9AF3F-8C71-4146-A40C-B4C02B73E365}"/>
              </a:ext>
            </a:extLst>
          </p:cNvPr>
          <p:cNvCxnSpPr/>
          <p:nvPr/>
        </p:nvCxnSpPr>
        <p:spPr bwMode="auto">
          <a:xfrm>
            <a:off x="391886" y="2433579"/>
            <a:ext cx="8490857" cy="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971A1A4-C12F-0E52-60C4-6512512ADDC4}"/>
              </a:ext>
            </a:extLst>
          </p:cNvPr>
          <p:cNvSpPr txBox="1"/>
          <p:nvPr/>
        </p:nvSpPr>
        <p:spPr>
          <a:xfrm>
            <a:off x="5162451" y="1933756"/>
            <a:ext cx="157286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old values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1EC9CA-9B47-5825-5F8C-741639417E52}"/>
              </a:ext>
            </a:extLst>
          </p:cNvPr>
          <p:cNvSpPr txBox="1"/>
          <p:nvPr/>
        </p:nvSpPr>
        <p:spPr>
          <a:xfrm>
            <a:off x="585013" y="1928813"/>
            <a:ext cx="172675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new values</a:t>
            </a:r>
          </a:p>
        </p:txBody>
      </p:sp>
    </p:spTree>
    <p:extLst>
      <p:ext uri="{BB962C8B-B14F-4D97-AF65-F5344CB8AC3E}">
        <p14:creationId xmlns:p14="http://schemas.microsoft.com/office/powerpoint/2010/main" val="142156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2647950" y="500063"/>
          <a:ext cx="2776538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5520" imgH="676440" progId="">
                  <p:embed/>
                </p:oleObj>
              </mc:Choice>
              <mc:Fallback>
                <p:oleObj name="Equation" r:id="rId2" imgW="1325520" imgH="676440" progId="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7950" y="500063"/>
                        <a:ext cx="2776538" cy="142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545666" y="515054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9480" imgH="685440" progId="">
                  <p:embed/>
                </p:oleObj>
              </mc:Choice>
              <mc:Fallback>
                <p:oleObj name="Equation" r:id="rId4" imgW="429480" imgH="685440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666" y="515054"/>
                        <a:ext cx="908062" cy="1425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076677" y="526345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29480" imgH="685440" progId="">
                  <p:embed/>
                </p:oleObj>
              </mc:Choice>
              <mc:Fallback>
                <p:oleObj name="Equation" r:id="rId6" imgW="429480" imgH="685440" progId="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677" y="526345"/>
                        <a:ext cx="908062" cy="1425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146231" y="989780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=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45169" y="974663"/>
            <a:ext cx="791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=  </a:t>
            </a: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M</a:t>
            </a: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7278511" y="519289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29480" imgH="685440" progId="">
                  <p:embed/>
                </p:oleObj>
              </mc:Choice>
              <mc:Fallback>
                <p:oleObj name="Equation" r:id="rId7" imgW="429480" imgH="685440" progId="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8511" y="519289"/>
                        <a:ext cx="908062" cy="1425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3689669" y="1971914"/>
            <a:ext cx="441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812593-761D-4240-8A35-B35A6BF3A0B4}"/>
              </a:ext>
            </a:extLst>
          </p:cNvPr>
          <p:cNvSpPr txBox="1"/>
          <p:nvPr/>
        </p:nvSpPr>
        <p:spPr>
          <a:xfrm>
            <a:off x="3318222" y="3750545"/>
            <a:ext cx="33855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B70CB5-68BF-AB4D-AF00-4245453AF2D5}"/>
              </a:ext>
            </a:extLst>
          </p:cNvPr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5A7B3B-31F4-A547-9785-2978FCC4E4E9}"/>
              </a:ext>
            </a:extLst>
          </p:cNvPr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C627CD6-DBD4-4443-B256-C0FEC96435A3}"/>
              </a:ext>
            </a:extLst>
          </p:cNvPr>
          <p:cNvGrpSpPr/>
          <p:nvPr/>
        </p:nvGrpSpPr>
        <p:grpSpPr>
          <a:xfrm>
            <a:off x="750397" y="3004255"/>
            <a:ext cx="7053920" cy="3081880"/>
            <a:chOff x="750397" y="3004255"/>
            <a:chExt cx="7053920" cy="308188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EBD1F9-9742-1647-A5C1-416CEDF1D1B2}"/>
                </a:ext>
              </a:extLst>
            </p:cNvPr>
            <p:cNvSpPr txBox="1"/>
            <p:nvPr/>
          </p:nvSpPr>
          <p:spPr>
            <a:xfrm>
              <a:off x="6119975" y="5312300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235537-87B5-0C4E-9BAF-F22B68C9F0A0}"/>
                </a:ext>
              </a:extLst>
            </p:cNvPr>
            <p:cNvSpPr txBox="1"/>
            <p:nvPr/>
          </p:nvSpPr>
          <p:spPr>
            <a:xfrm>
              <a:off x="6131263" y="3291589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8686CF-6676-7F43-B30E-E133F42600C7}"/>
                </a:ext>
              </a:extLst>
            </p:cNvPr>
            <p:cNvSpPr txBox="1"/>
            <p:nvPr/>
          </p:nvSpPr>
          <p:spPr>
            <a:xfrm>
              <a:off x="750397" y="4279366"/>
              <a:ext cx="2006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)</a:t>
              </a:r>
              <a:r>
                <a:rPr lang="en-US" dirty="0">
                  <a:latin typeface="Helvetica"/>
                  <a:cs typeface="Helvetica"/>
                </a:rPr>
                <a:t>/3</a:t>
              </a:r>
            </a:p>
          </p:txBody>
        </p:sp>
        <p:grpSp>
          <p:nvGrpSpPr>
            <p:cNvPr id="33" name="Group 27">
              <a:extLst>
                <a:ext uri="{FF2B5EF4-FFF2-40B4-BE49-F238E27FC236}">
                  <a16:creationId xmlns:a16="http://schemas.microsoft.com/office/drawing/2014/main" id="{2054221F-512F-7E4F-9649-210FE9941719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34" name="Picture 33" descr="AA028202.png">
                <a:extLst>
                  <a:ext uri="{FF2B5EF4-FFF2-40B4-BE49-F238E27FC236}">
                    <a16:creationId xmlns:a16="http://schemas.microsoft.com/office/drawing/2014/main" id="{82B48A55-F68F-8E42-8D31-7EA16A2DF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5" name="Picture 34" descr="AA028202.png">
                <a:extLst>
                  <a:ext uri="{FF2B5EF4-FFF2-40B4-BE49-F238E27FC236}">
                    <a16:creationId xmlns:a16="http://schemas.microsoft.com/office/drawing/2014/main" id="{57F47A01-6F16-514F-B033-147D4357C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8" name="Picture 37" descr="AA028202.png">
                <a:extLst>
                  <a:ext uri="{FF2B5EF4-FFF2-40B4-BE49-F238E27FC236}">
                    <a16:creationId xmlns:a16="http://schemas.microsoft.com/office/drawing/2014/main" id="{3A11372E-8A5F-AD40-8793-587CD2D6A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AECCFF80-47BC-BC40-8E67-1D698AE0D7F3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09CA7F6-EC2A-E043-AC6C-23A107320591}"/>
                  </a:ext>
                </a:extLst>
              </p:cNvPr>
              <p:cNvCxnSpPr>
                <a:endCxn id="35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8526DB1D-DCF3-2E4C-A56E-03C3EEF748B7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049BC26-CC88-E04B-B586-B9BD13D9C271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6F9AF3F-8C71-4146-A40C-B4C02B73E365}"/>
              </a:ext>
            </a:extLst>
          </p:cNvPr>
          <p:cNvCxnSpPr/>
          <p:nvPr/>
        </p:nvCxnSpPr>
        <p:spPr bwMode="auto">
          <a:xfrm>
            <a:off x="391886" y="2433579"/>
            <a:ext cx="8490857" cy="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3B842A5-C17B-A207-8260-6B4D351F1029}"/>
              </a:ext>
            </a:extLst>
          </p:cNvPr>
          <p:cNvSpPr txBox="1"/>
          <p:nvPr/>
        </p:nvSpPr>
        <p:spPr>
          <a:xfrm>
            <a:off x="6939451" y="1921954"/>
            <a:ext cx="157286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old values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5FBEF-C241-45D8-08AD-D84F9C4F6CAA}"/>
              </a:ext>
            </a:extLst>
          </p:cNvPr>
          <p:cNvSpPr txBox="1"/>
          <p:nvPr/>
        </p:nvSpPr>
        <p:spPr>
          <a:xfrm>
            <a:off x="585013" y="1928813"/>
            <a:ext cx="172675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new values</a:t>
            </a:r>
          </a:p>
        </p:txBody>
      </p:sp>
    </p:spTree>
    <p:extLst>
      <p:ext uri="{BB962C8B-B14F-4D97-AF65-F5344CB8AC3E}">
        <p14:creationId xmlns:p14="http://schemas.microsoft.com/office/powerpoint/2010/main" val="1477863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728611" y="795463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500" imgH="698500" progId="Equation.DSMT4">
                  <p:embed/>
                </p:oleObj>
              </mc:Choice>
              <mc:Fallback>
                <p:oleObj name="Equation" r:id="rId2" imgW="444500" imgH="6985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28611" y="795463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2513369" y="1246198"/>
            <a:ext cx="1444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 =  </a:t>
            </a: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M</a:t>
            </a:r>
            <a:r>
              <a:rPr lang="en-US" baseline="300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  </a:t>
            </a: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M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3877733" y="785585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500" imgH="698500" progId="Equation.DSMT4">
                  <p:embed/>
                </p:oleObj>
              </mc:Choice>
              <mc:Fallback>
                <p:oleObj name="Equation" r:id="rId4" imgW="444500" imgH="69850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77733" y="785585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2837" y="33866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311" y="282222"/>
            <a:ext cx="2391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after 2 iterations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730150" y="1243376"/>
            <a:ext cx="1266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    =  </a:t>
            </a: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M</a:t>
            </a:r>
            <a:r>
              <a:rPr lang="en-US" sz="2800" baseline="30000" dirty="0">
                <a:solidFill>
                  <a:srgbClr val="FF0000"/>
                </a:solidFill>
                <a:latin typeface="Helvetica"/>
                <a:cs typeface="Helvetica"/>
              </a:rPr>
              <a:t>2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6" name="Left Bracket 5"/>
          <p:cNvSpPr/>
          <p:nvPr/>
        </p:nvSpPr>
        <p:spPr bwMode="auto">
          <a:xfrm>
            <a:off x="3450166" y="718687"/>
            <a:ext cx="335807" cy="1552592"/>
          </a:xfrm>
          <a:prstGeom prst="leftBracket">
            <a:avLst/>
          </a:prstGeom>
          <a:noFill/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8" name="Left Bracket 37"/>
          <p:cNvSpPr/>
          <p:nvPr/>
        </p:nvSpPr>
        <p:spPr bwMode="auto">
          <a:xfrm>
            <a:off x="4696173" y="735015"/>
            <a:ext cx="273585" cy="1542715"/>
          </a:xfrm>
          <a:prstGeom prst="leftBracket">
            <a:avLst/>
          </a:prstGeom>
          <a:noFill/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6107288" y="778529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44500" imgH="698500" progId="Equation.DSMT4">
                  <p:embed/>
                </p:oleObj>
              </mc:Choice>
              <mc:Fallback>
                <p:oleObj name="Equation" r:id="rId5" imgW="444500" imgH="69850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07288" y="778529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72810" y="143728"/>
            <a:ext cx="2237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after 1 iteration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1105D24-D32E-1646-80A7-4E6CC0C7D3E5}"/>
              </a:ext>
            </a:extLst>
          </p:cNvPr>
          <p:cNvSpPr txBox="1"/>
          <p:nvPr/>
        </p:nvSpPr>
        <p:spPr>
          <a:xfrm>
            <a:off x="3318222" y="3750545"/>
            <a:ext cx="33855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8872E1-AB83-7843-8A87-3B35E5C2DD59}"/>
              </a:ext>
            </a:extLst>
          </p:cNvPr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370D177-07A2-D943-8769-C7FAC19AD717}"/>
              </a:ext>
            </a:extLst>
          </p:cNvPr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36C0314-456F-3643-BAE7-305DAB24DBCB}"/>
              </a:ext>
            </a:extLst>
          </p:cNvPr>
          <p:cNvGrpSpPr/>
          <p:nvPr/>
        </p:nvGrpSpPr>
        <p:grpSpPr>
          <a:xfrm>
            <a:off x="750397" y="3004255"/>
            <a:ext cx="7053920" cy="3081880"/>
            <a:chOff x="750397" y="3004255"/>
            <a:chExt cx="7053920" cy="308188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CBBF440-D055-D740-B8A8-80630FAA07F8}"/>
                </a:ext>
              </a:extLst>
            </p:cNvPr>
            <p:cNvSpPr txBox="1"/>
            <p:nvPr/>
          </p:nvSpPr>
          <p:spPr>
            <a:xfrm>
              <a:off x="6119975" y="5312300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7BAF43B-4C19-124C-96D4-90639124388E}"/>
                </a:ext>
              </a:extLst>
            </p:cNvPr>
            <p:cNvSpPr txBox="1"/>
            <p:nvPr/>
          </p:nvSpPr>
          <p:spPr>
            <a:xfrm>
              <a:off x="6131263" y="3291589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CAB9F9B-958C-6A45-ACA6-C5AC354E0DDE}"/>
                </a:ext>
              </a:extLst>
            </p:cNvPr>
            <p:cNvSpPr txBox="1"/>
            <p:nvPr/>
          </p:nvSpPr>
          <p:spPr>
            <a:xfrm>
              <a:off x="750397" y="4279366"/>
              <a:ext cx="2006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)</a:t>
              </a:r>
              <a:r>
                <a:rPr lang="en-US" dirty="0">
                  <a:latin typeface="Helvetica"/>
                  <a:cs typeface="Helvetica"/>
                </a:rPr>
                <a:t>/3</a:t>
              </a:r>
            </a:p>
          </p:txBody>
        </p:sp>
        <p:grpSp>
          <p:nvGrpSpPr>
            <p:cNvPr id="69" name="Group 27">
              <a:extLst>
                <a:ext uri="{FF2B5EF4-FFF2-40B4-BE49-F238E27FC236}">
                  <a16:creationId xmlns:a16="http://schemas.microsoft.com/office/drawing/2014/main" id="{F0353487-7E40-4745-956B-857642183127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70" name="Picture 69" descr="AA028202.png">
                <a:extLst>
                  <a:ext uri="{FF2B5EF4-FFF2-40B4-BE49-F238E27FC236}">
                    <a16:creationId xmlns:a16="http://schemas.microsoft.com/office/drawing/2014/main" id="{BE26315B-AA6C-7C43-AD46-170DA6682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71" name="Picture 70" descr="AA028202.png">
                <a:extLst>
                  <a:ext uri="{FF2B5EF4-FFF2-40B4-BE49-F238E27FC236}">
                    <a16:creationId xmlns:a16="http://schemas.microsoft.com/office/drawing/2014/main" id="{C0CB9C7C-2574-CD47-AD65-B9727A5C0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72" name="Picture 71" descr="AA028202.png">
                <a:extLst>
                  <a:ext uri="{FF2B5EF4-FFF2-40B4-BE49-F238E27FC236}">
                    <a16:creationId xmlns:a16="http://schemas.microsoft.com/office/drawing/2014/main" id="{9D0F2F28-2195-9140-9631-6FF6E305DF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2746B02-6AC9-D74D-AEA1-65128257A3B9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770710A0-AF17-D645-A200-2B6BCDFFB909}"/>
                  </a:ext>
                </a:extLst>
              </p:cNvPr>
              <p:cNvCxnSpPr>
                <a:endCxn id="71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3F613C41-85D8-2E4B-889E-33384E9DC798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DBE2F1B-81A1-CF4A-93B7-19E7FCA2DF6C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149621-0463-6049-9B1A-3B4E402F183D}"/>
              </a:ext>
            </a:extLst>
          </p:cNvPr>
          <p:cNvCxnSpPr/>
          <p:nvPr/>
        </p:nvCxnSpPr>
        <p:spPr bwMode="auto">
          <a:xfrm>
            <a:off x="391886" y="2433579"/>
            <a:ext cx="8490857" cy="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288C4E9-8E21-8D19-2027-E9388FE7FEB3}"/>
              </a:ext>
            </a:extLst>
          </p:cNvPr>
          <p:cNvSpPr txBox="1"/>
          <p:nvPr/>
        </p:nvSpPr>
        <p:spPr>
          <a:xfrm>
            <a:off x="5805131" y="2222893"/>
            <a:ext cx="157286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old values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03049A-2A9F-7EEB-522C-53071CD38916}"/>
              </a:ext>
            </a:extLst>
          </p:cNvPr>
          <p:cNvSpPr txBox="1"/>
          <p:nvPr/>
        </p:nvSpPr>
        <p:spPr>
          <a:xfrm>
            <a:off x="1314217" y="2229752"/>
            <a:ext cx="172675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new values</a:t>
            </a:r>
          </a:p>
        </p:txBody>
      </p:sp>
    </p:spTree>
    <p:extLst>
      <p:ext uri="{BB962C8B-B14F-4D97-AF65-F5344CB8AC3E}">
        <p14:creationId xmlns:p14="http://schemas.microsoft.com/office/powerpoint/2010/main" val="4059444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728611" y="860779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500" imgH="698500" progId="Equation.DSMT4">
                  <p:embed/>
                </p:oleObj>
              </mc:Choice>
              <mc:Fallback>
                <p:oleObj name="Equation" r:id="rId2" imgW="444500" imgH="6985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28611" y="860779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2789085" y="131151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=  </a:t>
            </a: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M</a:t>
            </a:r>
            <a:r>
              <a:rPr lang="en-US" baseline="30000" dirty="0">
                <a:solidFill>
                  <a:srgbClr val="FF0000"/>
                </a:solidFill>
                <a:latin typeface="Helvetica"/>
                <a:cs typeface="Helvetica"/>
              </a:rPr>
              <a:t>k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3687233" y="843845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500" imgH="698500" progId="Equation.DSMT4">
                  <p:embed/>
                </p:oleObj>
              </mc:Choice>
              <mc:Fallback>
                <p:oleObj name="Equation" r:id="rId4" imgW="444500" imgH="69850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87233" y="843845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2837" y="33866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66952" y="282222"/>
            <a:ext cx="2374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after k iterations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FF288E-90E2-0841-9CD9-AAD8F544744F}"/>
              </a:ext>
            </a:extLst>
          </p:cNvPr>
          <p:cNvSpPr txBox="1"/>
          <p:nvPr/>
        </p:nvSpPr>
        <p:spPr>
          <a:xfrm>
            <a:off x="3318222" y="3750545"/>
            <a:ext cx="33855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0F6E6C-5AE1-5B43-90E2-D35E115FFEBE}"/>
              </a:ext>
            </a:extLst>
          </p:cNvPr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6C69B1-33BC-454D-8F3B-356B2163F29A}"/>
              </a:ext>
            </a:extLst>
          </p:cNvPr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EA4E0A-67FE-7343-B61C-40184FB5597E}"/>
              </a:ext>
            </a:extLst>
          </p:cNvPr>
          <p:cNvGrpSpPr/>
          <p:nvPr/>
        </p:nvGrpSpPr>
        <p:grpSpPr>
          <a:xfrm>
            <a:off x="750397" y="3004255"/>
            <a:ext cx="7053920" cy="3081880"/>
            <a:chOff x="750397" y="3004255"/>
            <a:chExt cx="7053920" cy="308188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49E8540-DB07-704C-A181-11DD32EADE3F}"/>
                </a:ext>
              </a:extLst>
            </p:cNvPr>
            <p:cNvSpPr txBox="1"/>
            <p:nvPr/>
          </p:nvSpPr>
          <p:spPr>
            <a:xfrm>
              <a:off x="6119975" y="5312300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09D833-4634-7548-BDFD-44F84EA93F6C}"/>
                </a:ext>
              </a:extLst>
            </p:cNvPr>
            <p:cNvSpPr txBox="1"/>
            <p:nvPr/>
          </p:nvSpPr>
          <p:spPr>
            <a:xfrm>
              <a:off x="6131263" y="3291589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39F4765-3040-5243-B750-19E7BD794CC1}"/>
                </a:ext>
              </a:extLst>
            </p:cNvPr>
            <p:cNvSpPr txBox="1"/>
            <p:nvPr/>
          </p:nvSpPr>
          <p:spPr>
            <a:xfrm>
              <a:off x="750397" y="4279366"/>
              <a:ext cx="2006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)</a:t>
              </a:r>
              <a:r>
                <a:rPr lang="en-US" dirty="0">
                  <a:latin typeface="Helvetica"/>
                  <a:cs typeface="Helvetica"/>
                </a:rPr>
                <a:t>/3</a:t>
              </a:r>
            </a:p>
          </p:txBody>
        </p:sp>
        <p:grpSp>
          <p:nvGrpSpPr>
            <p:cNvPr id="32" name="Group 27">
              <a:extLst>
                <a:ext uri="{FF2B5EF4-FFF2-40B4-BE49-F238E27FC236}">
                  <a16:creationId xmlns:a16="http://schemas.microsoft.com/office/drawing/2014/main" id="{722B60EC-2F0B-9F46-A2C0-B8614EDFDCCD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33" name="Picture 32" descr="AA028202.png">
                <a:extLst>
                  <a:ext uri="{FF2B5EF4-FFF2-40B4-BE49-F238E27FC236}">
                    <a16:creationId xmlns:a16="http://schemas.microsoft.com/office/drawing/2014/main" id="{1D1E5DD8-56D0-0A43-A282-C0C2655ECC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4" name="Picture 33" descr="AA028202.png">
                <a:extLst>
                  <a:ext uri="{FF2B5EF4-FFF2-40B4-BE49-F238E27FC236}">
                    <a16:creationId xmlns:a16="http://schemas.microsoft.com/office/drawing/2014/main" id="{8C808164-D43B-7942-AFDB-119D8802D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5" name="Picture 34" descr="AA028202.png">
                <a:extLst>
                  <a:ext uri="{FF2B5EF4-FFF2-40B4-BE49-F238E27FC236}">
                    <a16:creationId xmlns:a16="http://schemas.microsoft.com/office/drawing/2014/main" id="{5CF3B9FB-F150-3444-9429-8FD88FE53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36D3FC4-1D96-0D4C-B9D6-EF81F19391B1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BCA3865-FE6C-6C47-A01C-1564ED3AB2B8}"/>
                  </a:ext>
                </a:extLst>
              </p:cNvPr>
              <p:cNvCxnSpPr>
                <a:endCxn id="34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F3DC0688-FBFB-6B4B-9BB6-5C8143A0A266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077EF6C-F26A-0F4E-8C98-DEE6745D3027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3F8D20-05A4-4F46-946C-0C6F2A20E330}"/>
              </a:ext>
            </a:extLst>
          </p:cNvPr>
          <p:cNvCxnSpPr/>
          <p:nvPr/>
        </p:nvCxnSpPr>
        <p:spPr bwMode="auto">
          <a:xfrm>
            <a:off x="391886" y="2433579"/>
            <a:ext cx="8490857" cy="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57433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728611" y="860779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29480" imgH="685440" progId="">
                  <p:embed/>
                </p:oleObj>
              </mc:Choice>
              <mc:Fallback>
                <p:oleObj name="Equation" r:id="rId2" imgW="429480" imgH="685440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611" y="860779"/>
                        <a:ext cx="908062" cy="1425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2789085" y="131151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=  </a:t>
            </a: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M</a:t>
            </a:r>
            <a:r>
              <a:rPr lang="en-US" baseline="30000" dirty="0">
                <a:solidFill>
                  <a:srgbClr val="FF0000"/>
                </a:solidFill>
                <a:latin typeface="Helvetica"/>
                <a:cs typeface="Helvetica"/>
              </a:rPr>
              <a:t>k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3687233" y="843845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9480" imgH="685440" progId="">
                  <p:embed/>
                </p:oleObj>
              </mc:Choice>
              <mc:Fallback>
                <p:oleObj name="Equation" r:id="rId4" imgW="429480" imgH="685440" progId="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7233" y="843845"/>
                        <a:ext cx="908062" cy="1425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2837" y="33866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66952" y="282222"/>
            <a:ext cx="2374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after k iterations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4724400" y="1556238"/>
            <a:ext cx="401515" cy="100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5188080" y="812800"/>
          <a:ext cx="2828925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43880" imgH="676440" progId="">
                  <p:embed/>
                </p:oleObj>
              </mc:Choice>
              <mc:Fallback>
                <p:oleObj name="Equation" r:id="rId5" imgW="1343880" imgH="676440" progId="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8080" y="812800"/>
                        <a:ext cx="2828925" cy="142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7955087" y="793045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29480" imgH="685440" progId="">
                  <p:embed/>
                </p:oleObj>
              </mc:Choice>
              <mc:Fallback>
                <p:oleObj name="Equation" r:id="rId7" imgW="429480" imgH="685440" progId="">
                  <p:embed/>
                  <p:pic>
                    <p:nvPicPr>
                      <p:cNvPr id="3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5087" y="793045"/>
                        <a:ext cx="908062" cy="1425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50317766-F6D4-9A43-9BE8-BC057AB6A682}"/>
              </a:ext>
            </a:extLst>
          </p:cNvPr>
          <p:cNvSpPr txBox="1"/>
          <p:nvPr/>
        </p:nvSpPr>
        <p:spPr>
          <a:xfrm>
            <a:off x="3318222" y="3750545"/>
            <a:ext cx="33855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09596C-35AB-5D40-AD59-A13895F6C119}"/>
              </a:ext>
            </a:extLst>
          </p:cNvPr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70AA76-A183-CF4D-977A-B4DA745AEFBA}"/>
              </a:ext>
            </a:extLst>
          </p:cNvPr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713B23-5E78-124B-82EB-DD8D7915FF05}"/>
              </a:ext>
            </a:extLst>
          </p:cNvPr>
          <p:cNvGrpSpPr/>
          <p:nvPr/>
        </p:nvGrpSpPr>
        <p:grpSpPr>
          <a:xfrm>
            <a:off x="750397" y="3004255"/>
            <a:ext cx="7053920" cy="3081880"/>
            <a:chOff x="750397" y="3004255"/>
            <a:chExt cx="7053920" cy="308188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FE2BF9-75B2-1D40-8AE0-F7DD2D12B2A3}"/>
                </a:ext>
              </a:extLst>
            </p:cNvPr>
            <p:cNvSpPr txBox="1"/>
            <p:nvPr/>
          </p:nvSpPr>
          <p:spPr>
            <a:xfrm>
              <a:off x="6119975" y="5312300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629797-97B3-314C-A651-8A87E3547818}"/>
                </a:ext>
              </a:extLst>
            </p:cNvPr>
            <p:cNvSpPr txBox="1"/>
            <p:nvPr/>
          </p:nvSpPr>
          <p:spPr>
            <a:xfrm>
              <a:off x="6131263" y="3291589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99945FD-7EE0-4C4D-AB9B-E01564512EF1}"/>
                </a:ext>
              </a:extLst>
            </p:cNvPr>
            <p:cNvSpPr txBox="1"/>
            <p:nvPr/>
          </p:nvSpPr>
          <p:spPr>
            <a:xfrm>
              <a:off x="750397" y="4279366"/>
              <a:ext cx="2006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)</a:t>
              </a:r>
              <a:r>
                <a:rPr lang="en-US" dirty="0">
                  <a:latin typeface="Helvetica"/>
                  <a:cs typeface="Helvetica"/>
                </a:rPr>
                <a:t>/3</a:t>
              </a:r>
            </a:p>
          </p:txBody>
        </p:sp>
        <p:grpSp>
          <p:nvGrpSpPr>
            <p:cNvPr id="41" name="Group 27">
              <a:extLst>
                <a:ext uri="{FF2B5EF4-FFF2-40B4-BE49-F238E27FC236}">
                  <a16:creationId xmlns:a16="http://schemas.microsoft.com/office/drawing/2014/main" id="{61745F08-5302-2247-8BD1-FF2B3D4071CB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53" name="Picture 52" descr="AA028202.png">
                <a:extLst>
                  <a:ext uri="{FF2B5EF4-FFF2-40B4-BE49-F238E27FC236}">
                    <a16:creationId xmlns:a16="http://schemas.microsoft.com/office/drawing/2014/main" id="{115DC337-430C-C644-8B31-E45AA818C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54" name="Picture 53" descr="AA028202.png">
                <a:extLst>
                  <a:ext uri="{FF2B5EF4-FFF2-40B4-BE49-F238E27FC236}">
                    <a16:creationId xmlns:a16="http://schemas.microsoft.com/office/drawing/2014/main" id="{4556AE8D-5300-0345-9B0E-582F60040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55" name="Picture 54" descr="AA028202.png">
                <a:extLst>
                  <a:ext uri="{FF2B5EF4-FFF2-40B4-BE49-F238E27FC236}">
                    <a16:creationId xmlns:a16="http://schemas.microsoft.com/office/drawing/2014/main" id="{E5B7B7D6-4A3B-D741-8131-51DBBC0A8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931F2722-9DC0-6242-871E-2BAE4A6C32F1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574DF8F-9BDD-6842-BB23-35E751DD2160}"/>
                  </a:ext>
                </a:extLst>
              </p:cNvPr>
              <p:cNvCxnSpPr>
                <a:endCxn id="54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270C37D3-67C9-EA44-9180-0112D29C3716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395CED8-6EBD-3547-864D-345EFBB5DEB5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FB18B2-04D1-1B4C-BB82-321B1961C04C}"/>
              </a:ext>
            </a:extLst>
          </p:cNvPr>
          <p:cNvCxnSpPr/>
          <p:nvPr/>
        </p:nvCxnSpPr>
        <p:spPr bwMode="auto">
          <a:xfrm>
            <a:off x="391886" y="2433579"/>
            <a:ext cx="8490857" cy="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C4D35AA-F50A-3B42-9EA2-1957B80BEF19}"/>
              </a:ext>
            </a:extLst>
          </p:cNvPr>
          <p:cNvSpPr txBox="1"/>
          <p:nvPr/>
        </p:nvSpPr>
        <p:spPr>
          <a:xfrm>
            <a:off x="5896366" y="271630"/>
            <a:ext cx="10294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k </a:t>
            </a:r>
            <a:r>
              <a:rPr lang="en-US" dirty="0">
                <a:solidFill>
                  <a:srgbClr val="800000"/>
                </a:solidFill>
                <a:latin typeface="Helvetica"/>
                <a:cs typeface="Helvetica"/>
                <a:sym typeface="Wingdings" pitchFamily="2" charset="2"/>
              </a:rPr>
              <a:t> ∞</a:t>
            </a:r>
            <a:endParaRPr lang="en-US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4A812-72B2-80E4-F29B-AA78AC220608}"/>
              </a:ext>
            </a:extLst>
          </p:cNvPr>
          <p:cNvSpPr txBox="1"/>
          <p:nvPr/>
        </p:nvSpPr>
        <p:spPr>
          <a:xfrm>
            <a:off x="8049367" y="2241628"/>
            <a:ext cx="77136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initial</a:t>
            </a:r>
            <a:endParaRPr 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F2182-3862-BDB0-DB06-532D0A457582}"/>
              </a:ext>
            </a:extLst>
          </p:cNvPr>
          <p:cNvSpPr txBox="1"/>
          <p:nvPr/>
        </p:nvSpPr>
        <p:spPr>
          <a:xfrm>
            <a:off x="1868452" y="2256283"/>
            <a:ext cx="655949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3898022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728611" y="860779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29480" imgH="685440" progId="">
                  <p:embed/>
                </p:oleObj>
              </mc:Choice>
              <mc:Fallback>
                <p:oleObj name="Equation" r:id="rId2" imgW="429480" imgH="685440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611" y="860779"/>
                        <a:ext cx="908062" cy="1425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2789085" y="131151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=  </a:t>
            </a: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M</a:t>
            </a:r>
            <a:r>
              <a:rPr lang="en-US" baseline="30000" dirty="0">
                <a:solidFill>
                  <a:srgbClr val="FF0000"/>
                </a:solidFill>
                <a:latin typeface="Helvetica"/>
                <a:cs typeface="Helvetica"/>
              </a:rPr>
              <a:t>k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3687233" y="843845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9480" imgH="685440" progId="">
                  <p:embed/>
                </p:oleObj>
              </mc:Choice>
              <mc:Fallback>
                <p:oleObj name="Equation" r:id="rId4" imgW="429480" imgH="685440" progId="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7233" y="843845"/>
                        <a:ext cx="908062" cy="1425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2837" y="33866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66952" y="282222"/>
            <a:ext cx="2374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after k iterations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4724400" y="1556238"/>
            <a:ext cx="401515" cy="100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5188080" y="812800"/>
          <a:ext cx="2828925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43880" imgH="676440" progId="">
                  <p:embed/>
                </p:oleObj>
              </mc:Choice>
              <mc:Fallback>
                <p:oleObj name="Equation" r:id="rId5" imgW="1343880" imgH="676440" progId="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8080" y="812800"/>
                        <a:ext cx="2828925" cy="142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7955087" y="793045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29480" imgH="685440" progId="">
                  <p:embed/>
                </p:oleObj>
              </mc:Choice>
              <mc:Fallback>
                <p:oleObj name="Equation" r:id="rId7" imgW="429480" imgH="685440" progId="">
                  <p:embed/>
                  <p:pic>
                    <p:nvPicPr>
                      <p:cNvPr id="3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5087" y="793045"/>
                        <a:ext cx="908062" cy="1425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50317766-F6D4-9A43-9BE8-BC057AB6A682}"/>
              </a:ext>
            </a:extLst>
          </p:cNvPr>
          <p:cNvSpPr txBox="1"/>
          <p:nvPr/>
        </p:nvSpPr>
        <p:spPr>
          <a:xfrm>
            <a:off x="3318222" y="3750545"/>
            <a:ext cx="33855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09596C-35AB-5D40-AD59-A13895F6C119}"/>
              </a:ext>
            </a:extLst>
          </p:cNvPr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70AA76-A183-CF4D-977A-B4DA745AEFBA}"/>
              </a:ext>
            </a:extLst>
          </p:cNvPr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713B23-5E78-124B-82EB-DD8D7915FF05}"/>
              </a:ext>
            </a:extLst>
          </p:cNvPr>
          <p:cNvGrpSpPr/>
          <p:nvPr/>
        </p:nvGrpSpPr>
        <p:grpSpPr>
          <a:xfrm>
            <a:off x="750397" y="3004255"/>
            <a:ext cx="7053920" cy="3081880"/>
            <a:chOff x="750397" y="3004255"/>
            <a:chExt cx="7053920" cy="308188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FE2BF9-75B2-1D40-8AE0-F7DD2D12B2A3}"/>
                </a:ext>
              </a:extLst>
            </p:cNvPr>
            <p:cNvSpPr txBox="1"/>
            <p:nvPr/>
          </p:nvSpPr>
          <p:spPr>
            <a:xfrm>
              <a:off x="6119975" y="5312300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629797-97B3-314C-A651-8A87E3547818}"/>
                </a:ext>
              </a:extLst>
            </p:cNvPr>
            <p:cNvSpPr txBox="1"/>
            <p:nvPr/>
          </p:nvSpPr>
          <p:spPr>
            <a:xfrm>
              <a:off x="6131263" y="3291589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99945FD-7EE0-4C4D-AB9B-E01564512EF1}"/>
                </a:ext>
              </a:extLst>
            </p:cNvPr>
            <p:cNvSpPr txBox="1"/>
            <p:nvPr/>
          </p:nvSpPr>
          <p:spPr>
            <a:xfrm>
              <a:off x="750397" y="4279366"/>
              <a:ext cx="2006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)</a:t>
              </a:r>
              <a:r>
                <a:rPr lang="en-US" dirty="0">
                  <a:latin typeface="Helvetica"/>
                  <a:cs typeface="Helvetica"/>
                </a:rPr>
                <a:t>/3</a:t>
              </a:r>
            </a:p>
          </p:txBody>
        </p:sp>
        <p:grpSp>
          <p:nvGrpSpPr>
            <p:cNvPr id="41" name="Group 27">
              <a:extLst>
                <a:ext uri="{FF2B5EF4-FFF2-40B4-BE49-F238E27FC236}">
                  <a16:creationId xmlns:a16="http://schemas.microsoft.com/office/drawing/2014/main" id="{61745F08-5302-2247-8BD1-FF2B3D4071CB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53" name="Picture 52" descr="AA028202.png">
                <a:extLst>
                  <a:ext uri="{FF2B5EF4-FFF2-40B4-BE49-F238E27FC236}">
                    <a16:creationId xmlns:a16="http://schemas.microsoft.com/office/drawing/2014/main" id="{115DC337-430C-C644-8B31-E45AA818C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54" name="Picture 53" descr="AA028202.png">
                <a:extLst>
                  <a:ext uri="{FF2B5EF4-FFF2-40B4-BE49-F238E27FC236}">
                    <a16:creationId xmlns:a16="http://schemas.microsoft.com/office/drawing/2014/main" id="{4556AE8D-5300-0345-9B0E-582F60040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55" name="Picture 54" descr="AA028202.png">
                <a:extLst>
                  <a:ext uri="{FF2B5EF4-FFF2-40B4-BE49-F238E27FC236}">
                    <a16:creationId xmlns:a16="http://schemas.microsoft.com/office/drawing/2014/main" id="{E5B7B7D6-4A3B-D741-8131-51DBBC0A8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931F2722-9DC0-6242-871E-2BAE4A6C32F1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574DF8F-9BDD-6842-BB23-35E751DD2160}"/>
                  </a:ext>
                </a:extLst>
              </p:cNvPr>
              <p:cNvCxnSpPr>
                <a:endCxn id="54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270C37D3-67C9-EA44-9180-0112D29C3716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395CED8-6EBD-3547-864D-345EFBB5DEB5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FB18B2-04D1-1B4C-BB82-321B1961C04C}"/>
              </a:ext>
            </a:extLst>
          </p:cNvPr>
          <p:cNvCxnSpPr/>
          <p:nvPr/>
        </p:nvCxnSpPr>
        <p:spPr bwMode="auto">
          <a:xfrm>
            <a:off x="391886" y="2433579"/>
            <a:ext cx="8490857" cy="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C4D35AA-F50A-3B42-9EA2-1957B80BEF19}"/>
              </a:ext>
            </a:extLst>
          </p:cNvPr>
          <p:cNvSpPr txBox="1"/>
          <p:nvPr/>
        </p:nvSpPr>
        <p:spPr>
          <a:xfrm>
            <a:off x="5896366" y="271630"/>
            <a:ext cx="10294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k </a:t>
            </a:r>
            <a:r>
              <a:rPr lang="en-US" dirty="0">
                <a:solidFill>
                  <a:srgbClr val="800000"/>
                </a:solidFill>
                <a:latin typeface="Helvetica"/>
                <a:cs typeface="Helvetica"/>
                <a:sym typeface="Wingdings" pitchFamily="2" charset="2"/>
              </a:rPr>
              <a:t> ∞</a:t>
            </a:r>
            <a:endParaRPr lang="en-US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AEC35-BABA-D643-BB9B-13E3378AD297}"/>
              </a:ext>
            </a:extLst>
          </p:cNvPr>
          <p:cNvSpPr txBox="1"/>
          <p:nvPr/>
        </p:nvSpPr>
        <p:spPr>
          <a:xfrm>
            <a:off x="1891017" y="3199894"/>
            <a:ext cx="612598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7200" dirty="0">
                <a:latin typeface="Helvetica" pitchFamily="2" charset="0"/>
              </a:rPr>
              <a:t>Consensus !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07CE38-6718-F40C-1ED6-A46813E52CCF}"/>
              </a:ext>
            </a:extLst>
          </p:cNvPr>
          <p:cNvSpPr txBox="1"/>
          <p:nvPr/>
        </p:nvSpPr>
        <p:spPr>
          <a:xfrm>
            <a:off x="8049367" y="2241628"/>
            <a:ext cx="77136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initial</a:t>
            </a:r>
            <a:endParaRPr 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D0FBD9-A05B-6BBC-334D-DE82C8C5E756}"/>
              </a:ext>
            </a:extLst>
          </p:cNvPr>
          <p:cNvSpPr txBox="1"/>
          <p:nvPr/>
        </p:nvSpPr>
        <p:spPr>
          <a:xfrm>
            <a:off x="1868452" y="2256283"/>
            <a:ext cx="655949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2815323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C435D3-5F2A-C507-161C-9844D90C9DE3}"/>
              </a:ext>
            </a:extLst>
          </p:cNvPr>
          <p:cNvSpPr/>
          <p:nvPr/>
        </p:nvSpPr>
        <p:spPr bwMode="auto">
          <a:xfrm>
            <a:off x="590309" y="1608880"/>
            <a:ext cx="7974957" cy="1203767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C1A62-DB3C-A1C3-7B3C-F76BEEBFD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Condition for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80702-7DE1-49C4-F7A9-6E9B3E267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At least one node must be able to </a:t>
            </a:r>
            <a:r>
              <a:rPr lang="en-US" dirty="0">
                <a:solidFill>
                  <a:srgbClr val="C00000"/>
                </a:solidFill>
              </a:rPr>
              <a:t>influence</a:t>
            </a:r>
            <a:r>
              <a:rPr lang="en-US" dirty="0"/>
              <a:t> all nodes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AE8043-E727-1757-E9F9-7AD030E89607}"/>
              </a:ext>
            </a:extLst>
          </p:cNvPr>
          <p:cNvGrpSpPr/>
          <p:nvPr/>
        </p:nvGrpSpPr>
        <p:grpSpPr>
          <a:xfrm>
            <a:off x="423109" y="3250258"/>
            <a:ext cx="2685977" cy="3114573"/>
            <a:chOff x="2971909" y="2971562"/>
            <a:chExt cx="2685977" cy="311457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56D9DA-0D1B-016C-6B64-23A0B6986C3F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CEACF1-D906-842D-4BDA-381441D5F60F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AC31A4-37AB-7E28-1158-71BEEF8E6F04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id="{551E9B42-FB04-E2A4-8E38-B142B55A4636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13" name="Picture 12" descr="AA028202.png">
                <a:extLst>
                  <a:ext uri="{FF2B5EF4-FFF2-40B4-BE49-F238E27FC236}">
                    <a16:creationId xmlns:a16="http://schemas.microsoft.com/office/drawing/2014/main" id="{946B5DAD-C94B-67DB-BBAA-61D130AC4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14" name="Picture 13" descr="AA028202.png">
                <a:extLst>
                  <a:ext uri="{FF2B5EF4-FFF2-40B4-BE49-F238E27FC236}">
                    <a16:creationId xmlns:a16="http://schemas.microsoft.com/office/drawing/2014/main" id="{030B6883-80E5-26EC-E56C-311B12D94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16" name="Picture 15" descr="AA028202.png">
                <a:extLst>
                  <a:ext uri="{FF2B5EF4-FFF2-40B4-BE49-F238E27FC236}">
                    <a16:creationId xmlns:a16="http://schemas.microsoft.com/office/drawing/2014/main" id="{39A736EE-5416-63FF-A6E9-81022B16C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1E9B856-F9FE-1AC6-A983-966AEA9C57CA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3945E4D-F1CA-77A0-421C-15A9FB2C5A96}"/>
                  </a:ext>
                </a:extLst>
              </p:cNvPr>
              <p:cNvCxnSpPr>
                <a:endCxn id="14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1E09E9E-7E14-B396-4926-9EA72945EADC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78652F8-A850-FAC7-D4B5-C1EE55B4BBD3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E22AB0-87B8-571C-421B-F145EC273E98}"/>
              </a:ext>
            </a:extLst>
          </p:cNvPr>
          <p:cNvGrpSpPr/>
          <p:nvPr/>
        </p:nvGrpSpPr>
        <p:grpSpPr>
          <a:xfrm>
            <a:off x="5477670" y="3350310"/>
            <a:ext cx="2685977" cy="3114573"/>
            <a:chOff x="2971909" y="2971562"/>
            <a:chExt cx="2685977" cy="311457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FA0FAD-6A37-F80A-3A0A-E509BEF60EB4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5E7967-2AF7-3938-EF76-AF09D4BA8E0D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D114EB-E5F1-833D-32C7-45B934D81CF5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grpSp>
          <p:nvGrpSpPr>
            <p:cNvPr id="26" name="Group 27">
              <a:extLst>
                <a:ext uri="{FF2B5EF4-FFF2-40B4-BE49-F238E27FC236}">
                  <a16:creationId xmlns:a16="http://schemas.microsoft.com/office/drawing/2014/main" id="{681C8FDE-67F8-9302-98C4-2064EBD04524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27" name="Picture 26" descr="AA028202.png">
                <a:extLst>
                  <a:ext uri="{FF2B5EF4-FFF2-40B4-BE49-F238E27FC236}">
                    <a16:creationId xmlns:a16="http://schemas.microsoft.com/office/drawing/2014/main" id="{2466920A-C1CA-6E43-DEBA-679FAE3A4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28" name="Picture 27" descr="AA028202.png">
                <a:extLst>
                  <a:ext uri="{FF2B5EF4-FFF2-40B4-BE49-F238E27FC236}">
                    <a16:creationId xmlns:a16="http://schemas.microsoft.com/office/drawing/2014/main" id="{196C3C61-43D3-2B15-50D2-F88AF37A0F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29" name="Picture 28" descr="AA028202.png">
                <a:extLst>
                  <a:ext uri="{FF2B5EF4-FFF2-40B4-BE49-F238E27FC236}">
                    <a16:creationId xmlns:a16="http://schemas.microsoft.com/office/drawing/2014/main" id="{AA6269C2-8F69-ACCD-F73D-8F023C097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AAAD7C9-8FA9-A97D-885B-B26921C04514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9137201-746F-4765-D8F9-F00525C1E7EA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165300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D3DDE-C41A-2AF0-547D-4395FBE9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34" y="127271"/>
            <a:ext cx="1145856" cy="43147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1974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DEED6-E563-6C1D-1A47-77CB76445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0" y="605041"/>
            <a:ext cx="9005104" cy="606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66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Change of Weights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49670D-7569-FE49-8F0F-A732FC8CC96D}"/>
              </a:ext>
            </a:extLst>
          </p:cNvPr>
          <p:cNvGrpSpPr/>
          <p:nvPr/>
        </p:nvGrpSpPr>
        <p:grpSpPr>
          <a:xfrm>
            <a:off x="553454" y="2971562"/>
            <a:ext cx="7405053" cy="3114573"/>
            <a:chOff x="553454" y="2971562"/>
            <a:chExt cx="7405053" cy="31145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805AAA-89C6-214A-9888-757D8322D133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E85163-0C1C-6A40-88DC-8E0002E3B4FA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11A8D7-5C09-6847-B2FF-ECCAC8C52D35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65787" y="5312300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77075" y="3291589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3454" y="4279366"/>
              <a:ext cx="2400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/2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29" name="Picture 28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0" name="Picture 29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1" name="Picture 30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Connector 32"/>
              <p:cNvCxnSpPr>
                <a:endCxn id="30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729554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2600939" y="510245"/>
          <a:ext cx="2870820" cy="1408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7000" imgH="685800" progId="Equation.DSMT4">
                  <p:embed/>
                </p:oleObj>
              </mc:Choice>
              <mc:Fallback>
                <p:oleObj name="Equation" r:id="rId2" imgW="1397000" imgH="68580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00939" y="510245"/>
                        <a:ext cx="2870820" cy="1408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545666" y="515054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500" imgH="698500" progId="Equation.DSMT4">
                  <p:embed/>
                </p:oleObj>
              </mc:Choice>
              <mc:Fallback>
                <p:oleObj name="Equation" r:id="rId4" imgW="444500" imgH="6985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45666" y="515054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076677" y="526345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44500" imgH="698500" progId="Equation.DSMT4">
                  <p:embed/>
                </p:oleObj>
              </mc:Choice>
              <mc:Fallback>
                <p:oleObj name="Equation" r:id="rId6" imgW="444500" imgH="69850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6677" y="526345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146231" y="989780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=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45169" y="909347"/>
            <a:ext cx="791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=  </a:t>
            </a: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M</a:t>
            </a: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7278511" y="519289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4500" imgH="698500" progId="Equation.DSMT4">
                  <p:embed/>
                </p:oleObj>
              </mc:Choice>
              <mc:Fallback>
                <p:oleObj name="Equation" r:id="rId7" imgW="444500" imgH="69850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78511" y="519289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3689669" y="1971914"/>
            <a:ext cx="441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585284-0C17-2B48-9DE4-A3197FD9D9DE}"/>
              </a:ext>
            </a:extLst>
          </p:cNvPr>
          <p:cNvGrpSpPr/>
          <p:nvPr/>
        </p:nvGrpSpPr>
        <p:grpSpPr>
          <a:xfrm>
            <a:off x="553454" y="2971562"/>
            <a:ext cx="7405053" cy="3114573"/>
            <a:chOff x="553454" y="2971562"/>
            <a:chExt cx="7405053" cy="311457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31966-5FD2-EE45-AA2B-FCF327A2E6DD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7CA1A31-2288-554B-8618-45BA51D26E0B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E004D3-2474-C84F-B5F7-DEA5C161187C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345F6B3-184D-4546-A257-54DF8D4D800E}"/>
                </a:ext>
              </a:extLst>
            </p:cNvPr>
            <p:cNvSpPr txBox="1"/>
            <p:nvPr/>
          </p:nvSpPr>
          <p:spPr>
            <a:xfrm>
              <a:off x="5965787" y="5312300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074971F-1F1E-1948-8FD1-59F7D02447F1}"/>
                </a:ext>
              </a:extLst>
            </p:cNvPr>
            <p:cNvSpPr txBox="1"/>
            <p:nvPr/>
          </p:nvSpPr>
          <p:spPr>
            <a:xfrm>
              <a:off x="5977075" y="3291589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2E9F770-C988-A84F-B89F-BF209193E50D}"/>
                </a:ext>
              </a:extLst>
            </p:cNvPr>
            <p:cNvSpPr txBox="1"/>
            <p:nvPr/>
          </p:nvSpPr>
          <p:spPr>
            <a:xfrm>
              <a:off x="553454" y="4279366"/>
              <a:ext cx="2400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/2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00361B4-D47B-0540-B00F-84F0BC0F3EC1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47" name="Picture 46" descr="AA028202.png">
                <a:extLst>
                  <a:ext uri="{FF2B5EF4-FFF2-40B4-BE49-F238E27FC236}">
                    <a16:creationId xmlns:a16="http://schemas.microsoft.com/office/drawing/2014/main" id="{274FF6D6-05F7-1F43-A195-914192014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48" name="Picture 47" descr="AA028202.png">
                <a:extLst>
                  <a:ext uri="{FF2B5EF4-FFF2-40B4-BE49-F238E27FC236}">
                    <a16:creationId xmlns:a16="http://schemas.microsoft.com/office/drawing/2014/main" id="{2017D8D6-9BCE-574F-A183-9D367AF3C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49" name="Picture 48" descr="AA028202.png">
                <a:extLst>
                  <a:ext uri="{FF2B5EF4-FFF2-40B4-BE49-F238E27FC236}">
                    <a16:creationId xmlns:a16="http://schemas.microsoft.com/office/drawing/2014/main" id="{14648287-B732-4545-97CF-3D7487EF5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DA1FA9DA-72C9-BD46-B769-FC27D030FA4B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06C9459-0212-0E4E-B06C-FF5C3E8DD0F0}"/>
                  </a:ext>
                </a:extLst>
              </p:cNvPr>
              <p:cNvCxnSpPr>
                <a:endCxn id="48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4E599B7F-1D35-DC4C-BFDB-1EF948F86C48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6333D1B-5401-5D4B-AE14-BA995ACD24C5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D3395F-2CD8-1D4B-810F-0B9B1A6EEA94}"/>
              </a:ext>
            </a:extLst>
          </p:cNvPr>
          <p:cNvCxnSpPr/>
          <p:nvPr/>
        </p:nvCxnSpPr>
        <p:spPr bwMode="auto">
          <a:xfrm>
            <a:off x="391886" y="2433579"/>
            <a:ext cx="8490857" cy="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92762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370" name="Rectangle 2">
            <a:extLst>
              <a:ext uri="{FF2B5EF4-FFF2-40B4-BE49-F238E27FC236}">
                <a16:creationId xmlns:a16="http://schemas.microsoft.com/office/drawing/2014/main" id="{1F80552B-FE44-5B48-8C03-EC6A9D241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6935"/>
            <a:ext cx="1362075" cy="3475039"/>
          </a:xfrm>
          <a:solidFill>
            <a:srgbClr val="333333"/>
          </a:solidFill>
        </p:spPr>
        <p:txBody>
          <a:bodyPr/>
          <a:lstStyle/>
          <a:p>
            <a:r>
              <a:rPr lang="en-US" altLang="en-US" sz="240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Net-X</a:t>
            </a:r>
            <a:br>
              <a:rPr lang="en-US" alt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" pitchFamily="2" charset="0"/>
              </a:rPr>
            </a:br>
            <a:br>
              <a:rPr lang="en-US" alt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" pitchFamily="2" charset="0"/>
              </a:rPr>
            </a:br>
            <a:r>
              <a:rPr lang="en-US" alt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" pitchFamily="2" charset="0"/>
              </a:rPr>
              <a:t>Multi-Channel Mesh</a:t>
            </a:r>
            <a:br>
              <a:rPr lang="en-US" altLang="en-US" b="1" dirty="0">
                <a:solidFill>
                  <a:schemeClr val="bg1"/>
                </a:solidFill>
                <a:latin typeface="Helvetica" pitchFamily="2" charset="0"/>
              </a:rPr>
            </a:br>
            <a:br>
              <a:rPr lang="en-US" altLang="en-US" sz="24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altLang="en-US" sz="2000" dirty="0">
                <a:solidFill>
                  <a:srgbClr val="FFFF66"/>
                </a:solidFill>
                <a:latin typeface="Helvetica" pitchFamily="2" charset="0"/>
              </a:rPr>
              <a:t>Theory to Practice</a:t>
            </a:r>
            <a:br>
              <a:rPr lang="en-US" altLang="en-US" sz="2000" dirty="0">
                <a:solidFill>
                  <a:srgbClr val="FFFF66"/>
                </a:solidFill>
                <a:latin typeface="Helvetica" pitchFamily="2" charset="0"/>
              </a:rPr>
            </a:br>
            <a:br>
              <a:rPr lang="en-US" altLang="en-US" sz="2000" dirty="0">
                <a:solidFill>
                  <a:srgbClr val="FFFF66"/>
                </a:solidFill>
                <a:latin typeface="Helvetica" pitchFamily="2" charset="0"/>
              </a:rPr>
            </a:br>
            <a:r>
              <a:rPr lang="en-US" altLang="en-US" sz="2000" dirty="0">
                <a:solidFill>
                  <a:schemeClr val="bg1"/>
                </a:solidFill>
                <a:latin typeface="Helvetica" pitchFamily="2" charset="0"/>
              </a:rPr>
              <a:t>(2006)</a:t>
            </a:r>
          </a:p>
        </p:txBody>
      </p:sp>
      <p:grpSp>
        <p:nvGrpSpPr>
          <p:cNvPr id="2618371" name="Group 3">
            <a:extLst>
              <a:ext uri="{FF2B5EF4-FFF2-40B4-BE49-F238E27FC236}">
                <a16:creationId xmlns:a16="http://schemas.microsoft.com/office/drawing/2014/main" id="{DD4F7477-09E9-D74D-95A5-CF6C5E818D75}"/>
              </a:ext>
            </a:extLst>
          </p:cNvPr>
          <p:cNvGrpSpPr>
            <a:grpSpLocks/>
          </p:cNvGrpSpPr>
          <p:nvPr/>
        </p:nvGrpSpPr>
        <p:grpSpPr bwMode="auto">
          <a:xfrm>
            <a:off x="5364163" y="2655889"/>
            <a:ext cx="3365500" cy="3859213"/>
            <a:chOff x="3371" y="1673"/>
            <a:chExt cx="2120" cy="2431"/>
          </a:xfrm>
        </p:grpSpPr>
        <p:grpSp>
          <p:nvGrpSpPr>
            <p:cNvPr id="2618372" name="Group 4">
              <a:extLst>
                <a:ext uri="{FF2B5EF4-FFF2-40B4-BE49-F238E27FC236}">
                  <a16:creationId xmlns:a16="http://schemas.microsoft.com/office/drawing/2014/main" id="{AE3F09D7-7631-E74A-A2B3-49B1913F3A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8" y="2875"/>
              <a:ext cx="1337" cy="1229"/>
              <a:chOff x="192" y="1008"/>
              <a:chExt cx="2840" cy="3024"/>
            </a:xfrm>
          </p:grpSpPr>
          <p:sp>
            <p:nvSpPr>
              <p:cNvPr id="2618373" name="Rectangle 5">
                <a:extLst>
                  <a:ext uri="{FF2B5EF4-FFF2-40B4-BE49-F238E27FC236}">
                    <a16:creationId xmlns:a16="http://schemas.microsoft.com/office/drawing/2014/main" id="{5780FC0B-E9C3-E045-B13F-AB5C8C285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008"/>
                <a:ext cx="1304" cy="492"/>
              </a:xfrm>
              <a:prstGeom prst="rect">
                <a:avLst/>
              </a:prstGeom>
              <a:solidFill>
                <a:srgbClr val="CCFFCC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en-US" sz="1000" b="1">
                    <a:latin typeface="Helvetica" pitchFamily="2" charset="0"/>
                  </a:rPr>
                  <a:t>Multi-channel</a:t>
                </a:r>
              </a:p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en-US" sz="1000" b="1">
                    <a:latin typeface="Helvetica" pitchFamily="2" charset="0"/>
                  </a:rPr>
                  <a:t>protocol</a:t>
                </a:r>
              </a:p>
            </p:txBody>
          </p:sp>
          <p:sp>
            <p:nvSpPr>
              <p:cNvPr id="2618374" name="Rectangle 6">
                <a:extLst>
                  <a:ext uri="{FF2B5EF4-FFF2-40B4-BE49-F238E27FC236}">
                    <a16:creationId xmlns:a16="http://schemas.microsoft.com/office/drawing/2014/main" id="{00350290-40A8-CC43-B62B-90CB15EA9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928"/>
                <a:ext cx="2275" cy="384"/>
              </a:xfrm>
              <a:prstGeom prst="rect">
                <a:avLst/>
              </a:prstGeom>
              <a:solidFill>
                <a:srgbClr val="FFFF99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endParaRPr lang="en-US" altLang="en-US" sz="1000" b="1">
                  <a:latin typeface="Helvetica" pitchFamily="2" charset="0"/>
                </a:endParaRPr>
              </a:p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en-US" sz="1000">
                    <a:latin typeface="Helvetica" pitchFamily="2" charset="0"/>
                  </a:rPr>
                  <a:t>Channel Abstraction Module </a:t>
                </a:r>
              </a:p>
              <a:p>
                <a:pPr algn="ctr" eaLnBrk="1" hangingPunct="1">
                  <a:buClrTx/>
                  <a:buSzTx/>
                  <a:buFontTx/>
                  <a:buNone/>
                </a:pPr>
                <a:endParaRPr lang="en-US" altLang="en-US" sz="1000">
                  <a:latin typeface="Helvetica" pitchFamily="2" charset="0"/>
                </a:endParaRPr>
              </a:p>
            </p:txBody>
          </p:sp>
          <p:sp>
            <p:nvSpPr>
              <p:cNvPr id="2618375" name="Rectangle 7">
                <a:extLst>
                  <a:ext uri="{FF2B5EF4-FFF2-40B4-BE49-F238E27FC236}">
                    <a16:creationId xmlns:a16="http://schemas.microsoft.com/office/drawing/2014/main" id="{AFB89564-55FE-7741-A6CC-F640A205C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968"/>
                <a:ext cx="869" cy="6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en-US" sz="1000" b="1">
                    <a:latin typeface="Helvetica" pitchFamily="2" charset="0"/>
                  </a:rPr>
                  <a:t>IP Stack</a:t>
                </a:r>
              </a:p>
            </p:txBody>
          </p:sp>
          <p:sp>
            <p:nvSpPr>
              <p:cNvPr id="2618376" name="Rectangle 8">
                <a:extLst>
                  <a:ext uri="{FF2B5EF4-FFF2-40B4-BE49-F238E27FC236}">
                    <a16:creationId xmlns:a16="http://schemas.microsoft.com/office/drawing/2014/main" id="{C8C521B1-99ED-544E-911C-46EF48297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3600"/>
                <a:ext cx="1008" cy="43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en-US" sz="1000" b="1">
                    <a:latin typeface="Helvetica" pitchFamily="2" charset="0"/>
                  </a:rPr>
                  <a:t>Interface</a:t>
                </a:r>
              </a:p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en-US" sz="900" b="1">
                    <a:latin typeface="Helvetica" pitchFamily="2" charset="0"/>
                  </a:rPr>
                  <a:t>Device Driver</a:t>
                </a:r>
              </a:p>
            </p:txBody>
          </p:sp>
          <p:sp>
            <p:nvSpPr>
              <p:cNvPr id="2618377" name="Line 9">
                <a:extLst>
                  <a:ext uri="{FF2B5EF4-FFF2-40B4-BE49-F238E27FC236}">
                    <a16:creationId xmlns:a16="http://schemas.microsoft.com/office/drawing/2014/main" id="{CA3258C5-389F-9B49-AEFD-A12F315449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00" y="1488"/>
                <a:ext cx="0" cy="1440"/>
              </a:xfrm>
              <a:prstGeom prst="line">
                <a:avLst/>
              </a:prstGeom>
              <a:noFill/>
              <a:ln w="38100">
                <a:solidFill>
                  <a:srgbClr val="7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618378" name="Line 10">
                <a:extLst>
                  <a:ext uri="{FF2B5EF4-FFF2-40B4-BE49-F238E27FC236}">
                    <a16:creationId xmlns:a16="http://schemas.microsoft.com/office/drawing/2014/main" id="{AD422EF8-0495-6F48-9AD1-D3E62B475A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0" y="3312"/>
                <a:ext cx="524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618379" name="Line 11">
                <a:extLst>
                  <a:ext uri="{FF2B5EF4-FFF2-40B4-BE49-F238E27FC236}">
                    <a16:creationId xmlns:a16="http://schemas.microsoft.com/office/drawing/2014/main" id="{CCE2E6F7-B118-3E47-92D5-439D9922B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6" y="3312"/>
                <a:ext cx="394" cy="2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618380" name="Line 12">
                <a:extLst>
                  <a:ext uri="{FF2B5EF4-FFF2-40B4-BE49-F238E27FC236}">
                    <a16:creationId xmlns:a16="http://schemas.microsoft.com/office/drawing/2014/main" id="{8E6BFE95-C5E9-4C4F-90DB-7609135B0F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64" y="2592"/>
                <a:ext cx="0" cy="3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618381" name="Rectangle 13">
                <a:extLst>
                  <a:ext uri="{FF2B5EF4-FFF2-40B4-BE49-F238E27FC236}">
                    <a16:creationId xmlns:a16="http://schemas.microsoft.com/office/drawing/2014/main" id="{ED808A5B-98BB-0C49-A609-1D5392730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008"/>
                <a:ext cx="1008" cy="516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en-US" sz="1000" b="1">
                    <a:latin typeface="Helvetica" pitchFamily="2" charset="0"/>
                  </a:rPr>
                  <a:t>User </a:t>
                </a:r>
              </a:p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en-US" sz="1000" b="1">
                    <a:latin typeface="Helvetica" pitchFamily="2" charset="0"/>
                  </a:rPr>
                  <a:t>Applications</a:t>
                </a:r>
              </a:p>
            </p:txBody>
          </p:sp>
          <p:sp>
            <p:nvSpPr>
              <p:cNvPr id="2618382" name="Line 14">
                <a:extLst>
                  <a:ext uri="{FF2B5EF4-FFF2-40B4-BE49-F238E27FC236}">
                    <a16:creationId xmlns:a16="http://schemas.microsoft.com/office/drawing/2014/main" id="{F8DF661D-9DE7-3946-A557-784F5DD8F3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1536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618383" name="Line 15">
                <a:extLst>
                  <a:ext uri="{FF2B5EF4-FFF2-40B4-BE49-F238E27FC236}">
                    <a16:creationId xmlns:a16="http://schemas.microsoft.com/office/drawing/2014/main" id="{193530B1-B97B-7C44-9AD9-21F721F8A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" y="1824"/>
                <a:ext cx="28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618384" name="Rectangle 16">
                <a:extLst>
                  <a:ext uri="{FF2B5EF4-FFF2-40B4-BE49-F238E27FC236}">
                    <a16:creationId xmlns:a16="http://schemas.microsoft.com/office/drawing/2014/main" id="{2401EA12-A962-F944-B7C9-3597F2E8B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352"/>
                <a:ext cx="624" cy="336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en-US" sz="1000" b="1">
                    <a:latin typeface="Helvetica" pitchFamily="2" charset="0"/>
                  </a:rPr>
                  <a:t>ARP</a:t>
                </a:r>
              </a:p>
            </p:txBody>
          </p:sp>
          <p:sp>
            <p:nvSpPr>
              <p:cNvPr id="2618385" name="Line 17">
                <a:extLst>
                  <a:ext uri="{FF2B5EF4-FFF2-40B4-BE49-F238E27FC236}">
                    <a16:creationId xmlns:a16="http://schemas.microsoft.com/office/drawing/2014/main" id="{F31B8B2C-A09A-AC46-9B7A-05615FC64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28" y="2688"/>
                <a:ext cx="0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618386" name="Rectangle 18">
                <a:extLst>
                  <a:ext uri="{FF2B5EF4-FFF2-40B4-BE49-F238E27FC236}">
                    <a16:creationId xmlns:a16="http://schemas.microsoft.com/office/drawing/2014/main" id="{D4DF797C-4C16-3F4F-A914-3DEB5AD06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600"/>
                <a:ext cx="1008" cy="43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 defTabSz="3292475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defTabSz="32924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en-US" sz="1000" b="1">
                    <a:latin typeface="Helvetica" pitchFamily="2" charset="0"/>
                  </a:rPr>
                  <a:t>Interface</a:t>
                </a:r>
              </a:p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en-US" sz="900" b="1">
                    <a:latin typeface="Helvetica" pitchFamily="2" charset="0"/>
                  </a:rPr>
                  <a:t>Device Driver</a:t>
                </a:r>
              </a:p>
            </p:txBody>
          </p:sp>
        </p:grpSp>
        <p:sp>
          <p:nvSpPr>
            <p:cNvPr id="2618387" name="Text Box 19">
              <a:extLst>
                <a:ext uri="{FF2B5EF4-FFF2-40B4-BE49-F238E27FC236}">
                  <a16:creationId xmlns:a16="http://schemas.microsoft.com/office/drawing/2014/main" id="{FBA44F05-B757-1F41-AC7F-0E91EA540F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1" y="2256"/>
              <a:ext cx="1641" cy="485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Marlett" pitchFamily="2" charset="2"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Helvetica" pitchFamily="2" charset="0"/>
                </a:rPr>
                <a:t>OS improvements</a:t>
              </a:r>
            </a:p>
            <a:p>
              <a:pPr algn="ctr">
                <a:spcBef>
                  <a:spcPct val="20000"/>
                </a:spcBef>
                <a:buFont typeface="Marlett" pitchFamily="2" charset="2"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Helvetica" pitchFamily="2" charset="0"/>
                </a:rPr>
                <a:t>Software architecture</a:t>
              </a:r>
            </a:p>
          </p:txBody>
        </p:sp>
        <p:sp>
          <p:nvSpPr>
            <p:cNvPr id="2618388" name="Freeform 20">
              <a:extLst>
                <a:ext uri="{FF2B5EF4-FFF2-40B4-BE49-F238E27FC236}">
                  <a16:creationId xmlns:a16="http://schemas.microsoft.com/office/drawing/2014/main" id="{A3F5F2BD-AAFB-BA46-930F-3AB01FF2AFA9}"/>
                </a:ext>
              </a:extLst>
            </p:cNvPr>
            <p:cNvSpPr>
              <a:spLocks/>
            </p:cNvSpPr>
            <p:nvPr/>
          </p:nvSpPr>
          <p:spPr bwMode="auto">
            <a:xfrm rot="21101383">
              <a:off x="5065" y="1673"/>
              <a:ext cx="426" cy="949"/>
            </a:xfrm>
            <a:custGeom>
              <a:avLst/>
              <a:gdLst>
                <a:gd name="T0" fmla="*/ 308 w 664"/>
                <a:gd name="T1" fmla="*/ 0 h 904"/>
                <a:gd name="T2" fmla="*/ 651 w 664"/>
                <a:gd name="T3" fmla="*/ 334 h 904"/>
                <a:gd name="T4" fmla="*/ 384 w 664"/>
                <a:gd name="T5" fmla="*/ 810 h 904"/>
                <a:gd name="T6" fmla="*/ 0 w 664"/>
                <a:gd name="T7" fmla="*/ 901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4" h="904">
                  <a:moveTo>
                    <a:pt x="308" y="0"/>
                  </a:moveTo>
                  <a:cubicBezTo>
                    <a:pt x="473" y="99"/>
                    <a:pt x="638" y="199"/>
                    <a:pt x="651" y="334"/>
                  </a:cubicBezTo>
                  <a:cubicBezTo>
                    <a:pt x="664" y="469"/>
                    <a:pt x="492" y="716"/>
                    <a:pt x="384" y="810"/>
                  </a:cubicBezTo>
                  <a:cubicBezTo>
                    <a:pt x="276" y="904"/>
                    <a:pt x="138" y="902"/>
                    <a:pt x="0" y="901"/>
                  </a:cubicBezTo>
                </a:path>
              </a:pathLst>
            </a:custGeom>
            <a:noFill/>
            <a:ln w="38100" cap="flat" cmpd="sng">
              <a:solidFill>
                <a:srgbClr val="CC0066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Helvetica" pitchFamily="2" charset="0"/>
              </a:endParaRPr>
            </a:p>
          </p:txBody>
        </p:sp>
      </p:grpSp>
      <p:sp>
        <p:nvSpPr>
          <p:cNvPr id="2618389" name="Text Box 21">
            <a:extLst>
              <a:ext uri="{FF2B5EF4-FFF2-40B4-BE49-F238E27FC236}">
                <a16:creationId xmlns:a16="http://schemas.microsoft.com/office/drawing/2014/main" id="{0478E8DC-FD78-1040-B47F-0C960AC7B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075" y="31019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Font typeface="Marlett" pitchFamily="2" charset="2"/>
              <a:buNone/>
            </a:pPr>
            <a:endParaRPr lang="en-US" altLang="en-US">
              <a:latin typeface="Helvetica" pitchFamily="2" charset="0"/>
            </a:endParaRPr>
          </a:p>
        </p:txBody>
      </p:sp>
      <p:grpSp>
        <p:nvGrpSpPr>
          <p:cNvPr id="2618390" name="Group 22">
            <a:extLst>
              <a:ext uri="{FF2B5EF4-FFF2-40B4-BE49-F238E27FC236}">
                <a16:creationId xmlns:a16="http://schemas.microsoft.com/office/drawing/2014/main" id="{94FCBB33-1351-F640-9186-E51895D0517E}"/>
              </a:ext>
            </a:extLst>
          </p:cNvPr>
          <p:cNvGrpSpPr>
            <a:grpSpLocks/>
          </p:cNvGrpSpPr>
          <p:nvPr/>
        </p:nvGrpSpPr>
        <p:grpSpPr bwMode="auto">
          <a:xfrm>
            <a:off x="1315873" y="360068"/>
            <a:ext cx="3603625" cy="2955925"/>
            <a:chOff x="830" y="35"/>
            <a:chExt cx="2270" cy="1862"/>
          </a:xfrm>
        </p:grpSpPr>
        <p:grpSp>
          <p:nvGrpSpPr>
            <p:cNvPr id="2618391" name="Group 23">
              <a:extLst>
                <a:ext uri="{FF2B5EF4-FFF2-40B4-BE49-F238E27FC236}">
                  <a16:creationId xmlns:a16="http://schemas.microsoft.com/office/drawing/2014/main" id="{3F665797-2A41-0A4C-AC79-98B6B87317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" y="35"/>
              <a:ext cx="1733" cy="1862"/>
              <a:chOff x="1009" y="35"/>
              <a:chExt cx="1733" cy="1862"/>
            </a:xfrm>
          </p:grpSpPr>
          <p:pic>
            <p:nvPicPr>
              <p:cNvPr id="2618392" name="Picture 24" descr="txp_fig">
                <a:extLst>
                  <a:ext uri="{FF2B5EF4-FFF2-40B4-BE49-F238E27FC236}">
                    <a16:creationId xmlns:a16="http://schemas.microsoft.com/office/drawing/2014/main" id="{3C1D08CA-9B5D-B84D-AC9F-B8A805BFC229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" y="35"/>
                <a:ext cx="1733" cy="1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18393" name="Text Box 25">
                <a:extLst>
                  <a:ext uri="{FF2B5EF4-FFF2-40B4-BE49-F238E27FC236}">
                    <a16:creationId xmlns:a16="http://schemas.microsoft.com/office/drawing/2014/main" id="{520D7943-515B-E741-8DEA-93F333BA7E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63" y="1417"/>
                <a:ext cx="747" cy="48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20000"/>
                  </a:spcBef>
                  <a:buFont typeface="Marlett" pitchFamily="2" charset="2"/>
                  <a:buNone/>
                </a:pPr>
                <a:r>
                  <a:rPr lang="en-US" altLang="en-US" sz="2000" dirty="0">
                    <a:solidFill>
                      <a:schemeClr val="bg1"/>
                    </a:solidFill>
                    <a:latin typeface="Helvetica" pitchFamily="2" charset="0"/>
                  </a:rPr>
                  <a:t>Capacity</a:t>
                </a:r>
              </a:p>
              <a:p>
                <a:pPr algn="ctr">
                  <a:spcBef>
                    <a:spcPct val="20000"/>
                  </a:spcBef>
                  <a:buFont typeface="Marlett" pitchFamily="2" charset="2"/>
                  <a:buNone/>
                </a:pPr>
                <a:r>
                  <a:rPr lang="en-US" altLang="en-US" sz="2000" dirty="0">
                    <a:solidFill>
                      <a:schemeClr val="bg1"/>
                    </a:solidFill>
                    <a:latin typeface="Helvetica" pitchFamily="2" charset="0"/>
                  </a:rPr>
                  <a:t>bounds</a:t>
                </a:r>
              </a:p>
            </p:txBody>
          </p:sp>
        </p:grpSp>
        <p:sp>
          <p:nvSpPr>
            <p:cNvPr id="2618394" name="Text Box 26">
              <a:extLst>
                <a:ext uri="{FF2B5EF4-FFF2-40B4-BE49-F238E27FC236}">
                  <a16:creationId xmlns:a16="http://schemas.microsoft.com/office/drawing/2014/main" id="{9FD188EF-3452-2A44-9D5C-94A60B7BF8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8" y="1260"/>
              <a:ext cx="63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Marlett" pitchFamily="2" charset="2"/>
                <a:buNone/>
              </a:pPr>
              <a:r>
                <a:rPr lang="en-US" altLang="en-US" sz="1600">
                  <a:latin typeface="Helvetica" pitchFamily="2" charset="0"/>
                </a:rPr>
                <a:t>channels</a:t>
              </a:r>
            </a:p>
          </p:txBody>
        </p:sp>
        <p:sp>
          <p:nvSpPr>
            <p:cNvPr id="2618395" name="Text Box 27">
              <a:extLst>
                <a:ext uri="{FF2B5EF4-FFF2-40B4-BE49-F238E27FC236}">
                  <a16:creationId xmlns:a16="http://schemas.microsoft.com/office/drawing/2014/main" id="{DB274F8A-CCC1-0F4A-9519-2331C93A11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630" y="582"/>
              <a:ext cx="61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Marlett" pitchFamily="2" charset="2"/>
                <a:buNone/>
              </a:pPr>
              <a:r>
                <a:rPr lang="en-US" altLang="en-US" sz="1600">
                  <a:latin typeface="Helvetica" pitchFamily="2" charset="0"/>
                </a:rPr>
                <a:t>capacity</a:t>
              </a:r>
            </a:p>
          </p:txBody>
        </p:sp>
      </p:grpSp>
      <p:grpSp>
        <p:nvGrpSpPr>
          <p:cNvPr id="2618396" name="Group 28">
            <a:extLst>
              <a:ext uri="{FF2B5EF4-FFF2-40B4-BE49-F238E27FC236}">
                <a16:creationId xmlns:a16="http://schemas.microsoft.com/office/drawing/2014/main" id="{3666810E-B5A8-7D48-948C-220B7535D7BE}"/>
              </a:ext>
            </a:extLst>
          </p:cNvPr>
          <p:cNvGrpSpPr>
            <a:grpSpLocks/>
          </p:cNvGrpSpPr>
          <p:nvPr/>
        </p:nvGrpSpPr>
        <p:grpSpPr bwMode="auto">
          <a:xfrm>
            <a:off x="0" y="2847975"/>
            <a:ext cx="5565775" cy="4014788"/>
            <a:chOff x="0" y="1794"/>
            <a:chExt cx="3506" cy="2529"/>
          </a:xfrm>
        </p:grpSpPr>
        <p:grpSp>
          <p:nvGrpSpPr>
            <p:cNvPr id="2618397" name="Group 29">
              <a:extLst>
                <a:ext uri="{FF2B5EF4-FFF2-40B4-BE49-F238E27FC236}">
                  <a16:creationId xmlns:a16="http://schemas.microsoft.com/office/drawing/2014/main" id="{09CE736B-4D79-9446-8B6D-2E5396E705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315"/>
              <a:ext cx="3506" cy="2008"/>
              <a:chOff x="0" y="2315"/>
              <a:chExt cx="3506" cy="2008"/>
            </a:xfrm>
          </p:grpSpPr>
          <p:grpSp>
            <p:nvGrpSpPr>
              <p:cNvPr id="2618398" name="Group 30">
                <a:extLst>
                  <a:ext uri="{FF2B5EF4-FFF2-40B4-BE49-F238E27FC236}">
                    <a16:creationId xmlns:a16="http://schemas.microsoft.com/office/drawing/2014/main" id="{B1BE0C73-48EE-384B-AF12-59C3BAFB8A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315"/>
                <a:ext cx="3312" cy="1992"/>
                <a:chOff x="0" y="2315"/>
                <a:chExt cx="3312" cy="1992"/>
              </a:xfrm>
            </p:grpSpPr>
            <p:grpSp>
              <p:nvGrpSpPr>
                <p:cNvPr id="2618399" name="Group 31">
                  <a:extLst>
                    <a:ext uri="{FF2B5EF4-FFF2-40B4-BE49-F238E27FC236}">
                      <a16:creationId xmlns:a16="http://schemas.microsoft.com/office/drawing/2014/main" id="{EB811207-2751-6443-A1CB-EFF9D1C497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2315"/>
                  <a:ext cx="3312" cy="1984"/>
                  <a:chOff x="0" y="2315"/>
                  <a:chExt cx="3312" cy="1984"/>
                </a:xfrm>
              </p:grpSpPr>
              <p:pic>
                <p:nvPicPr>
                  <p:cNvPr id="2618400" name="Picture 32" descr="testbed">
                    <a:extLst>
                      <a:ext uri="{FF2B5EF4-FFF2-40B4-BE49-F238E27FC236}">
                        <a16:creationId xmlns:a16="http://schemas.microsoft.com/office/drawing/2014/main" id="{4CBA5013-BEEB-2749-8390-662A4A43EE0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3064"/>
                    <a:ext cx="1150" cy="98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618401" name="Text Box 33">
                    <a:extLst>
                      <a:ext uri="{FF2B5EF4-FFF2-40B4-BE49-F238E27FC236}">
                        <a16:creationId xmlns:a16="http://schemas.microsoft.com/office/drawing/2014/main" id="{312C3ECF-CD40-CF42-9236-1F25598C803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9" y="2315"/>
                    <a:ext cx="645" cy="485"/>
                  </a:xfrm>
                  <a:prstGeom prst="rect">
                    <a:avLst/>
                  </a:prstGeom>
                  <a:solidFill>
                    <a:srgbClr val="0066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857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342900" indent="-342900"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>
                      <a:spcBef>
                        <a:spcPct val="20000"/>
                      </a:spcBef>
                      <a:buFont typeface="Marlett" pitchFamily="2" charset="2"/>
                      <a:buNone/>
                    </a:pPr>
                    <a:r>
                      <a:rPr lang="en-US" altLang="en-US" sz="2000">
                        <a:solidFill>
                          <a:schemeClr val="bg1"/>
                        </a:solidFill>
                        <a:latin typeface="Helvetica" pitchFamily="2" charset="0"/>
                      </a:rPr>
                      <a:t>Net-X</a:t>
                    </a:r>
                  </a:p>
                  <a:p>
                    <a:pPr algn="ctr">
                      <a:spcBef>
                        <a:spcPct val="20000"/>
                      </a:spcBef>
                      <a:buFont typeface="Marlett" pitchFamily="2" charset="2"/>
                      <a:buNone/>
                    </a:pPr>
                    <a:r>
                      <a:rPr lang="en-US" altLang="en-US" sz="2000">
                        <a:solidFill>
                          <a:schemeClr val="bg1"/>
                        </a:solidFill>
                        <a:latin typeface="Helvetica" pitchFamily="2" charset="0"/>
                      </a:rPr>
                      <a:t>testbed</a:t>
                    </a:r>
                  </a:p>
                </p:txBody>
              </p:sp>
              <p:sp>
                <p:nvSpPr>
                  <p:cNvPr id="2618402" name="Line 34">
                    <a:extLst>
                      <a:ext uri="{FF2B5EF4-FFF2-40B4-BE49-F238E27FC236}">
                        <a16:creationId xmlns:a16="http://schemas.microsoft.com/office/drawing/2014/main" id="{9C474504-848D-B04F-9A35-C85D69E395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71" y="2543"/>
                    <a:ext cx="1641" cy="1"/>
                  </a:xfrm>
                  <a:prstGeom prst="line">
                    <a:avLst/>
                  </a:prstGeom>
                  <a:noFill/>
                  <a:ln w="38100">
                    <a:solidFill>
                      <a:srgbClr val="CC0066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Helvetica" pitchFamily="2" charset="0"/>
                    </a:endParaRPr>
                  </a:p>
                </p:txBody>
              </p:sp>
              <p:sp>
                <p:nvSpPr>
                  <p:cNvPr id="2618403" name="Text Box 35">
                    <a:extLst>
                      <a:ext uri="{FF2B5EF4-FFF2-40B4-BE49-F238E27FC236}">
                        <a16:creationId xmlns:a16="http://schemas.microsoft.com/office/drawing/2014/main" id="{67104688-BAD4-5345-AC55-27372A485F8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6" y="4011"/>
                    <a:ext cx="116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342900" indent="-342900"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>
                      <a:spcBef>
                        <a:spcPct val="20000"/>
                      </a:spcBef>
                      <a:buFont typeface="Marlett" pitchFamily="2" charset="2"/>
                      <a:buNone/>
                    </a:pPr>
                    <a:endParaRPr lang="en-US" altLang="en-US">
                      <a:latin typeface="Helvetica" pitchFamily="2" charset="0"/>
                    </a:endParaRPr>
                  </a:p>
                </p:txBody>
              </p:sp>
            </p:grpSp>
            <p:pic>
              <p:nvPicPr>
                <p:cNvPr id="2618404" name="Picture 36" descr="Picture1">
                  <a:extLst>
                    <a:ext uri="{FF2B5EF4-FFF2-40B4-BE49-F238E27FC236}">
                      <a16:creationId xmlns:a16="http://schemas.microsoft.com/office/drawing/2014/main" id="{AD37FA9B-BFE6-9043-BAA5-C8EDF1DD707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3" y="2826"/>
                  <a:ext cx="2124" cy="14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618405" name="Text Box 37">
                <a:extLst>
                  <a:ext uri="{FF2B5EF4-FFF2-40B4-BE49-F238E27FC236}">
                    <a16:creationId xmlns:a16="http://schemas.microsoft.com/office/drawing/2014/main" id="{FF735316-98FD-0E4C-A9A9-F725894FA5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2" y="4032"/>
                <a:ext cx="49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20000"/>
                  </a:spcBef>
                  <a:buFont typeface="Marlett" pitchFamily="2" charset="2"/>
                  <a:buNone/>
                </a:pPr>
                <a:r>
                  <a:rPr lang="en-US" altLang="en-US">
                    <a:latin typeface="Helvetica" pitchFamily="2" charset="0"/>
                  </a:rPr>
                  <a:t>CSL</a:t>
                </a:r>
              </a:p>
            </p:txBody>
          </p:sp>
        </p:grpSp>
        <p:sp>
          <p:nvSpPr>
            <p:cNvPr id="2618406" name="Freeform 38">
              <a:extLst>
                <a:ext uri="{FF2B5EF4-FFF2-40B4-BE49-F238E27FC236}">
                  <a16:creationId xmlns:a16="http://schemas.microsoft.com/office/drawing/2014/main" id="{56A9D898-0B20-3349-AD93-779F17945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" y="1794"/>
              <a:ext cx="413" cy="476"/>
            </a:xfrm>
            <a:custGeom>
              <a:avLst/>
              <a:gdLst>
                <a:gd name="T0" fmla="*/ 209 w 459"/>
                <a:gd name="T1" fmla="*/ 551 h 551"/>
                <a:gd name="T2" fmla="*/ 42 w 459"/>
                <a:gd name="T3" fmla="*/ 301 h 551"/>
                <a:gd name="T4" fmla="*/ 459 w 459"/>
                <a:gd name="T5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9" h="551">
                  <a:moveTo>
                    <a:pt x="209" y="551"/>
                  </a:moveTo>
                  <a:cubicBezTo>
                    <a:pt x="104" y="472"/>
                    <a:pt x="0" y="393"/>
                    <a:pt x="42" y="301"/>
                  </a:cubicBezTo>
                  <a:cubicBezTo>
                    <a:pt x="84" y="209"/>
                    <a:pt x="271" y="104"/>
                    <a:pt x="459" y="0"/>
                  </a:cubicBezTo>
                </a:path>
              </a:pathLst>
            </a:custGeom>
            <a:noFill/>
            <a:ln w="38100" cap="flat" cmpd="sng">
              <a:solidFill>
                <a:srgbClr val="9933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</p:grpSp>
      <p:sp>
        <p:nvSpPr>
          <p:cNvPr id="2618407" name="Rectangle 39">
            <a:extLst>
              <a:ext uri="{FF2B5EF4-FFF2-40B4-BE49-F238E27FC236}">
                <a16:creationId xmlns:a16="http://schemas.microsoft.com/office/drawing/2014/main" id="{F2B4366A-CA41-974E-BC92-A50699B77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163" y="-225425"/>
            <a:ext cx="2413000" cy="1444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2618408" name="Group 40">
            <a:extLst>
              <a:ext uri="{FF2B5EF4-FFF2-40B4-BE49-F238E27FC236}">
                <a16:creationId xmlns:a16="http://schemas.microsoft.com/office/drawing/2014/main" id="{66F597E8-E386-5E48-B755-7A118B44A15A}"/>
              </a:ext>
            </a:extLst>
          </p:cNvPr>
          <p:cNvGrpSpPr>
            <a:grpSpLocks/>
          </p:cNvGrpSpPr>
          <p:nvPr/>
        </p:nvGrpSpPr>
        <p:grpSpPr bwMode="auto">
          <a:xfrm>
            <a:off x="3587750" y="287338"/>
            <a:ext cx="5275263" cy="2724150"/>
            <a:chOff x="2260" y="181"/>
            <a:chExt cx="3323" cy="1716"/>
          </a:xfrm>
        </p:grpSpPr>
        <p:grpSp>
          <p:nvGrpSpPr>
            <p:cNvPr id="2618409" name="Group 41">
              <a:extLst>
                <a:ext uri="{FF2B5EF4-FFF2-40B4-BE49-F238E27FC236}">
                  <a16:creationId xmlns:a16="http://schemas.microsoft.com/office/drawing/2014/main" id="{ABA140EA-07CE-8E4A-A305-1A1EA17C0C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5" y="181"/>
              <a:ext cx="2178" cy="1069"/>
              <a:chOff x="2562" y="874"/>
              <a:chExt cx="2178" cy="1069"/>
            </a:xfrm>
          </p:grpSpPr>
          <p:grpSp>
            <p:nvGrpSpPr>
              <p:cNvPr id="2618410" name="Group 42">
                <a:extLst>
                  <a:ext uri="{FF2B5EF4-FFF2-40B4-BE49-F238E27FC236}">
                    <a16:creationId xmlns:a16="http://schemas.microsoft.com/office/drawing/2014/main" id="{DB757564-E125-0D4E-BFEC-8F5CF1686A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907"/>
                <a:ext cx="1354" cy="1036"/>
                <a:chOff x="3272" y="1759"/>
                <a:chExt cx="2064" cy="1728"/>
              </a:xfrm>
            </p:grpSpPr>
            <p:sp>
              <p:nvSpPr>
                <p:cNvPr id="2618411" name="Rectangle 43">
                  <a:extLst>
                    <a:ext uri="{FF2B5EF4-FFF2-40B4-BE49-F238E27FC236}">
                      <a16:creationId xmlns:a16="http://schemas.microsoft.com/office/drawing/2014/main" id="{DB4F7B5D-4FAB-CA49-AAF9-EEF96F5719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2" y="2335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12" name="Rectangle 44">
                  <a:extLst>
                    <a:ext uri="{FF2B5EF4-FFF2-40B4-BE49-F238E27FC236}">
                      <a16:creationId xmlns:a16="http://schemas.microsoft.com/office/drawing/2014/main" id="{22CEF080-5C76-0A45-982A-44FAAA832A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44" y="2335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13" name="Rectangle 45">
                  <a:extLst>
                    <a:ext uri="{FF2B5EF4-FFF2-40B4-BE49-F238E27FC236}">
                      <a16:creationId xmlns:a16="http://schemas.microsoft.com/office/drawing/2014/main" id="{0D36EF84-7797-5B49-927E-78EC5F15E0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16" y="2335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14" name="Rectangle 46">
                  <a:extLst>
                    <a:ext uri="{FF2B5EF4-FFF2-40B4-BE49-F238E27FC236}">
                      <a16:creationId xmlns:a16="http://schemas.microsoft.com/office/drawing/2014/main" id="{65F72F1D-E660-C54E-9314-78AA78F8E9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2" y="2911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15" name="Rectangle 47">
                  <a:extLst>
                    <a:ext uri="{FF2B5EF4-FFF2-40B4-BE49-F238E27FC236}">
                      <a16:creationId xmlns:a16="http://schemas.microsoft.com/office/drawing/2014/main" id="{400DAE53-7FD7-E74C-B9FD-CE78C15DF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44" y="2911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16" name="Rectangle 48">
                  <a:extLst>
                    <a:ext uri="{FF2B5EF4-FFF2-40B4-BE49-F238E27FC236}">
                      <a16:creationId xmlns:a16="http://schemas.microsoft.com/office/drawing/2014/main" id="{6077461F-6CCF-6F46-8636-87AA3A4071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16" y="2911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17" name="Rectangle 49">
                  <a:extLst>
                    <a:ext uri="{FF2B5EF4-FFF2-40B4-BE49-F238E27FC236}">
                      <a16:creationId xmlns:a16="http://schemas.microsoft.com/office/drawing/2014/main" id="{2F13CF57-7395-6845-A7A4-633B91331F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2" y="1759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18" name="Rectangle 50">
                  <a:extLst>
                    <a:ext uri="{FF2B5EF4-FFF2-40B4-BE49-F238E27FC236}">
                      <a16:creationId xmlns:a16="http://schemas.microsoft.com/office/drawing/2014/main" id="{CED9EA1D-4D74-1E47-A44E-FD3053A410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44" y="1759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19" name="Rectangle 51">
                  <a:extLst>
                    <a:ext uri="{FF2B5EF4-FFF2-40B4-BE49-F238E27FC236}">
                      <a16:creationId xmlns:a16="http://schemas.microsoft.com/office/drawing/2014/main" id="{27B874C6-65B3-7C4F-B56C-514AE104E9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16" y="1759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20" name="Oval 52">
                  <a:extLst>
                    <a:ext uri="{FF2B5EF4-FFF2-40B4-BE49-F238E27FC236}">
                      <a16:creationId xmlns:a16="http://schemas.microsoft.com/office/drawing/2014/main" id="{99C442BE-4200-0C4D-BEB6-9943397A31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0" y="1855"/>
                  <a:ext cx="96" cy="96"/>
                </a:xfrm>
                <a:prstGeom prst="ellipse">
                  <a:avLst/>
                </a:prstGeom>
                <a:solidFill>
                  <a:srgbClr val="0000C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21" name="Oval 53">
                  <a:extLst>
                    <a:ext uri="{FF2B5EF4-FFF2-40B4-BE49-F238E27FC236}">
                      <a16:creationId xmlns:a16="http://schemas.microsoft.com/office/drawing/2014/main" id="{281386B5-6552-FE4B-9EC0-58F1752F87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0" y="262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22" name="Oval 54">
                  <a:extLst>
                    <a:ext uri="{FF2B5EF4-FFF2-40B4-BE49-F238E27FC236}">
                      <a16:creationId xmlns:a16="http://schemas.microsoft.com/office/drawing/2014/main" id="{53BF7D25-A89A-254E-9B02-C0913C95C7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48" y="2613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23" name="Oval 55">
                  <a:extLst>
                    <a:ext uri="{FF2B5EF4-FFF2-40B4-BE49-F238E27FC236}">
                      <a16:creationId xmlns:a16="http://schemas.microsoft.com/office/drawing/2014/main" id="{6C3C3B93-6BBF-314A-9BF4-1A765DFF7B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8" y="2479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24" name="Oval 56">
                  <a:extLst>
                    <a:ext uri="{FF2B5EF4-FFF2-40B4-BE49-F238E27FC236}">
                      <a16:creationId xmlns:a16="http://schemas.microsoft.com/office/drawing/2014/main" id="{B27C682F-F5C1-5F4F-A6E4-29CCD96B51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8" y="2047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25" name="Oval 57">
                  <a:extLst>
                    <a:ext uri="{FF2B5EF4-FFF2-40B4-BE49-F238E27FC236}">
                      <a16:creationId xmlns:a16="http://schemas.microsoft.com/office/drawing/2014/main" id="{21DE20C4-24C3-254D-BE89-C8461AF7D2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76" y="2479"/>
                  <a:ext cx="96" cy="96"/>
                </a:xfrm>
                <a:prstGeom prst="ellipse">
                  <a:avLst/>
                </a:prstGeom>
                <a:solidFill>
                  <a:srgbClr val="3333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26" name="Oval 58">
                  <a:extLst>
                    <a:ext uri="{FF2B5EF4-FFF2-40B4-BE49-F238E27FC236}">
                      <a16:creationId xmlns:a16="http://schemas.microsoft.com/office/drawing/2014/main" id="{0445E4A3-A386-EE45-A2D8-F846D811D5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04" y="2719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27" name="Oval 59">
                  <a:extLst>
                    <a:ext uri="{FF2B5EF4-FFF2-40B4-BE49-F238E27FC236}">
                      <a16:creationId xmlns:a16="http://schemas.microsoft.com/office/drawing/2014/main" id="{1C0D3C38-548C-614C-941B-8571591B72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8" y="3007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28" name="Oval 60">
                  <a:extLst>
                    <a:ext uri="{FF2B5EF4-FFF2-40B4-BE49-F238E27FC236}">
                      <a16:creationId xmlns:a16="http://schemas.microsoft.com/office/drawing/2014/main" id="{D145F1A9-FB2B-8D45-A0D4-0FDC97FF5F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04" y="1855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29" name="Oval 61">
                  <a:extLst>
                    <a:ext uri="{FF2B5EF4-FFF2-40B4-BE49-F238E27FC236}">
                      <a16:creationId xmlns:a16="http://schemas.microsoft.com/office/drawing/2014/main" id="{68A48242-4A4B-3C4D-9C28-6117D0B98A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8" y="3247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30" name="Oval 62">
                  <a:extLst>
                    <a:ext uri="{FF2B5EF4-FFF2-40B4-BE49-F238E27FC236}">
                      <a16:creationId xmlns:a16="http://schemas.microsoft.com/office/drawing/2014/main" id="{E7368170-5685-D246-812B-28FE4B1B4A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04" y="3295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31" name="Oval 63">
                  <a:extLst>
                    <a:ext uri="{FF2B5EF4-FFF2-40B4-BE49-F238E27FC236}">
                      <a16:creationId xmlns:a16="http://schemas.microsoft.com/office/drawing/2014/main" id="{1F5453E4-DD1C-8546-A043-13EA5F6098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96" y="3151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32" name="Oval 64">
                  <a:extLst>
                    <a:ext uri="{FF2B5EF4-FFF2-40B4-BE49-F238E27FC236}">
                      <a16:creationId xmlns:a16="http://schemas.microsoft.com/office/drawing/2014/main" id="{F7E3B3F5-F8FF-734F-A215-67D92E0789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4" y="2047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33" name="Oval 65">
                  <a:extLst>
                    <a:ext uri="{FF2B5EF4-FFF2-40B4-BE49-F238E27FC236}">
                      <a16:creationId xmlns:a16="http://schemas.microsoft.com/office/drawing/2014/main" id="{A178F577-CC21-F74B-B923-9EA4DBB3F7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0" y="2527"/>
                  <a:ext cx="96" cy="96"/>
                </a:xfrm>
                <a:prstGeom prst="ellipse">
                  <a:avLst/>
                </a:prstGeom>
                <a:solidFill>
                  <a:srgbClr val="CC33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34" name="Line 66">
                  <a:extLst>
                    <a:ext uri="{FF2B5EF4-FFF2-40B4-BE49-F238E27FC236}">
                      <a16:creationId xmlns:a16="http://schemas.microsoft.com/office/drawing/2014/main" id="{4C3E599D-C61A-9649-9636-1269C3A7B2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56" y="2667"/>
                  <a:ext cx="600" cy="4"/>
                </a:xfrm>
                <a:prstGeom prst="line">
                  <a:avLst/>
                </a:prstGeom>
                <a:noFill/>
                <a:ln w="38100">
                  <a:solidFill>
                    <a:srgbClr val="CC33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35" name="Line 67">
                  <a:extLst>
                    <a:ext uri="{FF2B5EF4-FFF2-40B4-BE49-F238E27FC236}">
                      <a16:creationId xmlns:a16="http://schemas.microsoft.com/office/drawing/2014/main" id="{02FE9141-B0E6-AC45-86A7-AE7A786D03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45" y="2575"/>
                  <a:ext cx="655" cy="92"/>
                </a:xfrm>
                <a:prstGeom prst="line">
                  <a:avLst/>
                </a:prstGeom>
                <a:noFill/>
                <a:ln w="38100">
                  <a:solidFill>
                    <a:srgbClr val="CC33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36" name="Line 68">
                  <a:extLst>
                    <a:ext uri="{FF2B5EF4-FFF2-40B4-BE49-F238E27FC236}">
                      <a16:creationId xmlns:a16="http://schemas.microsoft.com/office/drawing/2014/main" id="{435BF12B-6FDC-F745-BF60-2C69D28944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76" y="2575"/>
                  <a:ext cx="48" cy="624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37" name="Line 69">
                  <a:extLst>
                    <a:ext uri="{FF2B5EF4-FFF2-40B4-BE49-F238E27FC236}">
                      <a16:creationId xmlns:a16="http://schemas.microsoft.com/office/drawing/2014/main" id="{AC736792-B246-E445-B622-18D45FC419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8" y="1951"/>
                  <a:ext cx="288" cy="52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2618438" name="Text Box 70">
                  <a:extLst>
                    <a:ext uri="{FF2B5EF4-FFF2-40B4-BE49-F238E27FC236}">
                      <a16:creationId xmlns:a16="http://schemas.microsoft.com/office/drawing/2014/main" id="{5CA464E8-02A9-4C4C-AD89-E2A9DCAFCF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9" y="2625"/>
                  <a:ext cx="337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457200" indent="-457200"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US" altLang="en-US" sz="1200">
                      <a:latin typeface="Helvetica" pitchFamily="2" charset="0"/>
                    </a:rPr>
                    <a:t>A</a:t>
                  </a:r>
                </a:p>
              </p:txBody>
            </p:sp>
            <p:sp>
              <p:nvSpPr>
                <p:cNvPr id="2618439" name="Text Box 71">
                  <a:extLst>
                    <a:ext uri="{FF2B5EF4-FFF2-40B4-BE49-F238E27FC236}">
                      <a16:creationId xmlns:a16="http://schemas.microsoft.com/office/drawing/2014/main" id="{86E9BE62-2D8C-BA47-831E-418688A7A9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01" y="2336"/>
                  <a:ext cx="335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457200" indent="-457200"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US" altLang="en-US" sz="1200">
                      <a:latin typeface="Helvetica" pitchFamily="2" charset="0"/>
                    </a:rPr>
                    <a:t>B</a:t>
                  </a:r>
                </a:p>
              </p:txBody>
            </p:sp>
            <p:sp>
              <p:nvSpPr>
                <p:cNvPr id="2618440" name="Text Box 72">
                  <a:extLst>
                    <a:ext uri="{FF2B5EF4-FFF2-40B4-BE49-F238E27FC236}">
                      <a16:creationId xmlns:a16="http://schemas.microsoft.com/office/drawing/2014/main" id="{5F831624-690A-4341-A512-D00CA11AC5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39" y="3198"/>
                  <a:ext cx="338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457200" indent="-457200"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US" altLang="en-US" sz="1200">
                      <a:latin typeface="Helvetica" pitchFamily="2" charset="0"/>
                    </a:rPr>
                    <a:t>C</a:t>
                  </a:r>
                </a:p>
              </p:txBody>
            </p:sp>
            <p:sp>
              <p:nvSpPr>
                <p:cNvPr id="2618441" name="Text Box 73">
                  <a:extLst>
                    <a:ext uri="{FF2B5EF4-FFF2-40B4-BE49-F238E27FC236}">
                      <a16:creationId xmlns:a16="http://schemas.microsoft.com/office/drawing/2014/main" id="{6DF0F16B-34CC-6F40-973B-33A71A2ACCB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35" y="1759"/>
                  <a:ext cx="338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457200" indent="-457200"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US" altLang="en-US" sz="1200">
                      <a:latin typeface="Helvetica" pitchFamily="2" charset="0"/>
                    </a:rPr>
                    <a:t>D</a:t>
                  </a:r>
                </a:p>
              </p:txBody>
            </p:sp>
            <p:sp>
              <p:nvSpPr>
                <p:cNvPr id="2618442" name="Text Box 74">
                  <a:extLst>
                    <a:ext uri="{FF2B5EF4-FFF2-40B4-BE49-F238E27FC236}">
                      <a16:creationId xmlns:a16="http://schemas.microsoft.com/office/drawing/2014/main" id="{5DBD669A-E076-E049-8794-9116C73963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416"/>
                  <a:ext cx="336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457200" indent="-457200"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US" altLang="en-US" sz="1200">
                      <a:latin typeface="Helvetica" pitchFamily="2" charset="0"/>
                    </a:rPr>
                    <a:t>E</a:t>
                  </a:r>
                </a:p>
              </p:txBody>
            </p:sp>
            <p:sp>
              <p:nvSpPr>
                <p:cNvPr id="2618443" name="Text Box 75">
                  <a:extLst>
                    <a:ext uri="{FF2B5EF4-FFF2-40B4-BE49-F238E27FC236}">
                      <a16:creationId xmlns:a16="http://schemas.microsoft.com/office/drawing/2014/main" id="{609ECBCE-5A2B-4644-A51C-2BBBBD725C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77" y="2326"/>
                  <a:ext cx="336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457200" indent="-457200"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US" altLang="en-US" sz="1200">
                      <a:latin typeface="Helvetica" pitchFamily="2" charset="0"/>
                    </a:rPr>
                    <a:t>F</a:t>
                  </a:r>
                </a:p>
              </p:txBody>
            </p:sp>
          </p:grpSp>
          <p:grpSp>
            <p:nvGrpSpPr>
              <p:cNvPr id="2618444" name="Group 76">
                <a:extLst>
                  <a:ext uri="{FF2B5EF4-FFF2-40B4-BE49-F238E27FC236}">
                    <a16:creationId xmlns:a16="http://schemas.microsoft.com/office/drawing/2014/main" id="{04D943EB-AB25-0D49-96CE-03E9C214B3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3" y="874"/>
                <a:ext cx="757" cy="1020"/>
                <a:chOff x="4158" y="1450"/>
                <a:chExt cx="1016" cy="1571"/>
              </a:xfrm>
            </p:grpSpPr>
            <p:sp>
              <p:nvSpPr>
                <p:cNvPr id="2618445" name="Rectangle 77">
                  <a:extLst>
                    <a:ext uri="{FF2B5EF4-FFF2-40B4-BE49-F238E27FC236}">
                      <a16:creationId xmlns:a16="http://schemas.microsoft.com/office/drawing/2014/main" id="{FF8E8717-DBAF-DC43-A5A0-6456DB90B1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99" y="1450"/>
                  <a:ext cx="716" cy="1571"/>
                </a:xfrm>
                <a:prstGeom prst="rect">
                  <a:avLst/>
                </a:prstGeom>
                <a:solidFill>
                  <a:srgbClr val="FFFF5F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defTabSz="32924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defTabSz="32924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defTabSz="32924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defTabSz="32924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buClrTx/>
                    <a:buSzTx/>
                    <a:buFontTx/>
                    <a:buNone/>
                  </a:pPr>
                  <a:endParaRPr lang="en-US" altLang="en-US" sz="2800" b="1">
                    <a:latin typeface="Helvetica" pitchFamily="2" charset="0"/>
                  </a:endParaRPr>
                </a:p>
              </p:txBody>
            </p:sp>
            <p:sp>
              <p:nvSpPr>
                <p:cNvPr id="2618446" name="Rectangle 78">
                  <a:extLst>
                    <a:ext uri="{FF2B5EF4-FFF2-40B4-BE49-F238E27FC236}">
                      <a16:creationId xmlns:a16="http://schemas.microsoft.com/office/drawing/2014/main" id="{2C27A915-2BB7-5343-8EAB-C0C74E581A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8" y="1607"/>
                  <a:ext cx="978" cy="314"/>
                </a:xfrm>
                <a:prstGeom prst="rect">
                  <a:avLst/>
                </a:prstGeom>
                <a:solidFill>
                  <a:srgbClr val="ECECEC"/>
                </a:solidFill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defTabSz="32924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defTabSz="32924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defTabSz="32924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defTabSz="32924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buClrTx/>
                    <a:buSzTx/>
                    <a:buFontTx/>
                    <a:buNone/>
                  </a:pPr>
                  <a:r>
                    <a:rPr lang="en-US" altLang="en-US" sz="1200">
                      <a:latin typeface="Helvetica" pitchFamily="2" charset="0"/>
                    </a:rPr>
                    <a:t>Fixed</a:t>
                  </a:r>
                </a:p>
              </p:txBody>
            </p:sp>
            <p:sp>
              <p:nvSpPr>
                <p:cNvPr id="2618447" name="Rectangle 79">
                  <a:extLst>
                    <a:ext uri="{FF2B5EF4-FFF2-40B4-BE49-F238E27FC236}">
                      <a16:creationId xmlns:a16="http://schemas.microsoft.com/office/drawing/2014/main" id="{578CDE9A-8E56-2B43-8F95-738E511EE7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6" y="2419"/>
                  <a:ext cx="998" cy="314"/>
                </a:xfrm>
                <a:prstGeom prst="rect">
                  <a:avLst/>
                </a:prstGeom>
                <a:solidFill>
                  <a:srgbClr val="ECECEC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algn="l" defTabSz="3292475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defTabSz="32924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defTabSz="32924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defTabSz="32924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defTabSz="32924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buClrTx/>
                    <a:buSzTx/>
                    <a:buFontTx/>
                    <a:buNone/>
                  </a:pPr>
                  <a:r>
                    <a:rPr lang="en-US" altLang="en-US" sz="1200">
                      <a:latin typeface="Helvetica" pitchFamily="2" charset="0"/>
                    </a:rPr>
                    <a:t>Switchable</a:t>
                  </a:r>
                </a:p>
              </p:txBody>
            </p:sp>
          </p:grpSp>
        </p:grpSp>
        <p:sp>
          <p:nvSpPr>
            <p:cNvPr id="2618448" name="Text Box 80">
              <a:extLst>
                <a:ext uri="{FF2B5EF4-FFF2-40B4-BE49-F238E27FC236}">
                  <a16:creationId xmlns:a16="http://schemas.microsoft.com/office/drawing/2014/main" id="{6BA38AF3-CC2C-FC43-887B-C81D8F8CC0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" y="1417"/>
              <a:ext cx="1254" cy="48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Marlett" pitchFamily="2" charset="2"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Helvetica" pitchFamily="2" charset="0"/>
                </a:rPr>
                <a:t>Insights on</a:t>
              </a:r>
            </a:p>
            <a:p>
              <a:pPr algn="ctr">
                <a:spcBef>
                  <a:spcPct val="20000"/>
                </a:spcBef>
                <a:buFont typeface="Marlett" pitchFamily="2" charset="2"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Helvetica" pitchFamily="2" charset="0"/>
                </a:rPr>
                <a:t>protocol design</a:t>
              </a:r>
            </a:p>
          </p:txBody>
        </p:sp>
        <p:sp>
          <p:nvSpPr>
            <p:cNvPr id="2618449" name="Line 81">
              <a:extLst>
                <a:ext uri="{FF2B5EF4-FFF2-40B4-BE49-F238E27FC236}">
                  <a16:creationId xmlns:a16="http://schemas.microsoft.com/office/drawing/2014/main" id="{D9A28602-D3FB-1349-B0DC-84F8FC09B1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0" y="1759"/>
              <a:ext cx="1488" cy="6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Helvetica" pitchFamily="2" charset="0"/>
              </a:endParaRPr>
            </a:p>
          </p:txBody>
        </p:sp>
      </p:grpSp>
      <p:sp>
        <p:nvSpPr>
          <p:cNvPr id="2618450" name="Text Box 82">
            <a:extLst>
              <a:ext uri="{FF2B5EF4-FFF2-40B4-BE49-F238E27FC236}">
                <a16:creationId xmlns:a16="http://schemas.microsoft.com/office/drawing/2014/main" id="{A1947134-4945-7D45-8B34-34680B500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6461125"/>
            <a:ext cx="1319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Font typeface="Marlett" pitchFamily="2" charset="2"/>
              <a:buNone/>
            </a:pPr>
            <a:r>
              <a:rPr lang="en-US" altLang="en-US" sz="2000">
                <a:latin typeface="Helvetica" pitchFamily="2" charset="0"/>
              </a:rPr>
              <a:t>Linux box</a:t>
            </a:r>
          </a:p>
        </p:txBody>
      </p:sp>
    </p:spTree>
    <p:extLst>
      <p:ext uri="{BB962C8B-B14F-4D97-AF65-F5344CB8AC3E}">
        <p14:creationId xmlns:p14="http://schemas.microsoft.com/office/powerpoint/2010/main" val="2449897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728611" y="860779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500" imgH="698500" progId="Equation.DSMT4">
                  <p:embed/>
                </p:oleObj>
              </mc:Choice>
              <mc:Fallback>
                <p:oleObj name="Equation" r:id="rId2" imgW="444500" imgH="6985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28611" y="860779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2789085" y="131151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=  </a:t>
            </a: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M</a:t>
            </a:r>
            <a:r>
              <a:rPr lang="en-US" baseline="30000" dirty="0">
                <a:solidFill>
                  <a:srgbClr val="FF0000"/>
                </a:solidFill>
                <a:latin typeface="Helvetica"/>
                <a:cs typeface="Helvetica"/>
              </a:rPr>
              <a:t>k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3687233" y="843845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500" imgH="698500" progId="Equation.DSMT4">
                  <p:embed/>
                </p:oleObj>
              </mc:Choice>
              <mc:Fallback>
                <p:oleObj name="Equation" r:id="rId4" imgW="444500" imgH="69850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87233" y="843845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2837" y="33866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5459242" y="850726"/>
          <a:ext cx="2435925" cy="140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20800" imgH="685800" progId="Equation.DSMT4">
                  <p:embed/>
                </p:oleObj>
              </mc:Choice>
              <mc:Fallback>
                <p:oleObj name="Equation" r:id="rId5" imgW="1320800" imgH="68580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59242" y="850726"/>
                        <a:ext cx="2435925" cy="1402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4754270" y="1308692"/>
            <a:ext cx="513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  <a:sym typeface="Wingdings"/>
              </a:rPr>
              <a:t> 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7953018" y="819856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4500" imgH="698500" progId="Equation.DSMT4">
                  <p:embed/>
                </p:oleObj>
              </mc:Choice>
              <mc:Fallback>
                <p:oleObj name="Equation" r:id="rId7" imgW="444500" imgH="69850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53018" y="819856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8EB3C07A-AE70-BE48-A01F-F608FF3BBE77}"/>
              </a:ext>
            </a:extLst>
          </p:cNvPr>
          <p:cNvGrpSpPr/>
          <p:nvPr/>
        </p:nvGrpSpPr>
        <p:grpSpPr>
          <a:xfrm>
            <a:off x="553454" y="2971562"/>
            <a:ext cx="7405053" cy="3114573"/>
            <a:chOff x="553454" y="2971562"/>
            <a:chExt cx="7405053" cy="3114573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50BA42F-80B2-C149-AD56-058B2BF8230F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CD56DE2-E3C5-8D41-A09A-EE48D03FC493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75FF2F1-ED65-FD4A-84DA-17E584CBBD83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DC1D729-04F4-EF4E-A9F0-DA83EC8F9C19}"/>
                </a:ext>
              </a:extLst>
            </p:cNvPr>
            <p:cNvSpPr txBox="1"/>
            <p:nvPr/>
          </p:nvSpPr>
          <p:spPr>
            <a:xfrm>
              <a:off x="5965787" y="5312300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B69578-BE0B-6A49-A20F-B491885378BA}"/>
                </a:ext>
              </a:extLst>
            </p:cNvPr>
            <p:cNvSpPr txBox="1"/>
            <p:nvPr/>
          </p:nvSpPr>
          <p:spPr>
            <a:xfrm>
              <a:off x="5977075" y="3291589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CE0FEE8-F05F-2C44-BEC4-2EA4747CAE5B}"/>
                </a:ext>
              </a:extLst>
            </p:cNvPr>
            <p:cNvSpPr txBox="1"/>
            <p:nvPr/>
          </p:nvSpPr>
          <p:spPr>
            <a:xfrm>
              <a:off x="553454" y="4279366"/>
              <a:ext cx="2400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/2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9C7EE14-39C6-834C-99B1-1E31787D7867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49" name="Picture 48" descr="AA028202.png">
                <a:extLst>
                  <a:ext uri="{FF2B5EF4-FFF2-40B4-BE49-F238E27FC236}">
                    <a16:creationId xmlns:a16="http://schemas.microsoft.com/office/drawing/2014/main" id="{027F8C0F-84EC-1E4D-A1AC-AEDA4336B7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50" name="Picture 49" descr="AA028202.png">
                <a:extLst>
                  <a:ext uri="{FF2B5EF4-FFF2-40B4-BE49-F238E27FC236}">
                    <a16:creationId xmlns:a16="http://schemas.microsoft.com/office/drawing/2014/main" id="{537333E2-F026-6048-807A-C14585171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51" name="Picture 50" descr="AA028202.png">
                <a:extLst>
                  <a:ext uri="{FF2B5EF4-FFF2-40B4-BE49-F238E27FC236}">
                    <a16:creationId xmlns:a16="http://schemas.microsoft.com/office/drawing/2014/main" id="{69EBB0F3-B3AE-324D-848F-0FFBF8CFE0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5FBCC3D1-B6E8-D74A-B447-83916CA81352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BF784B7-7096-E54C-A9CF-2DDC033B14E3}"/>
                  </a:ext>
                </a:extLst>
              </p:cNvPr>
              <p:cNvCxnSpPr>
                <a:endCxn id="50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480FA6D9-978E-B64D-8BC9-D2F66AF3F5E6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B7CADA5-83BE-F048-B1B9-1261D5C3A099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41010D-2C21-7F47-8B75-B745B232A335}"/>
              </a:ext>
            </a:extLst>
          </p:cNvPr>
          <p:cNvCxnSpPr/>
          <p:nvPr/>
        </p:nvCxnSpPr>
        <p:spPr bwMode="auto">
          <a:xfrm>
            <a:off x="391886" y="2433579"/>
            <a:ext cx="8490857" cy="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B4BF5C-3BCE-A945-9B2E-3C20A1642752}"/>
              </a:ext>
            </a:extLst>
          </p:cNvPr>
          <p:cNvSpPr txBox="1"/>
          <p:nvPr/>
        </p:nvSpPr>
        <p:spPr>
          <a:xfrm>
            <a:off x="366952" y="282222"/>
            <a:ext cx="2374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after k iterations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458F71-4B7A-4E48-8548-671AC7A210F7}"/>
              </a:ext>
            </a:extLst>
          </p:cNvPr>
          <p:cNvSpPr txBox="1"/>
          <p:nvPr/>
        </p:nvSpPr>
        <p:spPr>
          <a:xfrm>
            <a:off x="5896366" y="271630"/>
            <a:ext cx="10294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k </a:t>
            </a:r>
            <a:r>
              <a:rPr lang="en-US" dirty="0">
                <a:solidFill>
                  <a:srgbClr val="800000"/>
                </a:solidFill>
                <a:latin typeface="Helvetica"/>
                <a:cs typeface="Helvetica"/>
                <a:sym typeface="Wingdings" pitchFamily="2" charset="2"/>
              </a:rPr>
              <a:t> ∞</a:t>
            </a:r>
            <a:endParaRPr lang="en-US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16D2C2-FB7C-1A9D-2D75-E3F162400C76}"/>
              </a:ext>
            </a:extLst>
          </p:cNvPr>
          <p:cNvSpPr txBox="1"/>
          <p:nvPr/>
        </p:nvSpPr>
        <p:spPr>
          <a:xfrm>
            <a:off x="8049367" y="2241628"/>
            <a:ext cx="77136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initial</a:t>
            </a:r>
            <a:endParaRPr 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08431-D2CF-6FB3-7D4F-4F47A2C79779}"/>
              </a:ext>
            </a:extLst>
          </p:cNvPr>
          <p:cNvSpPr txBox="1"/>
          <p:nvPr/>
        </p:nvSpPr>
        <p:spPr>
          <a:xfrm>
            <a:off x="1868452" y="2256283"/>
            <a:ext cx="655949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1561134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728611" y="860779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500" imgH="698500" progId="Equation.DSMT4">
                  <p:embed/>
                </p:oleObj>
              </mc:Choice>
              <mc:Fallback>
                <p:oleObj name="Equation" r:id="rId2" imgW="444500" imgH="6985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28611" y="860779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2789085" y="131151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=  </a:t>
            </a: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M</a:t>
            </a:r>
            <a:r>
              <a:rPr lang="en-US" baseline="30000" dirty="0">
                <a:solidFill>
                  <a:srgbClr val="FF0000"/>
                </a:solidFill>
                <a:latin typeface="Helvetica"/>
                <a:cs typeface="Helvetica"/>
              </a:rPr>
              <a:t>k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3687233" y="843845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500" imgH="698500" progId="Equation.DSMT4">
                  <p:embed/>
                </p:oleObj>
              </mc:Choice>
              <mc:Fallback>
                <p:oleObj name="Equation" r:id="rId4" imgW="444500" imgH="69850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87233" y="843845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2837" y="33866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5459242" y="850726"/>
          <a:ext cx="2435925" cy="140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20800" imgH="685800" progId="Equation.DSMT4">
                  <p:embed/>
                </p:oleObj>
              </mc:Choice>
              <mc:Fallback>
                <p:oleObj name="Equation" r:id="rId5" imgW="1320800" imgH="68580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59242" y="850726"/>
                        <a:ext cx="2435925" cy="1402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4754270" y="1308692"/>
            <a:ext cx="513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  <a:sym typeface="Wingdings"/>
              </a:rPr>
              <a:t> 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7953018" y="819856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4500" imgH="698500" progId="Equation.DSMT4">
                  <p:embed/>
                </p:oleObj>
              </mc:Choice>
              <mc:Fallback>
                <p:oleObj name="Equation" r:id="rId7" imgW="444500" imgH="69850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53018" y="819856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8EB3C07A-AE70-BE48-A01F-F608FF3BBE77}"/>
              </a:ext>
            </a:extLst>
          </p:cNvPr>
          <p:cNvGrpSpPr/>
          <p:nvPr/>
        </p:nvGrpSpPr>
        <p:grpSpPr>
          <a:xfrm>
            <a:off x="553454" y="2971562"/>
            <a:ext cx="7405053" cy="3114573"/>
            <a:chOff x="553454" y="2971562"/>
            <a:chExt cx="7405053" cy="3114573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50BA42F-80B2-C149-AD56-058B2BF8230F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CD56DE2-E3C5-8D41-A09A-EE48D03FC493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75FF2F1-ED65-FD4A-84DA-17E584CBBD83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DC1D729-04F4-EF4E-A9F0-DA83EC8F9C19}"/>
                </a:ext>
              </a:extLst>
            </p:cNvPr>
            <p:cNvSpPr txBox="1"/>
            <p:nvPr/>
          </p:nvSpPr>
          <p:spPr>
            <a:xfrm>
              <a:off x="5965787" y="5312300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B69578-BE0B-6A49-A20F-B491885378BA}"/>
                </a:ext>
              </a:extLst>
            </p:cNvPr>
            <p:cNvSpPr txBox="1"/>
            <p:nvPr/>
          </p:nvSpPr>
          <p:spPr>
            <a:xfrm>
              <a:off x="5977075" y="3291589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CE0FEE8-F05F-2C44-BEC4-2EA4747CAE5B}"/>
                </a:ext>
              </a:extLst>
            </p:cNvPr>
            <p:cNvSpPr txBox="1"/>
            <p:nvPr/>
          </p:nvSpPr>
          <p:spPr>
            <a:xfrm>
              <a:off x="553454" y="4279366"/>
              <a:ext cx="2400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/2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9C7EE14-39C6-834C-99B1-1E31787D7867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49" name="Picture 48" descr="AA028202.png">
                <a:extLst>
                  <a:ext uri="{FF2B5EF4-FFF2-40B4-BE49-F238E27FC236}">
                    <a16:creationId xmlns:a16="http://schemas.microsoft.com/office/drawing/2014/main" id="{027F8C0F-84EC-1E4D-A1AC-AEDA4336B7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50" name="Picture 49" descr="AA028202.png">
                <a:extLst>
                  <a:ext uri="{FF2B5EF4-FFF2-40B4-BE49-F238E27FC236}">
                    <a16:creationId xmlns:a16="http://schemas.microsoft.com/office/drawing/2014/main" id="{537333E2-F026-6048-807A-C14585171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51" name="Picture 50" descr="AA028202.png">
                <a:extLst>
                  <a:ext uri="{FF2B5EF4-FFF2-40B4-BE49-F238E27FC236}">
                    <a16:creationId xmlns:a16="http://schemas.microsoft.com/office/drawing/2014/main" id="{69EBB0F3-B3AE-324D-848F-0FFBF8CFE0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5FBCC3D1-B6E8-D74A-B447-83916CA81352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BF784B7-7096-E54C-A9CF-2DDC033B14E3}"/>
                  </a:ext>
                </a:extLst>
              </p:cNvPr>
              <p:cNvCxnSpPr>
                <a:endCxn id="50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480FA6D9-978E-B64D-8BC9-D2F66AF3F5E6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B7CADA5-83BE-F048-B1B9-1261D5C3A099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41010D-2C21-7F47-8B75-B745B232A335}"/>
              </a:ext>
            </a:extLst>
          </p:cNvPr>
          <p:cNvCxnSpPr/>
          <p:nvPr/>
        </p:nvCxnSpPr>
        <p:spPr bwMode="auto">
          <a:xfrm>
            <a:off x="391886" y="2433579"/>
            <a:ext cx="8490857" cy="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01F586B-75F1-4D48-9121-C6A7E952B5A8}"/>
              </a:ext>
            </a:extLst>
          </p:cNvPr>
          <p:cNvSpPr txBox="1"/>
          <p:nvPr/>
        </p:nvSpPr>
        <p:spPr>
          <a:xfrm>
            <a:off x="2959807" y="2826665"/>
            <a:ext cx="3647152" cy="19205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5400" dirty="0">
                <a:latin typeface="Helvetica" pitchFamily="2" charset="0"/>
              </a:rPr>
              <a:t>Average</a:t>
            </a:r>
          </a:p>
          <a:p>
            <a:pPr>
              <a:buNone/>
            </a:pPr>
            <a:r>
              <a:rPr lang="en-US" sz="5400" dirty="0">
                <a:latin typeface="Helvetica" pitchFamily="2" charset="0"/>
              </a:rPr>
              <a:t>Consensus</a:t>
            </a:r>
            <a:endParaRPr lang="en-US" sz="1100" dirty="0"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6DDDEB-6954-7215-CE8D-17E921E962F5}"/>
              </a:ext>
            </a:extLst>
          </p:cNvPr>
          <p:cNvSpPr txBox="1"/>
          <p:nvPr/>
        </p:nvSpPr>
        <p:spPr>
          <a:xfrm>
            <a:off x="8049367" y="2241628"/>
            <a:ext cx="77136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initial</a:t>
            </a:r>
            <a:endParaRPr 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F3207-13AC-43B6-D21B-83BFBD9D0FF3}"/>
              </a:ext>
            </a:extLst>
          </p:cNvPr>
          <p:cNvSpPr txBox="1"/>
          <p:nvPr/>
        </p:nvSpPr>
        <p:spPr>
          <a:xfrm>
            <a:off x="1868452" y="2256283"/>
            <a:ext cx="655949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final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1BEB54-2B1D-5C49-B1C7-E2DF8344E814}"/>
              </a:ext>
            </a:extLst>
          </p:cNvPr>
          <p:cNvSpPr txBox="1"/>
          <p:nvPr/>
        </p:nvSpPr>
        <p:spPr>
          <a:xfrm>
            <a:off x="366952" y="282222"/>
            <a:ext cx="2374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after k iterations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C655E2-509F-6141-B4FE-CD95FC46A3CD}"/>
              </a:ext>
            </a:extLst>
          </p:cNvPr>
          <p:cNvSpPr txBox="1"/>
          <p:nvPr/>
        </p:nvSpPr>
        <p:spPr>
          <a:xfrm>
            <a:off x="5896366" y="271630"/>
            <a:ext cx="10294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k </a:t>
            </a:r>
            <a:r>
              <a:rPr lang="en-US" dirty="0">
                <a:solidFill>
                  <a:srgbClr val="800000"/>
                </a:solidFill>
                <a:latin typeface="Helvetica"/>
                <a:cs typeface="Helvetica"/>
                <a:sym typeface="Wingdings" pitchFamily="2" charset="2"/>
              </a:rPr>
              <a:t> ∞</a:t>
            </a:r>
            <a:endParaRPr lang="en-US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71162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C435D3-5F2A-C507-161C-9844D90C9DE3}"/>
              </a:ext>
            </a:extLst>
          </p:cNvPr>
          <p:cNvSpPr/>
          <p:nvPr/>
        </p:nvSpPr>
        <p:spPr bwMode="auto">
          <a:xfrm>
            <a:off x="590309" y="1459255"/>
            <a:ext cx="7974957" cy="1342546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C1A62-DB3C-A1C3-7B3C-F76BEEBFD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Condition for Average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80702-7DE1-49C4-F7A9-6E9B3E267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node must be able to </a:t>
            </a:r>
            <a:r>
              <a:rPr lang="en-US" dirty="0">
                <a:solidFill>
                  <a:srgbClr val="C00000"/>
                </a:solidFill>
              </a:rPr>
              <a:t>influence</a:t>
            </a:r>
            <a:r>
              <a:rPr lang="en-US" dirty="0"/>
              <a:t> all others</a:t>
            </a:r>
            <a:br>
              <a:rPr lang="en-US" dirty="0"/>
            </a:br>
            <a:endParaRPr lang="en-US" dirty="0"/>
          </a:p>
          <a:p>
            <a:pPr lvl="3"/>
            <a:r>
              <a:rPr lang="en-US" dirty="0"/>
              <a:t>Strong connectivity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AE8043-E727-1757-E9F9-7AD030E89607}"/>
              </a:ext>
            </a:extLst>
          </p:cNvPr>
          <p:cNvGrpSpPr/>
          <p:nvPr/>
        </p:nvGrpSpPr>
        <p:grpSpPr>
          <a:xfrm>
            <a:off x="423109" y="3250258"/>
            <a:ext cx="2685977" cy="3114573"/>
            <a:chOff x="2971909" y="2971562"/>
            <a:chExt cx="2685977" cy="311457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56D9DA-0D1B-016C-6B64-23A0B6986C3F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CEACF1-D906-842D-4BDA-381441D5F60F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AC31A4-37AB-7E28-1158-71BEEF8E6F04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id="{551E9B42-FB04-E2A4-8E38-B142B55A4636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13" name="Picture 12" descr="AA028202.png">
                <a:extLst>
                  <a:ext uri="{FF2B5EF4-FFF2-40B4-BE49-F238E27FC236}">
                    <a16:creationId xmlns:a16="http://schemas.microsoft.com/office/drawing/2014/main" id="{946B5DAD-C94B-67DB-BBAA-61D130AC4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14" name="Picture 13" descr="AA028202.png">
                <a:extLst>
                  <a:ext uri="{FF2B5EF4-FFF2-40B4-BE49-F238E27FC236}">
                    <a16:creationId xmlns:a16="http://schemas.microsoft.com/office/drawing/2014/main" id="{030B6883-80E5-26EC-E56C-311B12D94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16" name="Picture 15" descr="AA028202.png">
                <a:extLst>
                  <a:ext uri="{FF2B5EF4-FFF2-40B4-BE49-F238E27FC236}">
                    <a16:creationId xmlns:a16="http://schemas.microsoft.com/office/drawing/2014/main" id="{39A736EE-5416-63FF-A6E9-81022B16C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1E9B856-F9FE-1AC6-A983-966AEA9C57CA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3945E4D-F1CA-77A0-421C-15A9FB2C5A96}"/>
                  </a:ext>
                </a:extLst>
              </p:cNvPr>
              <p:cNvCxnSpPr>
                <a:endCxn id="14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1E09E9E-7E14-B396-4926-9EA72945EADC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78652F8-A850-FAC7-D4B5-C1EE55B4BBD3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E22AB0-87B8-571C-421B-F145EC273E98}"/>
              </a:ext>
            </a:extLst>
          </p:cNvPr>
          <p:cNvGrpSpPr/>
          <p:nvPr/>
        </p:nvGrpSpPr>
        <p:grpSpPr>
          <a:xfrm>
            <a:off x="5477670" y="3350310"/>
            <a:ext cx="2685977" cy="3114573"/>
            <a:chOff x="2971909" y="2971562"/>
            <a:chExt cx="2685977" cy="311457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FA0FAD-6A37-F80A-3A0A-E509BEF60EB4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5E7967-2AF7-3938-EF76-AF09D4BA8E0D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D114EB-E5F1-833D-32C7-45B934D81CF5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grpSp>
          <p:nvGrpSpPr>
            <p:cNvPr id="26" name="Group 27">
              <a:extLst>
                <a:ext uri="{FF2B5EF4-FFF2-40B4-BE49-F238E27FC236}">
                  <a16:creationId xmlns:a16="http://schemas.microsoft.com/office/drawing/2014/main" id="{681C8FDE-67F8-9302-98C4-2064EBD04524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27" name="Picture 26" descr="AA028202.png">
                <a:extLst>
                  <a:ext uri="{FF2B5EF4-FFF2-40B4-BE49-F238E27FC236}">
                    <a16:creationId xmlns:a16="http://schemas.microsoft.com/office/drawing/2014/main" id="{2466920A-C1CA-6E43-DEBA-679FAE3A4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28" name="Picture 27" descr="AA028202.png">
                <a:extLst>
                  <a:ext uri="{FF2B5EF4-FFF2-40B4-BE49-F238E27FC236}">
                    <a16:creationId xmlns:a16="http://schemas.microsoft.com/office/drawing/2014/main" id="{196C3C61-43D3-2B15-50D2-F88AF37A0F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29" name="Picture 28" descr="AA028202.png">
                <a:extLst>
                  <a:ext uri="{FF2B5EF4-FFF2-40B4-BE49-F238E27FC236}">
                    <a16:creationId xmlns:a16="http://schemas.microsoft.com/office/drawing/2014/main" id="{AA6269C2-8F69-ACCD-F73D-8F023C097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AAAD7C9-8FA9-A97D-885B-B26921C04514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9137201-746F-4765-D8F9-F00525C1E7EA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7009C1-D778-4644-8239-C6D9CD1DAD1E}"/>
              </a:ext>
            </a:extLst>
          </p:cNvPr>
          <p:cNvCxnSpPr>
            <a:cxnSpLocks/>
          </p:cNvCxnSpPr>
          <p:nvPr/>
        </p:nvCxnSpPr>
        <p:spPr bwMode="auto">
          <a:xfrm flipV="1">
            <a:off x="4919241" y="4319371"/>
            <a:ext cx="3981691" cy="1201753"/>
          </a:xfrm>
          <a:prstGeom prst="line">
            <a:avLst/>
          </a:prstGeom>
          <a:solidFill>
            <a:schemeClr val="accent1"/>
          </a:solidFill>
          <a:ln w="1111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00F5FC-BB8F-FE41-8019-70CFA0E23C64}"/>
              </a:ext>
            </a:extLst>
          </p:cNvPr>
          <p:cNvCxnSpPr>
            <a:cxnSpLocks/>
          </p:cNvCxnSpPr>
          <p:nvPr/>
        </p:nvCxnSpPr>
        <p:spPr bwMode="auto">
          <a:xfrm>
            <a:off x="4919241" y="4336437"/>
            <a:ext cx="3981691" cy="1184687"/>
          </a:xfrm>
          <a:prstGeom prst="line">
            <a:avLst/>
          </a:prstGeom>
          <a:solidFill>
            <a:schemeClr val="accent1"/>
          </a:solidFill>
          <a:ln w="1111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23390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5F9FC5-9D14-CB41-B3CC-2209E410EF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Lossy Wireless Links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67D76D8-F0CB-BC4B-8D8E-DD56D4CAA3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(2012)</a:t>
            </a:r>
          </a:p>
        </p:txBody>
      </p:sp>
    </p:spTree>
    <p:extLst>
      <p:ext uri="{BB962C8B-B14F-4D97-AF65-F5344CB8AC3E}">
        <p14:creationId xmlns:p14="http://schemas.microsoft.com/office/powerpoint/2010/main" val="2789063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1303" y="388060"/>
            <a:ext cx="4834822" cy="1600850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en-US" dirty="0"/>
              <a:t>     Average consensus over </a:t>
            </a:r>
            <a:br>
              <a:rPr lang="en-US" dirty="0"/>
            </a:br>
            <a:r>
              <a:rPr lang="en-US" dirty="0"/>
              <a:t>             </a:t>
            </a:r>
            <a:r>
              <a:rPr lang="en-US" dirty="0">
                <a:solidFill>
                  <a:srgbClr val="FF0000"/>
                </a:solidFill>
              </a:rPr>
              <a:t>lossy</a:t>
            </a:r>
            <a:r>
              <a:rPr lang="en-US" dirty="0"/>
              <a:t> wireless links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4" t="2199" r="3250" b="14281"/>
          <a:stretch/>
        </p:blipFill>
        <p:spPr bwMode="auto">
          <a:xfrm>
            <a:off x="2801072" y="2637869"/>
            <a:ext cx="6125053" cy="390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0C5500-6B14-1F4B-94E2-2A3A59ABE2A7}"/>
              </a:ext>
            </a:extLst>
          </p:cNvPr>
          <p:cNvGrpSpPr/>
          <p:nvPr/>
        </p:nvGrpSpPr>
        <p:grpSpPr>
          <a:xfrm>
            <a:off x="461411" y="379303"/>
            <a:ext cx="2163301" cy="2711806"/>
            <a:chOff x="2971909" y="2971562"/>
            <a:chExt cx="2685977" cy="31145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12EFDF-875D-6942-A755-EB24DBD8D368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51CE0B-E074-674D-88B9-04924226985C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90BAD5-1228-1F4B-809D-6B3CC34BA810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70D29F6-E805-7A44-BF36-F01B77A8DE4D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13" name="Picture 12" descr="AA028202.png">
                <a:extLst>
                  <a:ext uri="{FF2B5EF4-FFF2-40B4-BE49-F238E27FC236}">
                    <a16:creationId xmlns:a16="http://schemas.microsoft.com/office/drawing/2014/main" id="{93BBE59F-A5CB-374A-9C49-1209C289BD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14" name="Picture 13" descr="AA028202.png">
                <a:extLst>
                  <a:ext uri="{FF2B5EF4-FFF2-40B4-BE49-F238E27FC236}">
                    <a16:creationId xmlns:a16="http://schemas.microsoft.com/office/drawing/2014/main" id="{0011905F-01D7-0645-807D-4B5E70A1C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15" name="Picture 14" descr="AA028202.png">
                <a:extLst>
                  <a:ext uri="{FF2B5EF4-FFF2-40B4-BE49-F238E27FC236}">
                    <a16:creationId xmlns:a16="http://schemas.microsoft.com/office/drawing/2014/main" id="{026387D6-C4BD-3548-8E1D-8FA8C7317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9E62C92-C141-C046-ABE7-FE415AD84954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94F3CB-3FE2-4944-B6C6-8C6E3000DE83}"/>
                  </a:ext>
                </a:extLst>
              </p:cNvPr>
              <p:cNvCxnSpPr>
                <a:cxnSpLocks/>
                <a:endCxn id="14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1EDF6CA-D003-F24B-BD2B-B7F95593E774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59609CE-FC46-EE45-923A-337C2E22089D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0E811CF-EA5B-6FB2-D7D5-2E0E05205CF1}"/>
              </a:ext>
            </a:extLst>
          </p:cNvPr>
          <p:cNvSpPr txBox="1"/>
          <p:nvPr/>
        </p:nvSpPr>
        <p:spPr>
          <a:xfrm>
            <a:off x="5301048" y="6547756"/>
            <a:ext cx="3717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Photo courtesy Alejandro Dominguez-Garcia</a:t>
            </a:r>
          </a:p>
        </p:txBody>
      </p:sp>
    </p:spTree>
    <p:extLst>
      <p:ext uri="{BB962C8B-B14F-4D97-AF65-F5344CB8AC3E}">
        <p14:creationId xmlns:p14="http://schemas.microsoft.com/office/powerpoint/2010/main" val="4033735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799" y="1524000"/>
            <a:ext cx="7992533" cy="4572000"/>
          </a:xfrm>
        </p:spPr>
        <p:txBody>
          <a:bodyPr/>
          <a:lstStyle/>
          <a:p>
            <a:r>
              <a:rPr lang="en-US" dirty="0"/>
              <a:t>Each node “</a:t>
            </a:r>
            <a:r>
              <a:rPr lang="en-US" dirty="0">
                <a:solidFill>
                  <a:srgbClr val="FF0000"/>
                </a:solidFill>
              </a:rPr>
              <a:t>transfers mass</a:t>
            </a:r>
            <a:r>
              <a:rPr lang="en-US" dirty="0"/>
              <a:t>” to neighbors via messages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Next state </a:t>
            </a:r>
            <a:r>
              <a:rPr lang="en-US" dirty="0"/>
              <a:t>= Total received mass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>
                <a:latin typeface="Helvetica"/>
                <a:cs typeface="Helvetica"/>
              </a:rPr>
              <a:pPr>
                <a:defRPr/>
              </a:pPr>
              <a:t>35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5618" y="38527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07504" y="3085260"/>
            <a:ext cx="36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56468" y="5746082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971909" y="3004255"/>
            <a:ext cx="2685977" cy="3081880"/>
            <a:chOff x="2971909" y="3004255"/>
            <a:chExt cx="2685977" cy="3081880"/>
          </a:xfrm>
        </p:grpSpPr>
        <p:pic>
          <p:nvPicPr>
            <p:cNvPr id="29" name="Picture 28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909" y="3769001"/>
              <a:ext cx="1020562" cy="1162465"/>
            </a:xfrm>
            <a:prstGeom prst="rect">
              <a:avLst/>
            </a:prstGeom>
          </p:spPr>
        </p:pic>
        <p:pic>
          <p:nvPicPr>
            <p:cNvPr id="30" name="Picture 29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334" y="4923670"/>
              <a:ext cx="1020562" cy="1162465"/>
            </a:xfrm>
            <a:prstGeom prst="rect">
              <a:avLst/>
            </a:prstGeom>
          </p:spPr>
        </p:pic>
        <p:pic>
          <p:nvPicPr>
            <p:cNvPr id="31" name="Picture 30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324" y="3004255"/>
              <a:ext cx="1020562" cy="1162465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 bwMode="auto">
            <a:xfrm flipV="1">
              <a:off x="3785973" y="3940623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Connector 32"/>
            <p:cNvCxnSpPr>
              <a:endCxn id="30" idx="1"/>
            </p:cNvCxnSpPr>
            <p:nvPr/>
          </p:nvCxnSpPr>
          <p:spPr bwMode="auto">
            <a:xfrm>
              <a:off x="3731054" y="4929163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37" name="TextBox 36"/>
          <p:cNvSpPr txBox="1"/>
          <p:nvPr/>
        </p:nvSpPr>
        <p:spPr>
          <a:xfrm>
            <a:off x="1797112" y="4297252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c/2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95243" y="3570111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c/4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4732" y="5175422"/>
            <a:ext cx="24005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 =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/4+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/4+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/2</a:t>
            </a:r>
          </a:p>
        </p:txBody>
      </p:sp>
      <p:sp>
        <p:nvSpPr>
          <p:cNvPr id="49" name="Freeform 48"/>
          <p:cNvSpPr/>
          <p:nvPr/>
        </p:nvSpPr>
        <p:spPr>
          <a:xfrm>
            <a:off x="2360443" y="4442177"/>
            <a:ext cx="600068" cy="345723"/>
          </a:xfrm>
          <a:custGeom>
            <a:avLst/>
            <a:gdLst>
              <a:gd name="connsiteX0" fmla="*/ 691790 w 769401"/>
              <a:gd name="connsiteY0" fmla="*/ 0 h 754945"/>
              <a:gd name="connsiteX1" fmla="*/ 345 w 769401"/>
              <a:gd name="connsiteY1" fmla="*/ 359833 h 754945"/>
              <a:gd name="connsiteX2" fmla="*/ 769401 w 769401"/>
              <a:gd name="connsiteY2" fmla="*/ 754945 h 75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9401" h="754945">
                <a:moveTo>
                  <a:pt x="691790" y="0"/>
                </a:moveTo>
                <a:cubicBezTo>
                  <a:pt x="339600" y="117004"/>
                  <a:pt x="-12590" y="234009"/>
                  <a:pt x="345" y="359833"/>
                </a:cubicBezTo>
                <a:cubicBezTo>
                  <a:pt x="13280" y="485657"/>
                  <a:pt x="769401" y="754945"/>
                  <a:pt x="769401" y="754945"/>
                </a:cubicBezTo>
              </a:path>
            </a:pathLst>
          </a:custGeom>
          <a:ln w="28575">
            <a:solidFill>
              <a:srgbClr val="8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01731" y="5425189"/>
            <a:ext cx="198143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 = 3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/4+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/4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13019" y="3404478"/>
            <a:ext cx="198143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 = 3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/4+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/4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04087" y="4893730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c/4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2143497" y="5027026"/>
            <a:ext cx="640570" cy="762292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490411" y="5274875"/>
            <a:ext cx="640570" cy="762292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8483337" y="3269484"/>
            <a:ext cx="640570" cy="762292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87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799" y="1524000"/>
            <a:ext cx="7992533" cy="4572000"/>
          </a:xfrm>
        </p:spPr>
        <p:txBody>
          <a:bodyPr/>
          <a:lstStyle/>
          <a:p>
            <a:r>
              <a:rPr lang="en-US" dirty="0"/>
              <a:t>Each node “</a:t>
            </a:r>
            <a:r>
              <a:rPr lang="en-US" dirty="0">
                <a:solidFill>
                  <a:srgbClr val="FF0000"/>
                </a:solidFill>
              </a:rPr>
              <a:t>transfers mass</a:t>
            </a:r>
            <a:r>
              <a:rPr lang="en-US" dirty="0"/>
              <a:t>” to neighbors via messages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Next state </a:t>
            </a:r>
            <a:r>
              <a:rPr lang="en-US" dirty="0"/>
              <a:t>= Total received mass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35618" y="38527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07504" y="3085260"/>
            <a:ext cx="36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56468" y="5746082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971909" y="3004255"/>
            <a:ext cx="2685977" cy="3081880"/>
            <a:chOff x="2971909" y="3004255"/>
            <a:chExt cx="2685977" cy="3081880"/>
          </a:xfrm>
        </p:grpSpPr>
        <p:pic>
          <p:nvPicPr>
            <p:cNvPr id="29" name="Picture 28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909" y="3769001"/>
              <a:ext cx="1020562" cy="1162465"/>
            </a:xfrm>
            <a:prstGeom prst="rect">
              <a:avLst/>
            </a:prstGeom>
          </p:spPr>
        </p:pic>
        <p:pic>
          <p:nvPicPr>
            <p:cNvPr id="30" name="Picture 29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334" y="4923670"/>
              <a:ext cx="1020562" cy="1162465"/>
            </a:xfrm>
            <a:prstGeom prst="rect">
              <a:avLst/>
            </a:prstGeom>
          </p:spPr>
        </p:pic>
        <p:pic>
          <p:nvPicPr>
            <p:cNvPr id="31" name="Picture 30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324" y="3004255"/>
              <a:ext cx="1020562" cy="1162465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 bwMode="auto">
            <a:xfrm flipV="1">
              <a:off x="3785973" y="3940623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Connector 32"/>
            <p:cNvCxnSpPr>
              <a:endCxn id="30" idx="1"/>
            </p:cNvCxnSpPr>
            <p:nvPr/>
          </p:nvCxnSpPr>
          <p:spPr bwMode="auto">
            <a:xfrm>
              <a:off x="3731054" y="4929163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3853700" y="4057741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3643565" y="5032174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1C941E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37" name="TextBox 36"/>
          <p:cNvSpPr txBox="1"/>
          <p:nvPr/>
        </p:nvSpPr>
        <p:spPr>
          <a:xfrm>
            <a:off x="1797112" y="4297252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c/2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95243" y="3570111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c/4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04087" y="4893730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c/4</a:t>
            </a:r>
          </a:p>
        </p:txBody>
      </p:sp>
      <p:sp>
        <p:nvSpPr>
          <p:cNvPr id="43" name="Freeform 42"/>
          <p:cNvSpPr/>
          <p:nvPr/>
        </p:nvSpPr>
        <p:spPr>
          <a:xfrm>
            <a:off x="5354821" y="5326943"/>
            <a:ext cx="600068" cy="345723"/>
          </a:xfrm>
          <a:custGeom>
            <a:avLst/>
            <a:gdLst>
              <a:gd name="connsiteX0" fmla="*/ 691790 w 769401"/>
              <a:gd name="connsiteY0" fmla="*/ 0 h 754945"/>
              <a:gd name="connsiteX1" fmla="*/ 345 w 769401"/>
              <a:gd name="connsiteY1" fmla="*/ 359833 h 754945"/>
              <a:gd name="connsiteX2" fmla="*/ 769401 w 769401"/>
              <a:gd name="connsiteY2" fmla="*/ 754945 h 75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9401" h="754945">
                <a:moveTo>
                  <a:pt x="691790" y="0"/>
                </a:moveTo>
                <a:cubicBezTo>
                  <a:pt x="339600" y="117004"/>
                  <a:pt x="-12590" y="234009"/>
                  <a:pt x="345" y="359833"/>
                </a:cubicBezTo>
                <a:cubicBezTo>
                  <a:pt x="13280" y="485657"/>
                  <a:pt x="769401" y="754945"/>
                  <a:pt x="769401" y="754945"/>
                </a:cubicBezTo>
              </a:path>
            </a:pathLst>
          </a:custGeom>
          <a:ln w="28575">
            <a:solidFill>
              <a:srgbClr val="1C941E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63457" y="5271907"/>
            <a:ext cx="612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1C941E"/>
                </a:solidFill>
                <a:latin typeface="Helvetica"/>
                <a:cs typeface="Helvetica"/>
              </a:rPr>
              <a:t>a/4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66190" y="4246030"/>
            <a:ext cx="612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b/4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4732" y="5175422"/>
            <a:ext cx="2400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 =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/4+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/4+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/2</a:t>
            </a:r>
          </a:p>
        </p:txBody>
      </p:sp>
      <p:sp>
        <p:nvSpPr>
          <p:cNvPr id="47" name="Freeform 46"/>
          <p:cNvSpPr/>
          <p:nvPr/>
        </p:nvSpPr>
        <p:spPr>
          <a:xfrm>
            <a:off x="5415492" y="3397954"/>
            <a:ext cx="600068" cy="345723"/>
          </a:xfrm>
          <a:custGeom>
            <a:avLst/>
            <a:gdLst>
              <a:gd name="connsiteX0" fmla="*/ 691790 w 769401"/>
              <a:gd name="connsiteY0" fmla="*/ 0 h 754945"/>
              <a:gd name="connsiteX1" fmla="*/ 345 w 769401"/>
              <a:gd name="connsiteY1" fmla="*/ 359833 h 754945"/>
              <a:gd name="connsiteX2" fmla="*/ 769401 w 769401"/>
              <a:gd name="connsiteY2" fmla="*/ 754945 h 75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9401" h="754945">
                <a:moveTo>
                  <a:pt x="691790" y="0"/>
                </a:moveTo>
                <a:cubicBezTo>
                  <a:pt x="339600" y="117004"/>
                  <a:pt x="-12590" y="234009"/>
                  <a:pt x="345" y="359833"/>
                </a:cubicBezTo>
                <a:cubicBezTo>
                  <a:pt x="13280" y="485657"/>
                  <a:pt x="769401" y="754945"/>
                  <a:pt x="769401" y="754945"/>
                </a:cubicBezTo>
              </a:path>
            </a:pathLst>
          </a:custGeom>
          <a:ln w="28575">
            <a:solidFill>
              <a:srgbClr val="0000FF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03942" y="3375374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3b/4</a:t>
            </a:r>
          </a:p>
        </p:txBody>
      </p:sp>
      <p:sp>
        <p:nvSpPr>
          <p:cNvPr id="49" name="Freeform 48"/>
          <p:cNvSpPr/>
          <p:nvPr/>
        </p:nvSpPr>
        <p:spPr>
          <a:xfrm>
            <a:off x="2360443" y="4442177"/>
            <a:ext cx="600068" cy="345723"/>
          </a:xfrm>
          <a:custGeom>
            <a:avLst/>
            <a:gdLst>
              <a:gd name="connsiteX0" fmla="*/ 691790 w 769401"/>
              <a:gd name="connsiteY0" fmla="*/ 0 h 754945"/>
              <a:gd name="connsiteX1" fmla="*/ 345 w 769401"/>
              <a:gd name="connsiteY1" fmla="*/ 359833 h 754945"/>
              <a:gd name="connsiteX2" fmla="*/ 769401 w 769401"/>
              <a:gd name="connsiteY2" fmla="*/ 754945 h 75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9401" h="754945">
                <a:moveTo>
                  <a:pt x="691790" y="0"/>
                </a:moveTo>
                <a:cubicBezTo>
                  <a:pt x="339600" y="117004"/>
                  <a:pt x="-12590" y="234009"/>
                  <a:pt x="345" y="359833"/>
                </a:cubicBezTo>
                <a:cubicBezTo>
                  <a:pt x="13280" y="485657"/>
                  <a:pt x="769401" y="754945"/>
                  <a:pt x="769401" y="754945"/>
                </a:cubicBezTo>
              </a:path>
            </a:pathLst>
          </a:custGeom>
          <a:ln w="28575">
            <a:solidFill>
              <a:srgbClr val="8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50328" y="5353751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1C941E"/>
                </a:solidFill>
                <a:latin typeface="Helvetica"/>
                <a:cs typeface="Helvetica"/>
              </a:rPr>
              <a:t>3a/4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101731" y="5425189"/>
            <a:ext cx="1981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 = 3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/4+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/4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13019" y="3404478"/>
            <a:ext cx="1981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 = 3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/4+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668868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of Mass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799" y="1524000"/>
            <a:ext cx="7992533" cy="4572000"/>
          </a:xfrm>
        </p:spPr>
        <p:txBody>
          <a:bodyPr/>
          <a:lstStyle/>
          <a:p>
            <a:r>
              <a:rPr lang="en-US" dirty="0" err="1"/>
              <a:t>a+b+c</a:t>
            </a:r>
            <a:r>
              <a:rPr lang="en-US" dirty="0"/>
              <a:t>   </a:t>
            </a:r>
            <a:r>
              <a:rPr lang="en-US" dirty="0">
                <a:solidFill>
                  <a:srgbClr val="800000"/>
                </a:solidFill>
              </a:rPr>
              <a:t>constant </a:t>
            </a:r>
            <a:r>
              <a:rPr lang="en-US" dirty="0"/>
              <a:t>after each iteration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35618" y="38527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07504" y="3085260"/>
            <a:ext cx="36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56468" y="5746082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971909" y="3004255"/>
            <a:ext cx="2685977" cy="3081880"/>
            <a:chOff x="2971909" y="3004255"/>
            <a:chExt cx="2685977" cy="3081880"/>
          </a:xfrm>
        </p:grpSpPr>
        <p:pic>
          <p:nvPicPr>
            <p:cNvPr id="29" name="Picture 28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909" y="3769001"/>
              <a:ext cx="1020562" cy="1162465"/>
            </a:xfrm>
            <a:prstGeom prst="rect">
              <a:avLst/>
            </a:prstGeom>
          </p:spPr>
        </p:pic>
        <p:pic>
          <p:nvPicPr>
            <p:cNvPr id="30" name="Picture 29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334" y="4923670"/>
              <a:ext cx="1020562" cy="1162465"/>
            </a:xfrm>
            <a:prstGeom prst="rect">
              <a:avLst/>
            </a:prstGeom>
          </p:spPr>
        </p:pic>
        <p:pic>
          <p:nvPicPr>
            <p:cNvPr id="31" name="Picture 30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324" y="3004255"/>
              <a:ext cx="1020562" cy="1162465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 bwMode="auto">
            <a:xfrm flipV="1">
              <a:off x="3785973" y="3940623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Connector 32"/>
            <p:cNvCxnSpPr>
              <a:endCxn id="30" idx="1"/>
            </p:cNvCxnSpPr>
            <p:nvPr/>
          </p:nvCxnSpPr>
          <p:spPr bwMode="auto">
            <a:xfrm>
              <a:off x="3731054" y="4929163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3853700" y="4057741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3643565" y="5032174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1C941E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37" name="TextBox 36"/>
          <p:cNvSpPr txBox="1"/>
          <p:nvPr/>
        </p:nvSpPr>
        <p:spPr>
          <a:xfrm>
            <a:off x="1797112" y="4297252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c/2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95243" y="3570111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c/4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04087" y="4893730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c/4</a:t>
            </a:r>
          </a:p>
        </p:txBody>
      </p:sp>
      <p:sp>
        <p:nvSpPr>
          <p:cNvPr id="43" name="Freeform 42"/>
          <p:cNvSpPr/>
          <p:nvPr/>
        </p:nvSpPr>
        <p:spPr>
          <a:xfrm>
            <a:off x="5354821" y="5326943"/>
            <a:ext cx="600068" cy="345723"/>
          </a:xfrm>
          <a:custGeom>
            <a:avLst/>
            <a:gdLst>
              <a:gd name="connsiteX0" fmla="*/ 691790 w 769401"/>
              <a:gd name="connsiteY0" fmla="*/ 0 h 754945"/>
              <a:gd name="connsiteX1" fmla="*/ 345 w 769401"/>
              <a:gd name="connsiteY1" fmla="*/ 359833 h 754945"/>
              <a:gd name="connsiteX2" fmla="*/ 769401 w 769401"/>
              <a:gd name="connsiteY2" fmla="*/ 754945 h 75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9401" h="754945">
                <a:moveTo>
                  <a:pt x="691790" y="0"/>
                </a:moveTo>
                <a:cubicBezTo>
                  <a:pt x="339600" y="117004"/>
                  <a:pt x="-12590" y="234009"/>
                  <a:pt x="345" y="359833"/>
                </a:cubicBezTo>
                <a:cubicBezTo>
                  <a:pt x="13280" y="485657"/>
                  <a:pt x="769401" y="754945"/>
                  <a:pt x="769401" y="754945"/>
                </a:cubicBezTo>
              </a:path>
            </a:pathLst>
          </a:custGeom>
          <a:ln w="28575">
            <a:solidFill>
              <a:srgbClr val="1C941E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63457" y="5271907"/>
            <a:ext cx="612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1C941E"/>
                </a:solidFill>
                <a:latin typeface="Helvetica"/>
                <a:cs typeface="Helvetica"/>
              </a:rPr>
              <a:t>a/4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66190" y="4246030"/>
            <a:ext cx="612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b/4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4732" y="5175422"/>
            <a:ext cx="2400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 =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/4+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/4+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/2</a:t>
            </a:r>
          </a:p>
        </p:txBody>
      </p:sp>
      <p:sp>
        <p:nvSpPr>
          <p:cNvPr id="47" name="Freeform 46"/>
          <p:cNvSpPr/>
          <p:nvPr/>
        </p:nvSpPr>
        <p:spPr>
          <a:xfrm>
            <a:off x="5415492" y="3397954"/>
            <a:ext cx="600068" cy="345723"/>
          </a:xfrm>
          <a:custGeom>
            <a:avLst/>
            <a:gdLst>
              <a:gd name="connsiteX0" fmla="*/ 691790 w 769401"/>
              <a:gd name="connsiteY0" fmla="*/ 0 h 754945"/>
              <a:gd name="connsiteX1" fmla="*/ 345 w 769401"/>
              <a:gd name="connsiteY1" fmla="*/ 359833 h 754945"/>
              <a:gd name="connsiteX2" fmla="*/ 769401 w 769401"/>
              <a:gd name="connsiteY2" fmla="*/ 754945 h 75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9401" h="754945">
                <a:moveTo>
                  <a:pt x="691790" y="0"/>
                </a:moveTo>
                <a:cubicBezTo>
                  <a:pt x="339600" y="117004"/>
                  <a:pt x="-12590" y="234009"/>
                  <a:pt x="345" y="359833"/>
                </a:cubicBezTo>
                <a:cubicBezTo>
                  <a:pt x="13280" y="485657"/>
                  <a:pt x="769401" y="754945"/>
                  <a:pt x="769401" y="754945"/>
                </a:cubicBezTo>
              </a:path>
            </a:pathLst>
          </a:custGeom>
          <a:ln w="28575">
            <a:solidFill>
              <a:srgbClr val="0000FF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03942" y="3375374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3366FF"/>
                </a:solidFill>
                <a:latin typeface="Helvetica"/>
                <a:cs typeface="Helvetica"/>
              </a:rPr>
              <a:t>3b/4</a:t>
            </a:r>
          </a:p>
        </p:txBody>
      </p:sp>
      <p:sp>
        <p:nvSpPr>
          <p:cNvPr id="49" name="Freeform 48"/>
          <p:cNvSpPr/>
          <p:nvPr/>
        </p:nvSpPr>
        <p:spPr>
          <a:xfrm>
            <a:off x="2360443" y="4442177"/>
            <a:ext cx="600068" cy="345723"/>
          </a:xfrm>
          <a:custGeom>
            <a:avLst/>
            <a:gdLst>
              <a:gd name="connsiteX0" fmla="*/ 691790 w 769401"/>
              <a:gd name="connsiteY0" fmla="*/ 0 h 754945"/>
              <a:gd name="connsiteX1" fmla="*/ 345 w 769401"/>
              <a:gd name="connsiteY1" fmla="*/ 359833 h 754945"/>
              <a:gd name="connsiteX2" fmla="*/ 769401 w 769401"/>
              <a:gd name="connsiteY2" fmla="*/ 754945 h 75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9401" h="754945">
                <a:moveTo>
                  <a:pt x="691790" y="0"/>
                </a:moveTo>
                <a:cubicBezTo>
                  <a:pt x="339600" y="117004"/>
                  <a:pt x="-12590" y="234009"/>
                  <a:pt x="345" y="359833"/>
                </a:cubicBezTo>
                <a:cubicBezTo>
                  <a:pt x="13280" y="485657"/>
                  <a:pt x="769401" y="754945"/>
                  <a:pt x="769401" y="754945"/>
                </a:cubicBezTo>
              </a:path>
            </a:pathLst>
          </a:custGeom>
          <a:ln w="28575">
            <a:solidFill>
              <a:srgbClr val="8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50328" y="5353751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1C941E"/>
                </a:solidFill>
                <a:latin typeface="Helvetica"/>
                <a:cs typeface="Helvetica"/>
              </a:rPr>
              <a:t>3a/4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01731" y="5425189"/>
            <a:ext cx="1981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 = 3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/4+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/4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13019" y="3404478"/>
            <a:ext cx="1981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 = 3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/4+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065654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Transmissions Lossy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ym typeface="Wingding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837" y="33866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EB8E6E-1107-684B-89AD-4F12040E1C0E}"/>
              </a:ext>
            </a:extLst>
          </p:cNvPr>
          <p:cNvGrpSpPr/>
          <p:nvPr/>
        </p:nvGrpSpPr>
        <p:grpSpPr>
          <a:xfrm>
            <a:off x="554531" y="3004255"/>
            <a:ext cx="7403976" cy="3203492"/>
            <a:chOff x="554531" y="3004255"/>
            <a:chExt cx="7403976" cy="3203492"/>
          </a:xfrm>
        </p:grpSpPr>
        <p:sp>
          <p:nvSpPr>
            <p:cNvPr id="17" name="TextBox 16"/>
            <p:cNvSpPr txBox="1"/>
            <p:nvPr/>
          </p:nvSpPr>
          <p:spPr>
            <a:xfrm>
              <a:off x="5965787" y="5312300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77075" y="3291589"/>
              <a:ext cx="1981432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4531" y="4279366"/>
              <a:ext cx="23984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35618" y="385275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07504" y="3085260"/>
              <a:ext cx="36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56468" y="5746082"/>
              <a:ext cx="355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29" name="Picture 28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0" name="Picture 29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1" name="Picture 30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Connector 32"/>
              <p:cNvCxnSpPr>
                <a:endCxn id="30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37" name="TextBox 36"/>
            <p:cNvSpPr txBox="1"/>
            <p:nvPr/>
          </p:nvSpPr>
          <p:spPr>
            <a:xfrm>
              <a:off x="3909393" y="4783702"/>
              <a:ext cx="595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00FF"/>
                  </a:solidFill>
                  <a:latin typeface="Helvetica"/>
                  <a:cs typeface="Helvetica"/>
                </a:rPr>
                <a:t>c/4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52943" y="3844487"/>
              <a:ext cx="9016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36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39765" y="3223759"/>
              <a:ext cx="518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3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69BCADD-37BD-3144-86E6-1302414814F4}"/>
              </a:ext>
            </a:extLst>
          </p:cNvPr>
          <p:cNvSpPr txBox="1"/>
          <p:nvPr/>
        </p:nvSpPr>
        <p:spPr>
          <a:xfrm>
            <a:off x="3895243" y="3570111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c/4</a:t>
            </a:r>
          </a:p>
        </p:txBody>
      </p:sp>
    </p:spTree>
    <p:extLst>
      <p:ext uri="{BB962C8B-B14F-4D97-AF65-F5344CB8AC3E}">
        <p14:creationId xmlns:p14="http://schemas.microsoft.com/office/powerpoint/2010/main" val="1852326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3520724" y="1388627"/>
            <a:ext cx="910166" cy="14053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of Mass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2837" y="33866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733105" y="1413356"/>
          <a:ext cx="2870820" cy="1408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7000" imgH="685800" progId="Equation.DSMT4">
                  <p:embed/>
                </p:oleObj>
              </mc:Choice>
              <mc:Fallback>
                <p:oleObj name="Equation" r:id="rId2" imgW="1397000" imgH="68580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33105" y="1413356"/>
                        <a:ext cx="2870820" cy="1408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4677832" y="1446389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500" imgH="698500" progId="Equation.DSMT4">
                  <p:embed/>
                </p:oleObj>
              </mc:Choice>
              <mc:Fallback>
                <p:oleObj name="Equation" r:id="rId4" imgW="444500" imgH="69850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7832" y="1446389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208843" y="1429456"/>
          <a:ext cx="908062" cy="14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44500" imgH="698500" progId="Equation.DSMT4">
                  <p:embed/>
                </p:oleObj>
              </mc:Choice>
              <mc:Fallback>
                <p:oleObj name="Equation" r:id="rId6" imgW="444500" imgH="6985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843" y="1429456"/>
                        <a:ext cx="908062" cy="142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 bwMode="auto">
          <a:xfrm>
            <a:off x="3570111" y="1954390"/>
            <a:ext cx="825500" cy="3668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97870" y="1883009"/>
            <a:ext cx="364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=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6476" y="349956"/>
            <a:ext cx="7414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6000" dirty="0">
                <a:solidFill>
                  <a:srgbClr val="FF0000"/>
                </a:solidFill>
              </a:rPr>
              <a:t>X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29CDEE8-A4B4-8849-A2E8-134F800BC668}"/>
              </a:ext>
            </a:extLst>
          </p:cNvPr>
          <p:cNvGrpSpPr/>
          <p:nvPr/>
        </p:nvGrpSpPr>
        <p:grpSpPr>
          <a:xfrm>
            <a:off x="554531" y="3004255"/>
            <a:ext cx="7403976" cy="3203492"/>
            <a:chOff x="554531" y="3004255"/>
            <a:chExt cx="7403976" cy="320349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6D2E67-BAE1-314A-A00F-E2D1A99D4D71}"/>
                </a:ext>
              </a:extLst>
            </p:cNvPr>
            <p:cNvSpPr txBox="1"/>
            <p:nvPr/>
          </p:nvSpPr>
          <p:spPr>
            <a:xfrm>
              <a:off x="5965787" y="5312300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260308A-1EA0-474F-8570-B08AC9A14521}"/>
                </a:ext>
              </a:extLst>
            </p:cNvPr>
            <p:cNvSpPr txBox="1"/>
            <p:nvPr/>
          </p:nvSpPr>
          <p:spPr>
            <a:xfrm>
              <a:off x="5977075" y="3291589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7F2353-9562-F147-B9EA-E283823CC6D4}"/>
                </a:ext>
              </a:extLst>
            </p:cNvPr>
            <p:cNvSpPr txBox="1"/>
            <p:nvPr/>
          </p:nvSpPr>
          <p:spPr>
            <a:xfrm>
              <a:off x="554531" y="4279366"/>
              <a:ext cx="23984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23D9650-A695-AA4A-A114-BC2AF89CA1EE}"/>
                </a:ext>
              </a:extLst>
            </p:cNvPr>
            <p:cNvSpPr txBox="1"/>
            <p:nvPr/>
          </p:nvSpPr>
          <p:spPr>
            <a:xfrm>
              <a:off x="2835618" y="385275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4BEF38E-2B78-C945-83DC-42323740CC5C}"/>
                </a:ext>
              </a:extLst>
            </p:cNvPr>
            <p:cNvSpPr txBox="1"/>
            <p:nvPr/>
          </p:nvSpPr>
          <p:spPr>
            <a:xfrm>
              <a:off x="4607504" y="3085260"/>
              <a:ext cx="36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252B4DB-3AE4-8F44-8B38-4770711FC9C9}"/>
                </a:ext>
              </a:extLst>
            </p:cNvPr>
            <p:cNvSpPr txBox="1"/>
            <p:nvPr/>
          </p:nvSpPr>
          <p:spPr>
            <a:xfrm>
              <a:off x="4356468" y="5746082"/>
              <a:ext cx="355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0C7BCBF-C597-DC4B-927D-4AF1A2571340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48" name="Picture 47" descr="AA028202.png">
                <a:extLst>
                  <a:ext uri="{FF2B5EF4-FFF2-40B4-BE49-F238E27FC236}">
                    <a16:creationId xmlns:a16="http://schemas.microsoft.com/office/drawing/2014/main" id="{856B0A62-AC0A-074B-8ED0-244DA0FD1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49" name="Picture 48" descr="AA028202.png">
                <a:extLst>
                  <a:ext uri="{FF2B5EF4-FFF2-40B4-BE49-F238E27FC236}">
                    <a16:creationId xmlns:a16="http://schemas.microsoft.com/office/drawing/2014/main" id="{8A8AEBA4-6564-CC4F-A8EA-B602B5BFC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50" name="Picture 49" descr="AA028202.png">
                <a:extLst>
                  <a:ext uri="{FF2B5EF4-FFF2-40B4-BE49-F238E27FC236}">
                    <a16:creationId xmlns:a16="http://schemas.microsoft.com/office/drawing/2014/main" id="{0815A17E-04A9-1C4D-8F1D-15D096A81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42625C13-8CB6-D349-A112-4B0B7EA4B5FE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453BDDF-B82B-F445-A180-D7A434F6AA6E}"/>
                  </a:ext>
                </a:extLst>
              </p:cNvPr>
              <p:cNvCxnSpPr>
                <a:endCxn id="49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54CF585-5BF3-EE4A-A422-8470BA7E754C}"/>
                </a:ext>
              </a:extLst>
            </p:cNvPr>
            <p:cNvSpPr txBox="1"/>
            <p:nvPr/>
          </p:nvSpPr>
          <p:spPr>
            <a:xfrm>
              <a:off x="3909393" y="4783702"/>
              <a:ext cx="595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00FF"/>
                  </a:solidFill>
                  <a:latin typeface="Helvetica"/>
                  <a:cs typeface="Helvetica"/>
                </a:rPr>
                <a:t>c/4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CD31FC9-BAD5-8C4F-90E3-015A3D34590E}"/>
                </a:ext>
              </a:extLst>
            </p:cNvPr>
            <p:cNvSpPr txBox="1"/>
            <p:nvPr/>
          </p:nvSpPr>
          <p:spPr>
            <a:xfrm>
              <a:off x="3852943" y="3844487"/>
              <a:ext cx="9016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36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9296DAD-9965-1645-962F-6829757FBDDB}"/>
                </a:ext>
              </a:extLst>
            </p:cNvPr>
            <p:cNvSpPr txBox="1"/>
            <p:nvPr/>
          </p:nvSpPr>
          <p:spPr>
            <a:xfrm>
              <a:off x="7439765" y="3223759"/>
              <a:ext cx="518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3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42FB568-9D2F-C742-A613-BC58E3DF621D}"/>
              </a:ext>
            </a:extLst>
          </p:cNvPr>
          <p:cNvSpPr txBox="1"/>
          <p:nvPr/>
        </p:nvSpPr>
        <p:spPr>
          <a:xfrm>
            <a:off x="3895243" y="3570111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c/4</a:t>
            </a:r>
          </a:p>
        </p:txBody>
      </p:sp>
    </p:spTree>
    <p:extLst>
      <p:ext uri="{BB962C8B-B14F-4D97-AF65-F5344CB8AC3E}">
        <p14:creationId xmlns:p14="http://schemas.microsoft.com/office/powerpoint/2010/main" val="2001082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1F85C5-2C84-CBAB-7215-C03E0373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Recently 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6FA9F2-26A3-015A-5531-D4101AEAD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71" y="1795862"/>
            <a:ext cx="7734301" cy="11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F69DE7-4D29-A882-095B-9A525FA27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" y="3611527"/>
            <a:ext cx="8702831" cy="5390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A41767-1FD8-EA3C-B1E4-1C35739F6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69519"/>
            <a:ext cx="6991775" cy="91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56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83F2E-AE41-2147-9CC8-7D67B727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Consensus over Lossy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B2969-1871-7649-B91E-1D169A35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447801"/>
            <a:ext cx="8238281" cy="822412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Sender and receiver views potentially inconsistent</a:t>
            </a:r>
            <a:br>
              <a:rPr lang="en-US" dirty="0"/>
            </a:br>
            <a:r>
              <a:rPr lang="en-US" dirty="0"/>
              <a:t>   			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… message delivered or not?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/>
              <a:t>Average consensus fails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0FBD785-DDED-4745-9668-A644D2CA3B40}"/>
              </a:ext>
            </a:extLst>
          </p:cNvPr>
          <p:cNvGrpSpPr/>
          <p:nvPr/>
        </p:nvGrpSpPr>
        <p:grpSpPr>
          <a:xfrm>
            <a:off x="554531" y="3004255"/>
            <a:ext cx="7403976" cy="3203492"/>
            <a:chOff x="554531" y="3004255"/>
            <a:chExt cx="7403976" cy="320349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163DDC0-7424-9747-9316-E396B10D3823}"/>
                </a:ext>
              </a:extLst>
            </p:cNvPr>
            <p:cNvSpPr txBox="1"/>
            <p:nvPr/>
          </p:nvSpPr>
          <p:spPr>
            <a:xfrm>
              <a:off x="5965787" y="5312300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C1362C1-12DE-7A47-987A-845317EFA18C}"/>
                </a:ext>
              </a:extLst>
            </p:cNvPr>
            <p:cNvSpPr txBox="1"/>
            <p:nvPr/>
          </p:nvSpPr>
          <p:spPr>
            <a:xfrm>
              <a:off x="5977075" y="3291589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6823A7-8179-D44E-9B7B-DED3E9CFB95A}"/>
                </a:ext>
              </a:extLst>
            </p:cNvPr>
            <p:cNvSpPr txBox="1"/>
            <p:nvPr/>
          </p:nvSpPr>
          <p:spPr>
            <a:xfrm>
              <a:off x="554531" y="4279366"/>
              <a:ext cx="23984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5CDDAF0-A3BB-0846-B9F6-F48CB7EFB203}"/>
                </a:ext>
              </a:extLst>
            </p:cNvPr>
            <p:cNvSpPr txBox="1"/>
            <p:nvPr/>
          </p:nvSpPr>
          <p:spPr>
            <a:xfrm>
              <a:off x="2835618" y="385275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6A6F61-1DB1-CC4D-B0AA-7A3B53E569AC}"/>
                </a:ext>
              </a:extLst>
            </p:cNvPr>
            <p:cNvSpPr txBox="1"/>
            <p:nvPr/>
          </p:nvSpPr>
          <p:spPr>
            <a:xfrm>
              <a:off x="4607504" y="3085260"/>
              <a:ext cx="36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7D9252A-E9BA-0845-B314-5B3A24265998}"/>
                </a:ext>
              </a:extLst>
            </p:cNvPr>
            <p:cNvSpPr txBox="1"/>
            <p:nvPr/>
          </p:nvSpPr>
          <p:spPr>
            <a:xfrm>
              <a:off x="4356468" y="5746082"/>
              <a:ext cx="355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2D3B051-5687-644C-8F28-1B6EEBB36B5D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44" name="Picture 43" descr="AA028202.png">
                <a:extLst>
                  <a:ext uri="{FF2B5EF4-FFF2-40B4-BE49-F238E27FC236}">
                    <a16:creationId xmlns:a16="http://schemas.microsoft.com/office/drawing/2014/main" id="{FD2BE21D-4DDE-A441-A9D1-91525F4E7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45" name="Picture 44" descr="AA028202.png">
                <a:extLst>
                  <a:ext uri="{FF2B5EF4-FFF2-40B4-BE49-F238E27FC236}">
                    <a16:creationId xmlns:a16="http://schemas.microsoft.com/office/drawing/2014/main" id="{F38382E8-CB48-FC4A-8745-C2591ACE5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46" name="Picture 45" descr="AA028202.png">
                <a:extLst>
                  <a:ext uri="{FF2B5EF4-FFF2-40B4-BE49-F238E27FC236}">
                    <a16:creationId xmlns:a16="http://schemas.microsoft.com/office/drawing/2014/main" id="{D103B555-8948-0A4D-B57F-650B14927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EA21730-B8AA-5A44-8B27-3BD3429916C8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9E29DB9-9ADB-EB4A-B83F-98348636F6E0}"/>
                  </a:ext>
                </a:extLst>
              </p:cNvPr>
              <p:cNvCxnSpPr>
                <a:endCxn id="45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86B217-CC21-134C-A5B5-C7CF8C7C365C}"/>
                </a:ext>
              </a:extLst>
            </p:cNvPr>
            <p:cNvSpPr txBox="1"/>
            <p:nvPr/>
          </p:nvSpPr>
          <p:spPr>
            <a:xfrm>
              <a:off x="3909393" y="4783702"/>
              <a:ext cx="595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00FF"/>
                  </a:solidFill>
                  <a:latin typeface="Helvetica"/>
                  <a:cs typeface="Helvetica"/>
                </a:rPr>
                <a:t>c/4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EDEFEE0-88DD-2344-B9F1-BC60481777D6}"/>
                </a:ext>
              </a:extLst>
            </p:cNvPr>
            <p:cNvSpPr txBox="1"/>
            <p:nvPr/>
          </p:nvSpPr>
          <p:spPr>
            <a:xfrm>
              <a:off x="3852943" y="3844487"/>
              <a:ext cx="9016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36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83A6D7-10B3-594F-840A-DB368C18175D}"/>
                </a:ext>
              </a:extLst>
            </p:cNvPr>
            <p:cNvSpPr txBox="1"/>
            <p:nvPr/>
          </p:nvSpPr>
          <p:spPr>
            <a:xfrm>
              <a:off x="7439765" y="3223759"/>
              <a:ext cx="518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3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5A6223E-39B4-6B40-8484-668412918167}"/>
              </a:ext>
            </a:extLst>
          </p:cNvPr>
          <p:cNvSpPr txBox="1"/>
          <p:nvPr/>
        </p:nvSpPr>
        <p:spPr>
          <a:xfrm>
            <a:off x="3895243" y="3570111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800000"/>
                </a:solidFill>
                <a:latin typeface="Helvetica"/>
                <a:cs typeface="Helvetica"/>
              </a:rPr>
              <a:t>c/4</a:t>
            </a:r>
          </a:p>
        </p:txBody>
      </p:sp>
    </p:spTree>
    <p:extLst>
      <p:ext uri="{BB962C8B-B14F-4D97-AF65-F5344CB8AC3E}">
        <p14:creationId xmlns:p14="http://schemas.microsoft.com/office/powerpoint/2010/main" val="2908058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83F2E-AE41-2147-9CC8-7D67B727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Consensus over Lossy Links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(2012)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B2969-1871-7649-B91E-1D169A352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Solution 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a </a:t>
            </a:r>
            <a:r>
              <a:rPr lang="en-US" dirty="0">
                <a:solidFill>
                  <a:srgbClr val="C00000"/>
                </a:solidFill>
              </a:rPr>
              <a:t>different</a:t>
            </a:r>
            <a:r>
              <a:rPr lang="en-US" dirty="0"/>
              <a:t> algorithm that can</a:t>
            </a:r>
            <a:br>
              <a:rPr lang="en-US" dirty="0"/>
            </a:br>
            <a:r>
              <a:rPr lang="en-US" dirty="0"/>
              <a:t>	tolerate lossy links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00B050"/>
                </a:solidFill>
              </a:rPr>
              <a:t>without</a:t>
            </a:r>
            <a:r>
              <a:rPr lang="en-US" dirty="0"/>
              <a:t> explicit knowledge of lost messages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32C1A-BF6A-554B-9B4E-88F7D91D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18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6403-BCC3-27C1-1543-611B868BA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benefit for me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FC8E0-625D-5A6F-EAA5-83246F935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Exposure to a new class of problems</a:t>
            </a:r>
          </a:p>
          <a:p>
            <a:endParaRPr lang="en-US" dirty="0"/>
          </a:p>
          <a:p>
            <a:r>
              <a:rPr lang="en-US" dirty="0"/>
              <a:t>New mathematical tools for analyzing algorithms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	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</a:t>
            </a:r>
            <a:r>
              <a:rPr lang="en-US" dirty="0">
                <a:sym typeface="Wingdings" pitchFamily="2" charset="2"/>
              </a:rPr>
              <a:t> Impacted</a:t>
            </a:r>
            <a:r>
              <a:rPr lang="en-US" dirty="0"/>
              <a:t> a large fraction of my work since</a:t>
            </a:r>
          </a:p>
        </p:txBody>
      </p:sp>
    </p:spTree>
    <p:extLst>
      <p:ext uri="{BB962C8B-B14F-4D97-AF65-F5344CB8AC3E}">
        <p14:creationId xmlns:p14="http://schemas.microsoft.com/office/powerpoint/2010/main" val="1196589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>
            <a:cxnSpLocks/>
          </p:cNvCxnSpPr>
          <p:nvPr/>
        </p:nvCxnSpPr>
        <p:spPr bwMode="auto">
          <a:xfrm>
            <a:off x="1802327" y="370801"/>
            <a:ext cx="5375169" cy="63456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907425" y="2571624"/>
            <a:ext cx="4496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1980: Pease,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Shostak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Lamport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Byzantine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consensus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3186" y="4739720"/>
            <a:ext cx="2608406" cy="152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1986: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Dolev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al.</a:t>
            </a:r>
            <a:b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Approximate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Byzantine consensus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1737" y="4451211"/>
            <a:ext cx="3406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Tsitsiklis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1984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Decentralized control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517" y="496222"/>
            <a:ext cx="23267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Hajnal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1958</a:t>
            </a:r>
            <a:b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Weak ergodicity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of nonhomogeneous Markov chains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535" y="3549894"/>
            <a:ext cx="2136763" cy="9048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Distributed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97910-5304-2C4B-BD6E-33C72B576576}"/>
              </a:ext>
            </a:extLst>
          </p:cNvPr>
          <p:cNvSpPr txBox="1"/>
          <p:nvPr/>
        </p:nvSpPr>
        <p:spPr>
          <a:xfrm>
            <a:off x="3978419" y="5745077"/>
            <a:ext cx="23791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Jadbabaei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2003</a:t>
            </a:r>
            <a:b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Flocking problem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19C5C-7F29-9646-943D-17DD24C82D55}"/>
              </a:ext>
            </a:extLst>
          </p:cNvPr>
          <p:cNvSpPr txBox="1"/>
          <p:nvPr/>
        </p:nvSpPr>
        <p:spPr>
          <a:xfrm>
            <a:off x="6507664" y="1396374"/>
            <a:ext cx="2045528" cy="9048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Distributed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Computing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0516D6-329C-FC43-B47F-43C353EA1600}"/>
              </a:ext>
            </a:extLst>
          </p:cNvPr>
          <p:cNvSpPr txBox="1"/>
          <p:nvPr/>
        </p:nvSpPr>
        <p:spPr>
          <a:xfrm>
            <a:off x="3907425" y="3501451"/>
            <a:ext cx="51816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1983: Fischer, Lynch, Paterson</a:t>
            </a:r>
          </a:p>
          <a:p>
            <a:pPr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    Asynchronous consensus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impossibility result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8673B-13F0-FB46-BC60-B71F6A32B64C}"/>
              </a:ext>
            </a:extLst>
          </p:cNvPr>
          <p:cNvSpPr txBox="1"/>
          <p:nvPr/>
        </p:nvSpPr>
        <p:spPr>
          <a:xfrm>
            <a:off x="378035" y="2363401"/>
            <a:ext cx="2979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DeGroot 1974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Reaching a consensus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FE079-DD3B-C24D-BEF9-4906F956BC5B}"/>
              </a:ext>
            </a:extLst>
          </p:cNvPr>
          <p:cNvSpPr txBox="1"/>
          <p:nvPr/>
        </p:nvSpPr>
        <p:spPr>
          <a:xfrm>
            <a:off x="3626533" y="446"/>
            <a:ext cx="172675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Consensus</a:t>
            </a:r>
          </a:p>
        </p:txBody>
      </p:sp>
    </p:spTree>
    <p:extLst>
      <p:ext uri="{BB962C8B-B14F-4D97-AF65-F5344CB8AC3E}">
        <p14:creationId xmlns:p14="http://schemas.microsoft.com/office/powerpoint/2010/main" val="2580970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EEBA98A-9805-DE4B-AE2E-1F6B20C34FD2}"/>
              </a:ext>
            </a:extLst>
          </p:cNvPr>
          <p:cNvSpPr/>
          <p:nvPr/>
        </p:nvSpPr>
        <p:spPr bwMode="auto">
          <a:xfrm>
            <a:off x="685800" y="819231"/>
            <a:ext cx="3788229" cy="567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DF110-6CC9-B140-84D7-A87EE002B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819231"/>
            <a:ext cx="3788229" cy="5880226"/>
          </a:xfrm>
          <a:ln>
            <a:solidFill>
              <a:schemeClr val="bg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Distributed Computing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Faults</a:t>
            </a:r>
          </a:p>
          <a:p>
            <a:endParaRPr lang="en-US" sz="2400" dirty="0"/>
          </a:p>
          <a:p>
            <a:r>
              <a:rPr lang="en-US" sz="2400" dirty="0"/>
              <a:t>Scalar inputs</a:t>
            </a:r>
          </a:p>
          <a:p>
            <a:endParaRPr lang="en-US" sz="2400" dirty="0"/>
          </a:p>
          <a:p>
            <a:r>
              <a:rPr lang="en-US" sz="2400" dirty="0"/>
              <a:t>Undirected graphs, often complete</a:t>
            </a:r>
            <a:endParaRPr lang="en-US" sz="2400" dirty="0">
              <a:sym typeface="Wingdings" pitchFamily="2" charset="2"/>
            </a:endParaRP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i="1" dirty="0">
                <a:sym typeface="Wingdings" pitchFamily="2" charset="2"/>
              </a:rPr>
              <a:t>Global</a:t>
            </a:r>
            <a:r>
              <a:rPr lang="en-US" sz="2400" dirty="0">
                <a:sym typeface="Wingdings" pitchFamily="2" charset="2"/>
              </a:rPr>
              <a:t> algorithms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Exact consensus in</a:t>
            </a:r>
            <a:br>
              <a:rPr lang="en-US" sz="2400" dirty="0">
                <a:sym typeface="Wingdings" pitchFamily="2" charset="2"/>
              </a:rPr>
            </a:br>
            <a:r>
              <a:rPr lang="en-US" sz="2400" dirty="0">
                <a:sym typeface="Wingdings" pitchFamily="2" charset="2"/>
              </a:rPr>
              <a:t>synchronous systems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FC6B9-6947-D24D-AF65-345A0DF30D96}"/>
              </a:ext>
            </a:extLst>
          </p:cNvPr>
          <p:cNvSpPr txBox="1"/>
          <p:nvPr/>
        </p:nvSpPr>
        <p:spPr>
          <a:xfrm>
            <a:off x="3626533" y="446"/>
            <a:ext cx="172675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Consensus</a:t>
            </a:r>
          </a:p>
        </p:txBody>
      </p:sp>
    </p:spTree>
    <p:extLst>
      <p:ext uri="{BB962C8B-B14F-4D97-AF65-F5344CB8AC3E}">
        <p14:creationId xmlns:p14="http://schemas.microsoft.com/office/powerpoint/2010/main" val="17241193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1E9186-A749-BB3B-8FAD-5962B537B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76" y="66510"/>
            <a:ext cx="1061595" cy="644236"/>
          </a:xfrm>
        </p:spPr>
        <p:txBody>
          <a:bodyPr/>
          <a:lstStyle/>
          <a:p>
            <a:r>
              <a:rPr lang="en-US" dirty="0"/>
              <a:t>1980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A8BD8-8FA1-EE18-492D-79AC3CEAD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7" y="972273"/>
            <a:ext cx="8778854" cy="769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38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EEBA98A-9805-DE4B-AE2E-1F6B20C34FD2}"/>
              </a:ext>
            </a:extLst>
          </p:cNvPr>
          <p:cNvSpPr/>
          <p:nvPr/>
        </p:nvSpPr>
        <p:spPr bwMode="auto">
          <a:xfrm>
            <a:off x="685800" y="819231"/>
            <a:ext cx="3788229" cy="567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DF110-6CC9-B140-84D7-A87EE002B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819231"/>
            <a:ext cx="3788229" cy="5880226"/>
          </a:xfrm>
          <a:ln>
            <a:solidFill>
              <a:schemeClr val="bg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Distributed Computing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Faults</a:t>
            </a:r>
          </a:p>
          <a:p>
            <a:endParaRPr lang="en-US" sz="2400" dirty="0"/>
          </a:p>
          <a:p>
            <a:r>
              <a:rPr lang="en-US" sz="2400" dirty="0"/>
              <a:t>Scalar inputs</a:t>
            </a:r>
          </a:p>
          <a:p>
            <a:endParaRPr lang="en-US" sz="2400" dirty="0"/>
          </a:p>
          <a:p>
            <a:r>
              <a:rPr lang="en-US" sz="2400" dirty="0"/>
              <a:t>Undirected graphs, often complete</a:t>
            </a:r>
            <a:endParaRPr lang="en-US" sz="2400" dirty="0">
              <a:sym typeface="Wingdings" pitchFamily="2" charset="2"/>
            </a:endParaRP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i="1" dirty="0">
                <a:sym typeface="Wingdings" pitchFamily="2" charset="2"/>
              </a:rPr>
              <a:t>Global</a:t>
            </a:r>
            <a:r>
              <a:rPr lang="en-US" sz="2400" dirty="0">
                <a:sym typeface="Wingdings" pitchFamily="2" charset="2"/>
              </a:rPr>
              <a:t> algorithms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Exact consensus in</a:t>
            </a:r>
            <a:br>
              <a:rPr lang="en-US" sz="2400" dirty="0">
                <a:sym typeface="Wingdings" pitchFamily="2" charset="2"/>
              </a:rPr>
            </a:br>
            <a:r>
              <a:rPr lang="en-US" sz="2400" dirty="0">
                <a:sym typeface="Wingdings" pitchFamily="2" charset="2"/>
              </a:rPr>
              <a:t>synchronous systems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FC6B9-6947-D24D-AF65-345A0DF30D96}"/>
              </a:ext>
            </a:extLst>
          </p:cNvPr>
          <p:cNvSpPr txBox="1"/>
          <p:nvPr/>
        </p:nvSpPr>
        <p:spPr>
          <a:xfrm>
            <a:off x="3626533" y="446"/>
            <a:ext cx="172675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Consensus</a:t>
            </a:r>
          </a:p>
        </p:txBody>
      </p:sp>
    </p:spTree>
    <p:extLst>
      <p:ext uri="{BB962C8B-B14F-4D97-AF65-F5344CB8AC3E}">
        <p14:creationId xmlns:p14="http://schemas.microsoft.com/office/powerpoint/2010/main" val="2673359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78E6B1-C59C-154E-BB09-ED5C6D54E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40" y="0"/>
            <a:ext cx="73705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5A067A-D01A-664C-9421-76E770BC04B4}"/>
              </a:ext>
            </a:extLst>
          </p:cNvPr>
          <p:cNvSpPr txBox="1"/>
          <p:nvPr/>
        </p:nvSpPr>
        <p:spPr>
          <a:xfrm>
            <a:off x="6574871" y="-35173"/>
            <a:ext cx="2581155" cy="134806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Global Algorithm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>
              <a:buNone/>
            </a:pPr>
            <a:r>
              <a:rPr lang="en-US" dirty="0">
                <a:latin typeface="Helvetica" pitchFamily="2" charset="0"/>
              </a:rPr>
              <a:t>Exact Consensus</a:t>
            </a:r>
          </a:p>
        </p:txBody>
      </p:sp>
    </p:spTree>
    <p:extLst>
      <p:ext uri="{BB962C8B-B14F-4D97-AF65-F5344CB8AC3E}">
        <p14:creationId xmlns:p14="http://schemas.microsoft.com/office/powerpoint/2010/main" val="40457339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32EC03B-EC9C-6548-8816-2B8918090886}"/>
              </a:ext>
            </a:extLst>
          </p:cNvPr>
          <p:cNvSpPr/>
          <p:nvPr/>
        </p:nvSpPr>
        <p:spPr bwMode="auto">
          <a:xfrm>
            <a:off x="4660726" y="819231"/>
            <a:ext cx="3788229" cy="567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3FFFF-4C84-F44E-8D4D-D62DDC0F1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19231"/>
            <a:ext cx="3810000" cy="5880226"/>
          </a:xfrm>
          <a:ln>
            <a:solidFill>
              <a:schemeClr val="bg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Distributed Control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No faults</a:t>
            </a:r>
          </a:p>
          <a:p>
            <a:endParaRPr lang="en-US" sz="2400" dirty="0"/>
          </a:p>
          <a:p>
            <a:r>
              <a:rPr lang="en-US" sz="2400" dirty="0"/>
              <a:t>Vector inputs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Incomplete</a:t>
            </a:r>
            <a:br>
              <a:rPr lang="en-US" sz="2400" dirty="0"/>
            </a:br>
            <a:r>
              <a:rPr lang="en-US" sz="2400" dirty="0"/>
              <a:t>(directed</a:t>
            </a:r>
            <a:r>
              <a:rPr lang="en-US" sz="2400"/>
              <a:t>) graphs</a:t>
            </a:r>
            <a:br>
              <a:rPr lang="en-US" sz="2400"/>
            </a:br>
            <a:endParaRPr lang="en-US" sz="2400" dirty="0"/>
          </a:p>
          <a:p>
            <a:r>
              <a:rPr lang="en-US" sz="2400" i="1" dirty="0"/>
              <a:t>Local</a:t>
            </a:r>
            <a:r>
              <a:rPr lang="en-US" sz="2400" dirty="0"/>
              <a:t> algorithms</a:t>
            </a:r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  <a:p>
            <a:r>
              <a:rPr lang="en-US" sz="2400" dirty="0">
                <a:sym typeface="Wingdings" pitchFamily="2" charset="2"/>
              </a:rPr>
              <a:t>Approximate consensus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9B6A8F-7420-4948-9596-FE0F85EE9B29}"/>
              </a:ext>
            </a:extLst>
          </p:cNvPr>
          <p:cNvGrpSpPr/>
          <p:nvPr/>
        </p:nvGrpSpPr>
        <p:grpSpPr>
          <a:xfrm>
            <a:off x="7441833" y="3476865"/>
            <a:ext cx="1702167" cy="1132804"/>
            <a:chOff x="3170644" y="4807752"/>
            <a:chExt cx="2524046" cy="161720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273423-33AC-9C4C-B491-0E72797ACAC8}"/>
                </a:ext>
              </a:extLst>
            </p:cNvPr>
            <p:cNvSpPr/>
            <p:nvPr/>
          </p:nvSpPr>
          <p:spPr bwMode="auto">
            <a:xfrm>
              <a:off x="3170644" y="4807752"/>
              <a:ext cx="2524046" cy="1617203"/>
            </a:xfrm>
            <a:prstGeom prst="rect">
              <a:avLst/>
            </a:prstGeom>
            <a:solidFill>
              <a:srgbClr val="FAFC55"/>
            </a:solidFill>
            <a:ln w="127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7B0BD1F-10F7-2646-8C4C-5A369AE6AC96}"/>
                </a:ext>
              </a:extLst>
            </p:cNvPr>
            <p:cNvGrpSpPr/>
            <p:nvPr/>
          </p:nvGrpSpPr>
          <p:grpSpPr>
            <a:xfrm>
              <a:off x="3228867" y="5006461"/>
              <a:ext cx="2407600" cy="1324770"/>
              <a:chOff x="2324904" y="3562607"/>
              <a:chExt cx="2620356" cy="14190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FA75FEDA-5A1F-4148-814A-E87771245B19}"/>
                      </a:ext>
                    </a:extLst>
                  </p:cNvPr>
                  <p:cNvSpPr/>
                  <p:nvPr/>
                </p:nvSpPr>
                <p:spPr>
                  <a:xfrm>
                    <a:off x="4305790" y="3624732"/>
                    <a:ext cx="431455" cy="457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rgbClr val="0070C0"/>
                      </a:solidFill>
                      <a:latin typeface="CMU Sans Serif Demi Condensed" panose="02000706000000000000" pitchFamily="2" charset="0"/>
                      <a:ea typeface="CMU Sans Serif Demi Condensed" panose="02000706000000000000" pitchFamily="2" charset="0"/>
                      <a:cs typeface="CMU Sans Serif Demi Condensed" panose="02000706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23" name="Oval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5790" y="3624732"/>
                    <a:ext cx="431455" cy="457200"/>
                  </a:xfrm>
                  <a:prstGeom prst="ellipse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F3C57A5B-CD71-2E4F-84FF-155944914671}"/>
                      </a:ext>
                    </a:extLst>
                  </p:cNvPr>
                  <p:cNvSpPr/>
                  <p:nvPr/>
                </p:nvSpPr>
                <p:spPr>
                  <a:xfrm>
                    <a:off x="3589538" y="4240857"/>
                    <a:ext cx="431455" cy="457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rgbClr val="0070C0"/>
                      </a:solidFill>
                      <a:latin typeface="CMU Sans Serif Demi Condensed" panose="02000706000000000000" pitchFamily="2" charset="0"/>
                      <a:ea typeface="CMU Sans Serif Demi Condensed" panose="02000706000000000000" pitchFamily="2" charset="0"/>
                      <a:cs typeface="CMU Sans Serif Demi Condensed" panose="02000706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24" name="Oval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89538" y="4240857"/>
                    <a:ext cx="431455" cy="457200"/>
                  </a:xfrm>
                  <a:prstGeom prst="ellipse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AD08C0C-DBDD-8342-B80B-43280869F8FF}"/>
                  </a:ext>
                </a:extLst>
              </p:cNvPr>
              <p:cNvCxnSpPr/>
              <p:nvPr/>
            </p:nvCxnSpPr>
            <p:spPr>
              <a:xfrm flipH="1" flipV="1">
                <a:off x="3314890" y="4019807"/>
                <a:ext cx="337833" cy="288005"/>
              </a:xfrm>
              <a:prstGeom prst="straightConnector1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DD3DD20-1B4F-8A46-A16C-FBBFF9930462}"/>
                  </a:ext>
                </a:extLst>
              </p:cNvPr>
              <p:cNvCxnSpPr/>
              <p:nvPr/>
            </p:nvCxnSpPr>
            <p:spPr>
              <a:xfrm flipV="1">
                <a:off x="3957808" y="4014977"/>
                <a:ext cx="411167" cy="292835"/>
              </a:xfrm>
              <a:prstGeom prst="straightConnector1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4951AD9-1E09-6B4E-9452-37C52D2D8C74}"/>
                  </a:ext>
                </a:extLst>
              </p:cNvPr>
              <p:cNvCxnSpPr/>
              <p:nvPr/>
            </p:nvCxnSpPr>
            <p:spPr>
              <a:xfrm flipV="1">
                <a:off x="3530617" y="3691687"/>
                <a:ext cx="838358" cy="99520"/>
              </a:xfrm>
              <a:prstGeom prst="straightConnector1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606F333D-A69E-5642-A58E-D4029823D9FC}"/>
                      </a:ext>
                    </a:extLst>
                  </p:cNvPr>
                  <p:cNvSpPr/>
                  <p:nvPr/>
                </p:nvSpPr>
                <p:spPr>
                  <a:xfrm>
                    <a:off x="4513805" y="4524483"/>
                    <a:ext cx="431455" cy="457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rgbClr val="0070C0"/>
                      </a:solidFill>
                      <a:latin typeface="CMU Sans Serif Demi Condensed" panose="02000706000000000000" pitchFamily="2" charset="0"/>
                      <a:ea typeface="CMU Sans Serif Demi Condensed" panose="02000706000000000000" pitchFamily="2" charset="0"/>
                      <a:cs typeface="CMU Sans Serif Demi Condensed" panose="02000706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28" name="Oval 2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13805" y="4524483"/>
                    <a:ext cx="431455" cy="457200"/>
                  </a:xfrm>
                  <a:prstGeom prst="ellipse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5E14AC26-7E52-A945-901F-AB68788806E0}"/>
                      </a:ext>
                    </a:extLst>
                  </p:cNvPr>
                  <p:cNvSpPr/>
                  <p:nvPr/>
                </p:nvSpPr>
                <p:spPr>
                  <a:xfrm>
                    <a:off x="2324904" y="4263196"/>
                    <a:ext cx="431455" cy="457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rgbClr val="0070C0"/>
                      </a:solidFill>
                      <a:latin typeface="CMU Sans Serif Demi Condensed" panose="02000706000000000000" pitchFamily="2" charset="0"/>
                      <a:ea typeface="CMU Sans Serif Demi Condensed" panose="02000706000000000000" pitchFamily="2" charset="0"/>
                      <a:cs typeface="CMU Sans Serif Demi Condensed" panose="02000706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29" name="Oval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24904" y="4263196"/>
                    <a:ext cx="431455" cy="457200"/>
                  </a:xfrm>
                  <a:prstGeom prst="ellipse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D8C4AA8-97B0-7643-BBDE-74778B656E97}"/>
                  </a:ext>
                </a:extLst>
              </p:cNvPr>
              <p:cNvCxnSpPr/>
              <p:nvPr/>
            </p:nvCxnSpPr>
            <p:spPr>
              <a:xfrm>
                <a:off x="3957808" y="4631102"/>
                <a:ext cx="555997" cy="121981"/>
              </a:xfrm>
              <a:prstGeom prst="straightConnector1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3EABA0EC-F6DE-3243-84F8-A170854A5E7B}"/>
                  </a:ext>
                </a:extLst>
              </p:cNvPr>
              <p:cNvCxnSpPr/>
              <p:nvPr/>
            </p:nvCxnSpPr>
            <p:spPr>
              <a:xfrm flipV="1">
                <a:off x="2693174" y="3952852"/>
                <a:ext cx="469173" cy="377299"/>
              </a:xfrm>
              <a:prstGeom prst="straightConnector1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B8947061-FC48-2A40-84F6-47C84B89187B}"/>
                      </a:ext>
                    </a:extLst>
                  </p:cNvPr>
                  <p:cNvSpPr/>
                  <p:nvPr/>
                </p:nvSpPr>
                <p:spPr>
                  <a:xfrm>
                    <a:off x="3099162" y="3562607"/>
                    <a:ext cx="431455" cy="457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rgbClr val="0070C0"/>
                      </a:solidFill>
                      <a:latin typeface="CMU Sans Serif Demi Condensed" panose="02000706000000000000" pitchFamily="2" charset="0"/>
                      <a:ea typeface="CMU Sans Serif Demi Condensed" panose="02000706000000000000" pitchFamily="2" charset="0"/>
                      <a:cs typeface="CMU Sans Serif Demi Condensed" panose="02000706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32" name="Oval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9162" y="3562607"/>
                    <a:ext cx="431455" cy="457200"/>
                  </a:xfrm>
                  <a:prstGeom prst="ellipse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C16365C-D746-1646-B8CE-51089ECAB102}"/>
              </a:ext>
            </a:extLst>
          </p:cNvPr>
          <p:cNvSpPr txBox="1"/>
          <p:nvPr/>
        </p:nvSpPr>
        <p:spPr>
          <a:xfrm>
            <a:off x="3626533" y="446"/>
            <a:ext cx="172675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Consensus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2132D2-F98C-444A-851D-E46F02A83BAF}"/>
              </a:ext>
            </a:extLst>
          </p:cNvPr>
          <p:cNvSpPr/>
          <p:nvPr/>
        </p:nvSpPr>
        <p:spPr bwMode="auto">
          <a:xfrm>
            <a:off x="734190" y="825428"/>
            <a:ext cx="3788229" cy="567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41A4CA6-E8A7-FB4F-A020-24FCBCF2D9AD}"/>
              </a:ext>
            </a:extLst>
          </p:cNvPr>
          <p:cNvSpPr txBox="1">
            <a:spLocks/>
          </p:cNvSpPr>
          <p:nvPr/>
        </p:nvSpPr>
        <p:spPr bwMode="auto">
          <a:xfrm>
            <a:off x="734190" y="825428"/>
            <a:ext cx="3788229" cy="588022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8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4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Marlett" pitchFamily="2" charset="2"/>
              <a:buNone/>
            </a:pPr>
            <a:r>
              <a:rPr lang="en-US" kern="0" dirty="0">
                <a:solidFill>
                  <a:schemeClr val="accent1">
                    <a:lumMod val="50000"/>
                  </a:schemeClr>
                </a:solidFill>
              </a:rPr>
              <a:t>Distributed Computing</a:t>
            </a:r>
          </a:p>
          <a:p>
            <a:pPr marL="0" indent="0">
              <a:buFont typeface="Marlett" pitchFamily="2" charset="2"/>
              <a:buNone/>
            </a:pPr>
            <a:endParaRPr lang="en-US" sz="2400" kern="0" dirty="0"/>
          </a:p>
          <a:p>
            <a:r>
              <a:rPr lang="en-US" sz="2400" kern="0" dirty="0"/>
              <a:t>Faults</a:t>
            </a:r>
          </a:p>
          <a:p>
            <a:endParaRPr lang="en-US" sz="2400" kern="0" dirty="0"/>
          </a:p>
          <a:p>
            <a:r>
              <a:rPr lang="en-US" sz="2400" kern="0" dirty="0"/>
              <a:t>Scalar inputs</a:t>
            </a:r>
          </a:p>
          <a:p>
            <a:endParaRPr lang="en-US" sz="2400" kern="0" dirty="0"/>
          </a:p>
          <a:p>
            <a:r>
              <a:rPr lang="en-US" sz="2400" kern="0" dirty="0"/>
              <a:t>Undirected graphs,</a:t>
            </a:r>
            <a:br>
              <a:rPr lang="en-US" sz="2400" kern="0" dirty="0"/>
            </a:br>
            <a:r>
              <a:rPr lang="en-US" sz="2400" kern="0" dirty="0"/>
              <a:t>often complete</a:t>
            </a:r>
            <a:br>
              <a:rPr lang="en-US" sz="2400" kern="0" dirty="0"/>
            </a:br>
            <a:endParaRPr lang="en-US" sz="2400" kern="0" dirty="0">
              <a:sym typeface="Wingdings" pitchFamily="2" charset="2"/>
            </a:endParaRPr>
          </a:p>
          <a:p>
            <a:r>
              <a:rPr lang="en-US" sz="2400" i="1" kern="0" dirty="0">
                <a:sym typeface="Wingdings" pitchFamily="2" charset="2"/>
              </a:rPr>
              <a:t>Global</a:t>
            </a:r>
            <a:r>
              <a:rPr lang="en-US" sz="2400" kern="0" dirty="0">
                <a:sym typeface="Wingdings" pitchFamily="2" charset="2"/>
              </a:rPr>
              <a:t> algorithms</a:t>
            </a:r>
          </a:p>
          <a:p>
            <a:endParaRPr lang="en-US" sz="2400" kern="0" dirty="0">
              <a:sym typeface="Wingdings" pitchFamily="2" charset="2"/>
            </a:endParaRPr>
          </a:p>
          <a:p>
            <a:r>
              <a:rPr lang="en-US" sz="2400" kern="0" dirty="0">
                <a:sym typeface="Wingdings" pitchFamily="2" charset="2"/>
              </a:rPr>
              <a:t>Exact consensus in</a:t>
            </a:r>
            <a:br>
              <a:rPr lang="en-US" sz="2400" kern="0" dirty="0">
                <a:sym typeface="Wingdings" pitchFamily="2" charset="2"/>
              </a:rPr>
            </a:br>
            <a:r>
              <a:rPr lang="en-US" sz="2400" kern="0" dirty="0">
                <a:sym typeface="Wingdings" pitchFamily="2" charset="2"/>
              </a:rPr>
              <a:t>synchronous systems</a:t>
            </a:r>
            <a:endParaRPr lang="en-US" sz="2400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8906031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CE616-33D6-F4ED-744F-A823090E1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en-US" dirty="0"/>
              <a:t>Many problems should have been solved decades ago </a:t>
            </a:r>
            <a:r>
              <a:rPr lang="en-US" dirty="0">
                <a:solidFill>
                  <a:srgbClr val="C00000"/>
                </a:solidFill>
              </a:rPr>
              <a:t>… but were 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C0FC9-AE81-610B-E513-5E12BF465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Borrowing assumptions from the other domain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New network models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17B5A-F6DE-DB8D-D847-93AA4B43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854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3D6DF-37D1-FD7F-3F33-2EB7FFAF0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there to here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BCA82-3650-2623-4253-8910E1354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Through a few short-term, somewhat accidental, interactions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 will discuss one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8840E-2CD7-CB45-46DA-21A0AE854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1967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9EACF-14EE-894B-9B7F-25B58B149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675" y="1524000"/>
            <a:ext cx="7772400" cy="4572000"/>
          </a:xfrm>
        </p:spPr>
        <p:txBody>
          <a:bodyPr/>
          <a:lstStyle/>
          <a:p>
            <a:pPr marL="400050"/>
            <a:endParaRPr lang="en-US" dirty="0"/>
          </a:p>
          <a:p>
            <a:pPr marL="400050"/>
            <a:r>
              <a:rPr lang="en-US" dirty="0"/>
              <a:t>Local algorithms</a:t>
            </a:r>
          </a:p>
          <a:p>
            <a:pPr marL="800100" lvl="1"/>
            <a:r>
              <a:rPr lang="en-US" dirty="0"/>
              <a:t>Average consensus over </a:t>
            </a:r>
            <a:r>
              <a:rPr lang="en-US" dirty="0">
                <a:solidFill>
                  <a:srgbClr val="FF0000"/>
                </a:solidFill>
              </a:rPr>
              <a:t>lossy</a:t>
            </a:r>
            <a:r>
              <a:rPr lang="en-US" dirty="0"/>
              <a:t> links</a:t>
            </a:r>
          </a:p>
          <a:p>
            <a:pPr marL="800100" lvl="1"/>
            <a:r>
              <a:rPr lang="en-US" dirty="0">
                <a:solidFill>
                  <a:srgbClr val="C00000"/>
                </a:solidFill>
              </a:rPr>
              <a:t>Byzantine</a:t>
            </a:r>
            <a:r>
              <a:rPr lang="en-US" dirty="0"/>
              <a:t> consensus over point-to-point channels</a:t>
            </a:r>
          </a:p>
          <a:p>
            <a:pPr marL="800100" lvl="1"/>
            <a:r>
              <a:rPr lang="en-US" dirty="0"/>
              <a:t>Byzantine consensus over </a:t>
            </a:r>
            <a:r>
              <a:rPr lang="en-US" dirty="0">
                <a:solidFill>
                  <a:srgbClr val="00B050"/>
                </a:solidFill>
              </a:rPr>
              <a:t>broadcast</a:t>
            </a:r>
            <a:r>
              <a:rPr lang="en-US" dirty="0"/>
              <a:t> channels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Global algorithm</a:t>
            </a:r>
          </a:p>
          <a:p>
            <a:pPr lvl="1"/>
            <a:r>
              <a:rPr lang="en-US" dirty="0"/>
              <a:t>Byzantine consensus over </a:t>
            </a:r>
            <a:r>
              <a:rPr lang="en-US" dirty="0">
                <a:solidFill>
                  <a:srgbClr val="C00000"/>
                </a:solidFill>
              </a:rPr>
              <a:t>directed</a:t>
            </a:r>
            <a:r>
              <a:rPr lang="en-US" dirty="0"/>
              <a:t> graphs </a:t>
            </a:r>
          </a:p>
          <a:p>
            <a:pPr lvl="1"/>
            <a:r>
              <a:rPr lang="en-US" dirty="0"/>
              <a:t>Byzantine consensus over </a:t>
            </a:r>
            <a:r>
              <a:rPr lang="en-US" dirty="0">
                <a:solidFill>
                  <a:srgbClr val="00B050"/>
                </a:solidFill>
              </a:rPr>
              <a:t>broadcast</a:t>
            </a:r>
            <a:r>
              <a:rPr lang="en-US" dirty="0"/>
              <a:t> channels</a:t>
            </a:r>
          </a:p>
          <a:p>
            <a:pPr marL="514350" lvl="1" indent="0">
              <a:buNone/>
            </a:pPr>
            <a:endParaRPr lang="en-US" dirty="0"/>
          </a:p>
          <a:p>
            <a:pPr marL="514350" lvl="1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   and more …</a:t>
            </a:r>
          </a:p>
          <a:p>
            <a:pPr marL="800100" lvl="1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A8E242-DCBD-5F4C-832E-FD14E9D93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en-US" dirty="0"/>
              <a:t>Many problems should have been solved decades ago </a:t>
            </a:r>
            <a:r>
              <a:rPr lang="en-US" dirty="0">
                <a:solidFill>
                  <a:srgbClr val="C00000"/>
                </a:solidFill>
              </a:rPr>
              <a:t>… but were not</a:t>
            </a:r>
          </a:p>
        </p:txBody>
      </p:sp>
    </p:spTree>
    <p:extLst>
      <p:ext uri="{BB962C8B-B14F-4D97-AF65-F5344CB8AC3E}">
        <p14:creationId xmlns:p14="http://schemas.microsoft.com/office/powerpoint/2010/main" val="13393860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00E98-6DDA-6047-B243-6352802A57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Fault-Tolerant Consensus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with Local Algorithms</a:t>
            </a:r>
          </a:p>
        </p:txBody>
      </p:sp>
    </p:spTree>
    <p:extLst>
      <p:ext uri="{BB962C8B-B14F-4D97-AF65-F5344CB8AC3E}">
        <p14:creationId xmlns:p14="http://schemas.microsoft.com/office/powerpoint/2010/main" val="3990525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891CBD-49B6-574A-82EA-46D6EFDC9D8B}"/>
              </a:ext>
            </a:extLst>
          </p:cNvPr>
          <p:cNvSpPr/>
          <p:nvPr/>
        </p:nvSpPr>
        <p:spPr bwMode="auto">
          <a:xfrm>
            <a:off x="685800" y="1747157"/>
            <a:ext cx="3045254" cy="816429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4140E6-E4DA-884A-B9C5-17C9DC99C318}"/>
              </a:ext>
            </a:extLst>
          </p:cNvPr>
          <p:cNvSpPr txBox="1"/>
          <p:nvPr/>
        </p:nvSpPr>
        <p:spPr>
          <a:xfrm>
            <a:off x="3318222" y="3750545"/>
            <a:ext cx="33855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9BD134-16AD-6345-9FF7-AE93A6FF228D}"/>
              </a:ext>
            </a:extLst>
          </p:cNvPr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12D7B-12F4-264F-9C59-1D7D19DC794F}"/>
              </a:ext>
            </a:extLst>
          </p:cNvPr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Averaging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Initially</a:t>
            </a:r>
            <a:r>
              <a:rPr lang="en-US" dirty="0"/>
              <a:t>, state =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>
                <a:latin typeface="Helvetica"/>
                <a:cs typeface="Helvetica"/>
              </a:rPr>
              <a:pPr>
                <a:defRPr/>
              </a:pPr>
              <a:t>52</a:t>
            </a:fld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0397" y="3004255"/>
            <a:ext cx="7053920" cy="3081880"/>
            <a:chOff x="750397" y="3004255"/>
            <a:chExt cx="7053920" cy="3081880"/>
          </a:xfrm>
        </p:grpSpPr>
        <p:sp>
          <p:nvSpPr>
            <p:cNvPr id="17" name="TextBox 16"/>
            <p:cNvSpPr txBox="1"/>
            <p:nvPr/>
          </p:nvSpPr>
          <p:spPr>
            <a:xfrm>
              <a:off x="6119975" y="5312300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31263" y="3291589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0397" y="4279366"/>
              <a:ext cx="2006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)</a:t>
              </a:r>
              <a:r>
                <a:rPr lang="en-US" dirty="0">
                  <a:latin typeface="Helvetica"/>
                  <a:cs typeface="Helvetica"/>
                </a:rPr>
                <a:t>/3</a:t>
              </a: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29" name="Picture 28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0" name="Picture 29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1" name="Picture 30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Connector 32"/>
              <p:cNvCxnSpPr>
                <a:endCxn id="30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2789375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C435D3-5F2A-C507-161C-9844D90C9DE3}"/>
              </a:ext>
            </a:extLst>
          </p:cNvPr>
          <p:cNvSpPr/>
          <p:nvPr/>
        </p:nvSpPr>
        <p:spPr bwMode="auto">
          <a:xfrm>
            <a:off x="590309" y="1608880"/>
            <a:ext cx="7974957" cy="1203767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C1A62-DB3C-A1C3-7B3C-F76BEEBFD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Condition for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80702-7DE1-49C4-F7A9-6E9B3E267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At least one node must be able to </a:t>
            </a:r>
            <a:r>
              <a:rPr lang="en-US" dirty="0">
                <a:solidFill>
                  <a:srgbClr val="C00000"/>
                </a:solidFill>
              </a:rPr>
              <a:t>influence</a:t>
            </a:r>
            <a:r>
              <a:rPr lang="en-US" dirty="0"/>
              <a:t> all nodes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AE8043-E727-1757-E9F9-7AD030E89607}"/>
              </a:ext>
            </a:extLst>
          </p:cNvPr>
          <p:cNvGrpSpPr/>
          <p:nvPr/>
        </p:nvGrpSpPr>
        <p:grpSpPr>
          <a:xfrm>
            <a:off x="423109" y="3250258"/>
            <a:ext cx="2685977" cy="3114573"/>
            <a:chOff x="2971909" y="2971562"/>
            <a:chExt cx="2685977" cy="311457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56D9DA-0D1B-016C-6B64-23A0B6986C3F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CEACF1-D906-842D-4BDA-381441D5F60F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AC31A4-37AB-7E28-1158-71BEEF8E6F04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id="{551E9B42-FB04-E2A4-8E38-B142B55A4636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13" name="Picture 12" descr="AA028202.png">
                <a:extLst>
                  <a:ext uri="{FF2B5EF4-FFF2-40B4-BE49-F238E27FC236}">
                    <a16:creationId xmlns:a16="http://schemas.microsoft.com/office/drawing/2014/main" id="{946B5DAD-C94B-67DB-BBAA-61D130AC4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14" name="Picture 13" descr="AA028202.png">
                <a:extLst>
                  <a:ext uri="{FF2B5EF4-FFF2-40B4-BE49-F238E27FC236}">
                    <a16:creationId xmlns:a16="http://schemas.microsoft.com/office/drawing/2014/main" id="{030B6883-80E5-26EC-E56C-311B12D94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16" name="Picture 15" descr="AA028202.png">
                <a:extLst>
                  <a:ext uri="{FF2B5EF4-FFF2-40B4-BE49-F238E27FC236}">
                    <a16:creationId xmlns:a16="http://schemas.microsoft.com/office/drawing/2014/main" id="{39A736EE-5416-63FF-A6E9-81022B16C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1E9B856-F9FE-1AC6-A983-966AEA9C57CA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3945E4D-F1CA-77A0-421C-15A9FB2C5A96}"/>
                  </a:ext>
                </a:extLst>
              </p:cNvPr>
              <p:cNvCxnSpPr>
                <a:endCxn id="14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1E09E9E-7E14-B396-4926-9EA72945EADC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78652F8-A850-FAC7-D4B5-C1EE55B4BBD3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E22AB0-87B8-571C-421B-F145EC273E98}"/>
              </a:ext>
            </a:extLst>
          </p:cNvPr>
          <p:cNvGrpSpPr/>
          <p:nvPr/>
        </p:nvGrpSpPr>
        <p:grpSpPr>
          <a:xfrm>
            <a:off x="5477670" y="3350310"/>
            <a:ext cx="2685977" cy="3114573"/>
            <a:chOff x="2971909" y="2971562"/>
            <a:chExt cx="2685977" cy="311457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FA0FAD-6A37-F80A-3A0A-E509BEF60EB4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5E7967-2AF7-3938-EF76-AF09D4BA8E0D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D114EB-E5F1-833D-32C7-45B934D81CF5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grpSp>
          <p:nvGrpSpPr>
            <p:cNvPr id="26" name="Group 27">
              <a:extLst>
                <a:ext uri="{FF2B5EF4-FFF2-40B4-BE49-F238E27FC236}">
                  <a16:creationId xmlns:a16="http://schemas.microsoft.com/office/drawing/2014/main" id="{681C8FDE-67F8-9302-98C4-2064EBD04524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27" name="Picture 26" descr="AA028202.png">
                <a:extLst>
                  <a:ext uri="{FF2B5EF4-FFF2-40B4-BE49-F238E27FC236}">
                    <a16:creationId xmlns:a16="http://schemas.microsoft.com/office/drawing/2014/main" id="{2466920A-C1CA-6E43-DEBA-679FAE3A4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28" name="Picture 27" descr="AA028202.png">
                <a:extLst>
                  <a:ext uri="{FF2B5EF4-FFF2-40B4-BE49-F238E27FC236}">
                    <a16:creationId xmlns:a16="http://schemas.microsoft.com/office/drawing/2014/main" id="{196C3C61-43D3-2B15-50D2-F88AF37A0F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29" name="Picture 28" descr="AA028202.png">
                <a:extLst>
                  <a:ext uri="{FF2B5EF4-FFF2-40B4-BE49-F238E27FC236}">
                    <a16:creationId xmlns:a16="http://schemas.microsoft.com/office/drawing/2014/main" id="{AA6269C2-8F69-ACCD-F73D-8F023C097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AAAD7C9-8FA9-A97D-885B-B26921C04514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9137201-746F-4765-D8F9-F00525C1E7EA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7144888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82A2F7-7D26-F5DC-FC1A-7FE6E3C93653}"/>
              </a:ext>
            </a:extLst>
          </p:cNvPr>
          <p:cNvSpPr/>
          <p:nvPr/>
        </p:nvSpPr>
        <p:spPr bwMode="auto">
          <a:xfrm>
            <a:off x="1053298" y="1944552"/>
            <a:ext cx="2789498" cy="1541209"/>
          </a:xfrm>
          <a:prstGeom prst="rect">
            <a:avLst/>
          </a:prstGeom>
          <a:solidFill>
            <a:srgbClr val="FFC000">
              <a:alpha val="3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Byzantine Fault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214" y="1697625"/>
            <a:ext cx="3770453" cy="2446116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No constraint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on misbehavior</a:t>
            </a:r>
            <a:br>
              <a:rPr lang="en-US" dirty="0"/>
            </a:br>
            <a:r>
              <a:rPr lang="en-US" dirty="0"/>
              <a:t>of faulty agents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5" descr="CSL graffiti modifi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69" y="3607530"/>
            <a:ext cx="3565001" cy="267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9221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29BD134-16AD-6345-9FF7-AE93A6FF228D}"/>
              </a:ext>
            </a:extLst>
          </p:cNvPr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12D7B-12F4-264F-9C59-1D7D19DC794F}"/>
              </a:ext>
            </a:extLst>
          </p:cNvPr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Averaging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Initially</a:t>
            </a:r>
            <a:r>
              <a:rPr lang="en-US" dirty="0"/>
              <a:t>, state = input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43565" y="3004255"/>
            <a:ext cx="4160752" cy="3081880"/>
            <a:chOff x="3643565" y="3004255"/>
            <a:chExt cx="4160752" cy="3081880"/>
          </a:xfrm>
        </p:grpSpPr>
        <p:sp>
          <p:nvSpPr>
            <p:cNvPr id="17" name="TextBox 16"/>
            <p:cNvSpPr txBox="1"/>
            <p:nvPr/>
          </p:nvSpPr>
          <p:spPr>
            <a:xfrm>
              <a:off x="6119975" y="5312300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31263" y="3291589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3643565" y="3004255"/>
              <a:ext cx="2014321" cy="3081880"/>
              <a:chOff x="3643565" y="3004255"/>
              <a:chExt cx="2014321" cy="3081880"/>
            </a:xfrm>
          </p:grpSpPr>
          <p:pic>
            <p:nvPicPr>
              <p:cNvPr id="30" name="Picture 29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1" name="Picture 30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Connector 32"/>
              <p:cNvCxnSpPr>
                <a:endCxn id="30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pic>
        <p:nvPicPr>
          <p:cNvPr id="25" name="Picture 24" descr="AA028233.png">
            <a:extLst>
              <a:ext uri="{FF2B5EF4-FFF2-40B4-BE49-F238E27FC236}">
                <a16:creationId xmlns:a16="http://schemas.microsoft.com/office/drawing/2014/main" id="{29B806CD-2FDB-194E-8959-E13B84515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25" y="3951572"/>
            <a:ext cx="1114741" cy="1154191"/>
          </a:xfrm>
          <a:prstGeom prst="rect">
            <a:avLst/>
          </a:prstGeom>
          <a:ln w="12700" cmpd="sng"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969F5AD-FFFA-224F-B2AB-9A5034C8234B}"/>
              </a:ext>
            </a:extLst>
          </p:cNvPr>
          <p:cNvSpPr txBox="1"/>
          <p:nvPr/>
        </p:nvSpPr>
        <p:spPr>
          <a:xfrm>
            <a:off x="3446673" y="3625958"/>
            <a:ext cx="860482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 =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6B3B21-D4C8-FA44-827D-CC88FE8832F9}"/>
              </a:ext>
            </a:extLst>
          </p:cNvPr>
          <p:cNvSpPr txBox="1"/>
          <p:nvPr/>
        </p:nvSpPr>
        <p:spPr>
          <a:xfrm>
            <a:off x="718590" y="3624120"/>
            <a:ext cx="1537600" cy="12741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Byzantine</a:t>
            </a:r>
            <a:br>
              <a:rPr lang="en-US" dirty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node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A9838C-9344-A846-AD71-C12D1325D685}"/>
              </a:ext>
            </a:extLst>
          </p:cNvPr>
          <p:cNvSpPr txBox="1"/>
          <p:nvPr/>
        </p:nvSpPr>
        <p:spPr>
          <a:xfrm>
            <a:off x="4134425" y="4727011"/>
            <a:ext cx="774972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 =1</a:t>
            </a:r>
          </a:p>
        </p:txBody>
      </p:sp>
    </p:spTree>
    <p:extLst>
      <p:ext uri="{BB962C8B-B14F-4D97-AF65-F5344CB8AC3E}">
        <p14:creationId xmlns:p14="http://schemas.microsoft.com/office/powerpoint/2010/main" val="7293891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29BD134-16AD-6345-9FF7-AE93A6FF228D}"/>
              </a:ext>
            </a:extLst>
          </p:cNvPr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12D7B-12F4-264F-9C59-1D7D19DC794F}"/>
              </a:ext>
            </a:extLst>
          </p:cNvPr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Averaging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Initially</a:t>
            </a:r>
            <a:r>
              <a:rPr lang="en-US" dirty="0"/>
              <a:t>, state = input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43565" y="3004255"/>
            <a:ext cx="4160752" cy="3081880"/>
            <a:chOff x="3643565" y="3004255"/>
            <a:chExt cx="4160752" cy="3081880"/>
          </a:xfrm>
        </p:grpSpPr>
        <p:sp>
          <p:nvSpPr>
            <p:cNvPr id="17" name="TextBox 16"/>
            <p:cNvSpPr txBox="1"/>
            <p:nvPr/>
          </p:nvSpPr>
          <p:spPr>
            <a:xfrm>
              <a:off x="6119975" y="5312300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31263" y="3291589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3643565" y="3004255"/>
              <a:ext cx="2014321" cy="3081880"/>
              <a:chOff x="3643565" y="3004255"/>
              <a:chExt cx="2014321" cy="3081880"/>
            </a:xfrm>
          </p:grpSpPr>
          <p:pic>
            <p:nvPicPr>
              <p:cNvPr id="30" name="Picture 29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1" name="Picture 30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Connector 32"/>
              <p:cNvCxnSpPr>
                <a:endCxn id="30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pic>
        <p:nvPicPr>
          <p:cNvPr id="25" name="Picture 24" descr="AA028233.png">
            <a:extLst>
              <a:ext uri="{FF2B5EF4-FFF2-40B4-BE49-F238E27FC236}">
                <a16:creationId xmlns:a16="http://schemas.microsoft.com/office/drawing/2014/main" id="{29B806CD-2FDB-194E-8959-E13B84515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25" y="3951572"/>
            <a:ext cx="1114741" cy="1154191"/>
          </a:xfrm>
          <a:prstGeom prst="rect">
            <a:avLst/>
          </a:prstGeom>
          <a:ln w="12700" cmpd="sng"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969F5AD-FFFA-224F-B2AB-9A5034C8234B}"/>
              </a:ext>
            </a:extLst>
          </p:cNvPr>
          <p:cNvSpPr txBox="1"/>
          <p:nvPr/>
        </p:nvSpPr>
        <p:spPr>
          <a:xfrm>
            <a:off x="3446673" y="3625958"/>
            <a:ext cx="860482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 =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6B3B21-D4C8-FA44-827D-CC88FE8832F9}"/>
              </a:ext>
            </a:extLst>
          </p:cNvPr>
          <p:cNvSpPr txBox="1"/>
          <p:nvPr/>
        </p:nvSpPr>
        <p:spPr>
          <a:xfrm>
            <a:off x="718590" y="3624120"/>
            <a:ext cx="1537600" cy="12741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Byzantine</a:t>
            </a:r>
            <a:br>
              <a:rPr lang="en-US" dirty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node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A9838C-9344-A846-AD71-C12D1325D685}"/>
              </a:ext>
            </a:extLst>
          </p:cNvPr>
          <p:cNvSpPr txBox="1"/>
          <p:nvPr/>
        </p:nvSpPr>
        <p:spPr>
          <a:xfrm>
            <a:off x="4134425" y="4727011"/>
            <a:ext cx="774972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 =1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3DD884-80FF-5147-B6BA-F9E8AFDECCB1}"/>
              </a:ext>
            </a:extLst>
          </p:cNvPr>
          <p:cNvSpPr txBox="1"/>
          <p:nvPr/>
        </p:nvSpPr>
        <p:spPr>
          <a:xfrm>
            <a:off x="6553200" y="1996490"/>
            <a:ext cx="230604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Arial"/>
                <a:cs typeface="Arial"/>
              </a:rPr>
              <a:t>No consensus !</a:t>
            </a:r>
          </a:p>
        </p:txBody>
      </p:sp>
    </p:spTree>
    <p:extLst>
      <p:ext uri="{BB962C8B-B14F-4D97-AF65-F5344CB8AC3E}">
        <p14:creationId xmlns:p14="http://schemas.microsoft.com/office/powerpoint/2010/main" val="19513331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C920-B9C0-DE90-E905-4FE3FB532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Condition for Consensus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with Byzantine 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EF8C9-6003-F282-268F-F8342C4FC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Goal is to achieve consensus among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non-faulty</a:t>
            </a:r>
            <a:r>
              <a:rPr lang="en-US" dirty="0"/>
              <a:t>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3B485-3A6D-759B-5522-343F9CE1E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844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C435D3-5F2A-C507-161C-9844D90C9DE3}"/>
              </a:ext>
            </a:extLst>
          </p:cNvPr>
          <p:cNvSpPr/>
          <p:nvPr/>
        </p:nvSpPr>
        <p:spPr bwMode="auto">
          <a:xfrm>
            <a:off x="590309" y="1608880"/>
            <a:ext cx="7974957" cy="1203767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C1A62-DB3C-A1C3-7B3C-F76BEEBFD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Condition for Consensus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with Byzantine faults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80702-7DE1-49C4-F7A9-6E9B3E267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At least one node must be able to </a:t>
            </a:r>
            <a:r>
              <a:rPr lang="en-US" dirty="0">
                <a:solidFill>
                  <a:srgbClr val="C00000"/>
                </a:solidFill>
              </a:rPr>
              <a:t>influence</a:t>
            </a:r>
            <a:r>
              <a:rPr lang="en-US" dirty="0"/>
              <a:t> all nodes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AE8043-E727-1757-E9F9-7AD030E89607}"/>
              </a:ext>
            </a:extLst>
          </p:cNvPr>
          <p:cNvGrpSpPr/>
          <p:nvPr/>
        </p:nvGrpSpPr>
        <p:grpSpPr>
          <a:xfrm>
            <a:off x="423109" y="3250258"/>
            <a:ext cx="2685977" cy="3114573"/>
            <a:chOff x="2971909" y="2971562"/>
            <a:chExt cx="2685977" cy="311457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56D9DA-0D1B-016C-6B64-23A0B6986C3F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CEACF1-D906-842D-4BDA-381441D5F60F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AC31A4-37AB-7E28-1158-71BEEF8E6F04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id="{551E9B42-FB04-E2A4-8E38-B142B55A4636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13" name="Picture 12" descr="AA028202.png">
                <a:extLst>
                  <a:ext uri="{FF2B5EF4-FFF2-40B4-BE49-F238E27FC236}">
                    <a16:creationId xmlns:a16="http://schemas.microsoft.com/office/drawing/2014/main" id="{946B5DAD-C94B-67DB-BBAA-61D130AC4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14" name="Picture 13" descr="AA028202.png">
                <a:extLst>
                  <a:ext uri="{FF2B5EF4-FFF2-40B4-BE49-F238E27FC236}">
                    <a16:creationId xmlns:a16="http://schemas.microsoft.com/office/drawing/2014/main" id="{030B6883-80E5-26EC-E56C-311B12D94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16" name="Picture 15" descr="AA028202.png">
                <a:extLst>
                  <a:ext uri="{FF2B5EF4-FFF2-40B4-BE49-F238E27FC236}">
                    <a16:creationId xmlns:a16="http://schemas.microsoft.com/office/drawing/2014/main" id="{39A736EE-5416-63FF-A6E9-81022B16C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1E9B856-F9FE-1AC6-A983-966AEA9C57CA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3945E4D-F1CA-77A0-421C-15A9FB2C5A96}"/>
                  </a:ext>
                </a:extLst>
              </p:cNvPr>
              <p:cNvCxnSpPr>
                <a:endCxn id="14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1E09E9E-7E14-B396-4926-9EA72945EADC}"/>
                  </a:ext>
                </a:extLst>
              </p:cNvPr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78652F8-A850-FAC7-D4B5-C1EE55B4BBD3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E22AB0-87B8-571C-421B-F145EC273E98}"/>
              </a:ext>
            </a:extLst>
          </p:cNvPr>
          <p:cNvGrpSpPr/>
          <p:nvPr/>
        </p:nvGrpSpPr>
        <p:grpSpPr>
          <a:xfrm>
            <a:off x="5477670" y="3350310"/>
            <a:ext cx="2685977" cy="3114573"/>
            <a:chOff x="2971909" y="2971562"/>
            <a:chExt cx="2685977" cy="311457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FA0FAD-6A37-F80A-3A0A-E509BEF60EB4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5E7967-2AF7-3938-EF76-AF09D4BA8E0D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D114EB-E5F1-833D-32C7-45B934D81CF5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grpSp>
          <p:nvGrpSpPr>
            <p:cNvPr id="26" name="Group 27">
              <a:extLst>
                <a:ext uri="{FF2B5EF4-FFF2-40B4-BE49-F238E27FC236}">
                  <a16:creationId xmlns:a16="http://schemas.microsoft.com/office/drawing/2014/main" id="{681C8FDE-67F8-9302-98C4-2064EBD04524}"/>
                </a:ext>
              </a:extLst>
            </p:cNvPr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27" name="Picture 26" descr="AA028202.png">
                <a:extLst>
                  <a:ext uri="{FF2B5EF4-FFF2-40B4-BE49-F238E27FC236}">
                    <a16:creationId xmlns:a16="http://schemas.microsoft.com/office/drawing/2014/main" id="{2466920A-C1CA-6E43-DEBA-679FAE3A4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28" name="Picture 27" descr="AA028202.png">
                <a:extLst>
                  <a:ext uri="{FF2B5EF4-FFF2-40B4-BE49-F238E27FC236}">
                    <a16:creationId xmlns:a16="http://schemas.microsoft.com/office/drawing/2014/main" id="{196C3C61-43D3-2B15-50D2-F88AF37A0F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29" name="Picture 28" descr="AA028202.png">
                <a:extLst>
                  <a:ext uri="{FF2B5EF4-FFF2-40B4-BE49-F238E27FC236}">
                    <a16:creationId xmlns:a16="http://schemas.microsoft.com/office/drawing/2014/main" id="{AA6269C2-8F69-ACCD-F73D-8F023C097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AAAD7C9-8FA9-A97D-885B-B26921C04514}"/>
                  </a:ext>
                </a:extLst>
              </p:cNvPr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9137201-746F-4765-D8F9-F00525C1E7EA}"/>
                  </a:ext>
                </a:extLst>
              </p:cNvPr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  <p:sp>
        <p:nvSpPr>
          <p:cNvPr id="31" name="Title 2">
            <a:extLst>
              <a:ext uri="{FF2B5EF4-FFF2-40B4-BE49-F238E27FC236}">
                <a16:creationId xmlns:a16="http://schemas.microsoft.com/office/drawing/2014/main" id="{E82AB395-BE64-534B-8E43-4F504CF1DB97}"/>
              </a:ext>
            </a:extLst>
          </p:cNvPr>
          <p:cNvSpPr txBox="1">
            <a:spLocks/>
          </p:cNvSpPr>
          <p:nvPr/>
        </p:nvSpPr>
        <p:spPr bwMode="auto">
          <a:xfrm>
            <a:off x="2223457" y="2412953"/>
            <a:ext cx="4711972" cy="126289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Helvetica"/>
                <a:ea typeface="+mj-ea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200" kern="0" dirty="0">
                <a:solidFill>
                  <a:srgbClr val="C00000"/>
                </a:solidFill>
              </a:rPr>
              <a:t>Insufficient with faults</a:t>
            </a:r>
          </a:p>
        </p:txBody>
      </p:sp>
    </p:spTree>
    <p:extLst>
      <p:ext uri="{BB962C8B-B14F-4D97-AF65-F5344CB8AC3E}">
        <p14:creationId xmlns:p14="http://schemas.microsoft.com/office/powerpoint/2010/main" val="20852370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3BB441D-22DF-0B40-A53B-D638A7D639CE}"/>
              </a:ext>
            </a:extLst>
          </p:cNvPr>
          <p:cNvSpPr/>
          <p:nvPr/>
        </p:nvSpPr>
        <p:spPr bwMode="auto">
          <a:xfrm>
            <a:off x="3744874" y="887190"/>
            <a:ext cx="3350407" cy="43711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60873" y="2567581"/>
            <a:ext cx="36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09837" y="5228403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496934" y="2486576"/>
            <a:ext cx="2014321" cy="3081880"/>
            <a:chOff x="3643565" y="3004255"/>
            <a:chExt cx="2014321" cy="3081880"/>
          </a:xfrm>
        </p:grpSpPr>
        <p:pic>
          <p:nvPicPr>
            <p:cNvPr id="30" name="Picture 29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334" y="4923670"/>
              <a:ext cx="1020562" cy="1162465"/>
            </a:xfrm>
            <a:prstGeom prst="rect">
              <a:avLst/>
            </a:prstGeom>
          </p:spPr>
        </p:pic>
        <p:pic>
          <p:nvPicPr>
            <p:cNvPr id="31" name="Picture 30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324" y="3004255"/>
              <a:ext cx="1020562" cy="1162465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 bwMode="auto">
            <a:xfrm flipV="1">
              <a:off x="3785973" y="3940623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Connector 32"/>
            <p:cNvCxnSpPr>
              <a:endCxn id="30" idx="1"/>
            </p:cNvCxnSpPr>
            <p:nvPr/>
          </p:nvCxnSpPr>
          <p:spPr bwMode="auto">
            <a:xfrm>
              <a:off x="3731054" y="4929163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3853700" y="4057741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3643565" y="5032174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532837" y="33866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A02823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931" y="3448118"/>
            <a:ext cx="1114741" cy="1154191"/>
          </a:xfrm>
          <a:prstGeom prst="rect">
            <a:avLst/>
          </a:prstGeom>
          <a:ln w="12700" cmpd="sng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329279" y="3122504"/>
            <a:ext cx="860482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 =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6700" y="3475765"/>
            <a:ext cx="1537600" cy="12741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Byzantine</a:t>
            </a:r>
            <a:br>
              <a:rPr lang="en-US" dirty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node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17031" y="4223557"/>
            <a:ext cx="774972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 =1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325DCB4-F134-E248-8748-48B27295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condition for local Byzantine consensus algorithms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is now known (2012)</a:t>
            </a:r>
          </a:p>
        </p:txBody>
      </p:sp>
    </p:spTree>
    <p:extLst>
      <p:ext uri="{BB962C8B-B14F-4D97-AF65-F5344CB8AC3E}">
        <p14:creationId xmlns:p14="http://schemas.microsoft.com/office/powerpoint/2010/main" val="3810908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D478-85DC-88A3-2DEF-5958C46ECD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Takeaway 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FC853-1ED3-639C-FD59-DE80D52F27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958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558EF7-0F73-D1D0-0A34-3C4C1BADB4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Fault-Tolerant Consensus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over Broadcast Channels</a:t>
            </a:r>
          </a:p>
        </p:txBody>
      </p:sp>
    </p:spTree>
    <p:extLst>
      <p:ext uri="{BB962C8B-B14F-4D97-AF65-F5344CB8AC3E}">
        <p14:creationId xmlns:p14="http://schemas.microsoft.com/office/powerpoint/2010/main" val="37836203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89CA4-8B6E-1A44-B070-7DA316B5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Broadcast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1258F-063E-B84F-9D2C-427871C55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Wireless transmissions (potentially) received by all neighbors of the sender</a:t>
            </a:r>
          </a:p>
          <a:p>
            <a:endParaRPr lang="en-US" dirty="0"/>
          </a:p>
          <a:p>
            <a:r>
              <a:rPr lang="en-US" dirty="0"/>
              <a:t>Does this benefit Byzantine consensus?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069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128364" y="1969065"/>
            <a:ext cx="36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77328" y="462988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066194" y="1888060"/>
            <a:ext cx="1112552" cy="3081880"/>
            <a:chOff x="4545334" y="3004255"/>
            <a:chExt cx="1112552" cy="3081880"/>
          </a:xfrm>
        </p:grpSpPr>
        <p:pic>
          <p:nvPicPr>
            <p:cNvPr id="30" name="Picture 29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334" y="4923670"/>
              <a:ext cx="1020562" cy="1162465"/>
            </a:xfrm>
            <a:prstGeom prst="rect">
              <a:avLst/>
            </a:prstGeom>
          </p:spPr>
        </p:pic>
        <p:pic>
          <p:nvPicPr>
            <p:cNvPr id="31" name="Picture 30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324" y="3004255"/>
              <a:ext cx="1020562" cy="116246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32837" y="33866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A02823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22" y="2849602"/>
            <a:ext cx="1114741" cy="1154191"/>
          </a:xfrm>
          <a:prstGeom prst="rect">
            <a:avLst/>
          </a:prstGeom>
          <a:ln w="12700" cmpd="sng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988896" y="2286373"/>
            <a:ext cx="860482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 =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4191" y="2877249"/>
            <a:ext cx="1537600" cy="12741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Byzantine</a:t>
            </a:r>
            <a:br>
              <a:rPr lang="en-US" dirty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node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83833" y="5634733"/>
            <a:ext cx="478528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latin typeface="Arial"/>
                <a:cs typeface="Arial"/>
              </a:rPr>
              <a:t>Misbehavior can be detected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40965" y="4073195"/>
            <a:ext cx="774972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 =1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15578E9-646C-7A4C-8FE5-08B84433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Broadcast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1BE261-FC03-7441-900D-D8A4CA2720C1}"/>
              </a:ext>
            </a:extLst>
          </p:cNvPr>
          <p:cNvGrpSpPr/>
          <p:nvPr/>
        </p:nvGrpSpPr>
        <p:grpSpPr>
          <a:xfrm>
            <a:off x="4116694" y="2821651"/>
            <a:ext cx="982810" cy="1210357"/>
            <a:chOff x="3948289" y="4127586"/>
            <a:chExt cx="550341" cy="79437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436535F-23FC-5F48-8965-5911F1A02BF9}"/>
                </a:ext>
              </a:extLst>
            </p:cNvPr>
            <p:cNvSpPr/>
            <p:nvPr/>
          </p:nvSpPr>
          <p:spPr>
            <a:xfrm>
              <a:off x="3948289" y="4138789"/>
              <a:ext cx="366894" cy="783167"/>
            </a:xfrm>
            <a:custGeom>
              <a:avLst/>
              <a:gdLst>
                <a:gd name="connsiteX0" fmla="*/ 7056 w 366894"/>
                <a:gd name="connsiteY0" fmla="*/ 0 h 783167"/>
                <a:gd name="connsiteX1" fmla="*/ 366889 w 366894"/>
                <a:gd name="connsiteY1" fmla="*/ 338667 h 783167"/>
                <a:gd name="connsiteX2" fmla="*/ 0 w 366894"/>
                <a:gd name="connsiteY2" fmla="*/ 783167 h 78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894" h="783167">
                  <a:moveTo>
                    <a:pt x="7056" y="0"/>
                  </a:moveTo>
                  <a:cubicBezTo>
                    <a:pt x="187560" y="104069"/>
                    <a:pt x="368065" y="208139"/>
                    <a:pt x="366889" y="338667"/>
                  </a:cubicBezTo>
                  <a:cubicBezTo>
                    <a:pt x="365713" y="469195"/>
                    <a:pt x="0" y="783167"/>
                    <a:pt x="0" y="783167"/>
                  </a:cubicBezTo>
                </a:path>
              </a:pathLst>
            </a:custGeom>
            <a:ln w="28575">
              <a:solidFill>
                <a:srgbClr val="0000FF"/>
              </a:solidFill>
              <a:prstDash val="sys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3AC78E2-2A10-3C40-AC79-4949BC887F08}"/>
                </a:ext>
              </a:extLst>
            </p:cNvPr>
            <p:cNvSpPr/>
            <p:nvPr/>
          </p:nvSpPr>
          <p:spPr>
            <a:xfrm>
              <a:off x="4131736" y="4127586"/>
              <a:ext cx="366894" cy="783167"/>
            </a:xfrm>
            <a:custGeom>
              <a:avLst/>
              <a:gdLst>
                <a:gd name="connsiteX0" fmla="*/ 7056 w 366894"/>
                <a:gd name="connsiteY0" fmla="*/ 0 h 783167"/>
                <a:gd name="connsiteX1" fmla="*/ 366889 w 366894"/>
                <a:gd name="connsiteY1" fmla="*/ 338667 h 783167"/>
                <a:gd name="connsiteX2" fmla="*/ 0 w 366894"/>
                <a:gd name="connsiteY2" fmla="*/ 783167 h 78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894" h="783167">
                  <a:moveTo>
                    <a:pt x="7056" y="0"/>
                  </a:moveTo>
                  <a:cubicBezTo>
                    <a:pt x="187560" y="104069"/>
                    <a:pt x="368065" y="208139"/>
                    <a:pt x="366889" y="338667"/>
                  </a:cubicBezTo>
                  <a:cubicBezTo>
                    <a:pt x="365713" y="469195"/>
                    <a:pt x="0" y="783167"/>
                    <a:pt x="0" y="783167"/>
                  </a:cubicBezTo>
                </a:path>
              </a:pathLst>
            </a:custGeom>
            <a:ln w="28575">
              <a:solidFill>
                <a:srgbClr val="0000FF"/>
              </a:solidFill>
              <a:prstDash val="sys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572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354BE91-99F3-7043-A207-82DCACD9CA9C}"/>
              </a:ext>
            </a:extLst>
          </p:cNvPr>
          <p:cNvSpPr/>
          <p:nvPr/>
        </p:nvSpPr>
        <p:spPr bwMode="auto">
          <a:xfrm>
            <a:off x="1479663" y="2788226"/>
            <a:ext cx="3108960" cy="43711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A37407-A91C-834B-84DA-FCACB6E9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Condition for Byzantine Consensus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Global Algorithms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F6FD1-45AE-A34C-BBD5-3D2185130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Point-to-point networks </a:t>
            </a:r>
            <a:r>
              <a:rPr lang="en-US" dirty="0">
                <a:solidFill>
                  <a:srgbClr val="FF0000"/>
                </a:solidFill>
              </a:rPr>
              <a:t>(1982)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	2f + 1</a:t>
            </a:r>
            <a:r>
              <a:rPr lang="en-US" dirty="0"/>
              <a:t> connectivity</a:t>
            </a:r>
            <a:br>
              <a:rPr lang="en-US" dirty="0"/>
            </a:br>
            <a:r>
              <a:rPr lang="en-US" dirty="0"/>
              <a:t>	3f + 1 nodes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EC492-1177-B242-BC7C-FD04989A5FEE}"/>
              </a:ext>
            </a:extLst>
          </p:cNvPr>
          <p:cNvSpPr txBox="1"/>
          <p:nvPr/>
        </p:nvSpPr>
        <p:spPr>
          <a:xfrm>
            <a:off x="7409916" y="3585127"/>
            <a:ext cx="1090363" cy="9048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f faulty</a:t>
            </a:r>
          </a:p>
          <a:p>
            <a:pPr>
              <a:buNone/>
            </a:pPr>
            <a:r>
              <a:rPr lang="en-US" dirty="0">
                <a:latin typeface="Helvetica" pitchFamily="2" charset="0"/>
              </a:rPr>
              <a:t>nodes</a:t>
            </a:r>
          </a:p>
        </p:txBody>
      </p:sp>
    </p:spTree>
    <p:extLst>
      <p:ext uri="{BB962C8B-B14F-4D97-AF65-F5344CB8AC3E}">
        <p14:creationId xmlns:p14="http://schemas.microsoft.com/office/powerpoint/2010/main" val="16065607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0F0E75-0089-BE48-BB9F-E096C69805FB}"/>
              </a:ext>
            </a:extLst>
          </p:cNvPr>
          <p:cNvSpPr/>
          <p:nvPr/>
        </p:nvSpPr>
        <p:spPr bwMode="auto">
          <a:xfrm>
            <a:off x="1479663" y="5334691"/>
            <a:ext cx="3108960" cy="43711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4BE91-99F3-7043-A207-82DCACD9CA9C}"/>
              </a:ext>
            </a:extLst>
          </p:cNvPr>
          <p:cNvSpPr/>
          <p:nvPr/>
        </p:nvSpPr>
        <p:spPr bwMode="auto">
          <a:xfrm>
            <a:off x="1479663" y="2788226"/>
            <a:ext cx="3108960" cy="43711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A37407-A91C-834B-84DA-FCACB6E9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Condition for Byzantine Consensus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Global Algorithms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F6FD1-45AE-A34C-BBD5-3D2185130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Point-to-point networks </a:t>
            </a:r>
            <a:r>
              <a:rPr lang="en-US" dirty="0">
                <a:solidFill>
                  <a:srgbClr val="FF0000"/>
                </a:solidFill>
              </a:rPr>
              <a:t>(1982)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	2f + 1</a:t>
            </a:r>
            <a:r>
              <a:rPr lang="en-US" dirty="0"/>
              <a:t> connectivity</a:t>
            </a:r>
            <a:br>
              <a:rPr lang="en-US" dirty="0"/>
            </a:br>
            <a:r>
              <a:rPr lang="en-US" dirty="0"/>
              <a:t>	3f + 1 nodes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Broadcast channels (</a:t>
            </a:r>
            <a:r>
              <a:rPr lang="en-US" dirty="0">
                <a:solidFill>
                  <a:srgbClr val="FF0000"/>
                </a:solidFill>
              </a:rPr>
              <a:t>2018)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C00000"/>
                </a:solidFill>
              </a:rPr>
              <a:t>3f/2 + 1 </a:t>
            </a:r>
            <a:r>
              <a:rPr lang="en-US" dirty="0"/>
              <a:t>connectivity</a:t>
            </a:r>
          </a:p>
          <a:p>
            <a:pPr marL="0" indent="0">
              <a:buNone/>
            </a:pPr>
            <a:r>
              <a:rPr lang="en-US" dirty="0"/>
              <a:t>	        2f  node degree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EC492-1177-B242-BC7C-FD04989A5FEE}"/>
              </a:ext>
            </a:extLst>
          </p:cNvPr>
          <p:cNvSpPr txBox="1"/>
          <p:nvPr/>
        </p:nvSpPr>
        <p:spPr>
          <a:xfrm>
            <a:off x="7409916" y="3585127"/>
            <a:ext cx="1090363" cy="9048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f faulty</a:t>
            </a:r>
          </a:p>
          <a:p>
            <a:pPr>
              <a:buNone/>
            </a:pPr>
            <a:r>
              <a:rPr lang="en-US" dirty="0">
                <a:latin typeface="Helvetica" pitchFamily="2" charset="0"/>
              </a:rPr>
              <a:t>nodes</a:t>
            </a:r>
          </a:p>
        </p:txBody>
      </p:sp>
    </p:spTree>
    <p:extLst>
      <p:ext uri="{BB962C8B-B14F-4D97-AF65-F5344CB8AC3E}">
        <p14:creationId xmlns:p14="http://schemas.microsoft.com/office/powerpoint/2010/main" val="28090244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F874-369D-7C45-A40E-0D95BC5008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Fault-Tolerant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Distributed Optimization</a:t>
            </a:r>
          </a:p>
        </p:txBody>
      </p:sp>
    </p:spTree>
    <p:extLst>
      <p:ext uri="{BB962C8B-B14F-4D97-AF65-F5344CB8AC3E}">
        <p14:creationId xmlns:p14="http://schemas.microsoft.com/office/powerpoint/2010/main" val="34940384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673C-AB77-254A-9AD8-A473A5D06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49202F-31BE-DD42-9ED0-6927819AB1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Input of node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Compute average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u="sng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49202F-31BE-DD42-9ED0-6927819AB1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BEFB2F3-9F82-5E49-A54F-4CF492CAB1C9}"/>
              </a:ext>
            </a:extLst>
          </p:cNvPr>
          <p:cNvGrpSpPr/>
          <p:nvPr/>
        </p:nvGrpSpPr>
        <p:grpSpPr>
          <a:xfrm>
            <a:off x="5456389" y="1960880"/>
            <a:ext cx="3001811" cy="2998285"/>
            <a:chOff x="5352956" y="2087379"/>
            <a:chExt cx="3001811" cy="29982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EBC1DC-6AB4-1248-8B21-8E3D7E819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2956" y="2239663"/>
              <a:ext cx="1124522" cy="112452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FD851F-95ED-0043-ACF2-C4BAC602C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6305" y="3961142"/>
              <a:ext cx="1124522" cy="1124522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F9BFC46-E088-5446-A160-72422112184F}"/>
                </a:ext>
              </a:extLst>
            </p:cNvPr>
            <p:cNvSpPr/>
            <p:nvPr/>
          </p:nvSpPr>
          <p:spPr bwMode="auto">
            <a:xfrm>
              <a:off x="7491738" y="2087379"/>
              <a:ext cx="863029" cy="81457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S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B677BE4-5238-3949-8139-979E8D30020E}"/>
                </a:ext>
              </a:extLst>
            </p:cNvPr>
            <p:cNvCxnSpPr/>
            <p:nvPr/>
          </p:nvCxnSpPr>
          <p:spPr bwMode="auto">
            <a:xfrm flipV="1">
              <a:off x="6375971" y="2643209"/>
              <a:ext cx="1046922" cy="7099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9F95D99-F684-2244-87AF-375D08BF9F2A}"/>
                </a:ext>
              </a:extLst>
            </p:cNvPr>
            <p:cNvCxnSpPr/>
            <p:nvPr/>
          </p:nvCxnSpPr>
          <p:spPr bwMode="auto">
            <a:xfrm flipV="1">
              <a:off x="7426035" y="2874520"/>
              <a:ext cx="169136" cy="120639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1798FB-F816-4C42-8266-95A3102D04E2}"/>
                </a:ext>
              </a:extLst>
            </p:cNvPr>
            <p:cNvSpPr txBox="1"/>
            <p:nvPr/>
          </p:nvSpPr>
          <p:spPr>
            <a:xfrm>
              <a:off x="5652164" y="3112148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sz="3200" b="1" i="1" baseline="-25000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b="1" i="1" baseline="-25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ACE449-BA1F-5F44-9E5B-8433379360A7}"/>
                </a:ext>
              </a:extLst>
            </p:cNvPr>
            <p:cNvSpPr txBox="1"/>
            <p:nvPr/>
          </p:nvSpPr>
          <p:spPr>
            <a:xfrm>
              <a:off x="7646982" y="4393823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sz="3200" b="1" i="1" baseline="-25000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b="1" i="1" baseline="-25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E6C98A4-5792-FB4B-95EE-C9B31DFB52F0}"/>
              </a:ext>
            </a:extLst>
          </p:cNvPr>
          <p:cNvSpPr txBox="1"/>
          <p:nvPr/>
        </p:nvSpPr>
        <p:spPr>
          <a:xfrm>
            <a:off x="6646614" y="1851346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3200" b="1" i="1" baseline="-25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b="1" i="1" baseline="-2500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10D252-48A0-7848-9D2F-4C1E0B982AB0}"/>
              </a:ext>
            </a:extLst>
          </p:cNvPr>
          <p:cNvSpPr txBox="1"/>
          <p:nvPr/>
        </p:nvSpPr>
        <p:spPr>
          <a:xfrm>
            <a:off x="7615422" y="3092728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3200" b="1" i="1" baseline="-25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b="1" i="1" baseline="-2500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F0C44-AB44-3061-41D4-37F61A9D4F5D}"/>
              </a:ext>
            </a:extLst>
          </p:cNvPr>
          <p:cNvSpPr txBox="1"/>
          <p:nvPr/>
        </p:nvSpPr>
        <p:spPr>
          <a:xfrm>
            <a:off x="5990019" y="5922131"/>
            <a:ext cx="2920992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S is a trusted server</a:t>
            </a:r>
          </a:p>
        </p:txBody>
      </p:sp>
    </p:spTree>
    <p:extLst>
      <p:ext uri="{BB962C8B-B14F-4D97-AF65-F5344CB8AC3E}">
        <p14:creationId xmlns:p14="http://schemas.microsoft.com/office/powerpoint/2010/main" val="40614058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EC825-0FFD-794B-8813-81342AE8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Fault-Tolerant</a:t>
            </a:r>
            <a:r>
              <a:rPr lang="en-US" dirty="0"/>
              <a:t> Averaging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009D-24D6-5B45-BE1A-B3A282982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What to do if some nodes send bogus values?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6952A9-CCBC-554B-8C4E-72B6E21047E3}"/>
              </a:ext>
            </a:extLst>
          </p:cNvPr>
          <p:cNvGrpSpPr/>
          <p:nvPr/>
        </p:nvGrpSpPr>
        <p:grpSpPr>
          <a:xfrm>
            <a:off x="3071094" y="3097715"/>
            <a:ext cx="3009850" cy="2998285"/>
            <a:chOff x="5352956" y="2087379"/>
            <a:chExt cx="3009850" cy="29982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6B6885-8C23-2B47-BAFB-0BE82A1B8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2956" y="2239663"/>
              <a:ext cx="1124522" cy="112452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B5494C-1E05-A64E-93DC-9E9942F53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6305" y="3961142"/>
              <a:ext cx="1124522" cy="1124522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9F00B0-0449-764B-AF84-CA9DDBD2BA32}"/>
                </a:ext>
              </a:extLst>
            </p:cNvPr>
            <p:cNvSpPr/>
            <p:nvPr/>
          </p:nvSpPr>
          <p:spPr bwMode="auto">
            <a:xfrm>
              <a:off x="7491738" y="2087379"/>
              <a:ext cx="863029" cy="81457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</a:rPr>
                <a:t>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7BA2463-E6CE-8047-893B-6A8BC6BCB8DB}"/>
                </a:ext>
              </a:extLst>
            </p:cNvPr>
            <p:cNvCxnSpPr/>
            <p:nvPr/>
          </p:nvCxnSpPr>
          <p:spPr bwMode="auto">
            <a:xfrm flipV="1">
              <a:off x="6375971" y="2643209"/>
              <a:ext cx="1046922" cy="7099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41A937C-28BE-0E4B-876F-1D58EAC40DAC}"/>
                </a:ext>
              </a:extLst>
            </p:cNvPr>
            <p:cNvCxnSpPr/>
            <p:nvPr/>
          </p:nvCxnSpPr>
          <p:spPr bwMode="auto">
            <a:xfrm flipV="1">
              <a:off x="7426035" y="2874520"/>
              <a:ext cx="169136" cy="120639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B37BD4-C9AE-A647-BE50-AC405795D855}"/>
                </a:ext>
              </a:extLst>
            </p:cNvPr>
            <p:cNvSpPr txBox="1"/>
            <p:nvPr/>
          </p:nvSpPr>
          <p:spPr>
            <a:xfrm>
              <a:off x="5652164" y="3112148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sz="3200" b="1" i="1" baseline="-25000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b="1" i="1" baseline="-25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0AFF1D-84F7-5E49-A070-DE3361B67402}"/>
                </a:ext>
              </a:extLst>
            </p:cNvPr>
            <p:cNvSpPr txBox="1"/>
            <p:nvPr/>
          </p:nvSpPr>
          <p:spPr>
            <a:xfrm>
              <a:off x="7836700" y="4475668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sz="3200" b="1" i="1" baseline="-25000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b="1" i="1" baseline="-25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D64EB9C-C4D5-5F4D-A4E0-127389F352C1}"/>
              </a:ext>
            </a:extLst>
          </p:cNvPr>
          <p:cNvSpPr txBox="1"/>
          <p:nvPr/>
        </p:nvSpPr>
        <p:spPr>
          <a:xfrm>
            <a:off x="4261319" y="3030670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3200" b="1" i="1" baseline="-25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b="1" i="1" baseline="-2500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A53C06-10EE-444E-A10C-6E22C181D437}"/>
              </a:ext>
            </a:extLst>
          </p:cNvPr>
          <p:cNvSpPr txBox="1"/>
          <p:nvPr/>
        </p:nvSpPr>
        <p:spPr>
          <a:xfrm>
            <a:off x="5315855" y="4248412"/>
            <a:ext cx="34496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endParaRPr lang="en-US" b="1" i="1" baseline="-25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507546-0F36-C640-94CE-1EA041564373}"/>
              </a:ext>
            </a:extLst>
          </p:cNvPr>
          <p:cNvSpPr txBox="1"/>
          <p:nvPr/>
        </p:nvSpPr>
        <p:spPr>
          <a:xfrm>
            <a:off x="4107167" y="6123983"/>
            <a:ext cx="188384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Byzantine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81338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673C-AB77-254A-9AD8-A473A5D06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Averaging </a:t>
            </a:r>
            <a:r>
              <a:rPr lang="en-US" dirty="0">
                <a:sym typeface="Wingdings" pitchFamily="2" charset="2"/>
              </a:rPr>
              <a:t> Optimization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49202F-31BE-DD42-9ED0-6927819AB1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Input of node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Average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 </a:t>
                </a:r>
                <a:r>
                  <a:rPr lang="en-US" dirty="0"/>
                  <a:t>= </a:t>
                </a:r>
              </a:p>
              <a:p>
                <a:endParaRPr lang="en-US" u="sng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	         where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49202F-31BE-DD42-9ED0-6927819AB1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E463DFE7-8444-8D4B-9D00-854CB9CB93B0}"/>
              </a:ext>
            </a:extLst>
          </p:cNvPr>
          <p:cNvGrpSpPr/>
          <p:nvPr/>
        </p:nvGrpSpPr>
        <p:grpSpPr>
          <a:xfrm>
            <a:off x="3625302" y="3137856"/>
            <a:ext cx="2750267" cy="1676400"/>
            <a:chOff x="1082616" y="1973595"/>
            <a:chExt cx="3243723" cy="1835264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01C1843-B054-2045-9FBD-386B0FD78B31}"/>
                </a:ext>
              </a:extLst>
            </p:cNvPr>
            <p:cNvGrpSpPr/>
            <p:nvPr/>
          </p:nvGrpSpPr>
          <p:grpSpPr>
            <a:xfrm>
              <a:off x="1082616" y="1973595"/>
              <a:ext cx="3243723" cy="1835264"/>
              <a:chOff x="1082616" y="1973596"/>
              <a:chExt cx="3243724" cy="1835265"/>
            </a:xfrm>
            <a:grpFill/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A4C0A9E-F37F-3144-835A-3204FC2788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2616" y="1973596"/>
                <a:ext cx="3243724" cy="1835265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F3154C-5F73-814A-9D59-FBB4761778CA}"/>
                  </a:ext>
                </a:extLst>
              </p:cNvPr>
              <p:cNvSpPr/>
              <p:nvPr/>
            </p:nvSpPr>
            <p:spPr bwMode="auto">
              <a:xfrm>
                <a:off x="2620370" y="2129051"/>
                <a:ext cx="573206" cy="423080"/>
              </a:xfrm>
              <a:prstGeom prst="rect">
                <a:avLst/>
              </a:prstGeom>
              <a:grpFill/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E4D1C61-AC40-D541-87BD-4D52EFE400A8}"/>
                  </a:ext>
                </a:extLst>
              </p:cNvPr>
              <p:cNvSpPr/>
              <p:nvPr/>
            </p:nvSpPr>
            <p:spPr bwMode="auto">
              <a:xfrm>
                <a:off x="2634018" y="3213480"/>
                <a:ext cx="573206" cy="423080"/>
              </a:xfrm>
              <a:prstGeom prst="rect">
                <a:avLst/>
              </a:prstGeom>
              <a:grpFill/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5BCFE7-22FD-3542-B291-D5F54A6F40FA}"/>
                  </a:ext>
                </a:extLst>
              </p:cNvPr>
              <p:cNvSpPr txBox="1"/>
              <p:nvPr/>
            </p:nvSpPr>
            <p:spPr>
              <a:xfrm>
                <a:off x="2704478" y="3254986"/>
                <a:ext cx="285656" cy="52322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sz="2800" i="1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2CE66A-9BDC-3B40-BFB3-14EAF77142FC}"/>
                </a:ext>
              </a:extLst>
            </p:cNvPr>
            <p:cNvSpPr/>
            <p:nvPr/>
          </p:nvSpPr>
          <p:spPr bwMode="auto">
            <a:xfrm>
              <a:off x="1364776" y="3138986"/>
              <a:ext cx="955343" cy="395785"/>
            </a:xfrm>
            <a:prstGeom prst="rect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141F54-3311-4748-920F-0152C80DFC02}"/>
                  </a:ext>
                </a:extLst>
              </p:cNvPr>
              <p:cNvSpPr txBox="1"/>
              <p:nvPr/>
            </p:nvSpPr>
            <p:spPr>
              <a:xfrm>
                <a:off x="3635267" y="5679113"/>
                <a:ext cx="2740302" cy="430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141F54-3311-4748-920F-0152C80DF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267" y="5679113"/>
                <a:ext cx="2740302" cy="430887"/>
              </a:xfrm>
              <a:prstGeom prst="rect">
                <a:avLst/>
              </a:prstGeom>
              <a:blipFill>
                <a:blip r:embed="rId4"/>
                <a:stretch>
                  <a:fillRect l="-5069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54897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9F5E-FEB9-6148-91A2-11044C1CB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3429000"/>
            <a:ext cx="7772400" cy="1470025"/>
          </a:xfrm>
        </p:spPr>
        <p:txBody>
          <a:bodyPr/>
          <a:lstStyle/>
          <a:p>
            <a:r>
              <a:rPr lang="en-US" sz="3200" dirty="0"/>
              <a:t>Many Applications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0783C6-C13E-9C41-B02E-F01150AAE5E2}"/>
                  </a:ext>
                </a:extLst>
              </p:cNvPr>
              <p:cNvSpPr txBox="1"/>
              <p:nvPr/>
            </p:nvSpPr>
            <p:spPr>
              <a:xfrm>
                <a:off x="2691836" y="1113804"/>
                <a:ext cx="3760325" cy="191437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endParaRPr lang="en-US" sz="32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r>
                  <a:rPr lang="en-US" sz="3200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2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sz="32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sz="36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3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3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36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6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US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0783C6-C13E-9C41-B02E-F01150AAE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36" y="1113804"/>
                <a:ext cx="3760325" cy="1914370"/>
              </a:xfrm>
              <a:prstGeom prst="rect">
                <a:avLst/>
              </a:prstGeom>
              <a:blipFill>
                <a:blip r:embed="rId2"/>
                <a:stretch>
                  <a:fillRect t="-15789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26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4747" name="Text Box 11">
            <a:extLst>
              <a:ext uri="{FF2B5EF4-FFF2-40B4-BE49-F238E27FC236}">
                <a16:creationId xmlns:a16="http://schemas.microsoft.com/office/drawing/2014/main" id="{E0491D53-0677-4F4A-8531-BE3482402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3302" y="6412230"/>
            <a:ext cx="133882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Font typeface="Marlett" pitchFamily="2" charset="2"/>
              <a:buNone/>
            </a:pPr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Picture from Wikipedia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AA6EA22D-E8D3-B049-982B-BF10A32E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rgbClr val="92D050"/>
          </a:solidFill>
        </p:spPr>
        <p:txBody>
          <a:bodyPr/>
          <a:lstStyle/>
          <a:p>
            <a:r>
              <a:rPr lang="en-US" dirty="0"/>
              <a:t>Moral of the Story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72073-5706-D162-FA74-04269A312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0" y="3810000"/>
            <a:ext cx="7772400" cy="2334089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6A20DA9-35AA-40C3-67AE-B1B1BBD4E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>
                <a:solidFill>
                  <a:srgbClr val="C00000"/>
                </a:solidFill>
              </a:rPr>
              <a:t>Natural, unanswered </a:t>
            </a:r>
            <a:r>
              <a:rPr lang="en-US" dirty="0"/>
              <a:t>questions at the intersection of previously explored problem spaces</a:t>
            </a:r>
          </a:p>
        </p:txBody>
      </p:sp>
    </p:spTree>
    <p:extLst>
      <p:ext uri="{BB962C8B-B14F-4D97-AF65-F5344CB8AC3E}">
        <p14:creationId xmlns:p14="http://schemas.microsoft.com/office/powerpoint/2010/main" val="171972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26BFA3-B9DD-BB41-9D3F-35038D9D1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3AA36-BAF5-1242-B03B-E88B09C5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73" y="1524000"/>
            <a:ext cx="10956324" cy="533400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AB835F52-FD57-2843-8BBD-0F77ADF07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17048" y="5615793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1ED36E3A-2EBC-7D45-B8D1-F37CAA435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5695" y="251038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992D52D5-A30F-AE45-A2B7-670AE64E8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9176" y="2283329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4448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26BFA3-B9DD-BB41-9D3F-35038D9D1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3AA36-BAF5-1242-B03B-E88B09C5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73" y="1524000"/>
            <a:ext cx="10956324" cy="533400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AB835F52-FD57-2843-8BBD-0F77ADF07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17048" y="5615793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1ED36E3A-2EBC-7D45-B8D1-F37CAA435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5695" y="251038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992D52D5-A30F-AE45-A2B7-670AE64E8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9176" y="2283329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6B4550-0BDA-A24A-8BF5-2096BFA614A3}"/>
                  </a:ext>
                </a:extLst>
              </p:cNvPr>
              <p:cNvSpPr txBox="1"/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6B4550-0BDA-A24A-8BF5-2096BFA61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blipFill>
                <a:blip r:embed="rId4"/>
                <a:stretch>
                  <a:fillRect l="-389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35DD7F-CFF7-1B4F-88C9-D0A583E98003}"/>
                  </a:ext>
                </a:extLst>
              </p:cNvPr>
              <p:cNvSpPr txBox="1"/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35DD7F-CFF7-1B4F-88C9-D0A583E98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blipFill>
                <a:blip r:embed="rId5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94D644-E59C-AB40-A90E-F286C557E8C0}"/>
                  </a:ext>
                </a:extLst>
              </p:cNvPr>
              <p:cNvSpPr txBox="1"/>
              <p:nvPr/>
            </p:nvSpPr>
            <p:spPr>
              <a:xfrm>
                <a:off x="2915618" y="6303936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94D644-E59C-AB40-A90E-F286C557E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618" y="6303936"/>
                <a:ext cx="968727" cy="461665"/>
              </a:xfrm>
              <a:prstGeom prst="rect">
                <a:avLst/>
              </a:prstGeom>
              <a:blipFill>
                <a:blip r:embed="rId6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E9B5135-2E2B-C926-2A1E-C24D0478F918}"/>
              </a:ext>
            </a:extLst>
          </p:cNvPr>
          <p:cNvSpPr txBox="1"/>
          <p:nvPr/>
        </p:nvSpPr>
        <p:spPr>
          <a:xfrm>
            <a:off x="4755060" y="2924005"/>
            <a:ext cx="38985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985923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F33F93-80DE-694F-8728-05CBB1359225}"/>
                  </a:ext>
                </a:extLst>
              </p:cNvPr>
              <p:cNvSpPr txBox="1"/>
              <p:nvPr/>
            </p:nvSpPr>
            <p:spPr>
              <a:xfrm>
                <a:off x="2691837" y="1961703"/>
                <a:ext cx="3760325" cy="21236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endPara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r>
                  <a:rPr lang="en-US" sz="3600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sz="36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sz="4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40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F33F93-80DE-694F-8728-05CBB1359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37" y="1961703"/>
                <a:ext cx="3760325" cy="2123658"/>
              </a:xfrm>
              <a:prstGeom prst="rect">
                <a:avLst/>
              </a:prstGeom>
              <a:blipFill>
                <a:blip r:embed="rId2"/>
                <a:stretch>
                  <a:fillRect t="-14201" r="-3704" b="-34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53307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779" y="2310135"/>
            <a:ext cx="4361688" cy="4399948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Data is distributed</a:t>
            </a:r>
            <a:br>
              <a:rPr lang="en-US" kern="0" dirty="0"/>
            </a:br>
            <a:r>
              <a:rPr lang="en-US" kern="0" dirty="0"/>
              <a:t>across different</a:t>
            </a:r>
            <a:br>
              <a:rPr lang="en-US" kern="0" dirty="0"/>
            </a:br>
            <a:r>
              <a:rPr lang="en-US" kern="0" dirty="0"/>
              <a:t>agents</a:t>
            </a:r>
          </a:p>
          <a:p>
            <a:endParaRPr lang="en-US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4307920" y="2008052"/>
            <a:ext cx="127631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Agent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9241" y="2008051"/>
            <a:ext cx="12458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Agent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23149" y="6445584"/>
            <a:ext cx="12458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Agent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9241" y="6445583"/>
            <a:ext cx="12458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Agent 4</a:t>
            </a:r>
          </a:p>
        </p:txBody>
      </p:sp>
    </p:spTree>
    <p:extLst>
      <p:ext uri="{BB962C8B-B14F-4D97-AF65-F5344CB8AC3E}">
        <p14:creationId xmlns:p14="http://schemas.microsoft.com/office/powerpoint/2010/main" val="37485250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85800" y="1516593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Data is distributed</a:t>
            </a:r>
            <a:br>
              <a:rPr lang="en-US" kern="0" dirty="0"/>
            </a:br>
            <a:r>
              <a:rPr lang="en-US" kern="0" dirty="0"/>
              <a:t>across different       </a:t>
            </a:r>
            <a:r>
              <a:rPr lang="en-US" kern="0" dirty="0">
                <a:sym typeface="Wingdings"/>
              </a:rPr>
              <a:t>   </a:t>
            </a:r>
            <a:r>
              <a:rPr lang="en-US" kern="0" dirty="0">
                <a:solidFill>
                  <a:srgbClr val="C00000"/>
                </a:solidFill>
                <a:sym typeface="Wingdings"/>
              </a:rPr>
              <a:t>Collaborate to learn</a:t>
            </a:r>
            <a:br>
              <a:rPr lang="en-US" kern="0" dirty="0"/>
            </a:br>
            <a:r>
              <a:rPr lang="en-US" kern="0" dirty="0"/>
              <a:t>agents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4C455-7333-6441-A285-0B12903F1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8" y="3717734"/>
            <a:ext cx="3315887" cy="237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8E8D3-4F45-704B-9B5D-747070364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215" y="3121997"/>
            <a:ext cx="5038436" cy="3562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3E5BB5-4286-0142-8F64-467854824B26}"/>
              </a:ext>
            </a:extLst>
          </p:cNvPr>
          <p:cNvSpPr/>
          <p:nvPr/>
        </p:nvSpPr>
        <p:spPr bwMode="auto">
          <a:xfrm>
            <a:off x="7587049" y="6088593"/>
            <a:ext cx="605481" cy="49755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0872C9-D7F4-1B42-91D2-1652752D685B}"/>
              </a:ext>
            </a:extLst>
          </p:cNvPr>
          <p:cNvSpPr/>
          <p:nvPr/>
        </p:nvSpPr>
        <p:spPr bwMode="auto">
          <a:xfrm>
            <a:off x="4915477" y="6187449"/>
            <a:ext cx="605481" cy="49755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58141-AE04-684A-AADB-1B6DA4DB597A}"/>
              </a:ext>
            </a:extLst>
          </p:cNvPr>
          <p:cNvSpPr/>
          <p:nvPr/>
        </p:nvSpPr>
        <p:spPr bwMode="auto">
          <a:xfrm>
            <a:off x="6166399" y="5837156"/>
            <a:ext cx="605481" cy="49755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8652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94" y="2426885"/>
            <a:ext cx="3083824" cy="3110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176951" y="4030855"/>
            <a:ext cx="6604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85800" y="1516593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40922" y="2586694"/>
                <a:ext cx="2400300" cy="313137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lang="en-US" sz="2000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</a:br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Minimize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global loss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800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     </a:t>
                </a:r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922" y="2586694"/>
                <a:ext cx="2400300" cy="3131370"/>
              </a:xfrm>
              <a:prstGeom prst="rect">
                <a:avLst/>
              </a:prstGeom>
              <a:blipFill>
                <a:blip r:embed="rId3"/>
                <a:stretch>
                  <a:fillRect l="-44737" t="-9350" b="-6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62645" y="5378866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645" y="5378866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/>
              <p:nvPr/>
            </p:nvSpPr>
            <p:spPr>
              <a:xfrm>
                <a:off x="2595034" y="5370858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034" y="5370858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/>
              <p:nvPr/>
            </p:nvSpPr>
            <p:spPr>
              <a:xfrm>
                <a:off x="2589038" y="2096403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038" y="2096403"/>
                <a:ext cx="954299" cy="461665"/>
              </a:xfrm>
              <a:prstGeom prst="rect">
                <a:avLst/>
              </a:prstGeom>
              <a:blipFill>
                <a:blip r:embed="rId6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/>
              <p:nvPr/>
            </p:nvSpPr>
            <p:spPr>
              <a:xfrm>
                <a:off x="1066123" y="2096404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123" y="2096404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6E92446-8B0F-4A45-90AC-BACC96930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4401053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F33F93-80DE-694F-8728-05CBB1359225}"/>
                  </a:ext>
                </a:extLst>
              </p:cNvPr>
              <p:cNvSpPr txBox="1"/>
              <p:nvPr/>
            </p:nvSpPr>
            <p:spPr>
              <a:xfrm>
                <a:off x="2691837" y="1961703"/>
                <a:ext cx="3760325" cy="21236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endPara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r>
                  <a:rPr lang="en-US" sz="3600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sz="36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sz="4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40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F33F93-80DE-694F-8728-05CBB1359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37" y="1961703"/>
                <a:ext cx="3760325" cy="2123658"/>
              </a:xfrm>
              <a:prstGeom prst="rect">
                <a:avLst/>
              </a:prstGeom>
              <a:blipFill>
                <a:blip r:embed="rId2"/>
                <a:stretch>
                  <a:fillRect t="-14201" r="-3704" b="-34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83121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85" y="1600280"/>
            <a:ext cx="3372802" cy="29006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8462924" y="225559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87622" y="3012683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750088" y="378451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0555B8-EF5B-B04C-9A05-95DDBCEDF9C4}"/>
              </a:ext>
            </a:extLst>
          </p:cNvPr>
          <p:cNvSpPr txBox="1"/>
          <p:nvPr/>
        </p:nvSpPr>
        <p:spPr>
          <a:xfrm>
            <a:off x="7912824" y="3745205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8AC2E9B8-B296-8949-B163-A1E580231236}"/>
              </a:ext>
            </a:extLst>
          </p:cNvPr>
          <p:cNvSpPr/>
          <p:nvPr/>
        </p:nvSpPr>
        <p:spPr bwMode="auto">
          <a:xfrm>
            <a:off x="8266688" y="2584045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2A027B3B-1733-FF47-92FA-B53B4DE28B1F}"/>
              </a:ext>
            </a:extLst>
          </p:cNvPr>
          <p:cNvSpPr/>
          <p:nvPr/>
        </p:nvSpPr>
        <p:spPr bwMode="auto">
          <a:xfrm>
            <a:off x="7843894" y="334932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C475FCE1-494D-A64D-B7FD-091606FA74D3}"/>
              </a:ext>
            </a:extLst>
          </p:cNvPr>
          <p:cNvSpPr/>
          <p:nvPr/>
        </p:nvSpPr>
        <p:spPr bwMode="auto">
          <a:xfrm>
            <a:off x="7232583" y="401010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E4AAAD-F1C7-3440-9733-36C81167B1E2}"/>
              </a:ext>
            </a:extLst>
          </p:cNvPr>
          <p:cNvSpPr txBox="1"/>
          <p:nvPr/>
        </p:nvSpPr>
        <p:spPr>
          <a:xfrm>
            <a:off x="6515622" y="4291210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4BAAEE-83F8-3E49-8ACB-C8D2AAF93C62}"/>
              </a:ext>
            </a:extLst>
          </p:cNvPr>
          <p:cNvSpPr/>
          <p:nvPr/>
        </p:nvSpPr>
        <p:spPr bwMode="auto">
          <a:xfrm>
            <a:off x="6942368" y="432553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/>
              <p:nvPr/>
            </p:nvSpPr>
            <p:spPr>
              <a:xfrm>
                <a:off x="79643" y="1524000"/>
                <a:ext cx="3091543" cy="113556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3" y="1524000"/>
                <a:ext cx="3091543" cy="1135567"/>
              </a:xfrm>
              <a:prstGeom prst="rect">
                <a:avLst/>
              </a:prstGeom>
              <a:blipFill>
                <a:blip r:embed="rId3"/>
                <a:stretch>
                  <a:fillRect t="-132584" b="-184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7AE02BA-CB44-DB41-BA49-7A6A46DF62C7}"/>
              </a:ext>
            </a:extLst>
          </p:cNvPr>
          <p:cNvSpPr txBox="1"/>
          <p:nvPr/>
        </p:nvSpPr>
        <p:spPr>
          <a:xfrm>
            <a:off x="8614869" y="1818225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B9ED16-01DA-9348-A824-79D8DC5A79F0}"/>
              </a:ext>
            </a:extLst>
          </p:cNvPr>
          <p:cNvSpPr txBox="1"/>
          <p:nvPr/>
        </p:nvSpPr>
        <p:spPr>
          <a:xfrm>
            <a:off x="8442047" y="2865186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347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85" y="1600280"/>
            <a:ext cx="3372802" cy="29006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8462924" y="225559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87622" y="3012683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750088" y="378451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8AC2E9B8-B296-8949-B163-A1E580231236}"/>
              </a:ext>
            </a:extLst>
          </p:cNvPr>
          <p:cNvSpPr/>
          <p:nvPr/>
        </p:nvSpPr>
        <p:spPr bwMode="auto">
          <a:xfrm>
            <a:off x="8266688" y="2584045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2A027B3B-1733-FF47-92FA-B53B4DE28B1F}"/>
              </a:ext>
            </a:extLst>
          </p:cNvPr>
          <p:cNvSpPr/>
          <p:nvPr/>
        </p:nvSpPr>
        <p:spPr bwMode="auto">
          <a:xfrm>
            <a:off x="7843894" y="334932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C475FCE1-494D-A64D-B7FD-091606FA74D3}"/>
              </a:ext>
            </a:extLst>
          </p:cNvPr>
          <p:cNvSpPr/>
          <p:nvPr/>
        </p:nvSpPr>
        <p:spPr bwMode="auto">
          <a:xfrm>
            <a:off x="7232583" y="401010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4BAAEE-83F8-3E49-8ACB-C8D2AAF93C62}"/>
              </a:ext>
            </a:extLst>
          </p:cNvPr>
          <p:cNvSpPr/>
          <p:nvPr/>
        </p:nvSpPr>
        <p:spPr bwMode="auto">
          <a:xfrm>
            <a:off x="6942368" y="432553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/>
              <p:nvPr/>
            </p:nvSpPr>
            <p:spPr>
              <a:xfrm>
                <a:off x="79643" y="1524000"/>
                <a:ext cx="3091543" cy="113556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3" y="1524000"/>
                <a:ext cx="3091543" cy="1135567"/>
              </a:xfrm>
              <a:prstGeom prst="rect">
                <a:avLst/>
              </a:prstGeom>
              <a:blipFill>
                <a:blip r:embed="rId3"/>
                <a:stretch>
                  <a:fillRect t="-132584" b="-184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42694FE-D29C-1543-AD69-780989CCB1D5}"/>
              </a:ext>
            </a:extLst>
          </p:cNvPr>
          <p:cNvSpPr txBox="1"/>
          <p:nvPr/>
        </p:nvSpPr>
        <p:spPr>
          <a:xfrm>
            <a:off x="7912824" y="3745205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A6A655-955F-BD4E-813B-0AF78969F62E}"/>
              </a:ext>
            </a:extLst>
          </p:cNvPr>
          <p:cNvSpPr txBox="1"/>
          <p:nvPr/>
        </p:nvSpPr>
        <p:spPr>
          <a:xfrm>
            <a:off x="6515622" y="4291210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C9D59-3EB5-C44C-9483-ED5B8CFB6E18}"/>
              </a:ext>
            </a:extLst>
          </p:cNvPr>
          <p:cNvSpPr txBox="1"/>
          <p:nvPr/>
        </p:nvSpPr>
        <p:spPr>
          <a:xfrm>
            <a:off x="8614869" y="1818225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45BA71-1676-9148-ADE0-AA6D6F34F78A}"/>
              </a:ext>
            </a:extLst>
          </p:cNvPr>
          <p:cNvSpPr txBox="1"/>
          <p:nvPr/>
        </p:nvSpPr>
        <p:spPr>
          <a:xfrm>
            <a:off x="8442047" y="2865186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72F708A-34D0-4F00-5BC8-F0DEE78BD68C}"/>
                  </a:ext>
                </a:extLst>
              </p:cNvPr>
              <p:cNvSpPr/>
              <p:nvPr/>
            </p:nvSpPr>
            <p:spPr>
              <a:xfrm>
                <a:off x="79642" y="4619949"/>
                <a:ext cx="5749657" cy="128734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72F708A-34D0-4F00-5BC8-F0DEE78BD6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2" y="4619949"/>
                <a:ext cx="5749657" cy="1287340"/>
              </a:xfrm>
              <a:prstGeom prst="rect">
                <a:avLst/>
              </a:prstGeom>
              <a:blipFill>
                <a:blip r:embed="rId4"/>
                <a:stretch>
                  <a:fillRect t="-132039" b="-183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3221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85" y="1600280"/>
            <a:ext cx="3372802" cy="29006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8462924" y="225559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87622" y="3012683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750088" y="378451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8AC2E9B8-B296-8949-B163-A1E580231236}"/>
              </a:ext>
            </a:extLst>
          </p:cNvPr>
          <p:cNvSpPr/>
          <p:nvPr/>
        </p:nvSpPr>
        <p:spPr bwMode="auto">
          <a:xfrm>
            <a:off x="8266688" y="2584045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2A027B3B-1733-FF47-92FA-B53B4DE28B1F}"/>
              </a:ext>
            </a:extLst>
          </p:cNvPr>
          <p:cNvSpPr/>
          <p:nvPr/>
        </p:nvSpPr>
        <p:spPr bwMode="auto">
          <a:xfrm>
            <a:off x="7843894" y="334932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C475FCE1-494D-A64D-B7FD-091606FA74D3}"/>
              </a:ext>
            </a:extLst>
          </p:cNvPr>
          <p:cNvSpPr/>
          <p:nvPr/>
        </p:nvSpPr>
        <p:spPr bwMode="auto">
          <a:xfrm>
            <a:off x="7232583" y="401010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4BAAEE-83F8-3E49-8ACB-C8D2AAF93C62}"/>
              </a:ext>
            </a:extLst>
          </p:cNvPr>
          <p:cNvSpPr/>
          <p:nvPr/>
        </p:nvSpPr>
        <p:spPr bwMode="auto">
          <a:xfrm>
            <a:off x="6942368" y="432553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/>
              <p:nvPr/>
            </p:nvSpPr>
            <p:spPr>
              <a:xfrm>
                <a:off x="79643" y="1524000"/>
                <a:ext cx="3091543" cy="113556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3" y="1524000"/>
                <a:ext cx="3091543" cy="1135567"/>
              </a:xfrm>
              <a:prstGeom prst="rect">
                <a:avLst/>
              </a:prstGeom>
              <a:blipFill>
                <a:blip r:embed="rId3"/>
                <a:stretch>
                  <a:fillRect t="-132584" b="-184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A05036-5BB9-CF40-8B5A-F224749207C5}"/>
                  </a:ext>
                </a:extLst>
              </p:cNvPr>
              <p:cNvSpPr/>
              <p:nvPr/>
            </p:nvSpPr>
            <p:spPr>
              <a:xfrm>
                <a:off x="79642" y="4619949"/>
                <a:ext cx="5749657" cy="128734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A05036-5BB9-CF40-8B5A-F224749207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2" y="4619949"/>
                <a:ext cx="5749657" cy="1287340"/>
              </a:xfrm>
              <a:prstGeom prst="rect">
                <a:avLst/>
              </a:prstGeom>
              <a:blipFill>
                <a:blip r:embed="rId4"/>
                <a:stretch>
                  <a:fillRect t="-132039" b="-183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F0EA28BA-3FB6-6748-81F0-D3FE61F7AEFC}"/>
              </a:ext>
            </a:extLst>
          </p:cNvPr>
          <p:cNvSpPr/>
          <p:nvPr/>
        </p:nvSpPr>
        <p:spPr bwMode="auto">
          <a:xfrm>
            <a:off x="3346638" y="4249135"/>
            <a:ext cx="750627" cy="2028967"/>
          </a:xfrm>
          <a:prstGeom prst="ellipse">
            <a:avLst/>
          </a:prstGeom>
          <a:solidFill>
            <a:schemeClr val="accent1">
              <a:alpha val="42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D9D9E7-FA06-9745-B250-F4883A71A1B6}"/>
              </a:ext>
            </a:extLst>
          </p:cNvPr>
          <p:cNvSpPr txBox="1"/>
          <p:nvPr/>
        </p:nvSpPr>
        <p:spPr>
          <a:xfrm>
            <a:off x="7912824" y="3745205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A183A5-C0D4-4F4E-BBDC-51E3EDDEC531}"/>
              </a:ext>
            </a:extLst>
          </p:cNvPr>
          <p:cNvSpPr txBox="1"/>
          <p:nvPr/>
        </p:nvSpPr>
        <p:spPr>
          <a:xfrm>
            <a:off x="6515622" y="4291210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34D22D-065D-694A-A881-F8FE2A81DA1B}"/>
              </a:ext>
            </a:extLst>
          </p:cNvPr>
          <p:cNvSpPr txBox="1"/>
          <p:nvPr/>
        </p:nvSpPr>
        <p:spPr>
          <a:xfrm>
            <a:off x="8614869" y="1818225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86F39E-9AF4-9F4F-A5D9-7740DA162F27}"/>
              </a:ext>
            </a:extLst>
          </p:cNvPr>
          <p:cNvSpPr txBox="1"/>
          <p:nvPr/>
        </p:nvSpPr>
        <p:spPr>
          <a:xfrm>
            <a:off x="8442047" y="2865186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239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1F226E-F6F7-01C8-EC66-650C557F01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n-US" dirty="0"/>
              <a:t>Moral of the Story #2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39167C-6394-0E2A-65F3-9D28EDAEC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042" y="1524000"/>
            <a:ext cx="7289157" cy="4572000"/>
          </a:xfrm>
        </p:spPr>
        <p:txBody>
          <a:bodyPr/>
          <a:lstStyle/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/>
              <a:t>Academia lets you work on things for which</a:t>
            </a:r>
            <a:br>
              <a:rPr lang="en-US" dirty="0"/>
            </a:br>
            <a:r>
              <a:rPr lang="en-US" dirty="0"/>
              <a:t>you may have </a:t>
            </a:r>
            <a:r>
              <a:rPr lang="en-US" dirty="0">
                <a:solidFill>
                  <a:srgbClr val="C00000"/>
                </a:solidFill>
              </a:rPr>
              <a:t>no competence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  <a:p>
            <a:pPr marL="57150" indent="0">
              <a:buNone/>
            </a:pPr>
            <a:r>
              <a:rPr lang="en-US" dirty="0"/>
              <a:t>		Make the best use of the freedom</a:t>
            </a:r>
          </a:p>
        </p:txBody>
      </p:sp>
    </p:spTree>
    <p:extLst>
      <p:ext uri="{BB962C8B-B14F-4D97-AF65-F5344CB8AC3E}">
        <p14:creationId xmlns:p14="http://schemas.microsoft.com/office/powerpoint/2010/main" val="31272565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56CE2-7873-454B-8596-6752451E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Distributed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9676D-C4D8-6B46-BF68-21D28AD036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Each agent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own cost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b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</a:br>
                <a:r>
                  <a:rPr lang="en-US" dirty="0"/>
                  <a:t>and it can compute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Need to cooperate to minimize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	 </a:t>
                </a:r>
                <a:r>
                  <a:rPr lang="en-US" dirty="0">
                    <a:solidFill>
                      <a:srgbClr val="C00000"/>
                    </a:solidFill>
                  </a:rPr>
                  <a:t>Distributed algorithms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9676D-C4D8-6B46-BF68-21D28AD036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88792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CA610-2FDA-7543-AEE9-9B3C832F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ED4F5A3-89EB-5849-BEF3-9C48F871F679}"/>
              </a:ext>
            </a:extLst>
          </p:cNvPr>
          <p:cNvGrpSpPr/>
          <p:nvPr/>
        </p:nvGrpSpPr>
        <p:grpSpPr>
          <a:xfrm>
            <a:off x="692676" y="2003215"/>
            <a:ext cx="3656676" cy="1963982"/>
            <a:chOff x="685800" y="4418551"/>
            <a:chExt cx="3656676" cy="19639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B9763569-30E8-F54D-8F8C-6E850D9912AD}"/>
                    </a:ext>
                  </a:extLst>
                </p:cNvPr>
                <p:cNvSpPr/>
                <p:nvPr/>
              </p:nvSpPr>
              <p:spPr>
                <a:xfrm>
                  <a:off x="3450103" y="4504531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7B3DD551-F642-9E4A-A7E3-843CCA6AB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0103" y="4504531"/>
                  <a:ext cx="602090" cy="632759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08048138-8F36-2040-9BA1-9F7601852776}"/>
                    </a:ext>
                  </a:extLst>
                </p:cNvPr>
                <p:cNvSpPr/>
                <p:nvPr/>
              </p:nvSpPr>
              <p:spPr>
                <a:xfrm>
                  <a:off x="2450582" y="5357240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MU Sans Serif Demi Condensed" panose="02000706000000000000" pitchFamily="2" charset="0"/>
                            <a:cs typeface="CMU Sans Serif Demi Condensed" panose="02000706000000000000" pitchFamily="2" charset="0"/>
                          </a:rPr>
                          <m:t>2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9C86F92D-3C01-1448-91D2-D64A38EEAA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0582" y="5357240"/>
                  <a:ext cx="602090" cy="632759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5A39B5A-43F3-2548-A919-B3B0BD7AB83D}"/>
                </a:ext>
              </a:extLst>
            </p:cNvPr>
            <p:cNvCxnSpPr/>
            <p:nvPr/>
          </p:nvCxnSpPr>
          <p:spPr>
            <a:xfrm flipH="1" flipV="1">
              <a:off x="2067314" y="5051310"/>
              <a:ext cx="471442" cy="398595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EBD58FC-E6FB-0444-BCB8-10C672208F5C}"/>
                </a:ext>
              </a:extLst>
            </p:cNvPr>
            <p:cNvCxnSpPr/>
            <p:nvPr/>
          </p:nvCxnSpPr>
          <p:spPr>
            <a:xfrm flipV="1">
              <a:off x="2964498" y="5044625"/>
              <a:ext cx="573779" cy="405280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A503F1A-F4F7-5F46-B109-FEE8D8FC53A3}"/>
                </a:ext>
              </a:extLst>
            </p:cNvPr>
            <p:cNvCxnSpPr/>
            <p:nvPr/>
          </p:nvCxnSpPr>
          <p:spPr>
            <a:xfrm flipV="1">
              <a:off x="2368358" y="4597196"/>
              <a:ext cx="1169919" cy="137734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74BD2110-1731-BA4E-BED2-1C4178D584BC}"/>
                    </a:ext>
                  </a:extLst>
                </p:cNvPr>
                <p:cNvSpPr/>
                <p:nvPr/>
              </p:nvSpPr>
              <p:spPr>
                <a:xfrm>
                  <a:off x="3740386" y="5749774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8ED71400-7297-E641-A5AF-FB4C9D6FB7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386" y="5749774"/>
                  <a:ext cx="602090" cy="632759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815DE0A2-D9B3-C84B-AD07-08DBECA6AE4B}"/>
                    </a:ext>
                  </a:extLst>
                </p:cNvPr>
                <p:cNvSpPr/>
                <p:nvPr/>
              </p:nvSpPr>
              <p:spPr>
                <a:xfrm>
                  <a:off x="685800" y="5388157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FF3EBB32-A016-8143-87D0-7081D309F2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5388157"/>
                  <a:ext cx="602090" cy="632759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69E3AF8-DD63-A149-A5C9-60FC933DE676}"/>
                </a:ext>
              </a:extLst>
            </p:cNvPr>
            <p:cNvCxnSpPr/>
            <p:nvPr/>
          </p:nvCxnSpPr>
          <p:spPr>
            <a:xfrm>
              <a:off x="2964498" y="5897334"/>
              <a:ext cx="775887" cy="168820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EAB1201-1374-3945-9777-D94E6B889069}"/>
                </a:ext>
              </a:extLst>
            </p:cNvPr>
            <p:cNvCxnSpPr/>
            <p:nvPr/>
          </p:nvCxnSpPr>
          <p:spPr>
            <a:xfrm flipV="1">
              <a:off x="1199716" y="4958645"/>
              <a:ext cx="654725" cy="522177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F1B28D84-382E-D14F-B1A3-6BECFC511491}"/>
                    </a:ext>
                  </a:extLst>
                </p:cNvPr>
                <p:cNvSpPr/>
                <p:nvPr/>
              </p:nvSpPr>
              <p:spPr>
                <a:xfrm>
                  <a:off x="1766268" y="4418551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323AA3F3-AADB-1F49-B175-EEE5A0C953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6268" y="4418551"/>
                  <a:ext cx="602090" cy="632759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D9B937-FEF4-6E41-B0BB-215157056E4A}"/>
              </a:ext>
            </a:extLst>
          </p:cNvPr>
          <p:cNvGrpSpPr/>
          <p:nvPr/>
        </p:nvGrpSpPr>
        <p:grpSpPr>
          <a:xfrm>
            <a:off x="4930816" y="4056187"/>
            <a:ext cx="3510304" cy="2305961"/>
            <a:chOff x="4910475" y="4180770"/>
            <a:chExt cx="3510304" cy="230596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F4381D0-15F9-8F4B-BE74-E058E2DDC9F2}"/>
                </a:ext>
              </a:extLst>
            </p:cNvPr>
            <p:cNvSpPr/>
            <p:nvPr/>
          </p:nvSpPr>
          <p:spPr>
            <a:xfrm>
              <a:off x="4910475" y="5786216"/>
              <a:ext cx="692060" cy="66402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dirty="0">
                  <a:latin typeface="Arial" panose="020B0604020202020204" pitchFamily="34" charset="0"/>
                  <a:ea typeface="CMU Sans Serif Demi Condensed" panose="02000706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5DED992-7F1D-4448-8A3C-DD951B2516AA}"/>
                </a:ext>
              </a:extLst>
            </p:cNvPr>
            <p:cNvCxnSpPr/>
            <p:nvPr/>
          </p:nvCxnSpPr>
          <p:spPr>
            <a:xfrm flipH="1">
              <a:off x="5358902" y="4654028"/>
              <a:ext cx="1202887" cy="1158663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30F5B94-403F-2545-AE94-36AA4B9F8352}"/>
                </a:ext>
              </a:extLst>
            </p:cNvPr>
            <p:cNvCxnSpPr/>
            <p:nvPr/>
          </p:nvCxnSpPr>
          <p:spPr>
            <a:xfrm>
              <a:off x="7010215" y="4654028"/>
              <a:ext cx="1094334" cy="1132188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E70DF29-6441-BB47-B08B-ED542B0618C0}"/>
                    </a:ext>
                  </a:extLst>
                </p:cNvPr>
                <p:cNvSpPr/>
                <p:nvPr/>
              </p:nvSpPr>
              <p:spPr>
                <a:xfrm>
                  <a:off x="6373873" y="5822702"/>
                  <a:ext cx="692060" cy="66402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859A3F90-A14C-714D-928D-C7385EC2C9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3873" y="5822702"/>
                  <a:ext cx="692060" cy="664029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1B281D5-57F6-3B4F-94D7-578BD1D539D7}"/>
                    </a:ext>
                  </a:extLst>
                </p:cNvPr>
                <p:cNvSpPr/>
                <p:nvPr/>
              </p:nvSpPr>
              <p:spPr>
                <a:xfrm>
                  <a:off x="7728719" y="5786216"/>
                  <a:ext cx="692060" cy="66402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EABE01C3-9A34-334D-8667-982127B949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719" y="5786216"/>
                  <a:ext cx="692060" cy="664029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7703C7E-6034-4B44-966D-CBD1F29015A2}"/>
                </a:ext>
              </a:extLst>
            </p:cNvPr>
            <p:cNvCxnSpPr/>
            <p:nvPr/>
          </p:nvCxnSpPr>
          <p:spPr>
            <a:xfrm flipH="1">
              <a:off x="6730687" y="4654028"/>
              <a:ext cx="4067" cy="1168674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0BDD174-366D-084E-9CF1-C13E6497E3FF}"/>
                </a:ext>
              </a:extLst>
            </p:cNvPr>
            <p:cNvSpPr/>
            <p:nvPr/>
          </p:nvSpPr>
          <p:spPr bwMode="auto">
            <a:xfrm>
              <a:off x="5880335" y="4180770"/>
              <a:ext cx="1768374" cy="451870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Server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5018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61"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456B51-00C7-2241-B54B-D8B1C3980A31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456B51-00C7-2241-B54B-D8B1C3980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3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FA9E0B3E-63A5-4B44-9AA0-BE686D2B4302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6AC3B69-0D79-814B-A61F-E11D95293AE9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7576602-0BFA-0143-A4F1-D4E654F35BB5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35811A9-D030-224F-B536-161BBDFCB095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Content Placeholder 11">
            <a:extLst>
              <a:ext uri="{FF2B5EF4-FFF2-40B4-BE49-F238E27FC236}">
                <a16:creationId xmlns:a16="http://schemas.microsoft.com/office/drawing/2014/main" id="{797D1023-562F-C848-8A9C-6C1843E59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Content Placeholder 11">
            <a:extLst>
              <a:ext uri="{FF2B5EF4-FFF2-40B4-BE49-F238E27FC236}">
                <a16:creationId xmlns:a16="http://schemas.microsoft.com/office/drawing/2014/main" id="{60A62394-57E1-2F40-BF91-04000975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734015F-4C8A-5F42-A1BC-742F004A6443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EC9250AB-4378-DE45-815E-78A2DDD21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15350" y="3736830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3638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ED768F-59F2-E445-B476-BC55E603D8D0}"/>
              </a:ext>
            </a:extLst>
          </p:cNvPr>
          <p:cNvSpPr/>
          <p:nvPr/>
        </p:nvSpPr>
        <p:spPr bwMode="auto">
          <a:xfrm flipV="1">
            <a:off x="457203" y="2114127"/>
            <a:ext cx="4800600" cy="29314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</a:rPr>
                  <a:t>Receives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from server</a:t>
                </a:r>
              </a:p>
              <a:p>
                <a:pPr lvl="1"/>
                <a:endParaRPr lang="en-US" sz="2400" dirty="0"/>
              </a:p>
              <a:p>
                <a:pPr marL="457200" lvl="1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294275C4-2BC0-254B-9980-F0A3B914A791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847B327-3C08-9D41-B280-F0DE2179B170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CC90F22-2AB2-694D-905F-1702C5A4F6F1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B73844B-1390-4042-B477-1ACE1AAEEBA3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Content Placeholder 11">
            <a:extLst>
              <a:ext uri="{FF2B5EF4-FFF2-40B4-BE49-F238E27FC236}">
                <a16:creationId xmlns:a16="http://schemas.microsoft.com/office/drawing/2014/main" id="{B96104A9-6306-5F4D-A4E0-B145277DA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Content Placeholder 11">
            <a:extLst>
              <a:ext uri="{FF2B5EF4-FFF2-40B4-BE49-F238E27FC236}">
                <a16:creationId xmlns:a16="http://schemas.microsoft.com/office/drawing/2014/main" id="{4A608283-3D02-0343-8ADD-24F2088D6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140C58D-E178-2C4C-9DA9-08D4198B0A32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9BBA71E-03B9-4D4D-8994-CCB732090AFD}"/>
                  </a:ext>
                </a:extLst>
              </p:cNvPr>
              <p:cNvSpPr txBox="1"/>
              <p:nvPr/>
            </p:nvSpPr>
            <p:spPr>
              <a:xfrm>
                <a:off x="5973810" y="2909219"/>
                <a:ext cx="592149" cy="4616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9BBA71E-03B9-4D4D-8994-CCB732090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810" y="2909219"/>
                <a:ext cx="592149" cy="461665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A786971-6407-7E43-B7B9-0A929FC86BF1}"/>
                  </a:ext>
                </a:extLst>
              </p:cNvPr>
              <p:cNvSpPr txBox="1"/>
              <p:nvPr/>
            </p:nvSpPr>
            <p:spPr>
              <a:xfrm>
                <a:off x="8168123" y="2912326"/>
                <a:ext cx="592149" cy="4616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A786971-6407-7E43-B7B9-0A929FC86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123" y="2912326"/>
                <a:ext cx="592149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52A4E06C-BFE5-DC49-A3EE-CAE4D0A5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520013-D0F5-8A46-AB0C-14C803EA78D4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520013-D0F5-8A46-AB0C-14C803EA7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8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ECC03878-1A09-6145-B8BC-31D012E70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15350" y="3736830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64926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ED768F-59F2-E445-B476-BC55E603D8D0}"/>
              </a:ext>
            </a:extLst>
          </p:cNvPr>
          <p:cNvSpPr/>
          <p:nvPr/>
        </p:nvSpPr>
        <p:spPr bwMode="auto">
          <a:xfrm flipV="1">
            <a:off x="457203" y="2114127"/>
            <a:ext cx="4800600" cy="29314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Receives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</a:rPr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marL="457200" lvl="1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294275C4-2BC0-254B-9980-F0A3B914A791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847B327-3C08-9D41-B280-F0DE2179B170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CC90F22-2AB2-694D-905F-1702C5A4F6F1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B73844B-1390-4042-B477-1ACE1AAEEBA3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Content Placeholder 11">
            <a:extLst>
              <a:ext uri="{FF2B5EF4-FFF2-40B4-BE49-F238E27FC236}">
                <a16:creationId xmlns:a16="http://schemas.microsoft.com/office/drawing/2014/main" id="{B96104A9-6306-5F4D-A4E0-B145277DA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Content Placeholder 11">
            <a:extLst>
              <a:ext uri="{FF2B5EF4-FFF2-40B4-BE49-F238E27FC236}">
                <a16:creationId xmlns:a16="http://schemas.microsoft.com/office/drawing/2014/main" id="{4A608283-3D02-0343-8ADD-24F2088D6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140C58D-E178-2C4C-9DA9-08D4198B0A32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9BBA71E-03B9-4D4D-8994-CCB732090AFD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9BBA71E-03B9-4D4D-8994-CCB732090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A786971-6407-7E43-B7B9-0A929FC86BF1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A786971-6407-7E43-B7B9-0A929FC86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7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52A4E06C-BFE5-DC49-A3EE-CAE4D0A5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520013-D0F5-8A46-AB0C-14C803EA78D4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520013-D0F5-8A46-AB0C-14C803EA7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8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ECC03878-1A09-6145-B8BC-31D012E70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15350" y="3736830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68639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7F9214-328B-A64A-B6D5-171D8B86C4EE}"/>
              </a:ext>
            </a:extLst>
          </p:cNvPr>
          <p:cNvSpPr/>
          <p:nvPr/>
        </p:nvSpPr>
        <p:spPr bwMode="auto">
          <a:xfrm flipV="1">
            <a:off x="457202" y="4698522"/>
            <a:ext cx="6993293" cy="1947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Receives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sz="1800" dirty="0"/>
              </a:p>
              <a:p>
                <a:r>
                  <a:rPr lang="en-US" dirty="0"/>
                  <a:t>Server updates estimate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⟵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 b="-86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7084CC3-2B69-AECA-9719-6DDF159A383B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19031C7-B578-F41F-F271-8482FFDF8545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0C873E9-E82A-9F8E-612D-916114FDDCA2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30CCCAE-C4D6-FA4A-2A24-46B119B371D5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D1D78FE7-F9D6-2848-EF17-67DBBBBCB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08C70022-E885-5D03-706E-0E2276C1E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F26763-6865-0145-7626-EF9FEA6ABA17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8EEEF3-FB82-8BCB-60E8-59FEE3DAD3B0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8EEEF3-FB82-8BCB-60E8-59FEE3DAD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4"/>
                <a:stretch>
                  <a:fillRect l="-962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187A37-89FB-1509-6656-CA4C66A00ACC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187A37-89FB-1509-6656-CA4C66A00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870498-CE2D-E75B-0EBD-4660EA785259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870498-CE2D-E75B-0EBD-4660EA785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6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6350F8DB-D521-7CBE-E0C3-155304222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15350" y="3736830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91569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CA610-2FDA-7543-AEE9-9B3C832F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A3034-CC88-9E49-985C-118CDA1A5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160" y="1837422"/>
            <a:ext cx="3730925" cy="311370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… stochastic optimization</a:t>
            </a:r>
          </a:p>
          <a:p>
            <a:pPr marL="0" indent="0">
              <a:buNone/>
            </a:pPr>
            <a:r>
              <a:rPr lang="en-US" dirty="0"/>
              <a:t>… asynchronous</a:t>
            </a:r>
          </a:p>
          <a:p>
            <a:pPr marL="0" indent="0">
              <a:buNone/>
            </a:pPr>
            <a:r>
              <a:rPr lang="en-US" dirty="0"/>
              <a:t>… gradient compression</a:t>
            </a:r>
          </a:p>
          <a:p>
            <a:pPr marL="0" indent="0">
              <a:buNone/>
            </a:pPr>
            <a:r>
              <a:rPr lang="en-US" dirty="0"/>
              <a:t>… acceleration</a:t>
            </a:r>
          </a:p>
          <a:p>
            <a:pPr marL="0" indent="0">
              <a:buNone/>
            </a:pPr>
            <a:r>
              <a:rPr lang="en-US" dirty="0"/>
              <a:t>… shared memory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347B5A-81FE-344C-80F9-2AB039B7E1CC}"/>
              </a:ext>
            </a:extLst>
          </p:cNvPr>
          <p:cNvGrpSpPr/>
          <p:nvPr/>
        </p:nvGrpSpPr>
        <p:grpSpPr>
          <a:xfrm>
            <a:off x="722939" y="2843444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6FCD7BF-15BE-EC44-B2D2-2E171DAD5D21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0BD2C94-04C1-B045-B2F8-FA3215CA66D0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B1E6398-8323-FD40-B59C-A91F48521E97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Content Placeholder 11">
            <a:extLst>
              <a:ext uri="{FF2B5EF4-FFF2-40B4-BE49-F238E27FC236}">
                <a16:creationId xmlns:a16="http://schemas.microsoft.com/office/drawing/2014/main" id="{9BBC688D-47E9-0942-A43E-44B664751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8699" y="3999674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Content Placeholder 11">
            <a:extLst>
              <a:ext uri="{FF2B5EF4-FFF2-40B4-BE49-F238E27FC236}">
                <a16:creationId xmlns:a16="http://schemas.microsoft.com/office/drawing/2014/main" id="{93A53E17-2780-B84E-AEDA-9DEB7482F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6851" y="3999674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644E19-39FE-5C4A-8735-1DFAA9172B75}"/>
              </a:ext>
            </a:extLst>
          </p:cNvPr>
          <p:cNvSpPr/>
          <p:nvPr/>
        </p:nvSpPr>
        <p:spPr bwMode="auto">
          <a:xfrm>
            <a:off x="1253083" y="2365604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p:pic>
        <p:nvPicPr>
          <p:cNvPr id="22" name="Content Placeholder 11">
            <a:extLst>
              <a:ext uri="{FF2B5EF4-FFF2-40B4-BE49-F238E27FC236}">
                <a16:creationId xmlns:a16="http://schemas.microsoft.com/office/drawing/2014/main" id="{F21525A7-87A0-2C41-9381-0073E1F38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59578" y="3999673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79369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563303" y="4446054"/>
            <a:ext cx="2752200" cy="1444487"/>
          </a:xfrm>
          <a:prstGeom prst="rect">
            <a:avLst/>
          </a:prstGeom>
          <a:solidFill>
            <a:srgbClr val="FFF69B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Fault-tolerant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/>
              <a:t>distributed optimization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How to optimize</a:t>
            </a:r>
            <a:br>
              <a:rPr lang="en-US" dirty="0"/>
            </a:br>
            <a:r>
              <a:rPr lang="en-US" dirty="0"/>
              <a:t>	if agents inject</a:t>
            </a:r>
            <a:br>
              <a:rPr lang="en-US" dirty="0"/>
            </a:br>
            <a:r>
              <a:rPr lang="en-US" dirty="0"/>
              <a:t>	bogus information?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4876F2-7C10-BE4D-9DD7-6BD40DC18ECE}"/>
              </a:ext>
            </a:extLst>
          </p:cNvPr>
          <p:cNvSpPr txBox="1"/>
          <p:nvPr/>
        </p:nvSpPr>
        <p:spPr>
          <a:xfrm>
            <a:off x="1698311" y="3049931"/>
            <a:ext cx="3025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800" i="1" baseline="-250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(x) + f</a:t>
            </a:r>
            <a:r>
              <a:rPr lang="en-US" sz="2800" i="1" baseline="-250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(x) </a:t>
            </a:r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sz="2800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800" i="1" baseline="-25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28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(x)</a:t>
            </a:r>
            <a:r>
              <a:rPr lang="en-US" sz="2800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92E326-59EE-5C45-BAF2-AC3E5284957D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6283D8C-95A8-F643-AA01-EA7FF1229761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870E538-F2EE-E944-87D6-DB7409D8FEB4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941076E-CBD3-D04D-88E6-40C2D18E145C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Content Placeholder 11">
            <a:extLst>
              <a:ext uri="{FF2B5EF4-FFF2-40B4-BE49-F238E27FC236}">
                <a16:creationId xmlns:a16="http://schemas.microsoft.com/office/drawing/2014/main" id="{3B1CA435-ABF1-6847-8892-D3242CCEF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BCE4FB4-816F-694C-8872-CAAC8A6E4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994" y="3749275"/>
            <a:ext cx="692727" cy="692727"/>
          </a:xfrm>
          <a:prstGeom prst="rect">
            <a:avLst/>
          </a:prstGeom>
        </p:spPr>
      </p:pic>
      <p:pic>
        <p:nvPicPr>
          <p:cNvPr id="33" name="Content Placeholder 11">
            <a:extLst>
              <a:ext uri="{FF2B5EF4-FFF2-40B4-BE49-F238E27FC236}">
                <a16:creationId xmlns:a16="http://schemas.microsoft.com/office/drawing/2014/main" id="{36C9D86A-1356-6E4A-9CF5-C9F525435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A092E7A-F28D-0444-AA6A-0F049D4953F3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B8C133-152E-844E-BE11-C0CAC755936C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B8C133-152E-844E-BE11-C0CAC7559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DA0D693-0291-1C48-B23C-4C461BD8FDC3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DA0D693-0291-1C48-B23C-4C461BD8F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0671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C301-FE1D-FF48-A716-33190FF791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Fault-Tolerant Optimization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4EC24-9B08-8C4E-9DB8-A0452013D6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2015 …</a:t>
            </a:r>
          </a:p>
        </p:txBody>
      </p:sp>
    </p:spTree>
    <p:extLst>
      <p:ext uri="{BB962C8B-B14F-4D97-AF65-F5344CB8AC3E}">
        <p14:creationId xmlns:p14="http://schemas.microsoft.com/office/powerpoint/2010/main" val="35065380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26BFA3-B9DD-BB41-9D3F-35038D9D1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3AA36-BAF5-1242-B03B-E88B09C5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73" y="1524000"/>
            <a:ext cx="10956324" cy="533400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4E18A-9CD6-0448-93AB-9A13A894135F}"/>
              </a:ext>
            </a:extLst>
          </p:cNvPr>
          <p:cNvSpPr txBox="1"/>
          <p:nvPr/>
        </p:nvSpPr>
        <p:spPr>
          <a:xfrm>
            <a:off x="4755060" y="2924005"/>
            <a:ext cx="38985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X</a:t>
            </a:r>
          </a:p>
        </p:txBody>
      </p:sp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AB835F52-FD57-2843-8BBD-0F77ADF07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17048" y="5615793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1ED36E3A-2EBC-7D45-B8D1-F37CAA435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5695" y="251038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992D52D5-A30F-AE45-A2B7-670AE64E8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9176" y="2283329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2C1348-CB4F-7F40-AF47-D1332D60DD00}"/>
                  </a:ext>
                </a:extLst>
              </p:cNvPr>
              <p:cNvSpPr txBox="1"/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2C1348-CB4F-7F40-AF47-D1332D60D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blipFill>
                <a:blip r:embed="rId4"/>
                <a:stretch>
                  <a:fillRect l="-389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90D3277-0586-EF4C-A475-C1DD33EE54C7}"/>
                  </a:ext>
                </a:extLst>
              </p:cNvPr>
              <p:cNvSpPr txBox="1"/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90D3277-0586-EF4C-A475-C1DD33EE5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blipFill>
                <a:blip r:embed="rId5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A0366BB-D79E-9346-B7F0-9BB61D4C8B4F}"/>
                  </a:ext>
                </a:extLst>
              </p:cNvPr>
              <p:cNvSpPr txBox="1"/>
              <p:nvPr/>
            </p:nvSpPr>
            <p:spPr>
              <a:xfrm>
                <a:off x="2915618" y="6303936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A0366BB-D79E-9346-B7F0-9BB61D4C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618" y="6303936"/>
                <a:ext cx="968727" cy="461665"/>
              </a:xfrm>
              <a:prstGeom prst="rect">
                <a:avLst/>
              </a:prstGeom>
              <a:blipFill>
                <a:blip r:embed="rId6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9481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C6C81C-1189-A745-93D9-BFEF4133EFB1}"/>
              </a:ext>
            </a:extLst>
          </p:cNvPr>
          <p:cNvSpPr/>
          <p:nvPr/>
        </p:nvSpPr>
        <p:spPr bwMode="auto">
          <a:xfrm>
            <a:off x="685799" y="831273"/>
            <a:ext cx="7772401" cy="1321616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122922"/>
            <a:ext cx="7772400" cy="195105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A Journey from</a:t>
            </a:r>
            <a:br>
              <a:rPr lang="en-US" dirty="0"/>
            </a:br>
            <a:r>
              <a:rPr lang="en-US" dirty="0"/>
              <a:t>Wireless Networks to </a:t>
            </a:r>
            <a:r>
              <a:rPr lang="en-US" dirty="0">
                <a:solidFill>
                  <a:srgbClr val="C00000"/>
                </a:solidFill>
              </a:rPr>
              <a:t>Distributed Optimization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		     </a:t>
            </a:r>
            <a:r>
              <a:rPr lang="en-US" dirty="0">
                <a:solidFill>
                  <a:srgbClr val="C00000"/>
                </a:solidFill>
              </a:rPr>
              <a:t>Consensus</a:t>
            </a:r>
            <a:br>
              <a:rPr lang="en-US" dirty="0"/>
            </a:br>
            <a:br>
              <a:rPr lang="en-US" dirty="0"/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rgbClr val="0080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endParaRPr lang="en-US" sz="2000" dirty="0">
              <a:solidFill>
                <a:schemeClr val="bg2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82DA37-6567-8B8F-FB67-604AFD789EBF}"/>
              </a:ext>
            </a:extLst>
          </p:cNvPr>
          <p:cNvCxnSpPr/>
          <p:nvPr/>
        </p:nvCxnSpPr>
        <p:spPr bwMode="auto">
          <a:xfrm flipV="1">
            <a:off x="6180035" y="2219389"/>
            <a:ext cx="0" cy="142368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155686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26BFA3-B9DD-BB41-9D3F-35038D9D1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3AA36-BAF5-1242-B03B-E88B09C5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73" y="1524000"/>
            <a:ext cx="10956324" cy="533400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4E18A-9CD6-0448-93AB-9A13A894135F}"/>
              </a:ext>
            </a:extLst>
          </p:cNvPr>
          <p:cNvSpPr txBox="1"/>
          <p:nvPr/>
        </p:nvSpPr>
        <p:spPr>
          <a:xfrm>
            <a:off x="3649534" y="4713255"/>
            <a:ext cx="389850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X</a:t>
            </a:r>
          </a:p>
        </p:txBody>
      </p:sp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1ED36E3A-2EBC-7D45-B8D1-F37CAA435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5695" y="251038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992D52D5-A30F-AE45-A2B7-670AE64E8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9176" y="2283329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8601EE-BD6D-DD48-A53C-A67157851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048" y="5475255"/>
            <a:ext cx="692727" cy="692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607335-12C7-084A-9584-279229652B64}"/>
                  </a:ext>
                </a:extLst>
              </p:cNvPr>
              <p:cNvSpPr txBox="1"/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607335-12C7-084A-9584-279229652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blipFill>
                <a:blip r:embed="rId5"/>
                <a:stretch>
                  <a:fillRect l="-389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E03843-C5F3-3141-BEFF-C089C098D57A}"/>
                  </a:ext>
                </a:extLst>
              </p:cNvPr>
              <p:cNvSpPr txBox="1"/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E03843-C5F3-3141-BEFF-C089C098D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blipFill>
                <a:blip r:embed="rId6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C5EC94-6D0C-0A48-B3BB-B5CCC3733852}"/>
                  </a:ext>
                </a:extLst>
              </p:cNvPr>
              <p:cNvSpPr txBox="1"/>
              <p:nvPr/>
            </p:nvSpPr>
            <p:spPr>
              <a:xfrm>
                <a:off x="2915618" y="6303936"/>
                <a:ext cx="968727" cy="461665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C5EC94-6D0C-0A48-B3BB-B5CCC3733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618" y="6303936"/>
                <a:ext cx="968727" cy="461665"/>
              </a:xfrm>
              <a:prstGeom prst="rect">
                <a:avLst/>
              </a:prstGeom>
              <a:blipFill>
                <a:blip r:embed="rId7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363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25" y="3406608"/>
            <a:ext cx="3083824" cy="3110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421882" y="4945262"/>
            <a:ext cx="6604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85853" y="3634102"/>
                <a:ext cx="2400300" cy="24023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lang="en-US" sz="2000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</a:br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Minimize global loss</a:t>
                </a:r>
                <a:endParaRPr lang="en-US" sz="2800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     </a:t>
                </a:r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853" y="3634102"/>
                <a:ext cx="2400300" cy="2402324"/>
              </a:xfrm>
              <a:prstGeom prst="rect">
                <a:avLst/>
              </a:prstGeom>
              <a:blipFill>
                <a:blip r:embed="rId3"/>
                <a:stretch>
                  <a:fillRect l="-21579" t="-10526" r="-4737" b="-5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394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/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/>
              <p:nvPr/>
            </p:nvSpPr>
            <p:spPr>
              <a:xfrm>
                <a:off x="2833969" y="3076126"/>
                <a:ext cx="954299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69" y="3076126"/>
                <a:ext cx="954299" cy="461665"/>
              </a:xfrm>
              <a:prstGeom prst="rect">
                <a:avLst/>
              </a:prstGeom>
              <a:blipFill>
                <a:blip r:embed="rId6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/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2">
            <a:extLst>
              <a:ext uri="{FF2B5EF4-FFF2-40B4-BE49-F238E27FC236}">
                <a16:creationId xmlns:a16="http://schemas.microsoft.com/office/drawing/2014/main" id="{088D246A-C37B-E447-B187-7C8263FE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16440A-077E-4A42-8C04-350406E06C00}"/>
              </a:ext>
            </a:extLst>
          </p:cNvPr>
          <p:cNvSpPr txBox="1">
            <a:spLocks/>
          </p:cNvSpPr>
          <p:nvPr/>
        </p:nvSpPr>
        <p:spPr bwMode="auto">
          <a:xfrm>
            <a:off x="3657481" y="1879739"/>
            <a:ext cx="2649839" cy="154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>
                <a:solidFill>
                  <a:srgbClr val="C00000"/>
                </a:solidFill>
              </a:rPr>
              <a:t>Faulty agent can</a:t>
            </a:r>
            <a:br>
              <a:rPr lang="en-US" kern="0" dirty="0">
                <a:solidFill>
                  <a:srgbClr val="C00000"/>
                </a:solidFill>
              </a:rPr>
            </a:br>
            <a:r>
              <a:rPr lang="en-US" kern="0" dirty="0">
                <a:solidFill>
                  <a:srgbClr val="C00000"/>
                </a:solidFill>
              </a:rPr>
              <a:t>adversely affect</a:t>
            </a:r>
            <a:br>
              <a:rPr lang="en-US" kern="0" dirty="0">
                <a:solidFill>
                  <a:srgbClr val="C00000"/>
                </a:solidFill>
              </a:rPr>
            </a:br>
            <a:r>
              <a:rPr lang="en-US" kern="0" dirty="0">
                <a:solidFill>
                  <a:srgbClr val="C00000"/>
                </a:solidFill>
              </a:rPr>
              <a:t>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6199512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7F9214-328B-A64A-B6D5-171D8B86C4EE}"/>
              </a:ext>
            </a:extLst>
          </p:cNvPr>
          <p:cNvSpPr/>
          <p:nvPr/>
        </p:nvSpPr>
        <p:spPr bwMode="auto">
          <a:xfrm flipV="1">
            <a:off x="457202" y="4698522"/>
            <a:ext cx="6993293" cy="1947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Downloads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sz="1800" dirty="0"/>
              </a:p>
              <a:p>
                <a:r>
                  <a:rPr lang="en-US" dirty="0"/>
                  <a:t>Server updates estimate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⟵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 b="-86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771794F7-154F-231D-E432-927FF95FDC9B}"/>
              </a:ext>
            </a:extLst>
          </p:cNvPr>
          <p:cNvSpPr/>
          <p:nvPr/>
        </p:nvSpPr>
        <p:spPr bwMode="auto">
          <a:xfrm>
            <a:off x="5081286" y="5034987"/>
            <a:ext cx="694760" cy="1493135"/>
          </a:xfrm>
          <a:prstGeom prst="ellipse">
            <a:avLst/>
          </a:prstGeom>
          <a:solidFill>
            <a:srgbClr val="FFFF00">
              <a:alpha val="44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F05761-F350-73B7-DD50-A1310A1D11F9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F05761-F350-73B7-DD50-A1310A1D1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3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285F1CB-CD23-E1B1-E895-0D8E7953D3C1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358E545-D053-1110-C9F8-2474D1A04226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A8580E6-CB8C-45C6-D50C-CFCEBF45B8D6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EB4457F-0544-2642-E9BE-D5253112F388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Content Placeholder 11">
            <a:extLst>
              <a:ext uri="{FF2B5EF4-FFF2-40B4-BE49-F238E27FC236}">
                <a16:creationId xmlns:a16="http://schemas.microsoft.com/office/drawing/2014/main" id="{F42E263B-3954-0A28-9E0F-AD3B6B1FB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93D71C-3E49-67F1-1A23-9EBB96A97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994" y="3749275"/>
            <a:ext cx="692727" cy="692727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7F6ECEB-A1EC-2B31-E3AD-F6341FD35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F0E2C2-D0F2-3C28-43D0-E23FDAF331C8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714EAD-EFE0-4EC2-97B1-D3568D764CA3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714EAD-EFE0-4EC2-97B1-D3568D764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6"/>
                <a:stretch>
                  <a:fillRect l="-962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2B3B51-6E0D-0B45-B54F-5E909ADAEE2F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2B3B51-6E0D-0B45-B54F-5E909ADAE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7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88157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285BC7-27B4-984D-9516-0473A6E18EA6}"/>
              </a:ext>
            </a:extLst>
          </p:cNvPr>
          <p:cNvSpPr/>
          <p:nvPr/>
        </p:nvSpPr>
        <p:spPr bwMode="auto">
          <a:xfrm flipV="1">
            <a:off x="457202" y="4698522"/>
            <a:ext cx="6993293" cy="1947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Downloads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sz="1800" dirty="0"/>
              </a:p>
              <a:p>
                <a:r>
                  <a:rPr lang="en-US" dirty="0"/>
                  <a:t>Server updates estimate</a:t>
                </a:r>
                <a:br>
                  <a:rPr lang="en-US" dirty="0">
                    <a:solidFill>
                      <a:srgbClr val="FF0000"/>
                    </a:solidFill>
                  </a:rPr>
                </a:b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Arrow 3">
            <a:extLst>
              <a:ext uri="{FF2B5EF4-FFF2-40B4-BE49-F238E27FC236}">
                <a16:creationId xmlns:a16="http://schemas.microsoft.com/office/drawing/2014/main" id="{AE17C6BA-FD43-8B46-988A-32A16BF33177}"/>
              </a:ext>
            </a:extLst>
          </p:cNvPr>
          <p:cNvSpPr/>
          <p:nvPr/>
        </p:nvSpPr>
        <p:spPr bwMode="auto">
          <a:xfrm>
            <a:off x="7496795" y="5623850"/>
            <a:ext cx="837035" cy="440871"/>
          </a:xfrm>
          <a:prstGeom prst="left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5F615-D306-3045-971E-030416AFC4CA}"/>
                  </a:ext>
                </a:extLst>
              </p:cNvPr>
              <p:cNvSpPr/>
              <p:nvPr/>
            </p:nvSpPr>
            <p:spPr>
              <a:xfrm>
                <a:off x="452270" y="5531696"/>
                <a:ext cx="71525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 ⟵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Filtered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Gradient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5F615-D306-3045-971E-030416AFC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70" y="5531696"/>
                <a:ext cx="7152599" cy="584775"/>
              </a:xfrm>
              <a:prstGeom prst="rect">
                <a:avLst/>
              </a:prstGeom>
              <a:blipFill>
                <a:blip r:embed="rId7"/>
                <a:stretch>
                  <a:fillRect l="-1599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167372-5ED6-F8CF-BE2F-3D3770C1A44A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167372-5ED6-F8CF-BE2F-3D3770C1A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8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B5C35E3-42A2-E80B-617D-94065274D926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CCFA38-68B6-240A-6D53-1E8BA8406C5C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0D17028-981D-9436-5B12-2B1B2D43091F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F0386B9-856D-E4A1-16FE-0E05E3D09C0B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1FEED2D3-D383-8298-806D-FADA871AAD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490FA9-8392-0CF6-3F59-E69DC888CC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994" y="3749275"/>
            <a:ext cx="692727" cy="692727"/>
          </a:xfrm>
          <a:prstGeom prst="rect">
            <a:avLst/>
          </a:prstGeom>
        </p:spPr>
      </p:pic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2AD7FC29-83D1-8DF9-9FD2-A274B75AC0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2A3346-AD24-1D0D-A843-323408CC65B9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3B1798-F186-AD31-4046-03EFEAF5573C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3B1798-F186-AD31-4046-03EFEAF55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11"/>
                <a:stretch>
                  <a:fillRect l="-962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998F2E-112E-CD58-BADE-69C4E932055E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998F2E-112E-CD58-BADE-69C4E9320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12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9613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10D9A-D4DE-534D-B4F3-0568A0FFC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10" y="115396"/>
            <a:ext cx="1233706" cy="576349"/>
          </a:xfrm>
        </p:spPr>
        <p:txBody>
          <a:bodyPr/>
          <a:lstStyle/>
          <a:p>
            <a:r>
              <a:rPr lang="en-US" dirty="0"/>
              <a:t>2016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571F7F-2F52-1449-AF29-BC33A28F4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9" y="1300548"/>
            <a:ext cx="8861367" cy="555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47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14AF97-2EF5-744D-A3B3-181AFE2DBC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But what do we mean by fault-tolerance?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CE77A57-38B6-E141-95D5-C476166DD6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442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CC87AD-FF0E-2C4F-8C1A-12D9457C59FF}"/>
              </a:ext>
            </a:extLst>
          </p:cNvPr>
          <p:cNvSpPr/>
          <p:nvPr/>
        </p:nvSpPr>
        <p:spPr bwMode="auto">
          <a:xfrm>
            <a:off x="421780" y="1994850"/>
            <a:ext cx="6923314" cy="12246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58BE9-8B5E-BC47-A039-4A26D0CB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Fault-Tolerance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897546" cy="4572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Optimize over only </a:t>
            </a:r>
            <a:r>
              <a:rPr lang="en-US" dirty="0">
                <a:solidFill>
                  <a:srgbClr val="00B050"/>
                </a:solidFill>
              </a:rPr>
              <a:t>good</a:t>
            </a:r>
            <a:r>
              <a:rPr lang="en-US" dirty="0"/>
              <a:t> agents …  </a:t>
            </a:r>
            <a:r>
              <a:rPr lang="en-US" dirty="0">
                <a:solidFill>
                  <a:srgbClr val="00B050"/>
                </a:solidFill>
              </a:rPr>
              <a:t>set </a:t>
            </a:r>
            <a:r>
              <a:rPr lang="en-US" i="1" dirty="0">
                <a:solidFill>
                  <a:srgbClr val="00B050"/>
                </a:solidFill>
              </a:rPr>
              <a:t>G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7049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8BE9-8B5E-BC47-A039-4A26D0CB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Fault-Tolerance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897546" cy="4572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Optimize over only </a:t>
            </a:r>
            <a:r>
              <a:rPr lang="en-US" dirty="0">
                <a:solidFill>
                  <a:srgbClr val="00B050"/>
                </a:solidFill>
              </a:rPr>
              <a:t>good</a:t>
            </a:r>
            <a:r>
              <a:rPr lang="en-US" dirty="0"/>
              <a:t> agents …  </a:t>
            </a:r>
            <a:r>
              <a:rPr lang="en-US" dirty="0">
                <a:solidFill>
                  <a:srgbClr val="00B050"/>
                </a:solidFill>
              </a:rPr>
              <a:t>set </a:t>
            </a:r>
            <a:r>
              <a:rPr lang="en-US" i="1" dirty="0">
                <a:solidFill>
                  <a:srgbClr val="00B050"/>
                </a:solidFill>
              </a:rPr>
              <a:t>G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109035-82B8-614F-BFCE-A16B24C52AD9}"/>
                  </a:ext>
                </a:extLst>
              </p:cNvPr>
              <p:cNvSpPr txBox="1"/>
              <p:nvPr/>
            </p:nvSpPr>
            <p:spPr>
              <a:xfrm>
                <a:off x="2730718" y="4085558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109035-82B8-614F-BFCE-A16B24C52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718" y="4085558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28571" b="-180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own Arrow 3">
            <a:extLst>
              <a:ext uri="{FF2B5EF4-FFF2-40B4-BE49-F238E27FC236}">
                <a16:creationId xmlns:a16="http://schemas.microsoft.com/office/drawing/2014/main" id="{98C10718-3AEE-A6A0-2464-6FDA5730F670}"/>
              </a:ext>
            </a:extLst>
          </p:cNvPr>
          <p:cNvSpPr/>
          <p:nvPr/>
        </p:nvSpPr>
        <p:spPr bwMode="auto">
          <a:xfrm rot="10800000">
            <a:off x="4021116" y="5272630"/>
            <a:ext cx="613457" cy="945870"/>
          </a:xfrm>
          <a:prstGeom prst="down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8890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9936" y="4294330"/>
            <a:ext cx="7897546" cy="45720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Depends on redundancy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 in agents’ cost functions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B1DE8F6-C7E0-9849-8844-658D89427156}"/>
              </a:ext>
            </a:extLst>
          </p:cNvPr>
          <p:cNvSpPr txBox="1"/>
          <p:nvPr/>
        </p:nvSpPr>
        <p:spPr>
          <a:xfrm rot="20462544">
            <a:off x="5941523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701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9936" y="4294330"/>
            <a:ext cx="7897546" cy="45720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Depends on redundancy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 in agents’ cost functions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3622D4-57A1-DA4F-A58D-6025952631AB}"/>
              </a:ext>
            </a:extLst>
          </p:cNvPr>
          <p:cNvSpPr txBox="1">
            <a:spLocks/>
          </p:cNvSpPr>
          <p:nvPr/>
        </p:nvSpPr>
        <p:spPr bwMode="auto">
          <a:xfrm>
            <a:off x="685800" y="1524000"/>
            <a:ext cx="789754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Marlett" pitchFamily="2" charset="2"/>
              <a:buNone/>
            </a:pPr>
            <a:endParaRPr lang="en-US" kern="0" dirty="0">
              <a:sym typeface="Wingdings" pitchFamily="2" charset="2"/>
            </a:endParaRPr>
          </a:p>
          <a:p>
            <a:pPr marL="0" indent="0">
              <a:buFont typeface="Marlett" pitchFamily="2" charset="2"/>
              <a:buNone/>
            </a:pPr>
            <a:endParaRPr lang="en-US" kern="0" dirty="0">
              <a:sym typeface="Wingdings" pitchFamily="2" charset="2"/>
            </a:endParaRPr>
          </a:p>
          <a:p>
            <a:pPr marL="0" indent="0" algn="ctr">
              <a:buFont typeface="Marlett" pitchFamily="2" charset="2"/>
              <a:buNone/>
            </a:pPr>
            <a:r>
              <a:rPr lang="en-US" sz="4000" kern="0" dirty="0">
                <a:latin typeface="Impact" panose="020B0806030902050204" pitchFamily="34" charset="0"/>
                <a:sym typeface="Wingdings" pitchFamily="2" charset="2"/>
              </a:rPr>
              <a:t> </a:t>
            </a:r>
            <a:r>
              <a:rPr lang="en-US" sz="4000" kern="0" dirty="0">
                <a:solidFill>
                  <a:srgbClr val="00B050"/>
                </a:solidFill>
                <a:latin typeface="Impact" panose="020B0806030902050204" pitchFamily="34" charset="0"/>
                <a:sym typeface="Wingdings" pitchFamily="2" charset="2"/>
              </a:rPr>
              <a:t>It Depends</a:t>
            </a:r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B1DE8F6-C7E0-9849-8844-658D89427156}"/>
              </a:ext>
            </a:extLst>
          </p:cNvPr>
          <p:cNvSpPr txBox="1"/>
          <p:nvPr/>
        </p:nvSpPr>
        <p:spPr>
          <a:xfrm rot="20462544">
            <a:off x="5941523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085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\usepackage[dvips]{graphicx}&#13;\usepackage{epsf}&#13;%\usepackage{subfigure}&#13;&#13;\begin{document}&#13;&#13;\input{random_result.pstex_t}&#13;&#13;\end{document}&#13;"/>
  <p:tag name="EXTERNALNAME" val="txp_fig"/>
  <p:tag name="BLEND" val="0"/>
  <p:tag name="TRANSPARENT" val="0"/>
  <p:tag name="KEEPFILES" val="0"/>
  <p:tag name="DEBUGPAUSE" val="0"/>
  <p:tag name="RESOLUTION" val="300"/>
  <p:tag name="WORKAROUNDTRANSPARENCYBUG" val="0"/>
  <p:tag name="ALLOWFONTSUBSTITUTION" val="0"/>
  <p:tag name="BITMAPFORMAT" val="bmp16m"/>
  <p:tag name="BOXWIDTH" val="354"/>
  <p:tag name="BOXHEIGHT" val="412"/>
  <p:tag name="BOXFONT" val="10"/>
  <p:tag name="BOXWRAP" val="0"/>
  <p:tag name="ORIGWIDTH" val="151"/>
  <p:tag name="PICTUREFILESIZE" val="99125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65000"/>
          <a:buFont typeface="Marlett" pitchFamily="2" charset="2"/>
          <a:buChar char="g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65000"/>
          <a:buFont typeface="Marlett" pitchFamily="2" charset="2"/>
          <a:buChar char="g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30969</TotalTime>
  <Words>2910</Words>
  <Application>Microsoft Macintosh PowerPoint</Application>
  <PresentationFormat>On-screen Show (4:3)</PresentationFormat>
  <Paragraphs>987</Paragraphs>
  <Slides>127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9" baseType="lpstr">
      <vt:lpstr>Arial</vt:lpstr>
      <vt:lpstr>Cambria Math</vt:lpstr>
      <vt:lpstr>CMU Sans Serif Demi Condensed</vt:lpstr>
      <vt:lpstr>Comic Sans MS</vt:lpstr>
      <vt:lpstr>Helvetica</vt:lpstr>
      <vt:lpstr>Impact</vt:lpstr>
      <vt:lpstr>Marlett</vt:lpstr>
      <vt:lpstr>Times</vt:lpstr>
      <vt:lpstr>Times New Roman</vt:lpstr>
      <vt:lpstr>Wingdings</vt:lpstr>
      <vt:lpstr>Default Design</vt:lpstr>
      <vt:lpstr>Equation</vt:lpstr>
      <vt:lpstr>PowerPoint Presentation</vt:lpstr>
      <vt:lpstr>A Journey from Wireless Networks to Distributed Optimization     Nitin Vaidya Georgetown University     </vt:lpstr>
      <vt:lpstr>Net-X  Multi-Channel Mesh  Theory to Practice  (2006)</vt:lpstr>
      <vt:lpstr>More Recently …</vt:lpstr>
      <vt:lpstr>From there to here …</vt:lpstr>
      <vt:lpstr>Takeaway …</vt:lpstr>
      <vt:lpstr>Moral of the Story #1</vt:lpstr>
      <vt:lpstr>Moral of the Story #2</vt:lpstr>
      <vt:lpstr>A Journey from Wireless Networks to Distributed Optimization            Consensus       </vt:lpstr>
      <vt:lpstr>Consensus, consensus, everywhere …</vt:lpstr>
      <vt:lpstr>Consensus, consensus …</vt:lpstr>
      <vt:lpstr>Consensus, consensus …</vt:lpstr>
      <vt:lpstr>Consensus, consensus …</vt:lpstr>
      <vt:lpstr>Consensus, consensus …</vt:lpstr>
      <vt:lpstr>Consensus</vt:lpstr>
      <vt:lpstr>Consensus … Local Averaging</vt:lpstr>
      <vt:lpstr>Consensus … Local Averaging</vt:lpstr>
      <vt:lpstr>Consensus … Local Averaging</vt:lpstr>
      <vt:lpstr>Consensus … Local Averaging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Graph Condition for Consensus</vt:lpstr>
      <vt:lpstr>1974</vt:lpstr>
      <vt:lpstr>Change of Weights</vt:lpstr>
      <vt:lpstr>PowerPoint Presentation</vt:lpstr>
      <vt:lpstr>PowerPoint Presentation</vt:lpstr>
      <vt:lpstr>PowerPoint Presentation</vt:lpstr>
      <vt:lpstr>Graph Condition for Average Consensus</vt:lpstr>
      <vt:lpstr>Lossy Wireless Links</vt:lpstr>
      <vt:lpstr>     Average consensus over               lossy wireless links?</vt:lpstr>
      <vt:lpstr>Implementation</vt:lpstr>
      <vt:lpstr>Implementation</vt:lpstr>
      <vt:lpstr>Conservation of Mass</vt:lpstr>
      <vt:lpstr>Wireless Transmissions Lossy</vt:lpstr>
      <vt:lpstr>Conservation of Mass</vt:lpstr>
      <vt:lpstr>Average Consensus over Lossy Links</vt:lpstr>
      <vt:lpstr>Average Consensus over Lossy Links (2012)</vt:lpstr>
      <vt:lpstr>Long-term benefit for me …</vt:lpstr>
      <vt:lpstr>PowerPoint Presentation</vt:lpstr>
      <vt:lpstr>PowerPoint Presentation</vt:lpstr>
      <vt:lpstr>1980</vt:lpstr>
      <vt:lpstr>PowerPoint Presentation</vt:lpstr>
      <vt:lpstr>PowerPoint Presentation</vt:lpstr>
      <vt:lpstr>PowerPoint Presentation</vt:lpstr>
      <vt:lpstr>Many problems should have been solved decades ago … but were not</vt:lpstr>
      <vt:lpstr>Many problems should have been solved decades ago … but were not</vt:lpstr>
      <vt:lpstr>Fault-Tolerant Consensus  with Local Algorithms</vt:lpstr>
      <vt:lpstr>Local Averaging</vt:lpstr>
      <vt:lpstr>Graph Condition for Consensus</vt:lpstr>
      <vt:lpstr>Byzantine Fault Model</vt:lpstr>
      <vt:lpstr>Local Averaging</vt:lpstr>
      <vt:lpstr>Local Averaging</vt:lpstr>
      <vt:lpstr>Graph Condition for Consensus with Byzantine faults</vt:lpstr>
      <vt:lpstr>Graph Condition for Consensus with Byzantine faults</vt:lpstr>
      <vt:lpstr>Graph condition for local Byzantine consensus algorithms is now known (2012)</vt:lpstr>
      <vt:lpstr>Fault-Tolerant Consensus  over Broadcast Channels</vt:lpstr>
      <vt:lpstr>Wireless Broadcast</vt:lpstr>
      <vt:lpstr>Wireless Broadcast</vt:lpstr>
      <vt:lpstr>Graph Condition for Byzantine Consensus  Global Algorithms </vt:lpstr>
      <vt:lpstr>Graph Condition for Byzantine Consensus  Global Algorithms </vt:lpstr>
      <vt:lpstr>Fault-Tolerant  Distributed Optimization</vt:lpstr>
      <vt:lpstr>Averaging</vt:lpstr>
      <vt:lpstr>Fault-Tolerant Averaging</vt:lpstr>
      <vt:lpstr>Averaging  Optimization</vt:lpstr>
      <vt:lpstr>Many Applications</vt:lpstr>
      <vt:lpstr>Rendezvous</vt:lpstr>
      <vt:lpstr>Rendezvous</vt:lpstr>
      <vt:lpstr>PowerPoint Presentation</vt:lpstr>
      <vt:lpstr>Machine Learning</vt:lpstr>
      <vt:lpstr>PowerPoint Presentation</vt:lpstr>
      <vt:lpstr>Machine Learning</vt:lpstr>
      <vt:lpstr>PowerPoint Presentation</vt:lpstr>
      <vt:lpstr>Gradient Method</vt:lpstr>
      <vt:lpstr>Gradient Method</vt:lpstr>
      <vt:lpstr>Gradient Method</vt:lpstr>
      <vt:lpstr>Distributed Optimization</vt:lpstr>
      <vt:lpstr>Architectures</vt:lpstr>
      <vt:lpstr>Parameter Server</vt:lpstr>
      <vt:lpstr>Parameter Server</vt:lpstr>
      <vt:lpstr>Parameter Server</vt:lpstr>
      <vt:lpstr>Parameter Server</vt:lpstr>
      <vt:lpstr>Many Variations</vt:lpstr>
      <vt:lpstr>Adversarial Agents</vt:lpstr>
      <vt:lpstr>Fault-Tolerant Optimization</vt:lpstr>
      <vt:lpstr>Rendezvous</vt:lpstr>
      <vt:lpstr>Rendezvous</vt:lpstr>
      <vt:lpstr>Machine Learning</vt:lpstr>
      <vt:lpstr>Parameter Server</vt:lpstr>
      <vt:lpstr>Parameter Server</vt:lpstr>
      <vt:lpstr>2016</vt:lpstr>
      <vt:lpstr>But what do we mean by fault-tolerance?</vt:lpstr>
      <vt:lpstr>Fault-Tolerance</vt:lpstr>
      <vt:lpstr>Fault-Tolerance</vt:lpstr>
      <vt:lpstr>PowerPoint Presentation</vt:lpstr>
      <vt:lpstr>PowerPoint Presentation</vt:lpstr>
      <vt:lpstr>PowerPoint Presentation</vt:lpstr>
      <vt:lpstr>PowerPoint Presentation</vt:lpstr>
      <vt:lpstr>2016</vt:lpstr>
      <vt:lpstr>Approximation</vt:lpstr>
      <vt:lpstr>Approximation</vt:lpstr>
      <vt:lpstr>PowerPoint Presentation</vt:lpstr>
      <vt:lpstr>PowerPoint Presentation</vt:lpstr>
      <vt:lpstr>(2020)</vt:lpstr>
      <vt:lpstr>An “Extreme” Example</vt:lpstr>
      <vt:lpstr>PowerPoint Presentation</vt:lpstr>
      <vt:lpstr>(2023)</vt:lpstr>
      <vt:lpstr>Status</vt:lpstr>
      <vt:lpstr>Moral of the Story #1</vt:lpstr>
      <vt:lpstr>Moral of the Story #2</vt:lpstr>
      <vt:lpstr>  Thanks!    disc.georgetown.domains</vt:lpstr>
      <vt:lpstr>  Thanks!    disc.georgetown.domains</vt:lpstr>
      <vt:lpstr>Independent Functions</vt:lpstr>
      <vt:lpstr>Independent Functions</vt:lpstr>
      <vt:lpstr>Independent Functions</vt:lpstr>
      <vt:lpstr>Independent Functions</vt:lpstr>
      <vt:lpstr>Independent Functions</vt:lpstr>
      <vt:lpstr>Norm Filter</vt:lpstr>
      <vt:lpstr>Norm Filter</vt:lpstr>
      <vt:lpstr>Norm Filter</vt:lpstr>
      <vt:lpstr>1984</vt:lpstr>
      <vt:lpstr>An Example of Redundancy</vt:lpstr>
      <vt:lpstr>Another Approximation</vt:lpstr>
      <vt:lpstr>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TCP for Mobile and Wireless Hosts</dc:title>
  <dc:creator>Nitin</dc:creator>
  <cp:lastModifiedBy>Microsoft Office User</cp:lastModifiedBy>
  <cp:revision>6994</cp:revision>
  <cp:lastPrinted>2019-12-05T12:55:30Z</cp:lastPrinted>
  <dcterms:created xsi:type="dcterms:W3CDTF">1996-09-30T18:28:10Z</dcterms:created>
  <dcterms:modified xsi:type="dcterms:W3CDTF">2023-10-23T20:28:28Z</dcterms:modified>
</cp:coreProperties>
</file>