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947" r:id="rId2"/>
    <p:sldId id="2918" r:id="rId3"/>
    <p:sldId id="258" r:id="rId4"/>
    <p:sldId id="2888" r:id="rId5"/>
    <p:sldId id="264" r:id="rId6"/>
    <p:sldId id="2927" r:id="rId7"/>
    <p:sldId id="265" r:id="rId8"/>
    <p:sldId id="266" r:id="rId9"/>
    <p:sldId id="268" r:id="rId10"/>
    <p:sldId id="272" r:id="rId11"/>
    <p:sldId id="2931" r:id="rId12"/>
    <p:sldId id="2560" r:id="rId13"/>
    <p:sldId id="2937" r:id="rId14"/>
    <p:sldId id="2924" r:id="rId15"/>
    <p:sldId id="270" r:id="rId16"/>
    <p:sldId id="2921" r:id="rId17"/>
    <p:sldId id="2922" r:id="rId18"/>
    <p:sldId id="2938" r:id="rId19"/>
    <p:sldId id="296" r:id="rId20"/>
    <p:sldId id="267" r:id="rId21"/>
    <p:sldId id="259" r:id="rId22"/>
    <p:sldId id="260" r:id="rId23"/>
    <p:sldId id="2930" r:id="rId24"/>
    <p:sldId id="2923" r:id="rId25"/>
    <p:sldId id="2941" r:id="rId26"/>
    <p:sldId id="274" r:id="rId27"/>
    <p:sldId id="275" r:id="rId28"/>
    <p:sldId id="284" r:id="rId29"/>
    <p:sldId id="261" r:id="rId30"/>
    <p:sldId id="298" r:id="rId31"/>
    <p:sldId id="305" r:id="rId32"/>
    <p:sldId id="2944" r:id="rId33"/>
    <p:sldId id="2945" r:id="rId34"/>
    <p:sldId id="2940" r:id="rId35"/>
    <p:sldId id="299" r:id="rId36"/>
    <p:sldId id="273" r:id="rId37"/>
    <p:sldId id="2948" r:id="rId38"/>
    <p:sldId id="278" r:id="rId39"/>
    <p:sldId id="2926" r:id="rId40"/>
    <p:sldId id="2951" r:id="rId41"/>
    <p:sldId id="300" r:id="rId42"/>
    <p:sldId id="2929" r:id="rId43"/>
    <p:sldId id="2936" r:id="rId44"/>
    <p:sldId id="2934" r:id="rId45"/>
    <p:sldId id="271" r:id="rId46"/>
    <p:sldId id="433" r:id="rId47"/>
    <p:sldId id="2522" r:id="rId48"/>
    <p:sldId id="2950" r:id="rId49"/>
    <p:sldId id="2942" r:id="rId50"/>
    <p:sldId id="286" r:id="rId51"/>
    <p:sldId id="2952" r:id="rId52"/>
    <p:sldId id="287" r:id="rId53"/>
    <p:sldId id="2518" r:id="rId54"/>
    <p:sldId id="2882" r:id="rId55"/>
    <p:sldId id="2851" r:id="rId56"/>
    <p:sldId id="285" r:id="rId57"/>
    <p:sldId id="280" r:id="rId58"/>
    <p:sldId id="2949" r:id="rId59"/>
    <p:sldId id="292" r:id="rId60"/>
    <p:sldId id="2946" r:id="rId61"/>
    <p:sldId id="301" r:id="rId62"/>
    <p:sldId id="294" r:id="rId63"/>
    <p:sldId id="2935" r:id="rId64"/>
    <p:sldId id="307" r:id="rId65"/>
  </p:sldIdLst>
  <p:sldSz cx="9144000" cy="6858000" type="screen4x3"/>
  <p:notesSz cx="6991350" cy="9282113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tin H Vaidya" initials="NH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EF5C"/>
    <a:srgbClr val="FAFC55"/>
    <a:srgbClr val="EEF9F4"/>
    <a:srgbClr val="CCFFA4"/>
    <a:srgbClr val="FFC819"/>
    <a:srgbClr val="89C2FF"/>
    <a:srgbClr val="33F5BB"/>
    <a:srgbClr val="FFDA7E"/>
    <a:srgbClr val="CBFE9C"/>
    <a:srgbClr val="9A0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54" autoAdjust="0"/>
    <p:restoredTop sz="50051" autoAdjust="0"/>
  </p:normalViewPr>
  <p:slideViewPr>
    <p:cSldViewPr snapToGrid="0">
      <p:cViewPr varScale="1">
        <p:scale>
          <a:sx n="132" d="100"/>
          <a:sy n="132" d="100"/>
        </p:scale>
        <p:origin x="17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538" y="-84"/>
      </p:cViewPr>
      <p:guideLst>
        <p:guide orient="horz" pos="2923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7-08-27T09:08:06.525" idx="1">
    <p:pos x="52" y="861"/>
    <p:text>Creation of Adam - fresco in Sistine Chapel, by Michelangelo
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ctr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ctr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4D328B2F-E4A9-4B42-9114-8FE517F38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08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262AFDE-5065-4356-9A1D-319F9FBCF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73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5F821-53FB-4708-9C2C-8B377EA764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47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9079D8-EABB-734D-81F4-E1AF82A073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35A2AC-45B0-944D-9407-1E63ABB11CCE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321C1646-2F5A-AF4A-B499-F8C0151A26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F85DF918-8070-8447-AF73-DB92AA6DD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90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4A4FE-C508-445A-BEEA-5241DB609F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87A4A-469E-41B4-A4BB-20E7ADC1F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0D3AB-AD66-458A-851D-A518A4FC23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62DA2-7D97-4C00-81E8-746481673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90451-B3EB-4D27-9BF6-B2ED89E43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5E721-646B-43FE-9C59-B1DD65377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7DEF5-A307-4F25-8C66-A6D5B0584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EE0C2-57FB-4ADE-AB30-1194CE51D7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EC7BB-7051-4029-9E77-635DAEA5F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51084-5C69-499E-A268-F024F6114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EBF2-5F63-4212-9814-96C2174E3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2C1C9-E007-43BE-85CB-100AF574E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92685-606E-40D3-AC53-BA20005A57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22931-C89A-41AC-84F8-145AE746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fld id="{9FF9E353-2231-45A2-B736-4E2E121B5C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Helvetica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arlett" pitchFamily="2" charset="2"/>
        <a:buChar char="g"/>
        <a:defRPr sz="24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5000"/>
        <a:buFont typeface="Marlett" pitchFamily="2" charset="2"/>
        <a:buChar char="i"/>
        <a:defRPr sz="2000">
          <a:solidFill>
            <a:schemeClr val="tx1"/>
          </a:solidFill>
          <a:latin typeface="Helvetica"/>
          <a:cs typeface="Helvetic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75000"/>
        <a:buChar char="•"/>
        <a:defRPr sz="2000">
          <a:solidFill>
            <a:schemeClr val="tx1"/>
          </a:solidFill>
          <a:latin typeface="Helvetica"/>
          <a:cs typeface="Helvetic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Helvetica"/>
          <a:cs typeface="Helvetic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Helvetica"/>
          <a:cs typeface="Helvetic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.georgetown.domains/" TargetMode="External"/><Relationship Id="rId2" Type="http://schemas.openxmlformats.org/officeDocument/2006/relationships/hyperlink" Target="http://disc.georgetown.domains/talks/NSF-CSR-Workshop-Vaidya-July%202019.pdf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C08E36-71E3-4348-8083-DC5EF1B18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926518"/>
            <a:ext cx="7383294" cy="1728281"/>
          </a:xfrm>
        </p:spPr>
        <p:txBody>
          <a:bodyPr/>
          <a:lstStyle/>
          <a:p>
            <a:endParaRPr lang="en-US" sz="1000" dirty="0"/>
          </a:p>
          <a:p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CS Seminar</a:t>
            </a:r>
          </a:p>
          <a:p>
            <a:pPr algn="r"/>
            <a:r>
              <a:rPr lang="en-US" sz="1000" dirty="0"/>
              <a:t>Georgetown University</a:t>
            </a:r>
          </a:p>
          <a:p>
            <a:pPr algn="r"/>
            <a:r>
              <a:rPr lang="en-US" sz="1000" dirty="0"/>
              <a:t>October 16, 2020</a:t>
            </a:r>
          </a:p>
        </p:txBody>
      </p:sp>
    </p:spTree>
    <p:extLst>
      <p:ext uri="{BB962C8B-B14F-4D97-AF65-F5344CB8AC3E}">
        <p14:creationId xmlns:p14="http://schemas.microsoft.com/office/powerpoint/2010/main" val="159226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>
            <a:extLst>
              <a:ext uri="{FF2B5EF4-FFF2-40B4-BE49-F238E27FC236}">
                <a16:creationId xmlns:a16="http://schemas.microsoft.com/office/drawing/2014/main" id="{33141E42-FE46-BB45-87F7-7C31FEF6B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to read</a:t>
            </a:r>
          </a:p>
        </p:txBody>
      </p:sp>
      <p:sp>
        <p:nvSpPr>
          <p:cNvPr id="146437" name="Rectangle 5">
            <a:extLst>
              <a:ext uri="{FF2B5EF4-FFF2-40B4-BE49-F238E27FC236}">
                <a16:creationId xmlns:a16="http://schemas.microsoft.com/office/drawing/2014/main" id="{C29FB75C-9A46-1A41-B3AB-FA3A3B3F1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Major conferences … journals are years behind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Tech reports from active research groups</a:t>
            </a:r>
          </a:p>
          <a:p>
            <a:pPr marL="457200" lvl="1" indent="0">
              <a:lnSpc>
                <a:spcPct val="90000"/>
              </a:lnSpc>
              <a:buNone/>
            </a:pPr>
            <a:br>
              <a:rPr lang="en-US" altLang="en-US" dirty="0"/>
            </a:br>
            <a:r>
              <a:rPr lang="en-US" altLang="en-US" dirty="0"/>
              <a:t>		</a:t>
            </a:r>
            <a:r>
              <a:rPr lang="en-US" altLang="en-US" dirty="0">
                <a:solidFill>
                  <a:srgbClr val="C00000"/>
                </a:solidFill>
              </a:rPr>
              <a:t>need to know which groups to look up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Survey papers</a:t>
            </a:r>
          </a:p>
        </p:txBody>
      </p:sp>
    </p:spTree>
    <p:extLst>
      <p:ext uri="{BB962C8B-B14F-4D97-AF65-F5344CB8AC3E}">
        <p14:creationId xmlns:p14="http://schemas.microsoft.com/office/powerpoint/2010/main" val="2107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5022F-BC79-FB44-BB54-C50C02BC8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723A3-C721-B745-952B-D0C8324DF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Read wide range of topics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Interesting ideas at intersection of disparate areas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Attend talks &amp; courses outside your comfort zone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3C185-835D-CA4A-ABD5-8C7B4D62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12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230BE6-924D-1A47-8951-8536D812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79030"/>
            <a:ext cx="1905000" cy="457200"/>
          </a:xfrm>
        </p:spPr>
        <p:txBody>
          <a:bodyPr/>
          <a:lstStyle/>
          <a:p>
            <a:fld id="{31541DDD-D6AF-B148-8204-555DE02E24E5}" type="slidenum">
              <a:rPr lang="en-US" altLang="en-US"/>
              <a:pPr/>
              <a:t>12</a:t>
            </a:fld>
            <a:endParaRPr lang="en-US" altLang="en-US"/>
          </a:p>
        </p:txBody>
      </p:sp>
      <p:grpSp>
        <p:nvGrpSpPr>
          <p:cNvPr id="2804743" name="Group 7">
            <a:extLst>
              <a:ext uri="{FF2B5EF4-FFF2-40B4-BE49-F238E27FC236}">
                <a16:creationId xmlns:a16="http://schemas.microsoft.com/office/drawing/2014/main" id="{F2188D8F-B0A2-3C43-BEAB-1C831A0B1382}"/>
              </a:ext>
            </a:extLst>
          </p:cNvPr>
          <p:cNvGrpSpPr>
            <a:grpSpLocks/>
          </p:cNvGrpSpPr>
          <p:nvPr/>
        </p:nvGrpSpPr>
        <p:grpSpPr bwMode="auto">
          <a:xfrm>
            <a:off x="452438" y="2862130"/>
            <a:ext cx="8255000" cy="4214813"/>
            <a:chOff x="309" y="2318"/>
            <a:chExt cx="5200" cy="2655"/>
          </a:xfrm>
        </p:grpSpPr>
        <p:pic>
          <p:nvPicPr>
            <p:cNvPr id="2804744" name="Picture 8" descr="CreationofAdam">
              <a:extLst>
                <a:ext uri="{FF2B5EF4-FFF2-40B4-BE49-F238E27FC236}">
                  <a16:creationId xmlns:a16="http://schemas.microsoft.com/office/drawing/2014/main" id="{0DB88C3A-30F4-E14B-A518-4656F7AED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" y="2354"/>
              <a:ext cx="4800" cy="2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04745" name="Rectangle 9">
              <a:extLst>
                <a:ext uri="{FF2B5EF4-FFF2-40B4-BE49-F238E27FC236}">
                  <a16:creationId xmlns:a16="http://schemas.microsoft.com/office/drawing/2014/main" id="{2CF9C317-9200-7A4C-B7FD-3D7D36FC7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" y="3965"/>
              <a:ext cx="5088" cy="1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746" name="Rectangle 10">
              <a:extLst>
                <a:ext uri="{FF2B5EF4-FFF2-40B4-BE49-F238E27FC236}">
                  <a16:creationId xmlns:a16="http://schemas.microsoft.com/office/drawing/2014/main" id="{98DD5D02-0655-0845-B8CC-81A0FEA11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" y="2318"/>
              <a:ext cx="5200" cy="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04747" name="Text Box 11">
            <a:extLst>
              <a:ext uri="{FF2B5EF4-FFF2-40B4-BE49-F238E27FC236}">
                <a16:creationId xmlns:a16="http://schemas.microsoft.com/office/drawing/2014/main" id="{E0491D53-0677-4F4A-8531-BE3482402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3302" y="6542860"/>
            <a:ext cx="133882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Picture from Wikipedia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9B33B1-35C4-8F4D-8736-3BF5DA8F41E7}"/>
              </a:ext>
            </a:extLst>
          </p:cNvPr>
          <p:cNvSpPr txBox="1"/>
          <p:nvPr/>
        </p:nvSpPr>
        <p:spPr>
          <a:xfrm>
            <a:off x="1219288" y="2233832"/>
            <a:ext cx="2069797" cy="9048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Decentralized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6F0805-9148-9343-A9E7-7B0301C72F27}"/>
              </a:ext>
            </a:extLst>
          </p:cNvPr>
          <p:cNvSpPr txBox="1"/>
          <p:nvPr/>
        </p:nvSpPr>
        <p:spPr>
          <a:xfrm>
            <a:off x="6255572" y="2235301"/>
            <a:ext cx="1675459" cy="904863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Distributed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Computing</a:t>
            </a:r>
          </a:p>
        </p:txBody>
      </p:sp>
    </p:spTree>
    <p:extLst>
      <p:ext uri="{BB962C8B-B14F-4D97-AF65-F5344CB8AC3E}">
        <p14:creationId xmlns:p14="http://schemas.microsoft.com/office/powerpoint/2010/main" val="197968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896AC92-6FF6-C34E-B07B-D3EAD05F3F8E}"/>
              </a:ext>
            </a:extLst>
          </p:cNvPr>
          <p:cNvGrpSpPr/>
          <p:nvPr/>
        </p:nvGrpSpPr>
        <p:grpSpPr>
          <a:xfrm>
            <a:off x="1592038" y="2255291"/>
            <a:ext cx="5959924" cy="3489501"/>
            <a:chOff x="2049339" y="3397014"/>
            <a:chExt cx="4979558" cy="31243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82C607-9B67-C941-B7C6-70AE60D71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339" y="3397014"/>
              <a:ext cx="4979558" cy="309396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DE3C94-51B6-134B-B4F6-FFC96FB81517}"/>
                </a:ext>
              </a:extLst>
            </p:cNvPr>
            <p:cNvSpPr txBox="1"/>
            <p:nvPr/>
          </p:nvSpPr>
          <p:spPr>
            <a:xfrm>
              <a:off x="5811440" y="6218213"/>
              <a:ext cx="1097761" cy="30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Bill Waterson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F4A981C-D836-AC4B-B469-56F1224E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what’s in a paper?</a:t>
            </a:r>
          </a:p>
        </p:txBody>
      </p:sp>
    </p:spTree>
    <p:extLst>
      <p:ext uri="{BB962C8B-B14F-4D97-AF65-F5344CB8AC3E}">
        <p14:creationId xmlns:p14="http://schemas.microsoft.com/office/powerpoint/2010/main" val="135533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6FF526BC-DC9B-2D49-9270-92D2DF513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to read in a paper?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70A579DA-A0B4-3346-9453-A87E6599F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572000"/>
          </a:xfrm>
        </p:spPr>
        <p:txBody>
          <a:bodyPr/>
          <a:lstStyle/>
          <a:p>
            <a:pPr>
              <a:buFont typeface="Marlett" pitchFamily="2" charset="2"/>
              <a:buNone/>
            </a:pPr>
            <a:endParaRPr lang="en-US" altLang="en-US" dirty="0"/>
          </a:p>
          <a:p>
            <a:r>
              <a:rPr lang="en-US" altLang="en-US" dirty="0"/>
              <a:t>To learn what’s going on</a:t>
            </a:r>
          </a:p>
          <a:p>
            <a:pPr marL="457200" lvl="1" indent="0">
              <a:buNone/>
            </a:pPr>
            <a:r>
              <a:rPr lang="en-US" altLang="en-US" dirty="0"/>
              <a:t>	title, authors, abstract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Papers in your broad research area</a:t>
            </a:r>
          </a:p>
          <a:p>
            <a:pPr marL="457200" lvl="1" indent="0">
              <a:buNone/>
            </a:pPr>
            <a:r>
              <a:rPr lang="en-US" altLang="en-US" dirty="0"/>
              <a:t>	introduction, motivation, solution description, conclusions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Papers you may want to improve on</a:t>
            </a:r>
          </a:p>
          <a:p>
            <a:pPr marL="457200" lvl="1" indent="0">
              <a:buNone/>
            </a:pPr>
            <a:r>
              <a:rPr lang="en-US" altLang="en-US" dirty="0"/>
              <a:t>	read entire paper carefully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2479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57E94C7B-2DFD-4948-AC03-8248540CF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to note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49B29535-9C4D-6E4B-9EB8-83176B1E4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Authors, research group</a:t>
            </a:r>
          </a:p>
          <a:p>
            <a:pPr marL="457200" lvl="1" indent="0">
              <a:buNone/>
            </a:pPr>
            <a:r>
              <a:rPr lang="en-US" altLang="en-US" dirty="0"/>
              <a:t>		remember who to look up in the future</a:t>
            </a:r>
          </a:p>
          <a:p>
            <a:pPr marL="457200" lvl="1" indent="0">
              <a:buNone/>
            </a:pPr>
            <a:endParaRPr lang="en-US" altLang="en-US" dirty="0"/>
          </a:p>
          <a:p>
            <a:r>
              <a:rPr lang="en-US" altLang="en-US" dirty="0"/>
              <a:t>Solution theme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Evaluation approach</a:t>
            </a:r>
          </a:p>
          <a:p>
            <a:endParaRPr lang="en-US" altLang="en-US" sz="2000" dirty="0"/>
          </a:p>
          <a:p>
            <a:r>
              <a:rPr lang="en-US" altLang="en-US" dirty="0"/>
              <a:t>Shortcomings</a:t>
            </a:r>
          </a:p>
        </p:txBody>
      </p:sp>
    </p:spTree>
    <p:extLst>
      <p:ext uri="{BB962C8B-B14F-4D97-AF65-F5344CB8AC3E}">
        <p14:creationId xmlns:p14="http://schemas.microsoft.com/office/powerpoint/2010/main" val="3535304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6A9F5-6457-6F4A-8FEC-2D9644D5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17DC2-BD55-9B4A-9D56-5FF4C2E94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As you read more papers, try to see …</a:t>
            </a:r>
          </a:p>
          <a:p>
            <a:endParaRPr lang="en-US" dirty="0"/>
          </a:p>
          <a:p>
            <a:pPr lvl="1"/>
            <a:r>
              <a:rPr lang="en-US" dirty="0"/>
              <a:t>	The “big picture”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	The problem space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	The solution space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	The missing pieces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2A575-BA53-7249-A6A5-8E6AF951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0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5662-D76A-7240-A261-3DC75370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from their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F2C16-FC71-2E46-9627-CC5E745A5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Note what you dislike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    		and don’t do it yourself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Adopt good ideas in writing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289EF-CE05-7E47-9DB1-D25B38F6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97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AC425-7D4A-5249-AB14-3F11A43F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ponder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5E927-AEB4-3E4D-948C-C4538E7EB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How do you decide </a:t>
            </a:r>
            <a:r>
              <a:rPr lang="en-US" dirty="0">
                <a:solidFill>
                  <a:srgbClr val="00B050"/>
                </a:solidFill>
              </a:rPr>
              <a:t>which</a:t>
            </a:r>
            <a:r>
              <a:rPr lang="en-US" dirty="0"/>
              <a:t> papers to read?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</a:t>
            </a:r>
            <a:r>
              <a:rPr lang="en-US" dirty="0">
                <a:solidFill>
                  <a:srgbClr val="FF0000"/>
                </a:solidFill>
              </a:rPr>
              <a:t>fraction</a:t>
            </a:r>
            <a:r>
              <a:rPr lang="en-US" dirty="0"/>
              <a:t> of papers do you read?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many of </a:t>
            </a:r>
            <a:r>
              <a:rPr lang="en-US" dirty="0">
                <a:solidFill>
                  <a:srgbClr val="C00000"/>
                </a:solidFill>
              </a:rPr>
              <a:t>your papers </a:t>
            </a:r>
            <a:r>
              <a:rPr lang="en-US" dirty="0"/>
              <a:t>do you expect</a:t>
            </a:r>
            <a:br>
              <a:rPr lang="en-US" dirty="0"/>
            </a:br>
            <a:r>
              <a:rPr lang="en-US" dirty="0"/>
              <a:t>someone to read in a given year?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51A50-6478-8844-A3CE-0612EAEFD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72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>
            <a:extLst>
              <a:ext uri="{FF2B5EF4-FFF2-40B4-BE49-F238E27FC236}">
                <a16:creationId xmlns:a16="http://schemas.microsoft.com/office/drawing/2014/main" id="{93E16A28-147D-E046-84ED-166746FD1B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5" name="Picture 4" descr="Writing therapy - Wikipedia">
            <a:extLst>
              <a:ext uri="{FF2B5EF4-FFF2-40B4-BE49-F238E27FC236}">
                <a16:creationId xmlns:a16="http://schemas.microsoft.com/office/drawing/2014/main" id="{8F05AF8D-1381-6A4C-9A48-A05467BFE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43" y="2130425"/>
            <a:ext cx="3444635" cy="253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9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99772"/>
            <a:ext cx="7772400" cy="195105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How to Read, Write and Present Papers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Nitin Vaidya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Georgetown University</a:t>
            </a: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rgbClr val="008000"/>
                </a:solidFill>
              </a:rPr>
            </a:br>
            <a:br>
              <a:rPr lang="en-US" sz="2400" dirty="0">
                <a:solidFill>
                  <a:srgbClr val="993300"/>
                </a:solidFill>
              </a:rPr>
            </a:br>
            <a:br>
              <a:rPr lang="en-US" sz="2400" dirty="0">
                <a:solidFill>
                  <a:srgbClr val="993300"/>
                </a:solidFill>
              </a:rPr>
            </a:br>
            <a:br>
              <a:rPr lang="en-US" sz="2400" dirty="0">
                <a:solidFill>
                  <a:srgbClr val="993300"/>
                </a:solidFill>
              </a:rPr>
            </a:b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8B05D-38A0-5F47-A898-EF2077282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549" y="5279430"/>
            <a:ext cx="4147457" cy="13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67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6AD7D2A6-17CD-AC46-9AF6-51D7A8AAF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write a paper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FE45EE17-6AF6-5541-8BE8-7D7253273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Do unto others as you would have them do unto you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7211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E29AFB39-7651-F740-8F3E-B24840A57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</a:rPr>
              <a:t>How to write a paper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132CEDB2-D5A4-9845-9238-D10AAA5B5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Helvetica" pitchFamily="2" charset="0"/>
              <a:cs typeface="Arial" panose="020B0604020202020204" pitchFamily="34" charset="0"/>
            </a:endParaRPr>
          </a:p>
          <a:p>
            <a:endParaRPr lang="en-US" altLang="en-US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Helvetica" pitchFamily="2" charset="0"/>
                <a:cs typeface="Arial" panose="020B0604020202020204" pitchFamily="34" charset="0"/>
              </a:rPr>
              <a:t>When you have truly exceptional results</a:t>
            </a:r>
            <a:br>
              <a:rPr lang="en-US" altLang="en-US" dirty="0">
                <a:latin typeface="Helvetica" pitchFamily="2" charset="0"/>
                <a:cs typeface="Arial" panose="020B0604020202020204" pitchFamily="34" charset="0"/>
              </a:rPr>
            </a:br>
            <a:endParaRPr lang="en-US" altLang="en-US" dirty="0">
              <a:latin typeface="Helvetica" pitchFamily="2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en-US" dirty="0">
                <a:latin typeface="Helvetica" pitchFamily="2" charset="0"/>
                <a:cs typeface="Arial" panose="020B0604020202020204" pitchFamily="34" charset="0"/>
              </a:rPr>
              <a:t>		</a:t>
            </a:r>
            <a:r>
              <a:rPr lang="en-US" altLang="en-US" dirty="0">
                <a:solidFill>
                  <a:srgbClr val="C00000"/>
                </a:solidFill>
                <a:latin typeface="Helvetica" pitchFamily="2" charset="0"/>
                <a:cs typeface="Arial" panose="020B0604020202020204" pitchFamily="34" charset="0"/>
              </a:rPr>
              <a:t>P = NP</a:t>
            </a:r>
          </a:p>
          <a:p>
            <a:pPr marL="0" indent="0">
              <a:buNone/>
            </a:pPr>
            <a:br>
              <a:rPr lang="en-US" altLang="en-US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dirty="0">
                <a:latin typeface="Helvetica" pitchFamily="2" charset="0"/>
                <a:cs typeface="Arial" panose="020B0604020202020204" pitchFamily="34" charset="0"/>
              </a:rPr>
              <a:t>    probably doesn’t matter how you write</a:t>
            </a:r>
            <a:br>
              <a:rPr lang="en-US" altLang="en-US" dirty="0">
                <a:latin typeface="Helvetica" pitchFamily="2" charset="0"/>
                <a:cs typeface="Arial" panose="020B0604020202020204" pitchFamily="34" charset="0"/>
              </a:rPr>
            </a:br>
            <a:endParaRPr lang="en-US" altLang="en-US" dirty="0">
              <a:latin typeface="Helvetic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97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A9A44998-23A0-9B42-B8B7-F6D5DBAF5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write a paper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04D9AD86-CA01-1B4C-B7FB-0DF591650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Most papers not that exceptional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Good writing makes all the difference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9653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SL graffiti modifi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483" y="1689076"/>
            <a:ext cx="4383034" cy="328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026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4456846-A65C-4340-A680-E195B7C4010E}"/>
              </a:ext>
            </a:extLst>
          </p:cNvPr>
          <p:cNvGrpSpPr/>
          <p:nvPr/>
        </p:nvGrpSpPr>
        <p:grpSpPr>
          <a:xfrm>
            <a:off x="3215192" y="3187625"/>
            <a:ext cx="4634286" cy="3258671"/>
            <a:chOff x="3778625" y="2985247"/>
            <a:chExt cx="4634286" cy="325867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105D22A-4667-5C47-9D13-519D521323CA}"/>
                </a:ext>
              </a:extLst>
            </p:cNvPr>
            <p:cNvGrpSpPr/>
            <p:nvPr/>
          </p:nvGrpSpPr>
          <p:grpSpPr>
            <a:xfrm>
              <a:off x="3810133" y="3349513"/>
              <a:ext cx="4602778" cy="2894405"/>
              <a:chOff x="4280782" y="3210560"/>
              <a:chExt cx="4602778" cy="2894405"/>
            </a:xfrm>
          </p:grpSpPr>
          <p:pic>
            <p:nvPicPr>
              <p:cNvPr id="8194" name="Picture 2" descr="https://static.inspiremore.com/wp-content/uploads/2017/01/24092528/Screen-Shot-2017-01-24-at-3.09.53-PM.png">
                <a:extLst>
                  <a:ext uri="{FF2B5EF4-FFF2-40B4-BE49-F238E27FC236}">
                    <a16:creationId xmlns:a16="http://schemas.microsoft.com/office/drawing/2014/main" id="{41447FB1-6A1F-2542-ABA4-14C3E2758A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0782" y="3210560"/>
                <a:ext cx="4477137" cy="2885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2FF182-04B8-D646-94E4-4589413F2F01}"/>
                  </a:ext>
                </a:extLst>
              </p:cNvPr>
              <p:cNvSpPr txBox="1"/>
              <p:nvPr/>
            </p:nvSpPr>
            <p:spPr>
              <a:xfrm>
                <a:off x="7800442" y="5827966"/>
                <a:ext cx="10831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200" dirty="0">
                    <a:latin typeface="Helvetica" pitchFamily="2" charset="0"/>
                  </a:rPr>
                  <a:t>Bill Waterson</a:t>
                </a: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7773FC4-887F-D74E-BDBE-F8F18132EDB0}"/>
                </a:ext>
              </a:extLst>
            </p:cNvPr>
            <p:cNvSpPr/>
            <p:nvPr/>
          </p:nvSpPr>
          <p:spPr bwMode="auto">
            <a:xfrm>
              <a:off x="3778625" y="2985247"/>
              <a:ext cx="2447365" cy="3254188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B0AC42-C774-7645-BEAF-F0B8F44F2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thumb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C2465-99DE-6F42-A596-179658247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3 pages is all you get to convince readers</a:t>
            </a:r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1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AC42-C774-7645-BEAF-F0B8F44F2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thumb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C2465-99DE-6F42-A596-179658247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Ease of reading  …  no ambiguities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No unnecessary words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Easy on the eye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Quality beats quantity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14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6A463D51-1488-B446-8AA8-BF3B6742C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to write a theory paper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3919158E-B183-1343-9360-E1E6E188A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43850" cy="45720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Unreadability</a:t>
            </a:r>
            <a:r>
              <a:rPr lang="en-US" altLang="en-US" dirty="0"/>
              <a:t>  </a:t>
            </a:r>
            <a:r>
              <a:rPr lang="en-US" altLang="en-US" sz="3200" dirty="0">
                <a:latin typeface="Helvetica" pitchFamily="2" charset="0"/>
              </a:rPr>
              <a:t>≠</a:t>
            </a:r>
            <a:r>
              <a:rPr lang="en-US" altLang="en-US" dirty="0"/>
              <a:t>  </a:t>
            </a:r>
            <a:r>
              <a:rPr lang="en-US" altLang="en-US" dirty="0">
                <a:solidFill>
                  <a:srgbClr val="00B050"/>
                </a:solidFill>
              </a:rPr>
              <a:t>Formalism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Explain contributions intuitively before </a:t>
            </a:r>
            <a:r>
              <a:rPr lang="en-US" altLang="en-US" dirty="0" err="1"/>
              <a:t>formalitlies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Make poofs easy to follow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Unimportant proofs should be in an appendix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chemeClr val="accent2"/>
                </a:solidFill>
              </a:rPr>
              <a:t>	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Proofs not as worthy as new proof techniques</a:t>
            </a:r>
          </a:p>
        </p:txBody>
      </p:sp>
    </p:spTree>
    <p:extLst>
      <p:ext uri="{BB962C8B-B14F-4D97-AF65-F5344CB8AC3E}">
        <p14:creationId xmlns:p14="http://schemas.microsoft.com/office/powerpoint/2010/main" val="4090824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4FF72674-6711-C045-97C8-B7873972E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to write a systems paper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AE088347-4F77-F340-9ED7-2C2FBB6E8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256270" cy="457200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Provide sufficient information for reproducibility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Do not provide wrong information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If space insufficient, provide the essentials</a:t>
            </a:r>
          </a:p>
          <a:p>
            <a:pPr marL="0" indent="0">
              <a:buNone/>
            </a:pPr>
            <a:r>
              <a:rPr lang="en-US" altLang="en-US" dirty="0"/>
              <a:t>		 	 … cite a tech report for the rest</a:t>
            </a:r>
          </a:p>
        </p:txBody>
      </p:sp>
    </p:spTree>
    <p:extLst>
      <p:ext uri="{BB962C8B-B14F-4D97-AF65-F5344CB8AC3E}">
        <p14:creationId xmlns:p14="http://schemas.microsoft.com/office/powerpoint/2010/main" val="2830811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278A10-869C-7947-9CC1-6EA583E5B046}"/>
              </a:ext>
            </a:extLst>
          </p:cNvPr>
          <p:cNvSpPr/>
          <p:nvPr/>
        </p:nvSpPr>
        <p:spPr bwMode="auto">
          <a:xfrm>
            <a:off x="643836" y="5213444"/>
            <a:ext cx="6166397" cy="696037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66754A39-950A-FB49-80BB-0EE439EAB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Discuss related work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89AAD90A-3DCF-174E-8A8D-07F36E70D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362666" cy="4572000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Discuss relevant work by </a:t>
            </a:r>
            <a:r>
              <a:rPr lang="en-US" altLang="en-US" dirty="0">
                <a:solidFill>
                  <a:srgbClr val="C00000"/>
                </a:solidFill>
              </a:rPr>
              <a:t>others</a:t>
            </a:r>
            <a:r>
              <a:rPr lang="en-US" altLang="en-US" dirty="0"/>
              <a:t> too</a:t>
            </a:r>
          </a:p>
          <a:p>
            <a:endParaRPr lang="en-US" altLang="en-US" dirty="0"/>
          </a:p>
          <a:p>
            <a:r>
              <a:rPr lang="en-US" altLang="en-US" dirty="0"/>
              <a:t>They may be reviewing your paper</a:t>
            </a:r>
            <a:br>
              <a:rPr lang="en-US" altLang="en-US" dirty="0"/>
            </a:br>
            <a:endParaRPr lang="en-US" altLang="en-US" dirty="0"/>
          </a:p>
          <a:p>
            <a:pPr marL="457200" lvl="1" indent="0">
              <a:buNone/>
            </a:pPr>
            <a:r>
              <a:rPr lang="en-US" altLang="en-US" dirty="0">
                <a:solidFill>
                  <a:srgbClr val="FF0000"/>
                </a:solidFill>
              </a:rPr>
              <a:t>	       Avoid:</a:t>
            </a:r>
            <a:r>
              <a:rPr lang="en-US" altLang="en-US" dirty="0"/>
              <a:t>  Scheme by Vaidya is terrible</a:t>
            </a:r>
            <a:br>
              <a:rPr lang="en-US" altLang="en-US" dirty="0"/>
            </a:br>
            <a:endParaRPr lang="en-US" altLang="en-US" dirty="0"/>
          </a:p>
          <a:p>
            <a:pPr marL="857250" lvl="2" indent="0">
              <a:buNone/>
            </a:pPr>
            <a:r>
              <a:rPr lang="en-US" altLang="en-US" dirty="0">
                <a:solidFill>
                  <a:srgbClr val="339933"/>
                </a:solidFill>
              </a:rPr>
              <a:t>        Prefer:</a:t>
            </a:r>
            <a:r>
              <a:rPr lang="en-US" altLang="en-US" dirty="0"/>
              <a:t> Scheme by Vaidya under-performs in scenario X</a:t>
            </a:r>
            <a:br>
              <a:rPr lang="en-US" altLang="en-US" dirty="0"/>
            </a:br>
            <a:endParaRPr lang="en-US" altLang="en-US" dirty="0"/>
          </a:p>
          <a:p>
            <a:pPr marL="857250" lvl="2" indent="0">
              <a:buNone/>
            </a:pPr>
            <a:endParaRPr lang="en-US" altLang="en-US" dirty="0"/>
          </a:p>
          <a:p>
            <a:r>
              <a:rPr lang="en-US" altLang="en-US" dirty="0"/>
              <a:t>Avoid offending people, unless you must</a:t>
            </a:r>
          </a:p>
        </p:txBody>
      </p:sp>
    </p:spTree>
    <p:extLst>
      <p:ext uri="{BB962C8B-B14F-4D97-AF65-F5344CB8AC3E}">
        <p14:creationId xmlns:p14="http://schemas.microsoft.com/office/powerpoint/2010/main" val="2395662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2AFC6B6A-7B96-C041-84A7-70C280CB67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 not irritate the reader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5BB19776-86F6-014E-BCCA-B7E203E61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Use intuitive notation, make it easy to find</a:t>
            </a:r>
          </a:p>
          <a:p>
            <a:pPr marL="0" indent="0">
              <a:buNone/>
            </a:pP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A</a:t>
            </a:r>
            <a:r>
              <a:rPr lang="en-US" altLang="en-US" dirty="0"/>
              <a:t>void </a:t>
            </a:r>
            <a:r>
              <a:rPr lang="en-US" altLang="en-US" dirty="0">
                <a:solidFill>
                  <a:srgbClr val="C00000"/>
                </a:solidFill>
              </a:rPr>
              <a:t>T</a:t>
            </a:r>
            <a:r>
              <a:rPr lang="en-US" altLang="en-US" dirty="0"/>
              <a:t>oo </a:t>
            </a:r>
            <a:r>
              <a:rPr lang="en-US" altLang="en-US" dirty="0">
                <a:solidFill>
                  <a:srgbClr val="C00000"/>
                </a:solidFill>
              </a:rPr>
              <a:t>M</a:t>
            </a:r>
            <a:r>
              <a:rPr lang="en-US" altLang="en-US" dirty="0"/>
              <a:t>any </a:t>
            </a:r>
            <a:r>
              <a:rPr lang="en-US" altLang="en-US" dirty="0">
                <a:solidFill>
                  <a:srgbClr val="C00000"/>
                </a:solidFill>
              </a:rPr>
              <a:t>A</a:t>
            </a:r>
            <a:r>
              <a:rPr lang="en-US" altLang="en-US" dirty="0"/>
              <a:t>cronyms …  </a:t>
            </a:r>
            <a:r>
              <a:rPr lang="en-US" altLang="en-US" dirty="0">
                <a:solidFill>
                  <a:srgbClr val="C00000"/>
                </a:solidFill>
              </a:rPr>
              <a:t>ATMA</a:t>
            </a:r>
            <a:r>
              <a:rPr lang="en-US" altLang="en-US" dirty="0"/>
              <a:t> ?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Avoid long sentences</a:t>
            </a:r>
            <a:br>
              <a:rPr lang="en-US" altLang="en-US" dirty="0"/>
            </a:b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Do not hide weak results behind poor writing</a:t>
            </a:r>
          </a:p>
          <a:p>
            <a:pPr marL="457200" lvl="1" indent="0">
              <a:buNone/>
            </a:pPr>
            <a:r>
              <a:rPr lang="en-US" altLang="en-US" dirty="0"/>
              <a:t>	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F5F731-2067-CB45-9985-4DEE62FC751A}"/>
              </a:ext>
            </a:extLst>
          </p:cNvPr>
          <p:cNvGrpSpPr/>
          <p:nvPr/>
        </p:nvGrpSpPr>
        <p:grpSpPr>
          <a:xfrm>
            <a:off x="6894377" y="2388870"/>
            <a:ext cx="2272677" cy="3223260"/>
            <a:chOff x="6505757" y="2891790"/>
            <a:chExt cx="2638243" cy="37427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27CD5D-DE63-C44C-B52C-9793A23A6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5757" y="2891790"/>
              <a:ext cx="2638243" cy="36118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6F1424-C960-A948-B8D0-5DE42D76F502}"/>
                </a:ext>
              </a:extLst>
            </p:cNvPr>
            <p:cNvSpPr txBox="1"/>
            <p:nvPr/>
          </p:nvSpPr>
          <p:spPr>
            <a:xfrm>
              <a:off x="8034120" y="6357587"/>
              <a:ext cx="10831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>
                  <a:latin typeface="Helvetica" pitchFamily="2" charset="0"/>
                </a:rPr>
                <a:t>Bill Waterson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32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29A62E98-A892-414E-B458-BAFF409AF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Caveats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84C6D7E1-15FE-F64F-B713-721043FCF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>
                <a:solidFill>
                  <a:srgbClr val="A50021"/>
                </a:solidFill>
              </a:rPr>
              <a:t>Your advisor may not agree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Use advise at your own risk</a:t>
            </a:r>
          </a:p>
          <a:p>
            <a:endParaRPr lang="en-US" altLang="en-US" dirty="0"/>
          </a:p>
          <a:p>
            <a:r>
              <a:rPr lang="en-US" altLang="en-US" dirty="0"/>
              <a:t>I do not always follow my advise 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My thoughts, in somewhat random order</a:t>
            </a:r>
          </a:p>
        </p:txBody>
      </p:sp>
    </p:spTree>
    <p:extLst>
      <p:ext uri="{BB962C8B-B14F-4D97-AF65-F5344CB8AC3E}">
        <p14:creationId xmlns:p14="http://schemas.microsoft.com/office/powerpoint/2010/main" val="1150577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C2B5F66A-57BF-1044-8A6C-421C2AB6D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Tell them your shortcomings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38DB36AD-8EF4-B44F-B4FB-8A8ADE80B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If your ideas don’t work well in interesting scenarios, tell the reader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Readers appreciate a balanced presentation</a:t>
            </a:r>
          </a:p>
        </p:txBody>
      </p:sp>
    </p:spTree>
    <p:extLst>
      <p:ext uri="{BB962C8B-B14F-4D97-AF65-F5344CB8AC3E}">
        <p14:creationId xmlns:p14="http://schemas.microsoft.com/office/powerpoint/2010/main" val="607406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18EE4ED1-34A5-E84A-A89B-B4A3A32D6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Technical reports</a:t>
            </a: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8D90A4CD-D4CD-9246-BE9D-343168D454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58150" cy="457200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Useful to get early feedback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Puts a timestamp on your work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Can include more information than might fit in a paper</a:t>
            </a:r>
          </a:p>
        </p:txBody>
      </p:sp>
    </p:spTree>
    <p:extLst>
      <p:ext uri="{BB962C8B-B14F-4D97-AF65-F5344CB8AC3E}">
        <p14:creationId xmlns:p14="http://schemas.microsoft.com/office/powerpoint/2010/main" val="1263926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28618-7337-044F-9FB4-4BCA2C0D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versus quantity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63B27-5EFF-0B40-BDC3-F6716C46D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Fewer good papers better than more mundane ones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 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 even if in “top-tier” venues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76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28618-7337-044F-9FB4-4BCA2C0D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versus quantity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63B27-5EFF-0B40-BDC3-F6716C46D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Fewer good papers better than more mundane ones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 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 even if in “top-tier” venues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1A5890-7000-A34A-8FD2-4E781C6A0FC7}"/>
              </a:ext>
            </a:extLst>
          </p:cNvPr>
          <p:cNvSpPr txBox="1"/>
          <p:nvPr/>
        </p:nvSpPr>
        <p:spPr>
          <a:xfrm>
            <a:off x="3448210" y="4809511"/>
            <a:ext cx="569579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>
                <a:latin typeface="Helvetica" pitchFamily="2" charset="0"/>
              </a:rPr>
              <a:t>How many of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your papers </a:t>
            </a:r>
            <a:r>
              <a:rPr lang="en-US" dirty="0">
                <a:latin typeface="Helvetica" pitchFamily="2" charset="0"/>
              </a:rPr>
              <a:t>do you expect</a:t>
            </a: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someone to read in a given year?</a:t>
            </a:r>
          </a:p>
        </p:txBody>
      </p:sp>
    </p:spTree>
    <p:extLst>
      <p:ext uri="{BB962C8B-B14F-4D97-AF65-F5344CB8AC3E}">
        <p14:creationId xmlns:p14="http://schemas.microsoft.com/office/powerpoint/2010/main" val="4250934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5BE8-540F-7945-8514-F7EE9FC0C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versus quantity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73002-5784-AE40-AE37-FA716A5D4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If a paper is easy to write …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	Is it worth writing?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		Is it the best use of your time &amp; talents?</a:t>
            </a:r>
          </a:p>
        </p:txBody>
      </p:sp>
    </p:spTree>
    <p:extLst>
      <p:ext uri="{BB962C8B-B14F-4D97-AF65-F5344CB8AC3E}">
        <p14:creationId xmlns:p14="http://schemas.microsoft.com/office/powerpoint/2010/main" val="3625541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upload.wikimedia.org/wikipedia/commons/thumb/7/74/Airscreen.JPG/220px-Airscreen.JPG">
            <a:extLst>
              <a:ext uri="{FF2B5EF4-FFF2-40B4-BE49-F238E27FC236}">
                <a16:creationId xmlns:a16="http://schemas.microsoft.com/office/drawing/2014/main" id="{635F6024-7E42-604B-8D03-88B4B893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53" y="2108536"/>
            <a:ext cx="3711337" cy="278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784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FAECED96-20F6-CB4F-90B3-0A05736DF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present a paper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F8B14B1E-81BE-F044-8F82-B4BE37DE3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Do unto others as you would have them do unto you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7992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A8DAF-2B91-7446-B78F-27DE24A1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BC585-B36C-4242-A53B-D93B54A38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069580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Advertise your work, not necessarily comprehensively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Don’t try to impress the audience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Aim for a clear, engaging talk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and let your results speak for themselves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24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E7270DC5-2587-A141-8497-723132E3B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Marlett" pitchFamily="2" charset="2"/>
              <a:buNone/>
            </a:pPr>
            <a:r>
              <a:rPr lang="en-US" altLang="en-US" dirty="0"/>
              <a:t>Objectives … in decreasing order of importance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1529D9FE-305E-3343-B836-9223A49761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Keep people awake</a:t>
            </a:r>
            <a:br>
              <a:rPr lang="en-US" altLang="en-US" dirty="0"/>
            </a:br>
            <a:endParaRPr lang="en-US" altLang="en-US" dirty="0"/>
          </a:p>
          <a:p>
            <a:pPr marL="457200" lvl="1" indent="0">
              <a:buNone/>
            </a:pPr>
            <a:r>
              <a:rPr lang="en-US" altLang="en-US" dirty="0"/>
              <a:t>		humor helps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Get the problem definition across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Main claims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3579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>
            <a:extLst>
              <a:ext uri="{FF2B5EF4-FFF2-40B4-BE49-F238E27FC236}">
                <a16:creationId xmlns:a16="http://schemas.microsoft.com/office/drawing/2014/main" id="{1529D9FE-305E-3343-B836-9223A49761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Explain your approach (intuitively)</a:t>
            </a:r>
            <a:br>
              <a:rPr lang="en-US" altLang="en-US" dirty="0"/>
            </a:br>
            <a:endParaRPr lang="en-US" altLang="en-US" dirty="0"/>
          </a:p>
          <a:p>
            <a:pPr marL="457200" lvl="1" indent="0">
              <a:buNone/>
            </a:pPr>
            <a:r>
              <a:rPr lang="en-US" altLang="en-US" dirty="0"/>
              <a:t>		most productive use of your time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Dirty details</a:t>
            </a:r>
            <a:br>
              <a:rPr lang="en-US" altLang="en-US" dirty="0"/>
            </a:br>
            <a:endParaRPr lang="en-US" altLang="en-US" dirty="0"/>
          </a:p>
          <a:p>
            <a:pPr marL="457200" lvl="1" indent="0">
              <a:buNone/>
            </a:pPr>
            <a:r>
              <a:rPr lang="en-US" altLang="en-US" dirty="0"/>
              <a:t>		most audience probably doesn’t care</a:t>
            </a:r>
          </a:p>
          <a:p>
            <a:endParaRPr lang="en-US" alt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DA688B-4EDF-014F-90BB-B9493BA8C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buFont typeface="Marlett" pitchFamily="2" charset="2"/>
              <a:buNone/>
            </a:pPr>
            <a:r>
              <a:rPr lang="en-US" altLang="en-US" dirty="0"/>
              <a:t>Objectives … in decreasing order of importance</a:t>
            </a:r>
          </a:p>
        </p:txBody>
      </p:sp>
    </p:spTree>
    <p:extLst>
      <p:ext uri="{BB962C8B-B14F-4D97-AF65-F5344CB8AC3E}">
        <p14:creationId xmlns:p14="http://schemas.microsoft.com/office/powerpoint/2010/main" val="147703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320040" y="898071"/>
            <a:ext cx="8618220" cy="2533834"/>
          </a:xfrm>
        </p:spPr>
        <p:txBody>
          <a:bodyPr/>
          <a:lstStyle/>
          <a:p>
            <a:pPr algn="l"/>
            <a:r>
              <a:rPr lang="en-US" dirty="0">
                <a:latin typeface="Arial"/>
                <a:cs typeface="Arial"/>
              </a:rPr>
              <a:t>Secret to happiness is to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lower your expectations to the point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where they're already met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				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   - Hobbes </a:t>
            </a:r>
            <a:r>
              <a:rPr lang="en-US" dirty="0">
                <a:solidFill>
                  <a:schemeClr val="bg2"/>
                </a:solidFill>
                <a:latin typeface="Arial"/>
                <a:cs typeface="Arial"/>
              </a:rPr>
              <a:t>(paraphrased)</a:t>
            </a:r>
            <a:br>
              <a:rPr lang="en-US" dirty="0">
                <a:solidFill>
                  <a:schemeClr val="bg2"/>
                </a:solidFill>
                <a:latin typeface="Comic Sans MS" charset="0"/>
              </a:rPr>
            </a:br>
            <a:r>
              <a:rPr lang="en-US" dirty="0">
                <a:latin typeface="Comic Sans MS" charset="0"/>
              </a:rPr>
              <a:t>		</a:t>
            </a:r>
            <a:r>
              <a:rPr lang="en-US" dirty="0">
                <a:latin typeface="Arial"/>
                <a:cs typeface="Arial"/>
              </a:rPr>
              <a:t>			</a:t>
            </a:r>
            <a:r>
              <a:rPr lang="en-US" dirty="0">
                <a:latin typeface="Comic Sans MS" charset="0"/>
              </a:rPr>
              <a:t>					</a:t>
            </a:r>
            <a:endParaRPr lang="en-US" sz="2400" dirty="0">
              <a:solidFill>
                <a:schemeClr val="bg2"/>
              </a:solidFill>
              <a:latin typeface="Comic Sans MS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7B143A-0CCD-1744-BEE5-18AA5A250C17}"/>
              </a:ext>
            </a:extLst>
          </p:cNvPr>
          <p:cNvGrpSpPr/>
          <p:nvPr/>
        </p:nvGrpSpPr>
        <p:grpSpPr>
          <a:xfrm>
            <a:off x="3200018" y="3431905"/>
            <a:ext cx="4094078" cy="2539315"/>
            <a:chOff x="3542921" y="3232269"/>
            <a:chExt cx="4094078" cy="25393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396C64-8444-2A4B-9BBB-177DB740E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2921" y="3232269"/>
              <a:ext cx="4094078" cy="251943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3DABB2-C4D3-A34F-ACAB-E4CD83255D74}"/>
                </a:ext>
              </a:extLst>
            </p:cNvPr>
            <p:cNvSpPr txBox="1"/>
            <p:nvPr/>
          </p:nvSpPr>
          <p:spPr>
            <a:xfrm>
              <a:off x="6576693" y="5494585"/>
              <a:ext cx="10320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Bill Waterson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2188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9877B8-056E-9345-BA7D-7A9EA6F1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slides &amp; you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05B065-0CC7-104D-B609-0A956B3AA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Job of the slides is </a:t>
            </a:r>
            <a:r>
              <a:rPr lang="en-US" dirty="0">
                <a:solidFill>
                  <a:srgbClr val="FF0000"/>
                </a:solidFill>
              </a:rPr>
              <a:t>to aid </a:t>
            </a:r>
            <a:r>
              <a:rPr lang="en-US" dirty="0"/>
              <a:t>in your presentation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Your job is to use the slides </a:t>
            </a:r>
            <a:r>
              <a:rPr lang="en-US" dirty="0">
                <a:solidFill>
                  <a:srgbClr val="C00000"/>
                </a:solidFill>
              </a:rPr>
              <a:t>to deliver </a:t>
            </a:r>
            <a:r>
              <a:rPr lang="en-US" dirty="0"/>
              <a:t>a clear talk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1510C-1483-8F40-8AE0-7ED09224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5E721-646B-43FE-9C59-B1DD65377C5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163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1B340E-2ED0-4E4D-8AE8-75468291D563}"/>
              </a:ext>
            </a:extLst>
          </p:cNvPr>
          <p:cNvSpPr/>
          <p:nvPr/>
        </p:nvSpPr>
        <p:spPr bwMode="auto">
          <a:xfrm>
            <a:off x="1497330" y="4743450"/>
            <a:ext cx="4674870" cy="105156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7154" name="Rectangle 1026">
            <a:extLst>
              <a:ext uri="{FF2B5EF4-FFF2-40B4-BE49-F238E27FC236}">
                <a16:creationId xmlns:a16="http://schemas.microsoft.com/office/drawing/2014/main" id="{06932880-D927-CD41-AC2C-E12AC620A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Talk outline or not ?</a:t>
            </a:r>
          </a:p>
        </p:txBody>
      </p:sp>
      <p:sp>
        <p:nvSpPr>
          <p:cNvPr id="177155" name="Rectangle 1027">
            <a:extLst>
              <a:ext uri="{FF2B5EF4-FFF2-40B4-BE49-F238E27FC236}">
                <a16:creationId xmlns:a16="http://schemas.microsoft.com/office/drawing/2014/main" id="{6FBAF37A-E468-DF44-841D-52863DE68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  <a:p>
            <a:pPr>
              <a:buFont typeface="Marlett" pitchFamily="2" charset="2"/>
              <a:buNone/>
            </a:pPr>
            <a:endParaRPr lang="en-US" altLang="en-US" dirty="0"/>
          </a:p>
          <a:p>
            <a:r>
              <a:rPr lang="en-US" altLang="en-US" dirty="0"/>
              <a:t>Short talks … skip</a:t>
            </a:r>
          </a:p>
          <a:p>
            <a:endParaRPr lang="en-US" altLang="en-US" dirty="0"/>
          </a:p>
          <a:p>
            <a:r>
              <a:rPr lang="en-US" altLang="en-US" dirty="0"/>
              <a:t>Long talks …  include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	   Make the outline interesting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5836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5D466-D385-FA40-8242-948DECC9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  <a:r>
              <a:rPr lang="en-US" b="1" dirty="0">
                <a:solidFill>
                  <a:srgbClr val="FF0000"/>
                </a:solidFill>
              </a:rPr>
              <a:t>… a bad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18AB-F04C-0D4F-BE37-6D3F45CFD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Introduction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Problem Overview</a:t>
            </a:r>
          </a:p>
          <a:p>
            <a:r>
              <a:rPr lang="en-US" dirty="0"/>
              <a:t>Solution</a:t>
            </a:r>
          </a:p>
          <a:p>
            <a:r>
              <a:rPr lang="en-US" dirty="0"/>
              <a:t>Performance Evaluation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A70EA-E2E3-6446-BB63-2558756BDB36}"/>
              </a:ext>
            </a:extLst>
          </p:cNvPr>
          <p:cNvSpPr txBox="1"/>
          <p:nvPr/>
        </p:nvSpPr>
        <p:spPr>
          <a:xfrm>
            <a:off x="5673466" y="2941320"/>
            <a:ext cx="3009157" cy="904863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cs typeface="Gautami" panose="020B0502040204020203" pitchFamily="34" charset="0"/>
              </a:rPr>
              <a:t>This describes every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cs typeface="Gautami" panose="020B0502040204020203" pitchFamily="34" charset="0"/>
              </a:rPr>
              <a:t>talk ever given</a:t>
            </a:r>
          </a:p>
        </p:txBody>
      </p:sp>
    </p:spTree>
    <p:extLst>
      <p:ext uri="{BB962C8B-B14F-4D97-AF65-F5344CB8AC3E}">
        <p14:creationId xmlns:p14="http://schemas.microsoft.com/office/powerpoint/2010/main" val="35264507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None/>
            </a:pPr>
            <a:fld id="{3A1884FA-3107-724E-871F-599BA00E1616}" type="slidenum">
              <a:rPr lang="en-US" sz="1400">
                <a:latin typeface="Arial"/>
                <a:cs typeface="Arial"/>
              </a:rPr>
              <a:pPr algn="r">
                <a:spcBef>
                  <a:spcPct val="0"/>
                </a:spcBef>
                <a:buClrTx/>
                <a:buSzTx/>
                <a:buNone/>
              </a:pPr>
              <a:t>43</a:t>
            </a:fld>
            <a:endParaRPr lang="en-US" sz="1400">
              <a:latin typeface="Arial"/>
              <a:cs typeface="Arial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17625" cy="3516313"/>
          </a:xfrm>
          <a:solidFill>
            <a:srgbClr val="333333"/>
          </a:solidFill>
        </p:spPr>
        <p:txBody>
          <a:bodyPr/>
          <a:lstStyle/>
          <a:p>
            <a:br>
              <a:rPr lang="en-US" sz="2000" dirty="0">
                <a:solidFill>
                  <a:srgbClr val="FF9966"/>
                </a:solidFill>
                <a:latin typeface="Arial"/>
                <a:cs typeface="Arial"/>
              </a:rPr>
            </a:br>
            <a:br>
              <a:rPr lang="en-US" sz="2000" dirty="0">
                <a:solidFill>
                  <a:srgbClr val="FF9966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FFCC99"/>
                </a:solidFill>
                <a:latin typeface="Arial"/>
                <a:cs typeface="Arial"/>
              </a:rPr>
              <a:t>Multi-Channel Wireless Mesh</a:t>
            </a:r>
            <a:br>
              <a:rPr lang="en-US" b="1" dirty="0">
                <a:solidFill>
                  <a:srgbClr val="FFCC99"/>
                </a:solidFill>
                <a:latin typeface="Arial"/>
                <a:cs typeface="Arial"/>
              </a:rPr>
            </a:br>
            <a:b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FFFF66"/>
                </a:solidFill>
                <a:latin typeface="Arial"/>
                <a:cs typeface="Arial"/>
              </a:rPr>
              <a:t>Talk Outline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5364163" y="2506663"/>
            <a:ext cx="3451225" cy="4008437"/>
            <a:chOff x="3371" y="1579"/>
            <a:chExt cx="2174" cy="2525"/>
          </a:xfrm>
        </p:grpSpPr>
        <p:grpSp>
          <p:nvGrpSpPr>
            <p:cNvPr id="12349" name="Group 4"/>
            <p:cNvGrpSpPr>
              <a:grpSpLocks/>
            </p:cNvGrpSpPr>
            <p:nvPr/>
          </p:nvGrpSpPr>
          <p:grpSpPr bwMode="auto">
            <a:xfrm>
              <a:off x="3798" y="2875"/>
              <a:ext cx="1337" cy="1229"/>
              <a:chOff x="192" y="1008"/>
              <a:chExt cx="2840" cy="3024"/>
            </a:xfrm>
          </p:grpSpPr>
          <p:sp>
            <p:nvSpPr>
              <p:cNvPr id="12352" name="Rectangle 5"/>
              <p:cNvSpPr>
                <a:spLocks noChangeArrowheads="1"/>
              </p:cNvSpPr>
              <p:nvPr/>
            </p:nvSpPr>
            <p:spPr bwMode="auto">
              <a:xfrm>
                <a:off x="1728" y="1008"/>
                <a:ext cx="1304" cy="49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Multi-channel</a:t>
                </a:r>
              </a:p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protocol</a:t>
                </a:r>
              </a:p>
            </p:txBody>
          </p:sp>
          <p:sp>
            <p:nvSpPr>
              <p:cNvPr id="12353" name="Rectangle 6"/>
              <p:cNvSpPr>
                <a:spLocks noChangeArrowheads="1"/>
              </p:cNvSpPr>
              <p:nvPr/>
            </p:nvSpPr>
            <p:spPr bwMode="auto">
              <a:xfrm>
                <a:off x="336" y="2928"/>
                <a:ext cx="2275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3292475">
                  <a:buNone/>
                </a:pPr>
                <a:endParaRPr lang="en-US" sz="1000" b="1">
                  <a:latin typeface="Arial"/>
                  <a:cs typeface="Arial"/>
                </a:endParaRPr>
              </a:p>
              <a:p>
                <a:pPr algn="ctr" defTabSz="3292475">
                  <a:buNone/>
                </a:pPr>
                <a:r>
                  <a:rPr lang="en-US" sz="1000">
                    <a:latin typeface="Arial"/>
                    <a:cs typeface="Arial"/>
                  </a:rPr>
                  <a:t>Channel Abstraction Module </a:t>
                </a:r>
              </a:p>
              <a:p>
                <a:pPr algn="ctr" defTabSz="3292475">
                  <a:buNone/>
                </a:pPr>
                <a:endParaRPr lang="en-US" sz="1000">
                  <a:latin typeface="Arial"/>
                  <a:cs typeface="Arial"/>
                </a:endParaRPr>
              </a:p>
            </p:txBody>
          </p:sp>
          <p:sp>
            <p:nvSpPr>
              <p:cNvPr id="12354" name="Rectangle 7"/>
              <p:cNvSpPr>
                <a:spLocks noChangeArrowheads="1"/>
              </p:cNvSpPr>
              <p:nvPr/>
            </p:nvSpPr>
            <p:spPr bwMode="auto">
              <a:xfrm>
                <a:off x="384" y="1968"/>
                <a:ext cx="869" cy="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IP Stack</a:t>
                </a:r>
              </a:p>
            </p:txBody>
          </p:sp>
          <p:sp>
            <p:nvSpPr>
              <p:cNvPr id="12355" name="Rectangle 8"/>
              <p:cNvSpPr>
                <a:spLocks noChangeArrowheads="1"/>
              </p:cNvSpPr>
              <p:nvPr/>
            </p:nvSpPr>
            <p:spPr bwMode="auto">
              <a:xfrm>
                <a:off x="336" y="3600"/>
                <a:ext cx="1008" cy="4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Interface</a:t>
                </a:r>
              </a:p>
              <a:p>
                <a:pPr algn="ctr" defTabSz="3292475">
                  <a:buNone/>
                </a:pPr>
                <a:r>
                  <a:rPr lang="en-US" sz="900" b="1">
                    <a:latin typeface="Arial"/>
                    <a:cs typeface="Arial"/>
                  </a:rPr>
                  <a:t>Device Driver</a:t>
                </a:r>
              </a:p>
            </p:txBody>
          </p:sp>
          <p:sp>
            <p:nvSpPr>
              <p:cNvPr id="12356" name="Line 9"/>
              <p:cNvSpPr>
                <a:spLocks noChangeShapeType="1"/>
              </p:cNvSpPr>
              <p:nvPr/>
            </p:nvSpPr>
            <p:spPr bwMode="auto">
              <a:xfrm flipH="1">
                <a:off x="2400" y="1488"/>
                <a:ext cx="0" cy="1440"/>
              </a:xfrm>
              <a:prstGeom prst="line">
                <a:avLst/>
              </a:prstGeom>
              <a:noFill/>
              <a:ln w="38100">
                <a:solidFill>
                  <a:srgbClr val="7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57" name="Line 10"/>
              <p:cNvSpPr>
                <a:spLocks noChangeShapeType="1"/>
              </p:cNvSpPr>
              <p:nvPr/>
            </p:nvSpPr>
            <p:spPr bwMode="auto">
              <a:xfrm flipH="1">
                <a:off x="720" y="3312"/>
                <a:ext cx="52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58" name="Line 11"/>
              <p:cNvSpPr>
                <a:spLocks noChangeShapeType="1"/>
              </p:cNvSpPr>
              <p:nvPr/>
            </p:nvSpPr>
            <p:spPr bwMode="auto">
              <a:xfrm>
                <a:off x="1776" y="3312"/>
                <a:ext cx="394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59" name="Line 12"/>
              <p:cNvSpPr>
                <a:spLocks noChangeShapeType="1"/>
              </p:cNvSpPr>
              <p:nvPr/>
            </p:nvSpPr>
            <p:spPr bwMode="auto">
              <a:xfrm flipH="1">
                <a:off x="864" y="2592"/>
                <a:ext cx="0" cy="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60" name="Rectangle 13"/>
              <p:cNvSpPr>
                <a:spLocks noChangeArrowheads="1"/>
              </p:cNvSpPr>
              <p:nvPr/>
            </p:nvSpPr>
            <p:spPr bwMode="auto">
              <a:xfrm>
                <a:off x="336" y="1008"/>
                <a:ext cx="1008" cy="51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User </a:t>
                </a:r>
              </a:p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Applications</a:t>
                </a:r>
              </a:p>
            </p:txBody>
          </p:sp>
          <p:sp>
            <p:nvSpPr>
              <p:cNvPr id="12361" name="Line 14"/>
              <p:cNvSpPr>
                <a:spLocks noChangeShapeType="1"/>
              </p:cNvSpPr>
              <p:nvPr/>
            </p:nvSpPr>
            <p:spPr bwMode="auto">
              <a:xfrm>
                <a:off x="816" y="153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62" name="Line 15"/>
              <p:cNvSpPr>
                <a:spLocks noChangeShapeType="1"/>
              </p:cNvSpPr>
              <p:nvPr/>
            </p:nvSpPr>
            <p:spPr bwMode="auto">
              <a:xfrm>
                <a:off x="192" y="1824"/>
                <a:ext cx="28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63" name="Rectangle 16"/>
              <p:cNvSpPr>
                <a:spLocks noChangeArrowheads="1"/>
              </p:cNvSpPr>
              <p:nvPr/>
            </p:nvSpPr>
            <p:spPr bwMode="auto">
              <a:xfrm>
                <a:off x="1392" y="2352"/>
                <a:ext cx="624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ARP</a:t>
                </a:r>
              </a:p>
            </p:txBody>
          </p:sp>
          <p:sp>
            <p:nvSpPr>
              <p:cNvPr id="12364" name="Line 17"/>
              <p:cNvSpPr>
                <a:spLocks noChangeShapeType="1"/>
              </p:cNvSpPr>
              <p:nvPr/>
            </p:nvSpPr>
            <p:spPr bwMode="auto">
              <a:xfrm flipH="1">
                <a:off x="1728" y="2688"/>
                <a:ext cx="0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65" name="Rectangle 18"/>
              <p:cNvSpPr>
                <a:spLocks noChangeArrowheads="1"/>
              </p:cNvSpPr>
              <p:nvPr/>
            </p:nvSpPr>
            <p:spPr bwMode="auto">
              <a:xfrm>
                <a:off x="1680" y="3600"/>
                <a:ext cx="1008" cy="4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Interface</a:t>
                </a:r>
              </a:p>
              <a:p>
                <a:pPr algn="ctr" defTabSz="3292475">
                  <a:buNone/>
                </a:pPr>
                <a:r>
                  <a:rPr lang="en-US" sz="900" b="1">
                    <a:latin typeface="Arial"/>
                    <a:cs typeface="Arial"/>
                  </a:rPr>
                  <a:t>Device Driver</a:t>
                </a:r>
              </a:p>
            </p:txBody>
          </p:sp>
        </p:grpSp>
        <p:sp>
          <p:nvSpPr>
            <p:cNvPr id="12350" name="Text Box 19"/>
            <p:cNvSpPr txBox="1">
              <a:spLocks noChangeArrowheads="1"/>
            </p:cNvSpPr>
            <p:nvPr/>
          </p:nvSpPr>
          <p:spPr bwMode="auto">
            <a:xfrm>
              <a:off x="3371" y="2256"/>
              <a:ext cx="1643" cy="48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indent="0">
                <a:buNone/>
              </a:pPr>
              <a:r>
                <a:rPr lang="en-US" sz="2000">
                  <a:solidFill>
                    <a:schemeClr val="bg1"/>
                  </a:solidFill>
                  <a:latin typeface="Arial"/>
                  <a:cs typeface="Arial"/>
                </a:rPr>
                <a:t>OS improvements</a:t>
              </a:r>
            </a:p>
            <a:p>
              <a:pPr marL="0" indent="0">
                <a:buNone/>
              </a:pPr>
              <a:r>
                <a:rPr lang="en-US" sz="2000">
                  <a:solidFill>
                    <a:schemeClr val="bg1"/>
                  </a:solidFill>
                  <a:latin typeface="Arial"/>
                  <a:cs typeface="Arial"/>
                </a:rPr>
                <a:t>Software architecture</a:t>
              </a:r>
            </a:p>
          </p:txBody>
        </p:sp>
        <p:sp>
          <p:nvSpPr>
            <p:cNvPr id="12351" name="Freeform 20"/>
            <p:cNvSpPr>
              <a:spLocks/>
            </p:cNvSpPr>
            <p:nvPr/>
          </p:nvSpPr>
          <p:spPr bwMode="auto">
            <a:xfrm>
              <a:off x="5119" y="1579"/>
              <a:ext cx="426" cy="1043"/>
            </a:xfrm>
            <a:custGeom>
              <a:avLst/>
              <a:gdLst>
                <a:gd name="T0" fmla="*/ 21 w 664"/>
                <a:gd name="T1" fmla="*/ 0 h 904"/>
                <a:gd name="T2" fmla="*/ 46 w 664"/>
                <a:gd name="T3" fmla="*/ 787 h 904"/>
                <a:gd name="T4" fmla="*/ 27 w 664"/>
                <a:gd name="T5" fmla="*/ 1912 h 904"/>
                <a:gd name="T6" fmla="*/ 0 w 664"/>
                <a:gd name="T7" fmla="*/ 2128 h 9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4"/>
                <a:gd name="T13" fmla="*/ 0 h 904"/>
                <a:gd name="T14" fmla="*/ 664 w 664"/>
                <a:gd name="T15" fmla="*/ 904 h 9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4" h="904">
                  <a:moveTo>
                    <a:pt x="308" y="0"/>
                  </a:moveTo>
                  <a:cubicBezTo>
                    <a:pt x="473" y="99"/>
                    <a:pt x="638" y="199"/>
                    <a:pt x="651" y="334"/>
                  </a:cubicBezTo>
                  <a:cubicBezTo>
                    <a:pt x="664" y="469"/>
                    <a:pt x="492" y="716"/>
                    <a:pt x="384" y="810"/>
                  </a:cubicBezTo>
                  <a:cubicBezTo>
                    <a:pt x="276" y="904"/>
                    <a:pt x="138" y="902"/>
                    <a:pt x="0" y="901"/>
                  </a:cubicBezTo>
                </a:path>
              </a:pathLst>
            </a:custGeom>
            <a:noFill/>
            <a:ln w="38100" cap="flat" cmpd="sng">
              <a:solidFill>
                <a:srgbClr val="CC0066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2293" name="Text Box 21"/>
          <p:cNvSpPr txBox="1">
            <a:spLocks noChangeArrowheads="1"/>
          </p:cNvSpPr>
          <p:nvPr/>
        </p:nvSpPr>
        <p:spPr bwMode="auto">
          <a:xfrm>
            <a:off x="-92333" y="3101975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indent="0">
              <a:buNone/>
            </a:pPr>
            <a:endParaRPr lang="en-US">
              <a:latin typeface="Arial"/>
              <a:cs typeface="Arial"/>
            </a:endParaRPr>
          </a:p>
        </p:txBody>
      </p:sp>
      <p:grpSp>
        <p:nvGrpSpPr>
          <p:cNvPr id="2054" name="Group 22"/>
          <p:cNvGrpSpPr>
            <a:grpSpLocks/>
          </p:cNvGrpSpPr>
          <p:nvPr/>
        </p:nvGrpSpPr>
        <p:grpSpPr bwMode="auto">
          <a:xfrm>
            <a:off x="1376364" y="55563"/>
            <a:ext cx="3606801" cy="2963862"/>
            <a:chOff x="827" y="35"/>
            <a:chExt cx="2272" cy="1867"/>
          </a:xfrm>
        </p:grpSpPr>
        <p:grpSp>
          <p:nvGrpSpPr>
            <p:cNvPr id="12344" name="Group 23"/>
            <p:cNvGrpSpPr>
              <a:grpSpLocks/>
            </p:cNvGrpSpPr>
            <p:nvPr/>
          </p:nvGrpSpPr>
          <p:grpSpPr bwMode="auto">
            <a:xfrm>
              <a:off x="1009" y="35"/>
              <a:ext cx="1733" cy="1867"/>
              <a:chOff x="1009" y="35"/>
              <a:chExt cx="1733" cy="1867"/>
            </a:xfrm>
          </p:grpSpPr>
          <p:pic>
            <p:nvPicPr>
              <p:cNvPr id="12347" name="Picture 24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" y="35"/>
                <a:ext cx="1733" cy="1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48" name="Text Box 25"/>
              <p:cNvSpPr txBox="1">
                <a:spLocks noChangeArrowheads="1"/>
              </p:cNvSpPr>
              <p:nvPr/>
            </p:nvSpPr>
            <p:spPr bwMode="auto">
              <a:xfrm>
                <a:off x="1316" y="1417"/>
                <a:ext cx="932" cy="485"/>
              </a:xfrm>
              <a:prstGeom prst="rect">
                <a:avLst/>
              </a:prstGeom>
              <a:solidFill>
                <a:srgbClr val="CC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indent="0"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Arial"/>
                    <a:cs typeface="Arial"/>
                  </a:rPr>
                  <a:t>Capacity &amp;</a:t>
                </a:r>
              </a:p>
              <a:p>
                <a:pPr marL="0" indent="0"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Arial"/>
                    <a:cs typeface="Arial"/>
                  </a:rPr>
                  <a:t>Scheduling</a:t>
                </a:r>
              </a:p>
            </p:txBody>
          </p:sp>
        </p:grpSp>
        <p:sp>
          <p:nvSpPr>
            <p:cNvPr id="12345" name="Text Box 26"/>
            <p:cNvSpPr txBox="1">
              <a:spLocks noChangeArrowheads="1"/>
            </p:cNvSpPr>
            <p:nvPr/>
          </p:nvSpPr>
          <p:spPr bwMode="auto">
            <a:xfrm>
              <a:off x="2471" y="1260"/>
              <a:ext cx="6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indent="0">
                <a:buNone/>
              </a:pPr>
              <a:r>
                <a:rPr lang="en-US" sz="1600">
                  <a:latin typeface="Arial"/>
                  <a:cs typeface="Arial"/>
                </a:rPr>
                <a:t>channels</a:t>
              </a:r>
            </a:p>
          </p:txBody>
        </p:sp>
        <p:sp>
          <p:nvSpPr>
            <p:cNvPr id="12346" name="Text Box 27"/>
            <p:cNvSpPr txBox="1">
              <a:spLocks noChangeArrowheads="1"/>
            </p:cNvSpPr>
            <p:nvPr/>
          </p:nvSpPr>
          <p:spPr bwMode="auto">
            <a:xfrm rot="16200000">
              <a:off x="639" y="581"/>
              <a:ext cx="59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indent="0">
                <a:buNone/>
              </a:pPr>
              <a:r>
                <a:rPr lang="en-US" sz="1600">
                  <a:latin typeface="Arial"/>
                  <a:cs typeface="Arial"/>
                </a:rPr>
                <a:t>capacity</a:t>
              </a:r>
            </a:p>
          </p:txBody>
        </p:sp>
      </p:grpSp>
      <p:sp>
        <p:nvSpPr>
          <p:cNvPr id="2101" name="Freeform 38"/>
          <p:cNvSpPr>
            <a:spLocks/>
          </p:cNvSpPr>
          <p:nvPr/>
        </p:nvSpPr>
        <p:spPr bwMode="auto">
          <a:xfrm>
            <a:off x="1350963" y="2713038"/>
            <a:ext cx="728662" cy="874712"/>
          </a:xfrm>
          <a:custGeom>
            <a:avLst/>
            <a:gdLst>
              <a:gd name="T0" fmla="*/ 331788 w 459"/>
              <a:gd name="T1" fmla="*/ 874713 h 551"/>
              <a:gd name="T2" fmla="*/ 66675 w 459"/>
              <a:gd name="T3" fmla="*/ 477838 h 551"/>
              <a:gd name="T4" fmla="*/ 728663 w 459"/>
              <a:gd name="T5" fmla="*/ 0 h 551"/>
              <a:gd name="T6" fmla="*/ 0 60000 65536"/>
              <a:gd name="T7" fmla="*/ 0 60000 65536"/>
              <a:gd name="T8" fmla="*/ 0 60000 65536"/>
              <a:gd name="T9" fmla="*/ 0 w 459"/>
              <a:gd name="T10" fmla="*/ 0 h 551"/>
              <a:gd name="T11" fmla="*/ 459 w 459"/>
              <a:gd name="T12" fmla="*/ 551 h 5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9" h="551">
                <a:moveTo>
                  <a:pt x="209" y="551"/>
                </a:moveTo>
                <a:cubicBezTo>
                  <a:pt x="104" y="472"/>
                  <a:pt x="0" y="393"/>
                  <a:pt x="42" y="301"/>
                </a:cubicBezTo>
                <a:cubicBezTo>
                  <a:pt x="84" y="209"/>
                  <a:pt x="271" y="104"/>
                  <a:pt x="459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296" name="Rectangle 39"/>
          <p:cNvSpPr>
            <a:spLocks noChangeArrowheads="1"/>
          </p:cNvSpPr>
          <p:nvPr/>
        </p:nvSpPr>
        <p:spPr bwMode="auto">
          <a:xfrm>
            <a:off x="7142163" y="-225425"/>
            <a:ext cx="2413000" cy="1444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None/>
            </a:pP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057" name="Group 40"/>
          <p:cNvGrpSpPr>
            <a:grpSpLocks/>
          </p:cNvGrpSpPr>
          <p:nvPr/>
        </p:nvGrpSpPr>
        <p:grpSpPr bwMode="auto">
          <a:xfrm>
            <a:off x="3749675" y="287338"/>
            <a:ext cx="5113338" cy="2732088"/>
            <a:chOff x="2362" y="181"/>
            <a:chExt cx="3221" cy="1721"/>
          </a:xfrm>
        </p:grpSpPr>
        <p:grpSp>
          <p:nvGrpSpPr>
            <p:cNvPr id="12303" name="Group 41"/>
            <p:cNvGrpSpPr>
              <a:grpSpLocks/>
            </p:cNvGrpSpPr>
            <p:nvPr/>
          </p:nvGrpSpPr>
          <p:grpSpPr bwMode="auto">
            <a:xfrm>
              <a:off x="3405" y="181"/>
              <a:ext cx="2178" cy="1071"/>
              <a:chOff x="2562" y="874"/>
              <a:chExt cx="2178" cy="1071"/>
            </a:xfrm>
          </p:grpSpPr>
          <p:grpSp>
            <p:nvGrpSpPr>
              <p:cNvPr id="12306" name="Group 42"/>
              <p:cNvGrpSpPr>
                <a:grpSpLocks/>
              </p:cNvGrpSpPr>
              <p:nvPr/>
            </p:nvGrpSpPr>
            <p:grpSpPr bwMode="auto">
              <a:xfrm>
                <a:off x="2562" y="907"/>
                <a:ext cx="1354" cy="1038"/>
                <a:chOff x="3272" y="1759"/>
                <a:chExt cx="2064" cy="1730"/>
              </a:xfrm>
            </p:grpSpPr>
            <p:sp>
              <p:nvSpPr>
                <p:cNvPr id="12311" name="Rectangle 43"/>
                <p:cNvSpPr>
                  <a:spLocks noChangeArrowheads="1"/>
                </p:cNvSpPr>
                <p:nvPr/>
              </p:nvSpPr>
              <p:spPr bwMode="auto">
                <a:xfrm>
                  <a:off x="3272" y="2335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2" name="Rectangle 44"/>
                <p:cNvSpPr>
                  <a:spLocks noChangeArrowheads="1"/>
                </p:cNvSpPr>
                <p:nvPr/>
              </p:nvSpPr>
              <p:spPr bwMode="auto">
                <a:xfrm>
                  <a:off x="3944" y="2335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3" name="Rectangle 45"/>
                <p:cNvSpPr>
                  <a:spLocks noChangeArrowheads="1"/>
                </p:cNvSpPr>
                <p:nvPr/>
              </p:nvSpPr>
              <p:spPr bwMode="auto">
                <a:xfrm>
                  <a:off x="4616" y="2335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4" name="Rectangle 46"/>
                <p:cNvSpPr>
                  <a:spLocks noChangeArrowheads="1"/>
                </p:cNvSpPr>
                <p:nvPr/>
              </p:nvSpPr>
              <p:spPr bwMode="auto">
                <a:xfrm>
                  <a:off x="3272" y="2911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5" name="Rectangle 47"/>
                <p:cNvSpPr>
                  <a:spLocks noChangeArrowheads="1"/>
                </p:cNvSpPr>
                <p:nvPr/>
              </p:nvSpPr>
              <p:spPr bwMode="auto">
                <a:xfrm>
                  <a:off x="3944" y="2911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6" name="Rectangle 48"/>
                <p:cNvSpPr>
                  <a:spLocks noChangeArrowheads="1"/>
                </p:cNvSpPr>
                <p:nvPr/>
              </p:nvSpPr>
              <p:spPr bwMode="auto">
                <a:xfrm>
                  <a:off x="4616" y="2911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7" name="Rectangle 49"/>
                <p:cNvSpPr>
                  <a:spLocks noChangeArrowheads="1"/>
                </p:cNvSpPr>
                <p:nvPr/>
              </p:nvSpPr>
              <p:spPr bwMode="auto">
                <a:xfrm>
                  <a:off x="3272" y="1759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8" name="Rectangle 50"/>
                <p:cNvSpPr>
                  <a:spLocks noChangeArrowheads="1"/>
                </p:cNvSpPr>
                <p:nvPr/>
              </p:nvSpPr>
              <p:spPr bwMode="auto">
                <a:xfrm>
                  <a:off x="3944" y="1759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9" name="Rectangle 51"/>
                <p:cNvSpPr>
                  <a:spLocks noChangeArrowheads="1"/>
                </p:cNvSpPr>
                <p:nvPr/>
              </p:nvSpPr>
              <p:spPr bwMode="auto">
                <a:xfrm>
                  <a:off x="4616" y="1759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0" name="Oval 52"/>
                <p:cNvSpPr>
                  <a:spLocks noChangeArrowheads="1"/>
                </p:cNvSpPr>
                <p:nvPr/>
              </p:nvSpPr>
              <p:spPr bwMode="auto">
                <a:xfrm>
                  <a:off x="4040" y="1855"/>
                  <a:ext cx="96" cy="96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1" name="Oval 53"/>
                <p:cNvSpPr>
                  <a:spLocks noChangeArrowheads="1"/>
                </p:cNvSpPr>
                <p:nvPr/>
              </p:nvSpPr>
              <p:spPr bwMode="auto">
                <a:xfrm>
                  <a:off x="3560" y="2623"/>
                  <a:ext cx="96" cy="96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2" name="Oval 54"/>
                <p:cNvSpPr>
                  <a:spLocks noChangeArrowheads="1"/>
                </p:cNvSpPr>
                <p:nvPr/>
              </p:nvSpPr>
              <p:spPr bwMode="auto">
                <a:xfrm>
                  <a:off x="4248" y="2613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3" name="Oval 55"/>
                <p:cNvSpPr>
                  <a:spLocks noChangeArrowheads="1"/>
                </p:cNvSpPr>
                <p:nvPr/>
              </p:nvSpPr>
              <p:spPr bwMode="auto">
                <a:xfrm>
                  <a:off x="3368" y="247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4" name="Oval 56"/>
                <p:cNvSpPr>
                  <a:spLocks noChangeArrowheads="1"/>
                </p:cNvSpPr>
                <p:nvPr/>
              </p:nvSpPr>
              <p:spPr bwMode="auto">
                <a:xfrm>
                  <a:off x="4328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5" name="Oval 57"/>
                <p:cNvSpPr>
                  <a:spLocks noChangeArrowheads="1"/>
                </p:cNvSpPr>
                <p:nvPr/>
              </p:nvSpPr>
              <p:spPr bwMode="auto">
                <a:xfrm>
                  <a:off x="4376" y="2479"/>
                  <a:ext cx="96" cy="96"/>
                </a:xfrm>
                <a:prstGeom prst="ellipse">
                  <a:avLst/>
                </a:prstGeom>
                <a:solidFill>
                  <a:srgbClr val="3333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6" name="Oval 58"/>
                <p:cNvSpPr>
                  <a:spLocks noChangeArrowheads="1"/>
                </p:cNvSpPr>
                <p:nvPr/>
              </p:nvSpPr>
              <p:spPr bwMode="auto">
                <a:xfrm>
                  <a:off x="4904" y="271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7" name="Oval 59"/>
                <p:cNvSpPr>
                  <a:spLocks noChangeArrowheads="1"/>
                </p:cNvSpPr>
                <p:nvPr/>
              </p:nvSpPr>
              <p:spPr bwMode="auto">
                <a:xfrm>
                  <a:off x="4088" y="300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8" name="Oval 60"/>
                <p:cNvSpPr>
                  <a:spLocks noChangeArrowheads="1"/>
                </p:cNvSpPr>
                <p:nvPr/>
              </p:nvSpPr>
              <p:spPr bwMode="auto">
                <a:xfrm>
                  <a:off x="4904" y="185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9" name="Oval 61"/>
                <p:cNvSpPr>
                  <a:spLocks noChangeArrowheads="1"/>
                </p:cNvSpPr>
                <p:nvPr/>
              </p:nvSpPr>
              <p:spPr bwMode="auto">
                <a:xfrm>
                  <a:off x="4328" y="3247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0" name="Oval 62"/>
                <p:cNvSpPr>
                  <a:spLocks noChangeArrowheads="1"/>
                </p:cNvSpPr>
                <p:nvPr/>
              </p:nvSpPr>
              <p:spPr bwMode="auto">
                <a:xfrm>
                  <a:off x="4904" y="329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1" name="Oval 63"/>
                <p:cNvSpPr>
                  <a:spLocks noChangeArrowheads="1"/>
                </p:cNvSpPr>
                <p:nvPr/>
              </p:nvSpPr>
              <p:spPr bwMode="auto">
                <a:xfrm>
                  <a:off x="5096" y="3151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2" name="Oval 64"/>
                <p:cNvSpPr>
                  <a:spLocks noChangeArrowheads="1"/>
                </p:cNvSpPr>
                <p:nvPr/>
              </p:nvSpPr>
              <p:spPr bwMode="auto">
                <a:xfrm>
                  <a:off x="3464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3" name="Oval 65"/>
                <p:cNvSpPr>
                  <a:spLocks noChangeArrowheads="1"/>
                </p:cNvSpPr>
                <p:nvPr/>
              </p:nvSpPr>
              <p:spPr bwMode="auto">
                <a:xfrm>
                  <a:off x="5000" y="2527"/>
                  <a:ext cx="96" cy="96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656" y="2667"/>
                  <a:ext cx="600" cy="4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5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4345" y="2575"/>
                  <a:ext cx="655" cy="92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6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4376" y="2575"/>
                  <a:ext cx="48" cy="62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7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4088" y="1951"/>
                  <a:ext cx="288" cy="52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319" y="2625"/>
                  <a:ext cx="337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A</a:t>
                  </a:r>
                </a:p>
              </p:txBody>
            </p:sp>
            <p:sp>
              <p:nvSpPr>
                <p:cNvPr id="1233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5001" y="2336"/>
                  <a:ext cx="33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B</a:t>
                  </a:r>
                </a:p>
              </p:txBody>
            </p:sp>
            <p:sp>
              <p:nvSpPr>
                <p:cNvPr id="12340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4039" y="3198"/>
                  <a:ext cx="33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C</a:t>
                  </a:r>
                </a:p>
              </p:txBody>
            </p:sp>
            <p:sp>
              <p:nvSpPr>
                <p:cNvPr id="1234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135" y="1759"/>
                  <a:ext cx="33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D</a:t>
                  </a:r>
                </a:p>
              </p:txBody>
            </p:sp>
            <p:sp>
              <p:nvSpPr>
                <p:cNvPr id="1234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024" y="2416"/>
                  <a:ext cx="3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E</a:t>
                  </a:r>
                </a:p>
              </p:txBody>
            </p:sp>
            <p:sp>
              <p:nvSpPr>
                <p:cNvPr id="1234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4377" y="2326"/>
                  <a:ext cx="3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F</a:t>
                  </a:r>
                </a:p>
              </p:txBody>
            </p:sp>
          </p:grpSp>
          <p:grpSp>
            <p:nvGrpSpPr>
              <p:cNvPr id="12307" name="Group 76"/>
              <p:cNvGrpSpPr>
                <a:grpSpLocks/>
              </p:cNvGrpSpPr>
              <p:nvPr/>
            </p:nvGrpSpPr>
            <p:grpSpPr bwMode="auto">
              <a:xfrm>
                <a:off x="3983" y="874"/>
                <a:ext cx="757" cy="1020"/>
                <a:chOff x="4158" y="1450"/>
                <a:chExt cx="1016" cy="1571"/>
              </a:xfrm>
            </p:grpSpPr>
            <p:sp>
              <p:nvSpPr>
                <p:cNvPr id="12308" name="Rectangle 77"/>
                <p:cNvSpPr>
                  <a:spLocks noChangeArrowheads="1"/>
                </p:cNvSpPr>
                <p:nvPr/>
              </p:nvSpPr>
              <p:spPr bwMode="auto">
                <a:xfrm>
                  <a:off x="4299" y="1450"/>
                  <a:ext cx="716" cy="1571"/>
                </a:xfrm>
                <a:prstGeom prst="rect">
                  <a:avLst/>
                </a:prstGeom>
                <a:solidFill>
                  <a:srgbClr val="FFFF5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3292475">
                    <a:buNone/>
                  </a:pPr>
                  <a:endParaRPr lang="en-US" sz="2800" b="1">
                    <a:latin typeface="Arial"/>
                    <a:cs typeface="Arial"/>
                  </a:endParaRPr>
                </a:p>
              </p:txBody>
            </p:sp>
            <p:sp>
              <p:nvSpPr>
                <p:cNvPr id="12309" name="Rectangle 78"/>
                <p:cNvSpPr>
                  <a:spLocks noChangeArrowheads="1"/>
                </p:cNvSpPr>
                <p:nvPr/>
              </p:nvSpPr>
              <p:spPr bwMode="auto">
                <a:xfrm>
                  <a:off x="4158" y="1607"/>
                  <a:ext cx="978" cy="314"/>
                </a:xfrm>
                <a:prstGeom prst="rect">
                  <a:avLst/>
                </a:prstGeom>
                <a:solidFill>
                  <a:srgbClr val="ECECEC"/>
                </a:solidFill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3292475"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Fixed</a:t>
                  </a:r>
                </a:p>
              </p:txBody>
            </p:sp>
            <p:sp>
              <p:nvSpPr>
                <p:cNvPr id="12310" name="Rectangle 79"/>
                <p:cNvSpPr>
                  <a:spLocks noChangeArrowheads="1"/>
                </p:cNvSpPr>
                <p:nvPr/>
              </p:nvSpPr>
              <p:spPr bwMode="auto">
                <a:xfrm>
                  <a:off x="4176" y="2419"/>
                  <a:ext cx="998" cy="314"/>
                </a:xfrm>
                <a:prstGeom prst="rect">
                  <a:avLst/>
                </a:prstGeom>
                <a:solidFill>
                  <a:srgbClr val="ECECE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3292475"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Switchable</a:t>
                  </a:r>
                </a:p>
              </p:txBody>
            </p:sp>
          </p:grpSp>
        </p:grpSp>
        <p:sp>
          <p:nvSpPr>
            <p:cNvPr id="12304" name="Text Box 80"/>
            <p:cNvSpPr txBox="1">
              <a:spLocks noChangeArrowheads="1"/>
            </p:cNvSpPr>
            <p:nvPr/>
          </p:nvSpPr>
          <p:spPr bwMode="auto">
            <a:xfrm>
              <a:off x="3851" y="1417"/>
              <a:ext cx="1212" cy="48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indent="0">
                <a:buNone/>
              </a:pPr>
              <a:r>
                <a:rPr lang="en-US" sz="2000">
                  <a:solidFill>
                    <a:schemeClr val="bg1"/>
                  </a:solidFill>
                  <a:latin typeface="Arial"/>
                  <a:cs typeface="Arial"/>
                </a:rPr>
                <a:t>Insights on</a:t>
              </a:r>
            </a:p>
            <a:p>
              <a:pPr marL="0" indent="0">
                <a:buNone/>
              </a:pPr>
              <a:r>
                <a:rPr lang="en-US" sz="2000">
                  <a:solidFill>
                    <a:schemeClr val="bg1"/>
                  </a:solidFill>
                  <a:latin typeface="Arial"/>
                  <a:cs typeface="Arial"/>
                </a:rPr>
                <a:t>protocol design</a:t>
              </a:r>
            </a:p>
          </p:txBody>
        </p:sp>
        <p:sp>
          <p:nvSpPr>
            <p:cNvPr id="12305" name="Line 81"/>
            <p:cNvSpPr>
              <a:spLocks noChangeShapeType="1"/>
            </p:cNvSpPr>
            <p:nvPr/>
          </p:nvSpPr>
          <p:spPr bwMode="auto">
            <a:xfrm>
              <a:off x="2362" y="1678"/>
              <a:ext cx="1319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2102" name="Group 30"/>
          <p:cNvGrpSpPr>
            <a:grpSpLocks/>
          </p:cNvGrpSpPr>
          <p:nvPr/>
        </p:nvGrpSpPr>
        <p:grpSpPr bwMode="auto">
          <a:xfrm>
            <a:off x="1289051" y="3714750"/>
            <a:ext cx="3743326" cy="3162300"/>
            <a:chOff x="779" y="2315"/>
            <a:chExt cx="2358" cy="1992"/>
          </a:xfrm>
        </p:grpSpPr>
        <p:grpSp>
          <p:nvGrpSpPr>
            <p:cNvPr id="12299" name="Group 31"/>
            <p:cNvGrpSpPr>
              <a:grpSpLocks/>
            </p:cNvGrpSpPr>
            <p:nvPr/>
          </p:nvGrpSpPr>
          <p:grpSpPr bwMode="auto">
            <a:xfrm>
              <a:off x="779" y="2315"/>
              <a:ext cx="2214" cy="485"/>
              <a:chOff x="779" y="2315"/>
              <a:chExt cx="2214" cy="485"/>
            </a:xfrm>
          </p:grpSpPr>
          <p:sp>
            <p:nvSpPr>
              <p:cNvPr id="12301" name="Text Box 33"/>
              <p:cNvSpPr txBox="1">
                <a:spLocks noChangeArrowheads="1"/>
              </p:cNvSpPr>
              <p:nvPr/>
            </p:nvSpPr>
            <p:spPr bwMode="auto">
              <a:xfrm>
                <a:off x="779" y="2315"/>
                <a:ext cx="646" cy="485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indent="0"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Arial"/>
                    <a:cs typeface="Arial"/>
                  </a:rPr>
                  <a:t>Net-X</a:t>
                </a:r>
              </a:p>
              <a:p>
                <a:pPr marL="0" indent="0"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Arial"/>
                    <a:cs typeface="Arial"/>
                  </a:rPr>
                  <a:t>testbed</a:t>
                </a:r>
              </a:p>
            </p:txBody>
          </p:sp>
          <p:sp>
            <p:nvSpPr>
              <p:cNvPr id="12302" name="Line 34"/>
              <p:cNvSpPr>
                <a:spLocks noChangeShapeType="1"/>
              </p:cNvSpPr>
              <p:nvPr/>
            </p:nvSpPr>
            <p:spPr bwMode="auto">
              <a:xfrm flipH="1" flipV="1">
                <a:off x="1499" y="2538"/>
                <a:ext cx="1494" cy="8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pic>
          <p:nvPicPr>
            <p:cNvPr id="12300" name="Picture 36" descr="Picture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" y="2826"/>
              <a:ext cx="2124" cy="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8758815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None/>
            </a:pPr>
            <a:fld id="{3A1884FA-3107-724E-871F-599BA00E1616}" type="slidenum">
              <a:rPr lang="en-US" sz="1400">
                <a:latin typeface="Arial"/>
                <a:cs typeface="Arial"/>
              </a:rPr>
              <a:pPr algn="r">
                <a:spcBef>
                  <a:spcPct val="0"/>
                </a:spcBef>
                <a:buClrTx/>
                <a:buSzTx/>
                <a:buNone/>
              </a:pPr>
              <a:t>44</a:t>
            </a:fld>
            <a:endParaRPr lang="en-US" sz="1400">
              <a:latin typeface="Arial"/>
              <a:cs typeface="Arial"/>
            </a:endParaRP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5364163" y="2506663"/>
            <a:ext cx="3451225" cy="4008437"/>
            <a:chOff x="3371" y="1579"/>
            <a:chExt cx="2174" cy="2525"/>
          </a:xfrm>
        </p:grpSpPr>
        <p:grpSp>
          <p:nvGrpSpPr>
            <p:cNvPr id="12349" name="Group 4"/>
            <p:cNvGrpSpPr>
              <a:grpSpLocks/>
            </p:cNvGrpSpPr>
            <p:nvPr/>
          </p:nvGrpSpPr>
          <p:grpSpPr bwMode="auto">
            <a:xfrm>
              <a:off x="3798" y="2875"/>
              <a:ext cx="1337" cy="1229"/>
              <a:chOff x="192" y="1008"/>
              <a:chExt cx="2840" cy="3024"/>
            </a:xfrm>
          </p:grpSpPr>
          <p:sp>
            <p:nvSpPr>
              <p:cNvPr id="12352" name="Rectangle 5"/>
              <p:cNvSpPr>
                <a:spLocks noChangeArrowheads="1"/>
              </p:cNvSpPr>
              <p:nvPr/>
            </p:nvSpPr>
            <p:spPr bwMode="auto">
              <a:xfrm>
                <a:off x="1728" y="1008"/>
                <a:ext cx="1304" cy="49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Multi-channel</a:t>
                </a:r>
              </a:p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protocol</a:t>
                </a:r>
              </a:p>
            </p:txBody>
          </p:sp>
          <p:sp>
            <p:nvSpPr>
              <p:cNvPr id="12353" name="Rectangle 6"/>
              <p:cNvSpPr>
                <a:spLocks noChangeArrowheads="1"/>
              </p:cNvSpPr>
              <p:nvPr/>
            </p:nvSpPr>
            <p:spPr bwMode="auto">
              <a:xfrm>
                <a:off x="336" y="2928"/>
                <a:ext cx="2275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3292475">
                  <a:buNone/>
                </a:pPr>
                <a:endParaRPr lang="en-US" sz="1000" b="1">
                  <a:latin typeface="Arial"/>
                  <a:cs typeface="Arial"/>
                </a:endParaRPr>
              </a:p>
              <a:p>
                <a:pPr algn="ctr" defTabSz="3292475">
                  <a:buNone/>
                </a:pPr>
                <a:r>
                  <a:rPr lang="en-US" sz="1000">
                    <a:latin typeface="Arial"/>
                    <a:cs typeface="Arial"/>
                  </a:rPr>
                  <a:t>Channel Abstraction Module </a:t>
                </a:r>
              </a:p>
              <a:p>
                <a:pPr algn="ctr" defTabSz="3292475">
                  <a:buNone/>
                </a:pPr>
                <a:endParaRPr lang="en-US" sz="1000">
                  <a:latin typeface="Arial"/>
                  <a:cs typeface="Arial"/>
                </a:endParaRPr>
              </a:p>
            </p:txBody>
          </p:sp>
          <p:sp>
            <p:nvSpPr>
              <p:cNvPr id="12354" name="Rectangle 7"/>
              <p:cNvSpPr>
                <a:spLocks noChangeArrowheads="1"/>
              </p:cNvSpPr>
              <p:nvPr/>
            </p:nvSpPr>
            <p:spPr bwMode="auto">
              <a:xfrm>
                <a:off x="384" y="1968"/>
                <a:ext cx="869" cy="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IP Stack</a:t>
                </a:r>
              </a:p>
            </p:txBody>
          </p:sp>
          <p:sp>
            <p:nvSpPr>
              <p:cNvPr id="12355" name="Rectangle 8"/>
              <p:cNvSpPr>
                <a:spLocks noChangeArrowheads="1"/>
              </p:cNvSpPr>
              <p:nvPr/>
            </p:nvSpPr>
            <p:spPr bwMode="auto">
              <a:xfrm>
                <a:off x="336" y="3600"/>
                <a:ext cx="1008" cy="4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Interface</a:t>
                </a:r>
              </a:p>
              <a:p>
                <a:pPr algn="ctr" defTabSz="3292475">
                  <a:buNone/>
                </a:pPr>
                <a:r>
                  <a:rPr lang="en-US" sz="900" b="1">
                    <a:latin typeface="Arial"/>
                    <a:cs typeface="Arial"/>
                  </a:rPr>
                  <a:t>Device Driver</a:t>
                </a:r>
              </a:p>
            </p:txBody>
          </p:sp>
          <p:sp>
            <p:nvSpPr>
              <p:cNvPr id="12356" name="Line 9"/>
              <p:cNvSpPr>
                <a:spLocks noChangeShapeType="1"/>
              </p:cNvSpPr>
              <p:nvPr/>
            </p:nvSpPr>
            <p:spPr bwMode="auto">
              <a:xfrm flipH="1">
                <a:off x="2400" y="1488"/>
                <a:ext cx="0" cy="1440"/>
              </a:xfrm>
              <a:prstGeom prst="line">
                <a:avLst/>
              </a:prstGeom>
              <a:noFill/>
              <a:ln w="38100">
                <a:solidFill>
                  <a:srgbClr val="7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57" name="Line 10"/>
              <p:cNvSpPr>
                <a:spLocks noChangeShapeType="1"/>
              </p:cNvSpPr>
              <p:nvPr/>
            </p:nvSpPr>
            <p:spPr bwMode="auto">
              <a:xfrm flipH="1">
                <a:off x="720" y="3312"/>
                <a:ext cx="52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58" name="Line 11"/>
              <p:cNvSpPr>
                <a:spLocks noChangeShapeType="1"/>
              </p:cNvSpPr>
              <p:nvPr/>
            </p:nvSpPr>
            <p:spPr bwMode="auto">
              <a:xfrm>
                <a:off x="1776" y="3312"/>
                <a:ext cx="394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59" name="Line 12"/>
              <p:cNvSpPr>
                <a:spLocks noChangeShapeType="1"/>
              </p:cNvSpPr>
              <p:nvPr/>
            </p:nvSpPr>
            <p:spPr bwMode="auto">
              <a:xfrm flipH="1">
                <a:off x="864" y="2592"/>
                <a:ext cx="0" cy="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60" name="Rectangle 13"/>
              <p:cNvSpPr>
                <a:spLocks noChangeArrowheads="1"/>
              </p:cNvSpPr>
              <p:nvPr/>
            </p:nvSpPr>
            <p:spPr bwMode="auto">
              <a:xfrm>
                <a:off x="336" y="1008"/>
                <a:ext cx="1008" cy="51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User </a:t>
                </a:r>
              </a:p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Applications</a:t>
                </a:r>
              </a:p>
            </p:txBody>
          </p:sp>
          <p:sp>
            <p:nvSpPr>
              <p:cNvPr id="12361" name="Line 14"/>
              <p:cNvSpPr>
                <a:spLocks noChangeShapeType="1"/>
              </p:cNvSpPr>
              <p:nvPr/>
            </p:nvSpPr>
            <p:spPr bwMode="auto">
              <a:xfrm>
                <a:off x="816" y="153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62" name="Line 15"/>
              <p:cNvSpPr>
                <a:spLocks noChangeShapeType="1"/>
              </p:cNvSpPr>
              <p:nvPr/>
            </p:nvSpPr>
            <p:spPr bwMode="auto">
              <a:xfrm>
                <a:off x="192" y="1824"/>
                <a:ext cx="28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63" name="Rectangle 16"/>
              <p:cNvSpPr>
                <a:spLocks noChangeArrowheads="1"/>
              </p:cNvSpPr>
              <p:nvPr/>
            </p:nvSpPr>
            <p:spPr bwMode="auto">
              <a:xfrm>
                <a:off x="1392" y="2352"/>
                <a:ext cx="624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ARP</a:t>
                </a:r>
              </a:p>
            </p:txBody>
          </p:sp>
          <p:sp>
            <p:nvSpPr>
              <p:cNvPr id="12364" name="Line 17"/>
              <p:cNvSpPr>
                <a:spLocks noChangeShapeType="1"/>
              </p:cNvSpPr>
              <p:nvPr/>
            </p:nvSpPr>
            <p:spPr bwMode="auto">
              <a:xfrm flipH="1">
                <a:off x="1728" y="2688"/>
                <a:ext cx="0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65" name="Rectangle 18"/>
              <p:cNvSpPr>
                <a:spLocks noChangeArrowheads="1"/>
              </p:cNvSpPr>
              <p:nvPr/>
            </p:nvSpPr>
            <p:spPr bwMode="auto">
              <a:xfrm>
                <a:off x="1680" y="3600"/>
                <a:ext cx="1008" cy="4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Interface</a:t>
                </a:r>
              </a:p>
              <a:p>
                <a:pPr algn="ctr" defTabSz="3292475">
                  <a:buNone/>
                </a:pPr>
                <a:r>
                  <a:rPr lang="en-US" sz="900" b="1">
                    <a:latin typeface="Arial"/>
                    <a:cs typeface="Arial"/>
                  </a:rPr>
                  <a:t>Device Driver</a:t>
                </a:r>
              </a:p>
            </p:txBody>
          </p:sp>
        </p:grpSp>
        <p:sp>
          <p:nvSpPr>
            <p:cNvPr id="12350" name="Text Box 19"/>
            <p:cNvSpPr txBox="1">
              <a:spLocks noChangeArrowheads="1"/>
            </p:cNvSpPr>
            <p:nvPr/>
          </p:nvSpPr>
          <p:spPr bwMode="auto">
            <a:xfrm>
              <a:off x="3371" y="2256"/>
              <a:ext cx="1643" cy="48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indent="0">
                <a:buNone/>
              </a:pPr>
              <a:r>
                <a:rPr lang="en-US" sz="2000">
                  <a:solidFill>
                    <a:schemeClr val="bg1"/>
                  </a:solidFill>
                  <a:latin typeface="Arial"/>
                  <a:cs typeface="Arial"/>
                </a:rPr>
                <a:t>OS improvements</a:t>
              </a:r>
            </a:p>
            <a:p>
              <a:pPr marL="0" indent="0">
                <a:buNone/>
              </a:pPr>
              <a:r>
                <a:rPr lang="en-US" sz="2000">
                  <a:solidFill>
                    <a:schemeClr val="bg1"/>
                  </a:solidFill>
                  <a:latin typeface="Arial"/>
                  <a:cs typeface="Arial"/>
                </a:rPr>
                <a:t>Software architecture</a:t>
              </a:r>
            </a:p>
          </p:txBody>
        </p:sp>
        <p:sp>
          <p:nvSpPr>
            <p:cNvPr id="12351" name="Freeform 20"/>
            <p:cNvSpPr>
              <a:spLocks/>
            </p:cNvSpPr>
            <p:nvPr/>
          </p:nvSpPr>
          <p:spPr bwMode="auto">
            <a:xfrm>
              <a:off x="5119" y="1579"/>
              <a:ext cx="426" cy="1043"/>
            </a:xfrm>
            <a:custGeom>
              <a:avLst/>
              <a:gdLst>
                <a:gd name="T0" fmla="*/ 21 w 664"/>
                <a:gd name="T1" fmla="*/ 0 h 904"/>
                <a:gd name="T2" fmla="*/ 46 w 664"/>
                <a:gd name="T3" fmla="*/ 787 h 904"/>
                <a:gd name="T4" fmla="*/ 27 w 664"/>
                <a:gd name="T5" fmla="*/ 1912 h 904"/>
                <a:gd name="T6" fmla="*/ 0 w 664"/>
                <a:gd name="T7" fmla="*/ 2128 h 9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4"/>
                <a:gd name="T13" fmla="*/ 0 h 904"/>
                <a:gd name="T14" fmla="*/ 664 w 664"/>
                <a:gd name="T15" fmla="*/ 904 h 9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4" h="904">
                  <a:moveTo>
                    <a:pt x="308" y="0"/>
                  </a:moveTo>
                  <a:cubicBezTo>
                    <a:pt x="473" y="99"/>
                    <a:pt x="638" y="199"/>
                    <a:pt x="651" y="334"/>
                  </a:cubicBezTo>
                  <a:cubicBezTo>
                    <a:pt x="664" y="469"/>
                    <a:pt x="492" y="716"/>
                    <a:pt x="384" y="810"/>
                  </a:cubicBezTo>
                  <a:cubicBezTo>
                    <a:pt x="276" y="904"/>
                    <a:pt x="138" y="902"/>
                    <a:pt x="0" y="901"/>
                  </a:cubicBezTo>
                </a:path>
              </a:pathLst>
            </a:custGeom>
            <a:noFill/>
            <a:ln w="38100" cap="flat" cmpd="sng">
              <a:solidFill>
                <a:srgbClr val="CC0066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2293" name="Text Box 21"/>
          <p:cNvSpPr txBox="1">
            <a:spLocks noChangeArrowheads="1"/>
          </p:cNvSpPr>
          <p:nvPr/>
        </p:nvSpPr>
        <p:spPr bwMode="auto">
          <a:xfrm>
            <a:off x="-92333" y="3101975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indent="0">
              <a:buNone/>
            </a:pPr>
            <a:endParaRPr lang="en-US">
              <a:latin typeface="Arial"/>
              <a:cs typeface="Arial"/>
            </a:endParaRPr>
          </a:p>
        </p:txBody>
      </p:sp>
      <p:grpSp>
        <p:nvGrpSpPr>
          <p:cNvPr id="2054" name="Group 22"/>
          <p:cNvGrpSpPr>
            <a:grpSpLocks/>
          </p:cNvGrpSpPr>
          <p:nvPr/>
        </p:nvGrpSpPr>
        <p:grpSpPr bwMode="auto">
          <a:xfrm>
            <a:off x="1376364" y="55563"/>
            <a:ext cx="3606801" cy="2963862"/>
            <a:chOff x="827" y="35"/>
            <a:chExt cx="2272" cy="1867"/>
          </a:xfrm>
        </p:grpSpPr>
        <p:grpSp>
          <p:nvGrpSpPr>
            <p:cNvPr id="12344" name="Group 23"/>
            <p:cNvGrpSpPr>
              <a:grpSpLocks/>
            </p:cNvGrpSpPr>
            <p:nvPr/>
          </p:nvGrpSpPr>
          <p:grpSpPr bwMode="auto">
            <a:xfrm>
              <a:off x="1009" y="35"/>
              <a:ext cx="1733" cy="1867"/>
              <a:chOff x="1009" y="35"/>
              <a:chExt cx="1733" cy="1867"/>
            </a:xfrm>
          </p:grpSpPr>
          <p:pic>
            <p:nvPicPr>
              <p:cNvPr id="12347" name="Picture 24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" y="35"/>
                <a:ext cx="1733" cy="1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48" name="Text Box 25"/>
              <p:cNvSpPr txBox="1">
                <a:spLocks noChangeArrowheads="1"/>
              </p:cNvSpPr>
              <p:nvPr/>
            </p:nvSpPr>
            <p:spPr bwMode="auto">
              <a:xfrm>
                <a:off x="1316" y="1417"/>
                <a:ext cx="932" cy="485"/>
              </a:xfrm>
              <a:prstGeom prst="rect">
                <a:avLst/>
              </a:prstGeom>
              <a:solidFill>
                <a:srgbClr val="CC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indent="0"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Arial"/>
                    <a:cs typeface="Arial"/>
                  </a:rPr>
                  <a:t>Capacity &amp;</a:t>
                </a:r>
              </a:p>
              <a:p>
                <a:pPr marL="0" indent="0"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Arial"/>
                    <a:cs typeface="Arial"/>
                  </a:rPr>
                  <a:t>Scheduling</a:t>
                </a:r>
              </a:p>
            </p:txBody>
          </p:sp>
        </p:grpSp>
        <p:sp>
          <p:nvSpPr>
            <p:cNvPr id="12345" name="Text Box 26"/>
            <p:cNvSpPr txBox="1">
              <a:spLocks noChangeArrowheads="1"/>
            </p:cNvSpPr>
            <p:nvPr/>
          </p:nvSpPr>
          <p:spPr bwMode="auto">
            <a:xfrm>
              <a:off x="2471" y="1260"/>
              <a:ext cx="6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indent="0">
                <a:buNone/>
              </a:pPr>
              <a:r>
                <a:rPr lang="en-US" sz="1600">
                  <a:latin typeface="Arial"/>
                  <a:cs typeface="Arial"/>
                </a:rPr>
                <a:t>channels</a:t>
              </a:r>
            </a:p>
          </p:txBody>
        </p:sp>
        <p:sp>
          <p:nvSpPr>
            <p:cNvPr id="12346" name="Text Box 27"/>
            <p:cNvSpPr txBox="1">
              <a:spLocks noChangeArrowheads="1"/>
            </p:cNvSpPr>
            <p:nvPr/>
          </p:nvSpPr>
          <p:spPr bwMode="auto">
            <a:xfrm rot="16200000">
              <a:off x="639" y="581"/>
              <a:ext cx="59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indent="0">
                <a:buNone/>
              </a:pPr>
              <a:r>
                <a:rPr lang="en-US" sz="1600">
                  <a:latin typeface="Arial"/>
                  <a:cs typeface="Arial"/>
                </a:rPr>
                <a:t>capacity</a:t>
              </a:r>
            </a:p>
          </p:txBody>
        </p:sp>
      </p:grpSp>
      <p:sp>
        <p:nvSpPr>
          <p:cNvPr id="2101" name="Freeform 38"/>
          <p:cNvSpPr>
            <a:spLocks/>
          </p:cNvSpPr>
          <p:nvPr/>
        </p:nvSpPr>
        <p:spPr bwMode="auto">
          <a:xfrm>
            <a:off x="1350963" y="2713038"/>
            <a:ext cx="728662" cy="874712"/>
          </a:xfrm>
          <a:custGeom>
            <a:avLst/>
            <a:gdLst>
              <a:gd name="T0" fmla="*/ 331788 w 459"/>
              <a:gd name="T1" fmla="*/ 874713 h 551"/>
              <a:gd name="T2" fmla="*/ 66675 w 459"/>
              <a:gd name="T3" fmla="*/ 477838 h 551"/>
              <a:gd name="T4" fmla="*/ 728663 w 459"/>
              <a:gd name="T5" fmla="*/ 0 h 551"/>
              <a:gd name="T6" fmla="*/ 0 60000 65536"/>
              <a:gd name="T7" fmla="*/ 0 60000 65536"/>
              <a:gd name="T8" fmla="*/ 0 60000 65536"/>
              <a:gd name="T9" fmla="*/ 0 w 459"/>
              <a:gd name="T10" fmla="*/ 0 h 551"/>
              <a:gd name="T11" fmla="*/ 459 w 459"/>
              <a:gd name="T12" fmla="*/ 551 h 5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9" h="551">
                <a:moveTo>
                  <a:pt x="209" y="551"/>
                </a:moveTo>
                <a:cubicBezTo>
                  <a:pt x="104" y="472"/>
                  <a:pt x="0" y="393"/>
                  <a:pt x="42" y="301"/>
                </a:cubicBezTo>
                <a:cubicBezTo>
                  <a:pt x="84" y="209"/>
                  <a:pt x="271" y="104"/>
                  <a:pt x="459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296" name="Rectangle 39"/>
          <p:cNvSpPr>
            <a:spLocks noChangeArrowheads="1"/>
          </p:cNvSpPr>
          <p:nvPr/>
        </p:nvSpPr>
        <p:spPr bwMode="auto">
          <a:xfrm>
            <a:off x="7142163" y="-225425"/>
            <a:ext cx="2413000" cy="1444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None/>
            </a:pP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057" name="Group 40"/>
          <p:cNvGrpSpPr>
            <a:grpSpLocks/>
          </p:cNvGrpSpPr>
          <p:nvPr/>
        </p:nvGrpSpPr>
        <p:grpSpPr bwMode="auto">
          <a:xfrm>
            <a:off x="3749675" y="287338"/>
            <a:ext cx="5113338" cy="2732088"/>
            <a:chOff x="2362" y="181"/>
            <a:chExt cx="3221" cy="1721"/>
          </a:xfrm>
        </p:grpSpPr>
        <p:grpSp>
          <p:nvGrpSpPr>
            <p:cNvPr id="12303" name="Group 41"/>
            <p:cNvGrpSpPr>
              <a:grpSpLocks/>
            </p:cNvGrpSpPr>
            <p:nvPr/>
          </p:nvGrpSpPr>
          <p:grpSpPr bwMode="auto">
            <a:xfrm>
              <a:off x="3405" y="181"/>
              <a:ext cx="2178" cy="1071"/>
              <a:chOff x="2562" y="874"/>
              <a:chExt cx="2178" cy="1071"/>
            </a:xfrm>
          </p:grpSpPr>
          <p:grpSp>
            <p:nvGrpSpPr>
              <p:cNvPr id="12306" name="Group 42"/>
              <p:cNvGrpSpPr>
                <a:grpSpLocks/>
              </p:cNvGrpSpPr>
              <p:nvPr/>
            </p:nvGrpSpPr>
            <p:grpSpPr bwMode="auto">
              <a:xfrm>
                <a:off x="2562" y="907"/>
                <a:ext cx="1354" cy="1038"/>
                <a:chOff x="3272" y="1759"/>
                <a:chExt cx="2064" cy="1730"/>
              </a:xfrm>
            </p:grpSpPr>
            <p:sp>
              <p:nvSpPr>
                <p:cNvPr id="12311" name="Rectangle 43"/>
                <p:cNvSpPr>
                  <a:spLocks noChangeArrowheads="1"/>
                </p:cNvSpPr>
                <p:nvPr/>
              </p:nvSpPr>
              <p:spPr bwMode="auto">
                <a:xfrm>
                  <a:off x="3272" y="2335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2" name="Rectangle 44"/>
                <p:cNvSpPr>
                  <a:spLocks noChangeArrowheads="1"/>
                </p:cNvSpPr>
                <p:nvPr/>
              </p:nvSpPr>
              <p:spPr bwMode="auto">
                <a:xfrm>
                  <a:off x="3944" y="2335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3" name="Rectangle 45"/>
                <p:cNvSpPr>
                  <a:spLocks noChangeArrowheads="1"/>
                </p:cNvSpPr>
                <p:nvPr/>
              </p:nvSpPr>
              <p:spPr bwMode="auto">
                <a:xfrm>
                  <a:off x="4616" y="2335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4" name="Rectangle 46"/>
                <p:cNvSpPr>
                  <a:spLocks noChangeArrowheads="1"/>
                </p:cNvSpPr>
                <p:nvPr/>
              </p:nvSpPr>
              <p:spPr bwMode="auto">
                <a:xfrm>
                  <a:off x="3272" y="2911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5" name="Rectangle 47"/>
                <p:cNvSpPr>
                  <a:spLocks noChangeArrowheads="1"/>
                </p:cNvSpPr>
                <p:nvPr/>
              </p:nvSpPr>
              <p:spPr bwMode="auto">
                <a:xfrm>
                  <a:off x="3944" y="2911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6" name="Rectangle 48"/>
                <p:cNvSpPr>
                  <a:spLocks noChangeArrowheads="1"/>
                </p:cNvSpPr>
                <p:nvPr/>
              </p:nvSpPr>
              <p:spPr bwMode="auto">
                <a:xfrm>
                  <a:off x="4616" y="2911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7" name="Rectangle 49"/>
                <p:cNvSpPr>
                  <a:spLocks noChangeArrowheads="1"/>
                </p:cNvSpPr>
                <p:nvPr/>
              </p:nvSpPr>
              <p:spPr bwMode="auto">
                <a:xfrm>
                  <a:off x="3272" y="1759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8" name="Rectangle 50"/>
                <p:cNvSpPr>
                  <a:spLocks noChangeArrowheads="1"/>
                </p:cNvSpPr>
                <p:nvPr/>
              </p:nvSpPr>
              <p:spPr bwMode="auto">
                <a:xfrm>
                  <a:off x="3944" y="1759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9" name="Rectangle 51"/>
                <p:cNvSpPr>
                  <a:spLocks noChangeArrowheads="1"/>
                </p:cNvSpPr>
                <p:nvPr/>
              </p:nvSpPr>
              <p:spPr bwMode="auto">
                <a:xfrm>
                  <a:off x="4616" y="1759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0" name="Oval 52"/>
                <p:cNvSpPr>
                  <a:spLocks noChangeArrowheads="1"/>
                </p:cNvSpPr>
                <p:nvPr/>
              </p:nvSpPr>
              <p:spPr bwMode="auto">
                <a:xfrm>
                  <a:off x="4040" y="1855"/>
                  <a:ext cx="96" cy="96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1" name="Oval 53"/>
                <p:cNvSpPr>
                  <a:spLocks noChangeArrowheads="1"/>
                </p:cNvSpPr>
                <p:nvPr/>
              </p:nvSpPr>
              <p:spPr bwMode="auto">
                <a:xfrm>
                  <a:off x="3560" y="2623"/>
                  <a:ext cx="96" cy="96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2" name="Oval 54"/>
                <p:cNvSpPr>
                  <a:spLocks noChangeArrowheads="1"/>
                </p:cNvSpPr>
                <p:nvPr/>
              </p:nvSpPr>
              <p:spPr bwMode="auto">
                <a:xfrm>
                  <a:off x="4248" y="2613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3" name="Oval 55"/>
                <p:cNvSpPr>
                  <a:spLocks noChangeArrowheads="1"/>
                </p:cNvSpPr>
                <p:nvPr/>
              </p:nvSpPr>
              <p:spPr bwMode="auto">
                <a:xfrm>
                  <a:off x="3368" y="247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4" name="Oval 56"/>
                <p:cNvSpPr>
                  <a:spLocks noChangeArrowheads="1"/>
                </p:cNvSpPr>
                <p:nvPr/>
              </p:nvSpPr>
              <p:spPr bwMode="auto">
                <a:xfrm>
                  <a:off x="4328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5" name="Oval 57"/>
                <p:cNvSpPr>
                  <a:spLocks noChangeArrowheads="1"/>
                </p:cNvSpPr>
                <p:nvPr/>
              </p:nvSpPr>
              <p:spPr bwMode="auto">
                <a:xfrm>
                  <a:off x="4376" y="2479"/>
                  <a:ext cx="96" cy="96"/>
                </a:xfrm>
                <a:prstGeom prst="ellipse">
                  <a:avLst/>
                </a:prstGeom>
                <a:solidFill>
                  <a:srgbClr val="3333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6" name="Oval 58"/>
                <p:cNvSpPr>
                  <a:spLocks noChangeArrowheads="1"/>
                </p:cNvSpPr>
                <p:nvPr/>
              </p:nvSpPr>
              <p:spPr bwMode="auto">
                <a:xfrm>
                  <a:off x="4904" y="271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7" name="Oval 59"/>
                <p:cNvSpPr>
                  <a:spLocks noChangeArrowheads="1"/>
                </p:cNvSpPr>
                <p:nvPr/>
              </p:nvSpPr>
              <p:spPr bwMode="auto">
                <a:xfrm>
                  <a:off x="4088" y="300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8" name="Oval 60"/>
                <p:cNvSpPr>
                  <a:spLocks noChangeArrowheads="1"/>
                </p:cNvSpPr>
                <p:nvPr/>
              </p:nvSpPr>
              <p:spPr bwMode="auto">
                <a:xfrm>
                  <a:off x="4904" y="185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9" name="Oval 61"/>
                <p:cNvSpPr>
                  <a:spLocks noChangeArrowheads="1"/>
                </p:cNvSpPr>
                <p:nvPr/>
              </p:nvSpPr>
              <p:spPr bwMode="auto">
                <a:xfrm>
                  <a:off x="4328" y="3247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0" name="Oval 62"/>
                <p:cNvSpPr>
                  <a:spLocks noChangeArrowheads="1"/>
                </p:cNvSpPr>
                <p:nvPr/>
              </p:nvSpPr>
              <p:spPr bwMode="auto">
                <a:xfrm>
                  <a:off x="4904" y="329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1" name="Oval 63"/>
                <p:cNvSpPr>
                  <a:spLocks noChangeArrowheads="1"/>
                </p:cNvSpPr>
                <p:nvPr/>
              </p:nvSpPr>
              <p:spPr bwMode="auto">
                <a:xfrm>
                  <a:off x="5096" y="3151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2" name="Oval 64"/>
                <p:cNvSpPr>
                  <a:spLocks noChangeArrowheads="1"/>
                </p:cNvSpPr>
                <p:nvPr/>
              </p:nvSpPr>
              <p:spPr bwMode="auto">
                <a:xfrm>
                  <a:off x="3464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3" name="Oval 65"/>
                <p:cNvSpPr>
                  <a:spLocks noChangeArrowheads="1"/>
                </p:cNvSpPr>
                <p:nvPr/>
              </p:nvSpPr>
              <p:spPr bwMode="auto">
                <a:xfrm>
                  <a:off x="5000" y="2527"/>
                  <a:ext cx="96" cy="96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656" y="2667"/>
                  <a:ext cx="600" cy="4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5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4345" y="2575"/>
                  <a:ext cx="655" cy="92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6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4376" y="2575"/>
                  <a:ext cx="48" cy="62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7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4088" y="1951"/>
                  <a:ext cx="288" cy="52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319" y="2625"/>
                  <a:ext cx="337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A</a:t>
                  </a:r>
                </a:p>
              </p:txBody>
            </p:sp>
            <p:sp>
              <p:nvSpPr>
                <p:cNvPr id="1233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5001" y="2336"/>
                  <a:ext cx="33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B</a:t>
                  </a:r>
                </a:p>
              </p:txBody>
            </p:sp>
            <p:sp>
              <p:nvSpPr>
                <p:cNvPr id="12340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4039" y="3198"/>
                  <a:ext cx="33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C</a:t>
                  </a:r>
                </a:p>
              </p:txBody>
            </p:sp>
            <p:sp>
              <p:nvSpPr>
                <p:cNvPr id="1234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135" y="1759"/>
                  <a:ext cx="33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D</a:t>
                  </a:r>
                </a:p>
              </p:txBody>
            </p:sp>
            <p:sp>
              <p:nvSpPr>
                <p:cNvPr id="1234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024" y="2416"/>
                  <a:ext cx="3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E</a:t>
                  </a:r>
                </a:p>
              </p:txBody>
            </p:sp>
            <p:sp>
              <p:nvSpPr>
                <p:cNvPr id="1234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4377" y="2326"/>
                  <a:ext cx="3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F</a:t>
                  </a:r>
                </a:p>
              </p:txBody>
            </p:sp>
          </p:grpSp>
          <p:grpSp>
            <p:nvGrpSpPr>
              <p:cNvPr id="12307" name="Group 76"/>
              <p:cNvGrpSpPr>
                <a:grpSpLocks/>
              </p:cNvGrpSpPr>
              <p:nvPr/>
            </p:nvGrpSpPr>
            <p:grpSpPr bwMode="auto">
              <a:xfrm>
                <a:off x="3983" y="874"/>
                <a:ext cx="757" cy="1020"/>
                <a:chOff x="4158" y="1450"/>
                <a:chExt cx="1016" cy="1571"/>
              </a:xfrm>
            </p:grpSpPr>
            <p:sp>
              <p:nvSpPr>
                <p:cNvPr id="12308" name="Rectangle 77"/>
                <p:cNvSpPr>
                  <a:spLocks noChangeArrowheads="1"/>
                </p:cNvSpPr>
                <p:nvPr/>
              </p:nvSpPr>
              <p:spPr bwMode="auto">
                <a:xfrm>
                  <a:off x="4299" y="1450"/>
                  <a:ext cx="716" cy="1571"/>
                </a:xfrm>
                <a:prstGeom prst="rect">
                  <a:avLst/>
                </a:prstGeom>
                <a:solidFill>
                  <a:srgbClr val="FFFF5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3292475">
                    <a:buNone/>
                  </a:pPr>
                  <a:endParaRPr lang="en-US" sz="2800" b="1">
                    <a:latin typeface="Arial"/>
                    <a:cs typeface="Arial"/>
                  </a:endParaRPr>
                </a:p>
              </p:txBody>
            </p:sp>
            <p:sp>
              <p:nvSpPr>
                <p:cNvPr id="12309" name="Rectangle 78"/>
                <p:cNvSpPr>
                  <a:spLocks noChangeArrowheads="1"/>
                </p:cNvSpPr>
                <p:nvPr/>
              </p:nvSpPr>
              <p:spPr bwMode="auto">
                <a:xfrm>
                  <a:off x="4158" y="1607"/>
                  <a:ext cx="978" cy="314"/>
                </a:xfrm>
                <a:prstGeom prst="rect">
                  <a:avLst/>
                </a:prstGeom>
                <a:solidFill>
                  <a:srgbClr val="ECECEC"/>
                </a:solidFill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3292475"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Fixed</a:t>
                  </a:r>
                </a:p>
              </p:txBody>
            </p:sp>
            <p:sp>
              <p:nvSpPr>
                <p:cNvPr id="12310" name="Rectangle 79"/>
                <p:cNvSpPr>
                  <a:spLocks noChangeArrowheads="1"/>
                </p:cNvSpPr>
                <p:nvPr/>
              </p:nvSpPr>
              <p:spPr bwMode="auto">
                <a:xfrm>
                  <a:off x="4176" y="2419"/>
                  <a:ext cx="998" cy="314"/>
                </a:xfrm>
                <a:prstGeom prst="rect">
                  <a:avLst/>
                </a:prstGeom>
                <a:solidFill>
                  <a:srgbClr val="ECECE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3292475"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Switchable</a:t>
                  </a:r>
                </a:p>
              </p:txBody>
            </p:sp>
          </p:grpSp>
        </p:grpSp>
        <p:sp>
          <p:nvSpPr>
            <p:cNvPr id="12304" name="Text Box 80"/>
            <p:cNvSpPr txBox="1">
              <a:spLocks noChangeArrowheads="1"/>
            </p:cNvSpPr>
            <p:nvPr/>
          </p:nvSpPr>
          <p:spPr bwMode="auto">
            <a:xfrm>
              <a:off x="3851" y="1417"/>
              <a:ext cx="1212" cy="48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indent="0">
                <a:buNone/>
              </a:pPr>
              <a:r>
                <a:rPr lang="en-US" sz="2000">
                  <a:solidFill>
                    <a:schemeClr val="bg1"/>
                  </a:solidFill>
                  <a:latin typeface="Arial"/>
                  <a:cs typeface="Arial"/>
                </a:rPr>
                <a:t>Insights on</a:t>
              </a:r>
            </a:p>
            <a:p>
              <a:pPr marL="0" indent="0">
                <a:buNone/>
              </a:pPr>
              <a:r>
                <a:rPr lang="en-US" sz="2000">
                  <a:solidFill>
                    <a:schemeClr val="bg1"/>
                  </a:solidFill>
                  <a:latin typeface="Arial"/>
                  <a:cs typeface="Arial"/>
                </a:rPr>
                <a:t>protocol design</a:t>
              </a:r>
            </a:p>
          </p:txBody>
        </p:sp>
        <p:sp>
          <p:nvSpPr>
            <p:cNvPr id="12305" name="Line 81"/>
            <p:cNvSpPr>
              <a:spLocks noChangeShapeType="1"/>
            </p:cNvSpPr>
            <p:nvPr/>
          </p:nvSpPr>
          <p:spPr bwMode="auto">
            <a:xfrm>
              <a:off x="2362" y="1678"/>
              <a:ext cx="1319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2102" name="Group 30"/>
          <p:cNvGrpSpPr>
            <a:grpSpLocks/>
          </p:cNvGrpSpPr>
          <p:nvPr/>
        </p:nvGrpSpPr>
        <p:grpSpPr bwMode="auto">
          <a:xfrm>
            <a:off x="1289051" y="3714750"/>
            <a:ext cx="3743326" cy="3162300"/>
            <a:chOff x="779" y="2315"/>
            <a:chExt cx="2358" cy="1992"/>
          </a:xfrm>
        </p:grpSpPr>
        <p:grpSp>
          <p:nvGrpSpPr>
            <p:cNvPr id="12299" name="Group 31"/>
            <p:cNvGrpSpPr>
              <a:grpSpLocks/>
            </p:cNvGrpSpPr>
            <p:nvPr/>
          </p:nvGrpSpPr>
          <p:grpSpPr bwMode="auto">
            <a:xfrm>
              <a:off x="779" y="2315"/>
              <a:ext cx="2214" cy="485"/>
              <a:chOff x="779" y="2315"/>
              <a:chExt cx="2214" cy="485"/>
            </a:xfrm>
          </p:grpSpPr>
          <p:sp>
            <p:nvSpPr>
              <p:cNvPr id="12301" name="Text Box 33"/>
              <p:cNvSpPr txBox="1">
                <a:spLocks noChangeArrowheads="1"/>
              </p:cNvSpPr>
              <p:nvPr/>
            </p:nvSpPr>
            <p:spPr bwMode="auto">
              <a:xfrm>
                <a:off x="779" y="2315"/>
                <a:ext cx="646" cy="485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indent="0"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Arial"/>
                    <a:cs typeface="Arial"/>
                  </a:rPr>
                  <a:t>Net-X</a:t>
                </a:r>
              </a:p>
              <a:p>
                <a:pPr marL="0" indent="0"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Arial"/>
                    <a:cs typeface="Arial"/>
                  </a:rPr>
                  <a:t>testbed</a:t>
                </a:r>
              </a:p>
            </p:txBody>
          </p:sp>
          <p:sp>
            <p:nvSpPr>
              <p:cNvPr id="12302" name="Line 34"/>
              <p:cNvSpPr>
                <a:spLocks noChangeShapeType="1"/>
              </p:cNvSpPr>
              <p:nvPr/>
            </p:nvSpPr>
            <p:spPr bwMode="auto">
              <a:xfrm flipH="1" flipV="1">
                <a:off x="1499" y="2538"/>
                <a:ext cx="1494" cy="8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pic>
          <p:nvPicPr>
            <p:cNvPr id="12300" name="Picture 36" descr="Picture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" y="2826"/>
              <a:ext cx="2124" cy="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" name="Rectangle 83">
            <a:extLst>
              <a:ext uri="{FF2B5EF4-FFF2-40B4-BE49-F238E27FC236}">
                <a16:creationId xmlns:a16="http://schemas.microsoft.com/office/drawing/2014/main" id="{07F988F8-0D45-5642-A76A-1382F8F42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4175" y="3516313"/>
            <a:ext cx="9991725" cy="3722687"/>
          </a:xfrm>
          <a:prstGeom prst="rect">
            <a:avLst/>
          </a:prstGeom>
          <a:solidFill>
            <a:schemeClr val="hlink">
              <a:alpha val="6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84">
            <a:extLst>
              <a:ext uri="{FF2B5EF4-FFF2-40B4-BE49-F238E27FC236}">
                <a16:creationId xmlns:a16="http://schemas.microsoft.com/office/drawing/2014/main" id="{1C2BB172-351E-224E-8740-6689A113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182" y="-339566"/>
            <a:ext cx="3980851" cy="3870326"/>
          </a:xfrm>
          <a:prstGeom prst="rect">
            <a:avLst/>
          </a:prstGeom>
          <a:solidFill>
            <a:schemeClr val="hlink">
              <a:alpha val="6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A309F8-DD4F-8D4F-AC7E-897F1B1B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" name="Rectangle 2">
            <a:extLst>
              <a:ext uri="{FF2B5EF4-FFF2-40B4-BE49-F238E27FC236}">
                <a16:creationId xmlns:a16="http://schemas.microsoft.com/office/drawing/2014/main" id="{17FF7F24-B7FA-D24D-A98E-E52850614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317625" cy="3516313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Helvetica"/>
                <a:ea typeface="+mj-ea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>
              <a:buClrTx/>
              <a:buSzTx/>
              <a:buFontTx/>
              <a:buNone/>
            </a:pPr>
            <a:br>
              <a:rPr lang="en-US" sz="2000" kern="0">
                <a:solidFill>
                  <a:srgbClr val="FF9966"/>
                </a:solidFill>
                <a:latin typeface="Arial"/>
                <a:cs typeface="Arial"/>
              </a:rPr>
            </a:br>
            <a:br>
              <a:rPr lang="en-US" sz="2000" kern="0">
                <a:solidFill>
                  <a:srgbClr val="FF9966"/>
                </a:solidFill>
                <a:latin typeface="Arial"/>
                <a:cs typeface="Arial"/>
              </a:rPr>
            </a:br>
            <a:r>
              <a:rPr lang="en-US" sz="2000" kern="0">
                <a:solidFill>
                  <a:srgbClr val="FFCC99"/>
                </a:solidFill>
                <a:latin typeface="Arial"/>
                <a:cs typeface="Arial"/>
              </a:rPr>
              <a:t>Multi-Channel Wireless Mesh</a:t>
            </a:r>
            <a:br>
              <a:rPr lang="en-US" b="1" kern="0">
                <a:solidFill>
                  <a:srgbClr val="FFCC99"/>
                </a:solidFill>
                <a:latin typeface="Arial"/>
                <a:cs typeface="Arial"/>
              </a:rPr>
            </a:br>
            <a:br>
              <a:rPr lang="en-US" sz="2400" ker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kern="0">
                <a:solidFill>
                  <a:srgbClr val="FFFF66"/>
                </a:solidFill>
                <a:latin typeface="Arial"/>
                <a:cs typeface="Arial"/>
              </a:rPr>
              <a:t>Talk Outline</a:t>
            </a:r>
            <a:endParaRPr lang="en-US" sz="20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5238288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4CF96866-C292-3A47-8ADD-44C7F9F64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Slides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CA5A9E4B-0E9B-7E47-8DC7-22FB2F34E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They must be able to </a:t>
            </a:r>
            <a:r>
              <a:rPr lang="en-US" altLang="en-US" dirty="0">
                <a:solidFill>
                  <a:srgbClr val="FF0000"/>
                </a:solidFill>
              </a:rPr>
              <a:t>read it all </a:t>
            </a:r>
            <a:r>
              <a:rPr lang="en-US" altLang="en-US" dirty="0"/>
              <a:t>while listening to you</a:t>
            </a:r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Marlett" pitchFamily="2" charset="2"/>
              <a:buNone/>
            </a:pPr>
            <a:r>
              <a:rPr lang="en-US" alt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59080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E1B01996-81A9-FD40-829F-D0966A2F9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1A146-DFA8-7448-AFB6-7DE945FFC0F9}" type="slidenum">
              <a:rPr lang="en-US" altLang="en-US">
                <a:latin typeface="Helvetica" pitchFamily="2" charset="0"/>
              </a:rPr>
              <a:pPr/>
              <a:t>46</a:t>
            </a:fld>
            <a:endParaRPr lang="en-US" altLang="en-US">
              <a:latin typeface="Helvetica" pitchFamily="2" charset="0"/>
            </a:endParaRPr>
          </a:p>
        </p:txBody>
      </p:sp>
      <p:sp>
        <p:nvSpPr>
          <p:cNvPr id="381954" name="Rectangle 2">
            <a:extLst>
              <a:ext uri="{FF2B5EF4-FFF2-40B4-BE49-F238E27FC236}">
                <a16:creationId xmlns:a16="http://schemas.microsoft.com/office/drawing/2014/main" id="{DBD17D2D-0988-B34A-A8CC-6F2BDA8F7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Explicit Loss Notification </a:t>
            </a:r>
            <a:r>
              <a:rPr lang="en-US" altLang="en-US">
                <a:solidFill>
                  <a:schemeClr val="hlink"/>
                </a:solidFill>
              </a:rPr>
              <a:t>[Balakrishnan98]</a:t>
            </a:r>
            <a:br>
              <a:rPr lang="en-US" altLang="en-US">
                <a:solidFill>
                  <a:schemeClr val="hlink"/>
                </a:solidFill>
              </a:rPr>
            </a:br>
            <a:r>
              <a:rPr lang="en-US" altLang="en-US"/>
              <a:t>when MH is the TCP sender</a:t>
            </a:r>
          </a:p>
        </p:txBody>
      </p:sp>
      <p:sp>
        <p:nvSpPr>
          <p:cNvPr id="381955" name="Rectangle 3">
            <a:extLst>
              <a:ext uri="{FF2B5EF4-FFF2-40B4-BE49-F238E27FC236}">
                <a16:creationId xmlns:a16="http://schemas.microsoft.com/office/drawing/2014/main" id="{BDE2B133-BB41-4E4B-8063-FD8C77F44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Wireless link first on the path from sender to receiver</a:t>
            </a:r>
          </a:p>
          <a:p>
            <a:r>
              <a:rPr lang="en-US" altLang="en-US"/>
              <a:t>The base station keeps track of </a:t>
            </a:r>
            <a:r>
              <a:rPr lang="en-US" altLang="en-US">
                <a:solidFill>
                  <a:srgbClr val="FF0000"/>
                </a:solidFill>
              </a:rPr>
              <a:t>holes </a:t>
            </a:r>
            <a:r>
              <a:rPr lang="en-US" altLang="en-US"/>
              <a:t>in the packet sequence received from the sender</a:t>
            </a:r>
          </a:p>
          <a:p>
            <a:r>
              <a:rPr lang="en-US" altLang="en-US"/>
              <a:t>When a dupack is received from the receiver, the base station compares the dupack sequence number with the recorded holes</a:t>
            </a:r>
          </a:p>
          <a:p>
            <a:pPr lvl="1"/>
            <a:r>
              <a:rPr lang="en-US" altLang="en-US"/>
              <a:t>if there is a match, an ELN bit is set in the dupack</a:t>
            </a:r>
          </a:p>
          <a:p>
            <a:r>
              <a:rPr lang="en-US" altLang="en-US"/>
              <a:t>When sender receives dupack with ELN set, it retransmits packet, but does not reduce congestion window</a:t>
            </a:r>
          </a:p>
        </p:txBody>
      </p:sp>
      <p:sp>
        <p:nvSpPr>
          <p:cNvPr id="381956" name="Oval 4">
            <a:extLst>
              <a:ext uri="{FF2B5EF4-FFF2-40B4-BE49-F238E27FC236}">
                <a16:creationId xmlns:a16="http://schemas.microsoft.com/office/drawing/2014/main" id="{83CC5A1E-02E8-5343-A2D3-A9AF72DD7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791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MH</a:t>
            </a:r>
          </a:p>
        </p:txBody>
      </p:sp>
      <p:sp>
        <p:nvSpPr>
          <p:cNvPr id="381957" name="Oval 5">
            <a:extLst>
              <a:ext uri="{FF2B5EF4-FFF2-40B4-BE49-F238E27FC236}">
                <a16:creationId xmlns:a16="http://schemas.microsoft.com/office/drawing/2014/main" id="{5320C43D-DEC9-FA45-B41B-B8905208A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91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FH</a:t>
            </a:r>
          </a:p>
        </p:txBody>
      </p:sp>
      <p:sp>
        <p:nvSpPr>
          <p:cNvPr id="381958" name="Oval 6">
            <a:extLst>
              <a:ext uri="{FF2B5EF4-FFF2-40B4-BE49-F238E27FC236}">
                <a16:creationId xmlns:a16="http://schemas.microsoft.com/office/drawing/2014/main" id="{5DADABB0-2CB2-F54D-AFF2-60DDBFEB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791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BS</a:t>
            </a:r>
          </a:p>
        </p:txBody>
      </p:sp>
      <p:sp>
        <p:nvSpPr>
          <p:cNvPr id="381959" name="Line 7">
            <a:extLst>
              <a:ext uri="{FF2B5EF4-FFF2-40B4-BE49-F238E27FC236}">
                <a16:creationId xmlns:a16="http://schemas.microsoft.com/office/drawing/2014/main" id="{55844920-4960-BF48-A24B-B6C3C17A0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6019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>
              <a:latin typeface="Helvetica" pitchFamily="2" charset="0"/>
            </a:endParaRPr>
          </a:p>
        </p:txBody>
      </p:sp>
      <p:sp>
        <p:nvSpPr>
          <p:cNvPr id="381960" name="Line 8">
            <a:extLst>
              <a:ext uri="{FF2B5EF4-FFF2-40B4-BE49-F238E27FC236}">
                <a16:creationId xmlns:a16="http://schemas.microsoft.com/office/drawing/2014/main" id="{A40EAB93-F44B-0E4F-9156-B407AE0A6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60198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>
              <a:latin typeface="Helvetica" pitchFamily="2" charset="0"/>
            </a:endParaRPr>
          </a:p>
        </p:txBody>
      </p:sp>
      <p:sp>
        <p:nvSpPr>
          <p:cNvPr id="381961" name="Rectangle 9">
            <a:extLst>
              <a:ext uri="{FF2B5EF4-FFF2-40B4-BE49-F238E27FC236}">
                <a16:creationId xmlns:a16="http://schemas.microsoft.com/office/drawing/2014/main" id="{081FDE47-C015-CF44-88D6-EF3990E8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4</a:t>
            </a:r>
          </a:p>
        </p:txBody>
      </p:sp>
      <p:sp>
        <p:nvSpPr>
          <p:cNvPr id="381962" name="Rectangle 10">
            <a:extLst>
              <a:ext uri="{FF2B5EF4-FFF2-40B4-BE49-F238E27FC236}">
                <a16:creationId xmlns:a16="http://schemas.microsoft.com/office/drawing/2014/main" id="{DC0966A9-A9B9-E141-BB69-53C35DF0C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715000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3</a:t>
            </a:r>
          </a:p>
        </p:txBody>
      </p:sp>
      <p:sp>
        <p:nvSpPr>
          <p:cNvPr id="381963" name="Rectangle 11">
            <a:extLst>
              <a:ext uri="{FF2B5EF4-FFF2-40B4-BE49-F238E27FC236}">
                <a16:creationId xmlns:a16="http://schemas.microsoft.com/office/drawing/2014/main" id="{48179605-E4D6-4B47-948E-82590BCE5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715000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2</a:t>
            </a:r>
          </a:p>
        </p:txBody>
      </p:sp>
      <p:sp>
        <p:nvSpPr>
          <p:cNvPr id="381964" name="Rectangle 12">
            <a:extLst>
              <a:ext uri="{FF2B5EF4-FFF2-40B4-BE49-F238E27FC236}">
                <a16:creationId xmlns:a16="http://schemas.microsoft.com/office/drawing/2014/main" id="{8D594665-5251-3345-A89A-FA68C9358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715000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1</a:t>
            </a:r>
          </a:p>
        </p:txBody>
      </p:sp>
      <p:sp>
        <p:nvSpPr>
          <p:cNvPr id="381965" name="Line 13">
            <a:extLst>
              <a:ext uri="{FF2B5EF4-FFF2-40B4-BE49-F238E27FC236}">
                <a16:creationId xmlns:a16="http://schemas.microsoft.com/office/drawing/2014/main" id="{BD813F36-253F-C143-A23E-FF47C5E1F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>
              <a:latin typeface="Helvetica" pitchFamily="2" charset="0"/>
            </a:endParaRPr>
          </a:p>
        </p:txBody>
      </p:sp>
      <p:sp>
        <p:nvSpPr>
          <p:cNvPr id="381966" name="Line 14">
            <a:extLst>
              <a:ext uri="{FF2B5EF4-FFF2-40B4-BE49-F238E27FC236}">
                <a16:creationId xmlns:a16="http://schemas.microsoft.com/office/drawing/2014/main" id="{419204BD-B49F-7D45-9D72-4FB5C14D65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>
              <a:latin typeface="Helvetica" pitchFamily="2" charset="0"/>
            </a:endParaRPr>
          </a:p>
        </p:txBody>
      </p:sp>
      <p:sp>
        <p:nvSpPr>
          <p:cNvPr id="381967" name="Rectangle 15">
            <a:extLst>
              <a:ext uri="{FF2B5EF4-FFF2-40B4-BE49-F238E27FC236}">
                <a16:creationId xmlns:a16="http://schemas.microsoft.com/office/drawing/2014/main" id="{0AEE9E2B-AFEE-DE49-A522-C2E2CAE55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715000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1</a:t>
            </a:r>
          </a:p>
        </p:txBody>
      </p:sp>
      <p:sp>
        <p:nvSpPr>
          <p:cNvPr id="381968" name="Rectangle 16">
            <a:extLst>
              <a:ext uri="{FF2B5EF4-FFF2-40B4-BE49-F238E27FC236}">
                <a16:creationId xmlns:a16="http://schemas.microsoft.com/office/drawing/2014/main" id="{B2DB1F70-E3A1-8749-BB45-AD3A5DD9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715000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3</a:t>
            </a:r>
          </a:p>
        </p:txBody>
      </p:sp>
      <p:sp>
        <p:nvSpPr>
          <p:cNvPr id="381969" name="Rectangle 17">
            <a:extLst>
              <a:ext uri="{FF2B5EF4-FFF2-40B4-BE49-F238E27FC236}">
                <a16:creationId xmlns:a16="http://schemas.microsoft.com/office/drawing/2014/main" id="{0D2A9004-9670-1346-AB46-4B4612D22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715000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4</a:t>
            </a:r>
          </a:p>
        </p:txBody>
      </p:sp>
      <p:sp>
        <p:nvSpPr>
          <p:cNvPr id="381970" name="Text Box 18">
            <a:extLst>
              <a:ext uri="{FF2B5EF4-FFF2-40B4-BE49-F238E27FC236}">
                <a16:creationId xmlns:a16="http://schemas.microsoft.com/office/drawing/2014/main" id="{F09E2989-EC6C-B94B-B569-29CC990FA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359" y="6017568"/>
            <a:ext cx="13484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wireless</a:t>
            </a:r>
          </a:p>
        </p:txBody>
      </p:sp>
      <p:sp>
        <p:nvSpPr>
          <p:cNvPr id="381971" name="Text Box 19">
            <a:extLst>
              <a:ext uri="{FF2B5EF4-FFF2-40B4-BE49-F238E27FC236}">
                <a16:creationId xmlns:a16="http://schemas.microsoft.com/office/drawing/2014/main" id="{530EE2CE-C67F-534A-A5F3-E6F0E01FC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116" y="5033969"/>
            <a:ext cx="136608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Record</a:t>
            </a:r>
          </a:p>
          <a:p>
            <a:pPr>
              <a:buNone/>
            </a:pPr>
            <a:r>
              <a:rPr lang="en-US" altLang="en-US" b="0">
                <a:latin typeface="Helvetica" pitchFamily="2" charset="0"/>
              </a:rPr>
              <a:t>hole at 2</a:t>
            </a:r>
          </a:p>
        </p:txBody>
      </p:sp>
      <p:sp>
        <p:nvSpPr>
          <p:cNvPr id="381972" name="Rectangle 20">
            <a:extLst>
              <a:ext uri="{FF2B5EF4-FFF2-40B4-BE49-F238E27FC236}">
                <a16:creationId xmlns:a16="http://schemas.microsoft.com/office/drawing/2014/main" id="{5D14D416-25C5-CA4F-8D7A-9CCA69328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6172200"/>
            <a:ext cx="2286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1</a:t>
            </a:r>
          </a:p>
        </p:txBody>
      </p:sp>
      <p:sp>
        <p:nvSpPr>
          <p:cNvPr id="381973" name="Rectangle 21">
            <a:extLst>
              <a:ext uri="{FF2B5EF4-FFF2-40B4-BE49-F238E27FC236}">
                <a16:creationId xmlns:a16="http://schemas.microsoft.com/office/drawing/2014/main" id="{87AE40DD-E1A4-7B4E-B829-A5B3039C2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6172200"/>
            <a:ext cx="2286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1</a:t>
            </a:r>
          </a:p>
        </p:txBody>
      </p:sp>
      <p:sp>
        <p:nvSpPr>
          <p:cNvPr id="381974" name="Rectangle 22">
            <a:extLst>
              <a:ext uri="{FF2B5EF4-FFF2-40B4-BE49-F238E27FC236}">
                <a16:creationId xmlns:a16="http://schemas.microsoft.com/office/drawing/2014/main" id="{BA028D95-EB20-7048-9CFC-E4809D770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096000"/>
            <a:ext cx="2286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1</a:t>
            </a:r>
          </a:p>
        </p:txBody>
      </p:sp>
      <p:sp>
        <p:nvSpPr>
          <p:cNvPr id="381975" name="Rectangle 23">
            <a:extLst>
              <a:ext uri="{FF2B5EF4-FFF2-40B4-BE49-F238E27FC236}">
                <a16:creationId xmlns:a16="http://schemas.microsoft.com/office/drawing/2014/main" id="{32658630-2B21-E64C-8A61-62E2A8B7A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096000"/>
            <a:ext cx="2286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1</a:t>
            </a:r>
          </a:p>
        </p:txBody>
      </p:sp>
      <p:sp>
        <p:nvSpPr>
          <p:cNvPr id="381976" name="Line 24">
            <a:extLst>
              <a:ext uri="{FF2B5EF4-FFF2-40B4-BE49-F238E27FC236}">
                <a16:creationId xmlns:a16="http://schemas.microsoft.com/office/drawing/2014/main" id="{7030DD09-DB13-3C48-93A4-B01BF262BD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6248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>
              <a:latin typeface="Helvetica" pitchFamily="2" charset="0"/>
            </a:endParaRPr>
          </a:p>
        </p:txBody>
      </p:sp>
      <p:sp>
        <p:nvSpPr>
          <p:cNvPr id="381977" name="Text Box 25">
            <a:extLst>
              <a:ext uri="{FF2B5EF4-FFF2-40B4-BE49-F238E27FC236}">
                <a16:creationId xmlns:a16="http://schemas.microsoft.com/office/drawing/2014/main" id="{C8B585BA-4F91-5642-BDE4-5D0A80E40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584" y="6428730"/>
            <a:ext cx="30428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Dupack with ELN set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1AFC22-D849-5848-BE70-2C475026650C}"/>
              </a:ext>
            </a:extLst>
          </p:cNvPr>
          <p:cNvSpPr/>
          <p:nvPr/>
        </p:nvSpPr>
        <p:spPr bwMode="auto">
          <a:xfrm>
            <a:off x="5435124" y="-11430"/>
            <a:ext cx="3726180" cy="925830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This is a bad slide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</a:rPr>
              <a:t>…. </a:t>
            </a: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too dense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052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Helvetica"/>
                <a:ea typeface="+mj-ea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>
              <a:buClrTx/>
              <a:buSzTx/>
              <a:buFontTx/>
              <a:buNone/>
            </a:pPr>
            <a:endParaRPr lang="en-US" kern="0" dirty="0"/>
          </a:p>
          <a:p>
            <a:pPr>
              <a:buClrTx/>
              <a:buSzTx/>
              <a:buFontTx/>
              <a:buNone/>
            </a:pPr>
            <a:r>
              <a:rPr lang="en-US" kern="0" dirty="0"/>
              <a:t>Hand-waving alright … but not excessively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F144E9-5064-4E49-9298-1FA8CA5035E0}"/>
              </a:ext>
            </a:extLst>
          </p:cNvPr>
          <p:cNvGrpSpPr/>
          <p:nvPr/>
        </p:nvGrpSpPr>
        <p:grpSpPr>
          <a:xfrm>
            <a:off x="5482195" y="2034540"/>
            <a:ext cx="3524645" cy="3314756"/>
            <a:chOff x="2251877" y="2115403"/>
            <a:chExt cx="4557550" cy="4294025"/>
          </a:xfrm>
        </p:grpSpPr>
        <p:pic>
          <p:nvPicPr>
            <p:cNvPr id="6" name="Picture 3" descr="C:\Users\Nitin\AppData\Local\Microsoft\Windows\Temporary Internet Files\Content.IE5\3BID1E21\MC900056645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877" y="2115403"/>
              <a:ext cx="4557550" cy="429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5CD95CE-FC06-7349-AD31-044638D48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3859" y="5761202"/>
              <a:ext cx="1193906" cy="392732"/>
            </a:xfrm>
            <a:prstGeom prst="rect">
              <a:avLst/>
            </a:prstGeom>
          </p:spPr>
        </p:pic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92BA23-6B0C-2340-9C15-09A05899B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If you spend much time</a:t>
            </a:r>
            <a:br>
              <a:rPr lang="en-US" altLang="en-US" dirty="0"/>
            </a:br>
            <a:r>
              <a:rPr lang="en-US" altLang="en-US" dirty="0"/>
              <a:t>on one slide,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break into multiple slide</a:t>
            </a:r>
          </a:p>
        </p:txBody>
      </p:sp>
    </p:spTree>
    <p:extLst>
      <p:ext uri="{BB962C8B-B14F-4D97-AF65-F5344CB8AC3E}">
        <p14:creationId xmlns:p14="http://schemas.microsoft.com/office/powerpoint/2010/main" val="9525153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4CF96866-C292-3A47-8ADD-44C7F9F64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Slides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CA5A9E4B-0E9B-7E47-8DC7-22FB2F34EB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Slides need not be grammatically accurate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Use big enough fonts, dark enough colors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Use good color schemes</a:t>
            </a:r>
          </a:p>
          <a:p>
            <a:pPr>
              <a:buFont typeface="Marlett" pitchFamily="2" charset="2"/>
              <a:buNone/>
            </a:pPr>
            <a:r>
              <a:rPr lang="en-US" altLang="en-US" dirty="0"/>
              <a:t>	</a:t>
            </a:r>
          </a:p>
        </p:txBody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F1018356-3E51-954B-88BF-596617AD5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520" y="5334000"/>
            <a:ext cx="32766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None/>
            </a:pPr>
            <a:r>
              <a:rPr lang="en-US" altLang="en-US" dirty="0">
                <a:solidFill>
                  <a:schemeClr val="hlink"/>
                </a:solidFill>
                <a:latin typeface="Helvetica" pitchFamily="2" charset="0"/>
              </a:rPr>
              <a:t>n</a:t>
            </a:r>
            <a:r>
              <a:rPr lang="en-US" altLang="en-US" sz="2400" dirty="0">
                <a:solidFill>
                  <a:schemeClr val="hlink"/>
                </a:solidFill>
                <a:latin typeface="Helvetica" pitchFamily="2" charset="0"/>
              </a:rPr>
              <a:t>ot light blue on yellow</a:t>
            </a:r>
          </a:p>
        </p:txBody>
      </p:sp>
    </p:spTree>
    <p:extLst>
      <p:ext uri="{BB962C8B-B14F-4D97-AF65-F5344CB8AC3E}">
        <p14:creationId xmlns:p14="http://schemas.microsoft.com/office/powerpoint/2010/main" val="4661507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E2D357-4A81-8D40-B732-840ADAA01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39" y="0"/>
            <a:ext cx="585882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75090-5F8F-0846-9C4B-2CDE40B7F3C1}"/>
              </a:ext>
            </a:extLst>
          </p:cNvPr>
          <p:cNvSpPr txBox="1"/>
          <p:nvPr/>
        </p:nvSpPr>
        <p:spPr>
          <a:xfrm>
            <a:off x="8049631" y="6596390"/>
            <a:ext cx="1151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October 9, 2019</a:t>
            </a:r>
          </a:p>
        </p:txBody>
      </p:sp>
    </p:spTree>
    <p:extLst>
      <p:ext uri="{BB962C8B-B14F-4D97-AF65-F5344CB8AC3E}">
        <p14:creationId xmlns:p14="http://schemas.microsoft.com/office/powerpoint/2010/main" val="108196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B62CD21-61ED-A444-8373-885ED051B0CA}"/>
              </a:ext>
            </a:extLst>
          </p:cNvPr>
          <p:cNvGrpSpPr/>
          <p:nvPr/>
        </p:nvGrpSpPr>
        <p:grpSpPr>
          <a:xfrm>
            <a:off x="3805517" y="3936626"/>
            <a:ext cx="7656854" cy="2902039"/>
            <a:chOff x="4114800" y="2548890"/>
            <a:chExt cx="7065856" cy="24266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EE190A1-5210-614F-B7CF-1C007AD5B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60" y="2644425"/>
              <a:ext cx="6928696" cy="233115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D719E2-A134-7B47-8F43-50C2B9060492}"/>
                </a:ext>
              </a:extLst>
            </p:cNvPr>
            <p:cNvSpPr/>
            <p:nvPr/>
          </p:nvSpPr>
          <p:spPr bwMode="auto">
            <a:xfrm>
              <a:off x="4114800" y="2548890"/>
              <a:ext cx="571500" cy="242668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35A4BD20-258D-2F48-8355-F3610D07B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E3049DFB-9603-5948-99A0-AD4313C4C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Use common sense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Learn from experience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2757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9036E39F-8748-FC42-A57E-FBACE3AAF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Slides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49298C02-494C-4B42-B9DE-D1B1E2BBE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Avoid fancy backgrounds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Avoid gratuitous animation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Avoid blocking the screen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27172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FA258-047D-B843-9D27-754A2CC7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lines properly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F146B-BEA5-B34F-86A6-7BAA85A6A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Aim for a clear, engaging talk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and let your results speak for themselves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Aim for a clear, engaging talk, and let your results speak for themselves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EABAC-3DA8-F341-847E-E82F6D17EF32}"/>
              </a:ext>
            </a:extLst>
          </p:cNvPr>
          <p:cNvSpPr txBox="1"/>
          <p:nvPr/>
        </p:nvSpPr>
        <p:spPr>
          <a:xfrm>
            <a:off x="1610000" y="3810000"/>
            <a:ext cx="1420582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versus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624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DBF47028-EA7A-8842-93E4-7B43130C2F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Picture is worth 1000 words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1605B2BC-3D40-2644-9AC2-08B263C2B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Use illustrations when possible</a:t>
            </a:r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49997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E8751A-2D69-AE48-95F8-1C4C061B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classification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DD8D6-7587-C54E-9B1B-B4F8868B873B}"/>
              </a:ext>
            </a:extLst>
          </p:cNvPr>
          <p:cNvGrpSpPr/>
          <p:nvPr/>
        </p:nvGrpSpPr>
        <p:grpSpPr>
          <a:xfrm>
            <a:off x="1330779" y="1709738"/>
            <a:ext cx="6500813" cy="4767262"/>
            <a:chOff x="1330779" y="1709738"/>
            <a:chExt cx="6500813" cy="47672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B79D33-2908-B245-A975-C87C6C290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0779" y="1709738"/>
              <a:ext cx="6500813" cy="476726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BF5EF3-66F8-714C-AD73-1F10CF39D433}"/>
                </a:ext>
              </a:extLst>
            </p:cNvPr>
            <p:cNvSpPr txBox="1"/>
            <p:nvPr/>
          </p:nvSpPr>
          <p:spPr>
            <a:xfrm>
              <a:off x="5888446" y="5364203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G. Renee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Guzlas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11155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045ED-40C7-2541-BA8C-0607A502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B3EB6-FCC8-414F-8C7D-81F4A744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26BFA3-B9DD-BB41-9D3F-35038D9D1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D3AA36-BAF5-1242-B03B-E88B09C54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673" y="1524000"/>
            <a:ext cx="10956324" cy="5334000"/>
          </a:xfrm>
          <a:prstGeom prst="rect">
            <a:avLst/>
          </a:prstGeom>
        </p:spPr>
      </p:pic>
      <p:sp>
        <p:nvSpPr>
          <p:cNvPr id="14" name="Triangle 13">
            <a:extLst>
              <a:ext uri="{FF2B5EF4-FFF2-40B4-BE49-F238E27FC236}">
                <a16:creationId xmlns:a16="http://schemas.microsoft.com/office/drawing/2014/main" id="{AD23936F-2211-6041-BEDC-8F70E16A7347}"/>
              </a:ext>
            </a:extLst>
          </p:cNvPr>
          <p:cNvSpPr/>
          <p:nvPr/>
        </p:nvSpPr>
        <p:spPr bwMode="auto">
          <a:xfrm rot="18831150">
            <a:off x="2153387" y="2315261"/>
            <a:ext cx="3982890" cy="2339298"/>
          </a:xfrm>
          <a:prstGeom prst="triangle">
            <a:avLst/>
          </a:prstGeom>
          <a:solidFill>
            <a:srgbClr val="92D050">
              <a:alpha val="68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4E18A-9CD6-0448-93AB-9A13A894135F}"/>
              </a:ext>
            </a:extLst>
          </p:cNvPr>
          <p:cNvSpPr txBox="1"/>
          <p:nvPr/>
        </p:nvSpPr>
        <p:spPr>
          <a:xfrm>
            <a:off x="4662460" y="2808255"/>
            <a:ext cx="38985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X</a:t>
            </a:r>
          </a:p>
        </p:txBody>
      </p:sp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id="{AB835F52-FD57-2843-8BBD-0F77ADF07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17048" y="5615793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Content Placeholder 11">
            <a:extLst>
              <a:ext uri="{FF2B5EF4-FFF2-40B4-BE49-F238E27FC236}">
                <a16:creationId xmlns:a16="http://schemas.microsoft.com/office/drawing/2014/main" id="{1ED36E3A-2EBC-7D45-B8D1-F37CAA435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5695" y="2510382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Content Placeholder 11">
            <a:extLst>
              <a:ext uri="{FF2B5EF4-FFF2-40B4-BE49-F238E27FC236}">
                <a16:creationId xmlns:a16="http://schemas.microsoft.com/office/drawing/2014/main" id="{992D52D5-A30F-AE45-A2B7-670AE64E8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19176" y="2283329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6B4550-0BDA-A24A-8BF5-2096BFA614A3}"/>
                  </a:ext>
                </a:extLst>
              </p:cNvPr>
              <p:cNvSpPr txBox="1"/>
              <p:nvPr/>
            </p:nvSpPr>
            <p:spPr>
              <a:xfrm>
                <a:off x="1921686" y="2283329"/>
                <a:ext cx="961610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6B4550-0BDA-A24A-8BF5-2096BFA61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686" y="2283329"/>
                <a:ext cx="961610" cy="461665"/>
              </a:xfrm>
              <a:prstGeom prst="rect">
                <a:avLst/>
              </a:prstGeom>
              <a:blipFill>
                <a:blip r:embed="rId4"/>
                <a:stretch>
                  <a:fillRect l="-389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35DD7F-CFF7-1B4F-88C9-D0A583E98003}"/>
                  </a:ext>
                </a:extLst>
              </p:cNvPr>
              <p:cNvSpPr txBox="1"/>
              <p:nvPr/>
            </p:nvSpPr>
            <p:spPr>
              <a:xfrm>
                <a:off x="6881105" y="2240600"/>
                <a:ext cx="968727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35DD7F-CFF7-1B4F-88C9-D0A583E98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105" y="2240600"/>
                <a:ext cx="968727" cy="461665"/>
              </a:xfrm>
              <a:prstGeom prst="rect">
                <a:avLst/>
              </a:prstGeom>
              <a:blipFill>
                <a:blip r:embed="rId5"/>
                <a:stretch>
                  <a:fillRect l="-389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94D644-E59C-AB40-A90E-F286C557E8C0}"/>
                  </a:ext>
                </a:extLst>
              </p:cNvPr>
              <p:cNvSpPr txBox="1"/>
              <p:nvPr/>
            </p:nvSpPr>
            <p:spPr>
              <a:xfrm>
                <a:off x="2915618" y="6303936"/>
                <a:ext cx="968727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94D644-E59C-AB40-A90E-F286C557E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618" y="6303936"/>
                <a:ext cx="968727" cy="461665"/>
              </a:xfrm>
              <a:prstGeom prst="rect">
                <a:avLst/>
              </a:prstGeom>
              <a:blipFill>
                <a:blip r:embed="rId6"/>
                <a:stretch>
                  <a:fillRect l="-389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2586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cxnSpLocks/>
          </p:cNvCxnSpPr>
          <p:nvPr/>
        </p:nvCxnSpPr>
        <p:spPr bwMode="auto">
          <a:xfrm>
            <a:off x="1802327" y="370801"/>
            <a:ext cx="5375169" cy="63456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907425" y="2571624"/>
            <a:ext cx="4496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1980: Pease,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Shostak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Lamport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Byzantine consensus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3186" y="4739720"/>
            <a:ext cx="2608406" cy="1520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1986: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Dolev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al.</a:t>
            </a:r>
            <a:b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Approximate</a:t>
            </a:r>
            <a:b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Byzantine consensus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1737" y="4451211"/>
            <a:ext cx="3406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Tsitsiklis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1984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517" y="496222"/>
            <a:ext cx="23267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Hajnal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1958</a:t>
            </a:r>
            <a:b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Weak ergodicity</a:t>
            </a:r>
            <a:b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of nonhomogeneous Markov chains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097910-5304-2C4B-BD6E-33C72B576576}"/>
              </a:ext>
            </a:extLst>
          </p:cNvPr>
          <p:cNvSpPr txBox="1"/>
          <p:nvPr/>
        </p:nvSpPr>
        <p:spPr>
          <a:xfrm>
            <a:off x="1867643" y="5289474"/>
            <a:ext cx="3986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Jadbabaei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Lin, Morse 2003</a:t>
            </a:r>
            <a:b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Flocking problem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0516D6-329C-FC43-B47F-43C353EA1600}"/>
              </a:ext>
            </a:extLst>
          </p:cNvPr>
          <p:cNvSpPr txBox="1"/>
          <p:nvPr/>
        </p:nvSpPr>
        <p:spPr>
          <a:xfrm>
            <a:off x="3907425" y="3501451"/>
            <a:ext cx="518167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1983: Fischer, Lynch, Paterson</a:t>
            </a:r>
          </a:p>
          <a:p>
            <a:pPr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 Asynchronous consensus</a:t>
            </a:r>
            <a:b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impossibility result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68673B-13F0-FB46-BC60-B71F6A32B64C}"/>
              </a:ext>
            </a:extLst>
          </p:cNvPr>
          <p:cNvSpPr txBox="1"/>
          <p:nvPr/>
        </p:nvSpPr>
        <p:spPr>
          <a:xfrm>
            <a:off x="378035" y="2363401"/>
            <a:ext cx="2979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DeGroot 1974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Reaching a consensus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A30E3-DC3A-D04A-8C74-FC2A4D25D8EF}"/>
              </a:ext>
            </a:extLst>
          </p:cNvPr>
          <p:cNvSpPr txBox="1"/>
          <p:nvPr/>
        </p:nvSpPr>
        <p:spPr>
          <a:xfrm>
            <a:off x="378035" y="3998779"/>
            <a:ext cx="2136763" cy="9048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Decentralized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669C2C-4A81-7D46-AE63-9A7B21996601}"/>
              </a:ext>
            </a:extLst>
          </p:cNvPr>
          <p:cNvSpPr txBox="1"/>
          <p:nvPr/>
        </p:nvSpPr>
        <p:spPr>
          <a:xfrm>
            <a:off x="5476892" y="1180245"/>
            <a:ext cx="2045528" cy="9048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Distributed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Computing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66B4DE-72D2-704F-9EF8-A4A9B6BC5612}"/>
              </a:ext>
            </a:extLst>
          </p:cNvPr>
          <p:cNvSpPr txBox="1"/>
          <p:nvPr/>
        </p:nvSpPr>
        <p:spPr>
          <a:xfrm>
            <a:off x="3162092" y="6205876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Nedich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Ozdaglar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2009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734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B685F24F-3E8D-C442-A414-28AD25C44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many slides?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9D17E99F-5FCD-504B-8F54-E72745E66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Depends on personal style</a:t>
            </a:r>
          </a:p>
          <a:p>
            <a:pPr marL="457200" lvl="1" indent="0">
              <a:buNone/>
            </a:pPr>
            <a:br>
              <a:rPr lang="en-US" altLang="en-US" dirty="0"/>
            </a:br>
            <a:r>
              <a:rPr lang="en-US" altLang="en-US" dirty="0"/>
              <a:t>	know your pace</a:t>
            </a:r>
          </a:p>
          <a:p>
            <a:pPr marL="457200" lvl="1" indent="0"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I make a lot of slides with </a:t>
            </a:r>
            <a:r>
              <a:rPr lang="en-US" altLang="en-US" dirty="0">
                <a:solidFill>
                  <a:srgbClr val="C00000"/>
                </a:solidFill>
              </a:rPr>
              <a:t>low per-slide content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Anticipate questions, and prepare explanatory slides</a:t>
            </a:r>
          </a:p>
        </p:txBody>
      </p:sp>
    </p:spTree>
    <p:extLst>
      <p:ext uri="{BB962C8B-B14F-4D97-AF65-F5344CB8AC3E}">
        <p14:creationId xmlns:p14="http://schemas.microsoft.com/office/powerpoint/2010/main" val="5352959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4C1A26D5-84F1-0A4A-9976-4EB7F654A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Practice, practice …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23BE5FBD-A9A5-3542-AD7E-1CF74E85E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57200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Practice makes perfect  (or tolerable)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May need several tries to fit in available time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71529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1D2C-9A6E-7B4F-97A5-5148C079D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ready to adapt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B1F11-C9C4-5F48-B92B-A8949817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Know which slides you can skip dynamically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 prepared to handle aggressive questions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Defer answers if needed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9060E-FD5A-EE47-835F-BFF4E956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990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026">
            <a:extLst>
              <a:ext uri="{FF2B5EF4-FFF2-40B4-BE49-F238E27FC236}">
                <a16:creationId xmlns:a16="http://schemas.microsoft.com/office/drawing/2014/main" id="{98EC9DA3-7F30-2E4A-A012-5FD13B665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If you have an accent like mine … </a:t>
            </a:r>
          </a:p>
        </p:txBody>
      </p:sp>
      <p:sp>
        <p:nvSpPr>
          <p:cNvPr id="168963" name="Rectangle 1027">
            <a:extLst>
              <a:ext uri="{FF2B5EF4-FFF2-40B4-BE49-F238E27FC236}">
                <a16:creationId xmlns:a16="http://schemas.microsoft.com/office/drawing/2014/main" id="{67B59EFB-F831-CF42-8AEC-657DD85D6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Talk slower 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Easier said than done </a:t>
            </a:r>
            <a:endParaRPr lang="en-US" altLang="en-US" dirty="0"/>
          </a:p>
          <a:p>
            <a:pPr marL="457200" lvl="1" indent="0">
              <a:buNone/>
            </a:pPr>
            <a:r>
              <a:rPr lang="en-US" altLang="en-US" dirty="0"/>
              <a:t>		I have a tough time slowing down myself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Pause once in a while</a:t>
            </a:r>
          </a:p>
        </p:txBody>
      </p:sp>
    </p:spTree>
    <p:extLst>
      <p:ext uri="{BB962C8B-B14F-4D97-AF65-F5344CB8AC3E}">
        <p14:creationId xmlns:p14="http://schemas.microsoft.com/office/powerpoint/2010/main" val="257676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D726-406E-2249-84D8-A44B3262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pic>
        <p:nvPicPr>
          <p:cNvPr id="1026" name="Picture 2" descr="Book - Wikipedia">
            <a:extLst>
              <a:ext uri="{FF2B5EF4-FFF2-40B4-BE49-F238E27FC236}">
                <a16:creationId xmlns:a16="http://schemas.microsoft.com/office/drawing/2014/main" id="{D2E9337A-C8E1-BA4E-8391-C2557D5B5A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9" y="2650382"/>
            <a:ext cx="2865121" cy="177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riting therapy - Wikipedia">
            <a:extLst>
              <a:ext uri="{FF2B5EF4-FFF2-40B4-BE49-F238E27FC236}">
                <a16:creationId xmlns:a16="http://schemas.microsoft.com/office/drawing/2014/main" id="{8C809430-C6DC-DF44-9F9E-7936BF155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920" y="2663858"/>
            <a:ext cx="2391410" cy="176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7/74/Airscreen.JPG/220px-Airscreen.JPG">
            <a:extLst>
              <a:ext uri="{FF2B5EF4-FFF2-40B4-BE49-F238E27FC236}">
                <a16:creationId xmlns:a16="http://schemas.microsoft.com/office/drawing/2014/main" id="{616C8ADA-6625-344C-954A-EA2040F3B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30" y="2650382"/>
            <a:ext cx="2402840" cy="180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5939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E8E8-9D2E-E844-A3B6-0625CA687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76AB8-2A94-4843-B976-BDD5A680F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Need to understand audience questions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even if posed vaguely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Answering the wrong question bad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7EA15-46B7-9E44-AF3C-0886DD47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135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12A6E566-0DB0-F048-B27C-B62BE0CB1F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 substitute for experience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B9BDA66D-F14B-FA4D-8061-C83FE2F6E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Nothing like a terrible presentation to learn</a:t>
            </a:r>
            <a:br>
              <a:rPr lang="en-US" altLang="en-US" dirty="0"/>
            </a:br>
            <a:r>
              <a:rPr lang="en-US" altLang="en-US" dirty="0"/>
              <a:t>what </a:t>
            </a:r>
            <a:r>
              <a:rPr lang="en-US" altLang="en-US" dirty="0">
                <a:solidFill>
                  <a:srgbClr val="FF0000"/>
                </a:solidFill>
              </a:rPr>
              <a:t>not</a:t>
            </a:r>
            <a:r>
              <a:rPr lang="en-US" altLang="en-US" dirty="0"/>
              <a:t> to do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Learn from </a:t>
            </a:r>
            <a:r>
              <a:rPr lang="en-US" altLang="en-US" dirty="0">
                <a:solidFill>
                  <a:srgbClr val="339933"/>
                </a:solidFill>
              </a:rPr>
              <a:t>other</a:t>
            </a:r>
            <a:r>
              <a:rPr lang="en-US" altLang="en-US" dirty="0"/>
              <a:t> people’s mistakes,</a:t>
            </a:r>
            <a:br>
              <a:rPr lang="en-US" altLang="en-US" dirty="0"/>
            </a:br>
            <a:r>
              <a:rPr lang="en-US" altLang="en-US" dirty="0"/>
              <a:t>instead of waiting for your own</a:t>
            </a:r>
          </a:p>
        </p:txBody>
      </p:sp>
    </p:spTree>
    <p:extLst>
      <p:ext uri="{BB962C8B-B14F-4D97-AF65-F5344CB8AC3E}">
        <p14:creationId xmlns:p14="http://schemas.microsoft.com/office/powerpoint/2010/main" val="41203260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8BE2DC76-5C55-1841-9FD9-D3628BA96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3E5D1916-B767-1341-9E6C-DF77C38413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Use common sense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Learn from experience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Papers can be fun!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34910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D9F6-9D3E-A24F-90D1-7713A010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preachy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FE2B-003C-404C-A519-C11C85725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524000"/>
            <a:ext cx="8378190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US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How to succeed in academia without really trying</a:t>
            </a:r>
          </a:p>
          <a:p>
            <a:pPr marL="0" indent="0">
              <a:buNone/>
            </a:pPr>
            <a:endParaRPr lang="en-US" dirty="0">
              <a:latin typeface="Krungthep" panose="02000400000000000000" pitchFamily="2" charset="-34"/>
              <a:ea typeface="Krungthep" panose="02000400000000000000" pitchFamily="2" charset="-34"/>
              <a:cs typeface="Krungthep" panose="02000400000000000000" pitchFamily="2" charset="-34"/>
            </a:endParaRPr>
          </a:p>
          <a:p>
            <a:pPr marL="0" indent="0">
              <a:buNone/>
            </a:pPr>
            <a:endParaRPr lang="en-US" dirty="0">
              <a:latin typeface="Helvetica" pitchFamily="2" charset="0"/>
              <a:ea typeface="Krungthep" panose="02000400000000000000" pitchFamily="2" charset="-34"/>
              <a:cs typeface="Krungthep" panose="02000400000000000000" pitchFamily="2" charset="-34"/>
            </a:endParaRPr>
          </a:p>
          <a:p>
            <a:pPr marL="0" indent="0" algn="ctr"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Krungthep" panose="02000400000000000000" pitchFamily="2" charset="-34"/>
                <a:cs typeface="Krungthep" panose="02000400000000000000" pitchFamily="2" charset="-34"/>
                <a:hlinkClick r:id="rId2"/>
              </a:rPr>
              <a:t>Slides</a:t>
            </a:r>
            <a:b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Krungthep" panose="02000400000000000000" pitchFamily="2" charset="-34"/>
                <a:cs typeface="Krungthep" panose="02000400000000000000" pitchFamily="2" charset="-34"/>
              </a:rPr>
            </a:br>
            <a:b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Krungthep" panose="02000400000000000000" pitchFamily="2" charset="-34"/>
                <a:cs typeface="Krungthep" panose="02000400000000000000" pitchFamily="2" charset="-34"/>
              </a:rPr>
            </a:b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https://disc.georgetown.domains/</a:t>
            </a:r>
            <a:endParaRPr lang="en-US" dirty="0">
              <a:latin typeface="Krungthep" panose="02000400000000000000" pitchFamily="2" charset="-34"/>
              <a:ea typeface="Krungthep" panose="02000400000000000000" pitchFamily="2" charset="-34"/>
              <a:cs typeface="Krungthep" panose="02000400000000000000" pitchFamily="2" charset="-34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414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F6216957-6912-E94D-AF0D-E30516B10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82980"/>
            <a:ext cx="7772400" cy="1143000"/>
          </a:xfrm>
        </p:spPr>
        <p:txBody>
          <a:bodyPr/>
          <a:lstStyle/>
          <a:p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Thanks!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disc.georgetown.domains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3A7CEA-5F52-3A43-9C2E-3A5113C1F1EC}"/>
              </a:ext>
            </a:extLst>
          </p:cNvPr>
          <p:cNvGrpSpPr/>
          <p:nvPr/>
        </p:nvGrpSpPr>
        <p:grpSpPr>
          <a:xfrm>
            <a:off x="-2134669" y="4331368"/>
            <a:ext cx="8217836" cy="2526632"/>
            <a:chOff x="-279400" y="3149600"/>
            <a:chExt cx="9296400" cy="31496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0E20796-26BD-F246-A624-1AF9895F7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8750" y="3340100"/>
              <a:ext cx="9175750" cy="28067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8EAE5A3-C2D1-B440-AEC3-CC5790C846B7}"/>
                </a:ext>
              </a:extLst>
            </p:cNvPr>
            <p:cNvSpPr/>
            <p:nvPr/>
          </p:nvSpPr>
          <p:spPr bwMode="auto">
            <a:xfrm>
              <a:off x="-279400" y="3149600"/>
              <a:ext cx="6172200" cy="314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894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8B002B62-BE60-8742-B987-CEFD899AB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read papers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C2090AB7-9D43-3647-943D-D08CDCC58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So you know what’s happening</a:t>
            </a:r>
          </a:p>
          <a:p>
            <a:endParaRPr lang="en-US" altLang="en-US" dirty="0"/>
          </a:p>
          <a:p>
            <a:r>
              <a:rPr lang="en-US" altLang="en-US" dirty="0"/>
              <a:t>Avoid reinventing the wheel </a:t>
            </a:r>
            <a:br>
              <a:rPr lang="en-US" altLang="en-US" dirty="0"/>
            </a:br>
            <a:endParaRPr lang="en-US" altLang="en-US" dirty="0"/>
          </a:p>
          <a:p>
            <a:pPr marL="457200" lvl="1" indent="0">
              <a:buNone/>
            </a:pPr>
            <a:r>
              <a:rPr lang="en-US" altLang="en-US" dirty="0"/>
              <a:t>		does happen, lot of wheels already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Find interesting research topics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709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DD868C5E-F766-914F-926D-46E682847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not to read papers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BD24D9F4-824E-A741-9667-041AE5430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Cannot read everything</a:t>
            </a:r>
          </a:p>
          <a:p>
            <a:endParaRPr lang="en-US" altLang="en-US" dirty="0"/>
          </a:p>
          <a:p>
            <a:r>
              <a:rPr lang="en-US" altLang="en-US" dirty="0"/>
              <a:t>Not everything is worth reading</a:t>
            </a:r>
          </a:p>
          <a:p>
            <a:endParaRPr lang="en-US" altLang="en-US" dirty="0"/>
          </a:p>
          <a:p>
            <a:r>
              <a:rPr lang="en-US" altLang="en-US" dirty="0"/>
              <a:t>Can suppress innovation</a:t>
            </a:r>
            <a:br>
              <a:rPr lang="en-US" altLang="en-US" dirty="0"/>
            </a:br>
            <a:endParaRPr lang="en-US" altLang="en-US" dirty="0"/>
          </a:p>
          <a:p>
            <a:pPr marL="857250" lvl="2" indent="0">
              <a:buNone/>
            </a:pPr>
            <a:r>
              <a:rPr lang="en-US" altLang="en-US" dirty="0"/>
              <a:t>once you see a theme,</a:t>
            </a:r>
            <a:br>
              <a:rPr lang="en-US" altLang="en-US" dirty="0"/>
            </a:br>
            <a:r>
              <a:rPr lang="en-US" altLang="en-US" dirty="0"/>
              <a:t>can be difficult to think differently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765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15C46F6A-10B2-AE45-B097-8D1B7B0DB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Read or not to read,</a:t>
            </a:r>
            <a:br>
              <a:rPr lang="en-US" altLang="en-US"/>
            </a:br>
            <a:r>
              <a:rPr lang="en-US" altLang="en-US"/>
              <a:t>that is the question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879700-588E-8941-87A9-8FA881761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Read, of course</a:t>
            </a:r>
          </a:p>
          <a:p>
            <a:endParaRPr lang="en-US" altLang="en-US" dirty="0"/>
          </a:p>
          <a:p>
            <a:r>
              <a:rPr lang="en-US" altLang="en-US" dirty="0"/>
              <a:t>Know what’s important</a:t>
            </a:r>
          </a:p>
          <a:p>
            <a:endParaRPr lang="en-US" altLang="en-US" dirty="0"/>
          </a:p>
          <a:p>
            <a:r>
              <a:rPr lang="en-US" altLang="en-US" dirty="0"/>
              <a:t>Know what can be ignored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513867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graphicx}&#10;\usepackage{epsf}&#10;%\usepackage{subfigure}&#10;&#10;\begin{document}&#10;&#10;\input{random_result.pstex_t}&#10;&#10;\end{document}&#10;"/>
  <p:tag name="EXTERNALNAME" val="txp_fig"/>
  <p:tag name="BLEND" val="0"/>
  <p:tag name="TRANSPARENT" val="0"/>
  <p:tag name="KEEPFILES" val="0"/>
  <p:tag name="DEBUGPAUSE" val="0"/>
  <p:tag name="RESOLUTION" val="300"/>
  <p:tag name="WORKAROUNDTRANSPARENCYBUG" val="0"/>
  <p:tag name="ALLOWFONTSUBSTITUTION" val="0"/>
  <p:tag name="BITMAPFORMAT" val="bmp16m"/>
  <p:tag name="BOXWIDTH" val="354"/>
  <p:tag name="BOXHEIGHT" val="412"/>
  <p:tag name="BOXFONT" val="10"/>
  <p:tag name="BOXWRAP" val="0"/>
  <p:tag name="ORIGWIDTH" val="151"/>
  <p:tag name="PICTUREFILESIZE" val="9912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graphicx}&#10;\usepackage{epsf}&#10;%\usepackage{subfigure}&#10;&#10;\begin{document}&#10;&#10;\input{random_result.pstex_t}&#10;&#10;\end{document}&#10;"/>
  <p:tag name="EXTERNALNAME" val="txp_fig"/>
  <p:tag name="BLEND" val="0"/>
  <p:tag name="TRANSPARENT" val="0"/>
  <p:tag name="KEEPFILES" val="0"/>
  <p:tag name="DEBUGPAUSE" val="0"/>
  <p:tag name="RESOLUTION" val="300"/>
  <p:tag name="WORKAROUNDTRANSPARENCYBUG" val="0"/>
  <p:tag name="ALLOWFONTSUBSTITUTION" val="0"/>
  <p:tag name="BITMAPFORMAT" val="bmp16m"/>
  <p:tag name="BOXWIDTH" val="354"/>
  <p:tag name="BOXHEIGHT" val="412"/>
  <p:tag name="BOXFONT" val="10"/>
  <p:tag name="BOXWRAP" val="0"/>
  <p:tag name="ORIGWIDTH" val="151"/>
  <p:tag name="PICTUREFILESIZE" val="99125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65000"/>
          <a:buFont typeface="Marlett" pitchFamily="2" charset="2"/>
          <a:buChar char="g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65000"/>
          <a:buFont typeface="Marlett" pitchFamily="2" charset="2"/>
          <a:buChar char="g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30868</TotalTime>
  <Words>1600</Words>
  <Application>Microsoft Macintosh PowerPoint</Application>
  <PresentationFormat>On-screen Show (4:3)</PresentationFormat>
  <Paragraphs>551</Paragraphs>
  <Slides>64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5" baseType="lpstr">
      <vt:lpstr>ＭＳ Ｐゴシック</vt:lpstr>
      <vt:lpstr>Arial</vt:lpstr>
      <vt:lpstr>Arial Rounded MT Bold</vt:lpstr>
      <vt:lpstr>Cambria Math</vt:lpstr>
      <vt:lpstr>Comic Sans MS</vt:lpstr>
      <vt:lpstr>Gautami</vt:lpstr>
      <vt:lpstr>Helvetica</vt:lpstr>
      <vt:lpstr>Krungthep</vt:lpstr>
      <vt:lpstr>Marlett</vt:lpstr>
      <vt:lpstr>Times New Roman</vt:lpstr>
      <vt:lpstr>Default Design</vt:lpstr>
      <vt:lpstr>PowerPoint Presentation</vt:lpstr>
      <vt:lpstr>How to Read, Write and Present Papers     Nitin Vaidya Georgetown University     </vt:lpstr>
      <vt:lpstr>Caveats</vt:lpstr>
      <vt:lpstr>Secret to happiness is to lower your expectations to the point where they're already met         - Hobbes (paraphrased)           </vt:lpstr>
      <vt:lpstr>Summary</vt:lpstr>
      <vt:lpstr>Outline</vt:lpstr>
      <vt:lpstr>Why read papers</vt:lpstr>
      <vt:lpstr>Why not to read papers</vt:lpstr>
      <vt:lpstr>Read or not to read, that is the question</vt:lpstr>
      <vt:lpstr>What to read</vt:lpstr>
      <vt:lpstr>Breadth matters</vt:lpstr>
      <vt:lpstr>PowerPoint Presentation</vt:lpstr>
      <vt:lpstr>So, what’s in a paper?</vt:lpstr>
      <vt:lpstr>What to read in a paper?</vt:lpstr>
      <vt:lpstr>What to note</vt:lpstr>
      <vt:lpstr>What to note</vt:lpstr>
      <vt:lpstr>Learn from their mistakes</vt:lpstr>
      <vt:lpstr>Questions to ponder</vt:lpstr>
      <vt:lpstr>PowerPoint Presentation</vt:lpstr>
      <vt:lpstr>How to write a paper</vt:lpstr>
      <vt:lpstr>How to write a paper</vt:lpstr>
      <vt:lpstr>How to write a paper</vt:lpstr>
      <vt:lpstr>PowerPoint Presentation</vt:lpstr>
      <vt:lpstr>Rules of thumb</vt:lpstr>
      <vt:lpstr>Rules of thumb</vt:lpstr>
      <vt:lpstr>How to write a theory paper</vt:lpstr>
      <vt:lpstr>How to write a systems paper</vt:lpstr>
      <vt:lpstr>Discuss related work</vt:lpstr>
      <vt:lpstr>Do not irritate the reader</vt:lpstr>
      <vt:lpstr>Tell them your shortcomings</vt:lpstr>
      <vt:lpstr>Technical reports</vt:lpstr>
      <vt:lpstr>Quality versus quantity</vt:lpstr>
      <vt:lpstr>Quality versus quantity</vt:lpstr>
      <vt:lpstr>Quality versus quantity</vt:lpstr>
      <vt:lpstr>PowerPoint Presentation</vt:lpstr>
      <vt:lpstr>How to present a paper</vt:lpstr>
      <vt:lpstr>Goals</vt:lpstr>
      <vt:lpstr>Objectives … in decreasing order of importance</vt:lpstr>
      <vt:lpstr>Objectives … in decreasing order of importance</vt:lpstr>
      <vt:lpstr>The slides &amp; you</vt:lpstr>
      <vt:lpstr>Talk outline or not ?</vt:lpstr>
      <vt:lpstr>Outline … a bad one</vt:lpstr>
      <vt:lpstr>  Multi-Channel Wireless Mesh  Talk Outline</vt:lpstr>
      <vt:lpstr>PowerPoint Presentation</vt:lpstr>
      <vt:lpstr>Slides</vt:lpstr>
      <vt:lpstr>Explicit Loss Notification [Balakrishnan98] when MH is the TCP sender</vt:lpstr>
      <vt:lpstr>PowerPoint Presentation</vt:lpstr>
      <vt:lpstr>Slides</vt:lpstr>
      <vt:lpstr>PowerPoint Presentation</vt:lpstr>
      <vt:lpstr>Slides</vt:lpstr>
      <vt:lpstr>Break lines properly</vt:lpstr>
      <vt:lpstr>Picture is worth 1000 words</vt:lpstr>
      <vt:lpstr>Distributed classification</vt:lpstr>
      <vt:lpstr>Distributed optimization</vt:lpstr>
      <vt:lpstr>PowerPoint Presentation</vt:lpstr>
      <vt:lpstr>How many slides?</vt:lpstr>
      <vt:lpstr>Practice, practice …</vt:lpstr>
      <vt:lpstr>Be ready to adapt</vt:lpstr>
      <vt:lpstr>If you have an accent like mine … </vt:lpstr>
      <vt:lpstr>Q &amp; A</vt:lpstr>
      <vt:lpstr>No substitute for experience</vt:lpstr>
      <vt:lpstr>Summary</vt:lpstr>
      <vt:lpstr>Another preachy talk</vt:lpstr>
      <vt:lpstr>  Thanks!  disc.georgetown.domains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 for Mobile and Wireless Hosts</dc:title>
  <dc:creator>Nitin</dc:creator>
  <cp:lastModifiedBy>Microsoft Office User</cp:lastModifiedBy>
  <cp:revision>7098</cp:revision>
  <cp:lastPrinted>2020-10-15T18:40:49Z</cp:lastPrinted>
  <dcterms:created xsi:type="dcterms:W3CDTF">1996-09-30T18:28:10Z</dcterms:created>
  <dcterms:modified xsi:type="dcterms:W3CDTF">2020-10-16T15:33:23Z</dcterms:modified>
</cp:coreProperties>
</file>