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2453" r:id="rId2"/>
    <p:sldId id="2480" r:id="rId3"/>
    <p:sldId id="2519" r:id="rId4"/>
    <p:sldId id="2472" r:id="rId5"/>
    <p:sldId id="2473" r:id="rId6"/>
    <p:sldId id="2296" r:id="rId7"/>
    <p:sldId id="2361" r:id="rId8"/>
    <p:sldId id="2436" r:id="rId9"/>
    <p:sldId id="2454" r:id="rId10"/>
    <p:sldId id="2455" r:id="rId11"/>
    <p:sldId id="2456" r:id="rId12"/>
    <p:sldId id="2458" r:id="rId13"/>
    <p:sldId id="2459" r:id="rId14"/>
    <p:sldId id="2460" r:id="rId15"/>
    <p:sldId id="2461" r:id="rId16"/>
    <p:sldId id="2462" r:id="rId17"/>
    <p:sldId id="2466" r:id="rId18"/>
    <p:sldId id="2517" r:id="rId19"/>
    <p:sldId id="2489" r:id="rId20"/>
    <p:sldId id="2488" r:id="rId21"/>
    <p:sldId id="2543" r:id="rId22"/>
    <p:sldId id="2467" r:id="rId23"/>
    <p:sldId id="2492" r:id="rId24"/>
    <p:sldId id="2529" r:id="rId25"/>
    <p:sldId id="2510" r:id="rId26"/>
    <p:sldId id="2496" r:id="rId27"/>
    <p:sldId id="2497" r:id="rId28"/>
    <p:sldId id="2498" r:id="rId29"/>
    <p:sldId id="2512" r:id="rId30"/>
    <p:sldId id="2499" r:id="rId31"/>
    <p:sldId id="2500" r:id="rId32"/>
    <p:sldId id="2544" r:id="rId33"/>
    <p:sldId id="2533" r:id="rId34"/>
    <p:sldId id="2535" r:id="rId35"/>
    <p:sldId id="2516" r:id="rId36"/>
    <p:sldId id="2522" r:id="rId37"/>
    <p:sldId id="2521" r:id="rId38"/>
    <p:sldId id="2547" r:id="rId39"/>
    <p:sldId id="2074" r:id="rId40"/>
    <p:sldId id="2524" r:id="rId41"/>
    <p:sldId id="2523" r:id="rId42"/>
    <p:sldId id="2541" r:id="rId43"/>
    <p:sldId id="2092" r:id="rId44"/>
    <p:sldId id="2540" r:id="rId45"/>
    <p:sldId id="2083" r:id="rId46"/>
    <p:sldId id="2069" r:id="rId47"/>
    <p:sldId id="2076" r:id="rId48"/>
    <p:sldId id="2552" r:id="rId49"/>
    <p:sldId id="2525" r:id="rId50"/>
    <p:sldId id="2078" r:id="rId51"/>
    <p:sldId id="2531" r:id="rId52"/>
    <p:sldId id="2087" r:id="rId53"/>
    <p:sldId id="2532" r:id="rId54"/>
    <p:sldId id="2537" r:id="rId55"/>
    <p:sldId id="2542" r:id="rId56"/>
    <p:sldId id="2545" r:id="rId57"/>
    <p:sldId id="2527" r:id="rId58"/>
    <p:sldId id="2530" r:id="rId59"/>
    <p:sldId id="2528" r:id="rId60"/>
    <p:sldId id="2536" r:id="rId61"/>
    <p:sldId id="2546" r:id="rId62"/>
    <p:sldId id="2508" r:id="rId63"/>
    <p:sldId id="2538" r:id="rId64"/>
    <p:sldId id="2539" r:id="rId65"/>
    <p:sldId id="2553" r:id="rId66"/>
    <p:sldId id="2548" r:id="rId67"/>
    <p:sldId id="2549" r:id="rId68"/>
    <p:sldId id="2550" r:id="rId69"/>
    <p:sldId id="2551" r:id="rId70"/>
    <p:sldId id="2063" r:id="rId71"/>
    <p:sldId id="2445" r:id="rId72"/>
    <p:sldId id="2446" r:id="rId73"/>
    <p:sldId id="2142" r:id="rId74"/>
    <p:sldId id="2396" r:id="rId75"/>
    <p:sldId id="2397" r:id="rId76"/>
    <p:sldId id="2398" r:id="rId77"/>
    <p:sldId id="2399" r:id="rId78"/>
    <p:sldId id="2400" r:id="rId79"/>
    <p:sldId id="2404" r:id="rId80"/>
    <p:sldId id="2300" r:id="rId81"/>
    <p:sldId id="2451" r:id="rId82"/>
    <p:sldId id="2452" r:id="rId83"/>
    <p:sldId id="2435" r:id="rId84"/>
    <p:sldId id="2475" r:id="rId85"/>
    <p:sldId id="2088" r:id="rId86"/>
    <p:sldId id="2089" r:id="rId87"/>
    <p:sldId id="2099" r:id="rId88"/>
    <p:sldId id="2090" r:id="rId89"/>
    <p:sldId id="2093" r:id="rId90"/>
    <p:sldId id="2094" r:id="rId91"/>
    <p:sldId id="2095" r:id="rId92"/>
    <p:sldId id="2098" r:id="rId93"/>
    <p:sldId id="2109" r:id="rId94"/>
    <p:sldId id="2102" r:id="rId95"/>
    <p:sldId id="2104" r:id="rId96"/>
    <p:sldId id="2129" r:id="rId97"/>
    <p:sldId id="2106" r:id="rId98"/>
    <p:sldId id="2132" r:id="rId99"/>
    <p:sldId id="2146" r:id="rId100"/>
    <p:sldId id="2107" r:id="rId101"/>
    <p:sldId id="2130" r:id="rId102"/>
    <p:sldId id="2111" r:id="rId103"/>
    <p:sldId id="2112" r:id="rId104"/>
    <p:sldId id="2113" r:id="rId105"/>
    <p:sldId id="2114" r:id="rId106"/>
    <p:sldId id="2116" r:id="rId107"/>
    <p:sldId id="2122" r:id="rId108"/>
    <p:sldId id="2124" r:id="rId109"/>
    <p:sldId id="2138" r:id="rId110"/>
    <p:sldId id="2504" r:id="rId111"/>
    <p:sldId id="2143" r:id="rId112"/>
    <p:sldId id="2148" r:id="rId113"/>
    <p:sldId id="2144" r:id="rId114"/>
    <p:sldId id="2145" r:id="rId115"/>
    <p:sldId id="2123" r:id="rId116"/>
    <p:sldId id="2125" r:id="rId117"/>
  </p:sldIdLst>
  <p:sldSz cx="9144000" cy="6858000" type="screen4x3"/>
  <p:notesSz cx="6991350" cy="92821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CBF"/>
    <a:srgbClr val="FFB757"/>
    <a:srgbClr val="B1E8E3"/>
    <a:srgbClr val="FAFC55"/>
    <a:srgbClr val="EBED9D"/>
    <a:srgbClr val="8A0000"/>
    <a:srgbClr val="EDDF6D"/>
    <a:srgbClr val="92FFA7"/>
    <a:srgbClr val="FF99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59" autoAdjust="0"/>
    <p:restoredTop sz="50051" autoAdjust="0"/>
  </p:normalViewPr>
  <p:slideViewPr>
    <p:cSldViewPr snapToGrid="0">
      <p:cViewPr varScale="1">
        <p:scale>
          <a:sx n="191" d="100"/>
          <a:sy n="191" d="100"/>
        </p:scale>
        <p:origin x="22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538" y="-84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image" Target="../media/image26.emf"/><Relationship Id="rId4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4D328B2F-E4A9-4B42-9114-8FE517F38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62AFDE-5065-4356-9A1D-319F9FBCF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7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5F821-53FB-4708-9C2C-8B377EA764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Other examples may be: resource allocation (which is similar to robotic rendezvous problems), large-scale distributed machine learning, where data are generated at different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10AB-F7C4-47F6-A8F0-EB6550ED784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9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Other examples may be: resource allocation (which is similar to robotic rendezvous problems), large-scale distributed machine learning, where data are generated at different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10AB-F7C4-47F6-A8F0-EB6550ED784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7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A4FE-C508-445A-BEEA-5241DB609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7A4A-469E-41B4-A4BB-20E7ADC1F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D3AB-AD66-458A-851D-A518A4FC2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2DA2-7D97-4C00-81E8-746481673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0451-B3EB-4D27-9BF6-B2ED89E43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E721-646B-43FE-9C59-B1DD65377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EF5-A307-4F25-8C66-A6D5B0584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E0C2-57FB-4ADE-AB30-1194CE51D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C7BB-7051-4029-9E77-635DAEA5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1084-5C69-499E-A268-F024F611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EBF2-5F63-4212-9814-96C2174E3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C1C9-E007-43BE-85CB-100AF574E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2685-606E-40D3-AC53-BA20005A5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2931-C89A-41AC-84F8-145AE746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9FF9E353-2231-45A2-B736-4E2E121B5C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Marlett" pitchFamily="2" charset="2"/>
        <a:buChar char="i"/>
        <a:defRPr sz="2000">
          <a:solidFill>
            <a:schemeClr val="tx1"/>
          </a:solidFill>
          <a:latin typeface="Helvetica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75000"/>
        <a:buChar char="•"/>
        <a:defRPr sz="2000">
          <a:solidFill>
            <a:schemeClr val="tx1"/>
          </a:solidFill>
          <a:latin typeface="Helvetica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Helvetica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"/>
          <a:cs typeface="Helvetic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5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6.e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37.e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47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48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48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49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9.e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2.emf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2.emf"/><Relationship Id="rId1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2.emf"/><Relationship Id="rId1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2.emf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8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2.emf"/><Relationship Id="rId1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29.vml"/><Relationship Id="rId15" Type="http://schemas.openxmlformats.org/officeDocument/2006/relationships/image" Target="../media/image14.png"/><Relationship Id="rId19" Type="http://schemas.openxmlformats.org/officeDocument/2006/relationships/image" Target="../media/image18.png"/><Relationship Id="rId4" Type="http://schemas.openxmlformats.org/officeDocument/2006/relationships/image" Target="../media/image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2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2.emf"/><Relationship Id="rId1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0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5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6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9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8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8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7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37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350295-F07F-3747-B4C0-AE9B915DF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619" y="24130"/>
            <a:ext cx="5896634" cy="1953260"/>
          </a:xfrm>
          <a:prstGeom prst="rect">
            <a:avLst/>
          </a:prstGeom>
        </p:spPr>
      </p:pic>
      <p:sp>
        <p:nvSpPr>
          <p:cNvPr id="337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86802"/>
            <a:ext cx="7772400" cy="19510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Security and Privacy for</a:t>
            </a:r>
            <a:br>
              <a:rPr lang="en-US" dirty="0"/>
            </a:br>
            <a:r>
              <a:rPr lang="en-US" dirty="0"/>
              <a:t>Distributed Optimization and Learning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Nitin Vaidya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Georgetown University</a:t>
            </a:r>
            <a:br>
              <a:rPr lang="en-US" sz="2400" dirty="0">
                <a:solidFill>
                  <a:srgbClr val="0080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34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383" y="126167"/>
            <a:ext cx="301497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Deep</a:t>
            </a:r>
            <a:br>
              <a:rPr lang="en-US" dirty="0"/>
            </a:br>
            <a:r>
              <a:rPr lang="en-US" dirty="0"/>
              <a:t>Neural Networks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7374" y="1992853"/>
            <a:ext cx="8264974" cy="4420647"/>
            <a:chOff x="767374" y="1992853"/>
            <a:chExt cx="8264974" cy="4420647"/>
          </a:xfrm>
        </p:grpSpPr>
        <p:sp>
          <p:nvSpPr>
            <p:cNvPr id="5" name="Oval 4"/>
            <p:cNvSpPr/>
            <p:nvPr/>
          </p:nvSpPr>
          <p:spPr bwMode="auto">
            <a:xfrm>
              <a:off x="3683000" y="4800600"/>
              <a:ext cx="647700" cy="609600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87600" y="2806700"/>
              <a:ext cx="647700" cy="60960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387600" y="4864100"/>
              <a:ext cx="647700" cy="60960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/>
                <a:t>3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387600" y="3835400"/>
              <a:ext cx="647700" cy="60960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/>
                <a:t>2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683000" y="2032000"/>
              <a:ext cx="647700" cy="609600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683000" y="3844925"/>
              <a:ext cx="647700" cy="609600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683000" y="2901950"/>
              <a:ext cx="647700" cy="609600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683000" y="5803900"/>
              <a:ext cx="647700" cy="609600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207000" y="4800600"/>
              <a:ext cx="647700" cy="60960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207000" y="2032000"/>
              <a:ext cx="647700" cy="60960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207000" y="3844925"/>
              <a:ext cx="647700" cy="60960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207000" y="2901950"/>
              <a:ext cx="647700" cy="60960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207000" y="5803900"/>
              <a:ext cx="647700" cy="60960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819900" y="2292350"/>
              <a:ext cx="647700" cy="6096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819900" y="4349750"/>
              <a:ext cx="647700" cy="6096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819900" y="3321050"/>
              <a:ext cx="647700" cy="6096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819900" y="5410200"/>
              <a:ext cx="647700" cy="6096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1" name="Straight Arrow Connector 30"/>
            <p:cNvCxnSpPr>
              <a:endCxn id="7" idx="1"/>
            </p:cNvCxnSpPr>
            <p:nvPr/>
          </p:nvCxnSpPr>
          <p:spPr bwMode="auto">
            <a:xfrm flipV="1">
              <a:off x="1447800" y="2895974"/>
              <a:ext cx="1034653" cy="597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endCxn id="9" idx="1"/>
            </p:cNvCxnSpPr>
            <p:nvPr/>
          </p:nvCxnSpPr>
          <p:spPr bwMode="auto">
            <a:xfrm>
              <a:off x="1447800" y="2895787"/>
              <a:ext cx="1034653" cy="10288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1446312" y="4099066"/>
              <a:ext cx="944265" cy="2082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Straight Arrow Connector 38"/>
            <p:cNvCxnSpPr>
              <a:endCxn id="8" idx="1"/>
            </p:cNvCxnSpPr>
            <p:nvPr/>
          </p:nvCxnSpPr>
          <p:spPr bwMode="auto">
            <a:xfrm>
              <a:off x="1446312" y="4149725"/>
              <a:ext cx="1036141" cy="80364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/>
            <p:cNvCxnSpPr>
              <a:endCxn id="7" idx="3"/>
            </p:cNvCxnSpPr>
            <p:nvPr/>
          </p:nvCxnSpPr>
          <p:spPr bwMode="auto">
            <a:xfrm flipV="1">
              <a:off x="1352947" y="3327026"/>
              <a:ext cx="1129506" cy="18868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1352947" y="5213911"/>
              <a:ext cx="1034653" cy="597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767374" y="2588280"/>
              <a:ext cx="4972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Helvetica" charset="0"/>
                  <a:ea typeface="Helvetica" charset="0"/>
                  <a:cs typeface="Helvetica" charset="0"/>
                </a:rPr>
                <a:t>x</a:t>
              </a:r>
              <a:r>
                <a:rPr lang="en-US" sz="2800" baseline="-25000" dirty="0">
                  <a:latin typeface="Helvetica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14221" y="4843790"/>
              <a:ext cx="4972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Helvetica" charset="0"/>
                  <a:ea typeface="Helvetica" charset="0"/>
                  <a:cs typeface="Helvetica" charset="0"/>
                </a:rPr>
                <a:t>x</a:t>
              </a:r>
              <a:r>
                <a:rPr lang="en-US" sz="2800" baseline="-25000" dirty="0">
                  <a:latin typeface="Helvetica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4498" y="3741085"/>
              <a:ext cx="4972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Helvetica" charset="0"/>
                  <a:ea typeface="Helvetica" charset="0"/>
                  <a:cs typeface="Helvetica" charset="0"/>
                </a:rPr>
                <a:t>x</a:t>
              </a:r>
              <a:r>
                <a:rPr lang="en-US" sz="2800" baseline="-25000" dirty="0">
                  <a:latin typeface="Helvetica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45429" y="1992853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layer 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60306" y="5192629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W</a:t>
              </a:r>
              <a:r>
                <a:rPr lang="en-US" sz="2000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132</a:t>
              </a:r>
            </a:p>
          </p:txBody>
        </p:sp>
        <p:cxnSp>
          <p:nvCxnSpPr>
            <p:cNvPr id="51" name="Straight Arrow Connector 50"/>
            <p:cNvCxnSpPr>
              <a:stCxn id="7" idx="7"/>
              <a:endCxn id="13" idx="2"/>
            </p:cNvCxnSpPr>
            <p:nvPr/>
          </p:nvCxnSpPr>
          <p:spPr bwMode="auto">
            <a:xfrm flipV="1">
              <a:off x="2940447" y="2336800"/>
              <a:ext cx="742553" cy="5591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>
              <a:endCxn id="14" idx="1"/>
            </p:cNvCxnSpPr>
            <p:nvPr/>
          </p:nvCxnSpPr>
          <p:spPr bwMode="auto">
            <a:xfrm>
              <a:off x="3059212" y="3244616"/>
              <a:ext cx="718641" cy="68958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/>
            <p:cNvCxnSpPr>
              <a:stCxn id="14" idx="6"/>
            </p:cNvCxnSpPr>
            <p:nvPr/>
          </p:nvCxnSpPr>
          <p:spPr bwMode="auto">
            <a:xfrm flipV="1">
              <a:off x="4330700" y="4093090"/>
              <a:ext cx="905653" cy="566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Straight Arrow Connector 55"/>
            <p:cNvCxnSpPr>
              <a:stCxn id="5" idx="6"/>
              <a:endCxn id="23" idx="1"/>
            </p:cNvCxnSpPr>
            <p:nvPr/>
          </p:nvCxnSpPr>
          <p:spPr bwMode="auto">
            <a:xfrm>
              <a:off x="4330700" y="5105400"/>
              <a:ext cx="971153" cy="7877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Straight Arrow Connector 57"/>
            <p:cNvCxnSpPr>
              <a:endCxn id="24" idx="2"/>
            </p:cNvCxnSpPr>
            <p:nvPr/>
          </p:nvCxnSpPr>
          <p:spPr bwMode="auto">
            <a:xfrm flipV="1">
              <a:off x="5800923" y="2597150"/>
              <a:ext cx="1018977" cy="48115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Straight Arrow Connector 59"/>
            <p:cNvCxnSpPr>
              <a:endCxn id="25" idx="1"/>
            </p:cNvCxnSpPr>
            <p:nvPr/>
          </p:nvCxnSpPr>
          <p:spPr bwMode="auto">
            <a:xfrm>
              <a:off x="5800923" y="3381446"/>
              <a:ext cx="1113830" cy="10575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7467600" y="2595633"/>
              <a:ext cx="101897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7505700" y="4684783"/>
              <a:ext cx="101897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7505700" y="3625850"/>
              <a:ext cx="101897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7481788" y="5715000"/>
              <a:ext cx="101897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8430151" y="2216406"/>
              <a:ext cx="5180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Helvetica" charset="0"/>
                  <a:ea typeface="Helvetica" charset="0"/>
                  <a:cs typeface="Helvetica" charset="0"/>
                </a:rPr>
                <a:t>a</a:t>
              </a:r>
              <a:r>
                <a:rPr lang="en-US" sz="2800" baseline="-25000" dirty="0">
                  <a:latin typeface="Helvetica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90345" y="3282716"/>
              <a:ext cx="5180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Helvetica" charset="0"/>
                  <a:ea typeface="Helvetica" charset="0"/>
                  <a:cs typeface="Helvetica" charset="0"/>
                </a:rPr>
                <a:t>a</a:t>
              </a:r>
              <a:r>
                <a:rPr lang="en-US" sz="2800" baseline="-25000" dirty="0">
                  <a:latin typeface="Helvetica" charset="0"/>
                  <a:ea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514257" y="4340880"/>
              <a:ext cx="5180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Helvetica" charset="0"/>
                  <a:ea typeface="Helvetica" charset="0"/>
                  <a:cs typeface="Helvetica" charset="0"/>
                </a:rPr>
                <a:t>a</a:t>
              </a:r>
              <a:r>
                <a:rPr lang="en-US" sz="2800" baseline="-25000" dirty="0">
                  <a:latin typeface="Helvetica" charset="0"/>
                  <a:ea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502136" y="5367010"/>
              <a:ext cx="5180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Helvetica" charset="0"/>
                  <a:ea typeface="Helvetica" charset="0"/>
                  <a:cs typeface="Helvetica" charset="0"/>
                </a:rPr>
                <a:t>a</a:t>
              </a:r>
              <a:r>
                <a:rPr lang="en-US" sz="2800" baseline="-25000" dirty="0">
                  <a:latin typeface="Helvetica" charset="0"/>
                  <a:ea typeface="Helvetica" charset="0"/>
                  <a:cs typeface="Helvetica" charset="0"/>
                </a:rPr>
                <a:t>4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3016013" y="5213911"/>
              <a:ext cx="66698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>
              <a:stCxn id="8" idx="7"/>
              <a:endCxn id="15" idx="3"/>
            </p:cNvCxnSpPr>
            <p:nvPr/>
          </p:nvCxnSpPr>
          <p:spPr bwMode="auto">
            <a:xfrm flipV="1">
              <a:off x="2940447" y="3422276"/>
              <a:ext cx="837406" cy="15310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7" name="TextBox 56"/>
          <p:cNvSpPr txBox="1"/>
          <p:nvPr/>
        </p:nvSpPr>
        <p:spPr>
          <a:xfrm>
            <a:off x="1485019" y="2461380"/>
            <a:ext cx="865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sz="200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111</a:t>
            </a:r>
            <a:endParaRPr lang="en-US" sz="20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9" name="Down Arrow 58"/>
          <p:cNvSpPr/>
          <p:nvPr/>
        </p:nvSpPr>
        <p:spPr bwMode="auto">
          <a:xfrm>
            <a:off x="2634733" y="390863"/>
            <a:ext cx="158373" cy="211629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8163" y="532553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neuron</a:t>
            </a:r>
          </a:p>
        </p:txBody>
      </p:sp>
    </p:spTree>
    <p:extLst>
      <p:ext uri="{BB962C8B-B14F-4D97-AF65-F5344CB8AC3E}">
        <p14:creationId xmlns:p14="http://schemas.microsoft.com/office/powerpoint/2010/main" val="17562183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136467" cy="4572000"/>
          </a:xfrm>
        </p:spPr>
        <p:txBody>
          <a:bodyPr/>
          <a:lstStyle/>
          <a:p>
            <a:r>
              <a:rPr lang="en-US" dirty="0"/>
              <a:t>Gradient G’(x) = 0 at optimum of G(x)</a:t>
            </a:r>
            <a:br>
              <a:rPr lang="en-US" dirty="0"/>
            </a:br>
            <a:endParaRPr lang="en-US" dirty="0"/>
          </a:p>
          <a:p>
            <a:r>
              <a:rPr lang="en-US" dirty="0"/>
              <a:t>0 = G’(x) can be expressed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such that at least </a:t>
            </a:r>
            <a:r>
              <a:rPr lang="en-US" dirty="0">
                <a:solidFill>
                  <a:srgbClr val="008000"/>
                </a:solidFill>
              </a:rPr>
              <a:t>|N|-f </a:t>
            </a:r>
            <a:r>
              <a:rPr lang="en-US" dirty="0"/>
              <a:t>weights are </a:t>
            </a:r>
            <a:r>
              <a:rPr lang="en-US" dirty="0">
                <a:solidFill>
                  <a:srgbClr val="008000"/>
                </a:solidFill>
              </a:rPr>
              <a:t>&gt; max(1/n, ½ (|N|-f))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  <p:graphicFrame>
        <p:nvGraphicFramePr>
          <p:cNvPr id="6" name="对象 7"/>
          <p:cNvGraphicFramePr>
            <a:graphicFrameLocks noChangeAspect="1"/>
          </p:cNvGraphicFramePr>
          <p:nvPr>
            <p:extLst/>
          </p:nvPr>
        </p:nvGraphicFramePr>
        <p:xfrm>
          <a:off x="1474788" y="3319463"/>
          <a:ext cx="51720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9" name="Equation" r:id="rId3" imgW="1587500" imgH="292100" progId="Equation.3">
                  <p:embed/>
                </p:oleObj>
              </mc:Choice>
              <mc:Fallback>
                <p:oleObj name="Equation" r:id="rId3" imgW="1587500" imgH="292100" progId="Equation.3">
                  <p:embed/>
                  <p:pic>
                    <p:nvPicPr>
                      <p:cNvPr id="6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788" y="3319463"/>
                        <a:ext cx="517207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4419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136467" cy="4572000"/>
          </a:xfrm>
        </p:spPr>
        <p:txBody>
          <a:bodyPr/>
          <a:lstStyle/>
          <a:p>
            <a:r>
              <a:rPr lang="en-US" dirty="0"/>
              <a:t>Gradient G’(x) = 0 at optimum of G(x).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Optimum of G(x) also optimizes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such that at least </a:t>
            </a:r>
            <a:r>
              <a:rPr lang="en-US" dirty="0">
                <a:solidFill>
                  <a:srgbClr val="008000"/>
                </a:solidFill>
              </a:rPr>
              <a:t>|N|-f </a:t>
            </a:r>
            <a:r>
              <a:rPr lang="en-US" dirty="0"/>
              <a:t>weights are </a:t>
            </a:r>
            <a:r>
              <a:rPr lang="en-US" dirty="0">
                <a:solidFill>
                  <a:srgbClr val="008000"/>
                </a:solidFill>
              </a:rPr>
              <a:t>&gt; max(1/n, ½ (|N|-f))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  <p:graphicFrame>
        <p:nvGraphicFramePr>
          <p:cNvPr id="5" name="对象 7"/>
          <p:cNvGraphicFramePr>
            <a:graphicFrameLocks noChangeAspect="1"/>
          </p:cNvGraphicFramePr>
          <p:nvPr>
            <p:extLst/>
          </p:nvPr>
        </p:nvGraphicFramePr>
        <p:xfrm>
          <a:off x="1960034" y="3894664"/>
          <a:ext cx="4096526" cy="95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3" name="Equation" r:id="rId3" imgW="1257300" imgH="292100" progId="Equation.3">
                  <p:embed/>
                </p:oleObj>
              </mc:Choice>
              <mc:Fallback>
                <p:oleObj name="Equation" r:id="rId3" imgW="1257300" imgH="292100" progId="Equation.3">
                  <p:embed/>
                  <p:pic>
                    <p:nvPicPr>
                      <p:cNvPr id="5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0034" y="3894664"/>
                        <a:ext cx="4096526" cy="95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7705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Distributed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4A4FE-C508-445A-BEEA-5241DB609F5F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277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Several different version that impose somewhat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800000"/>
                </a:solidFill>
              </a:rPr>
              <a:t>different requirements on the cost functions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Lipschitz</a:t>
            </a:r>
            <a:r>
              <a:rPr lang="en-US" dirty="0"/>
              <a:t> continuity versus </a:t>
            </a:r>
            <a:r>
              <a:rPr lang="en-US" dirty="0" err="1"/>
              <a:t>Lipschitz</a:t>
            </a:r>
            <a:r>
              <a:rPr lang="en-US" dirty="0"/>
              <a:t> gradient)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and achieve different convergence properties </a:t>
            </a:r>
            <a:r>
              <a:rPr lang="is-IS" dirty="0">
                <a:solidFill>
                  <a:srgbClr val="008000"/>
                </a:solidFill>
              </a:rPr>
              <a:t>…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228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Valid</a:t>
            </a:r>
            <a:r>
              <a:rPr lang="en-US" dirty="0"/>
              <a:t> Global Cost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068733" cy="4572000"/>
          </a:xfrm>
        </p:spPr>
        <p:txBody>
          <a:bodyPr/>
          <a:lstStyle/>
          <a:p>
            <a:r>
              <a:rPr lang="en-US" dirty="0"/>
              <a:t>Consider the </a:t>
            </a:r>
            <a:r>
              <a:rPr lang="en-US" dirty="0">
                <a:solidFill>
                  <a:srgbClr val="FF0000"/>
                </a:solidFill>
              </a:rPr>
              <a:t>set Y of optima </a:t>
            </a:r>
            <a:r>
              <a:rPr lang="en-US" dirty="0"/>
              <a:t>of all functions of the form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   such that at least </a:t>
            </a:r>
            <a:r>
              <a:rPr lang="en-US" dirty="0">
                <a:solidFill>
                  <a:srgbClr val="008000"/>
                </a:solidFill>
              </a:rPr>
              <a:t>|N|-f </a:t>
            </a:r>
            <a:r>
              <a:rPr lang="en-US" dirty="0"/>
              <a:t>weights are </a:t>
            </a:r>
            <a:r>
              <a:rPr lang="en-US" dirty="0">
                <a:solidFill>
                  <a:srgbClr val="008000"/>
                </a:solidFill>
              </a:rPr>
              <a:t>&gt; ½ (|N|-f)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Set Y is convex  </a:t>
            </a:r>
            <a:r>
              <a:rPr lang="is-IS" dirty="0"/>
              <a:t>…   when x is scalar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  <p:graphicFrame>
        <p:nvGraphicFramePr>
          <p:cNvPr id="5" name="对象 7"/>
          <p:cNvGraphicFramePr>
            <a:graphicFrameLocks noChangeAspect="1"/>
          </p:cNvGraphicFramePr>
          <p:nvPr>
            <p:extLst/>
          </p:nvPr>
        </p:nvGraphicFramePr>
        <p:xfrm>
          <a:off x="1976967" y="2269079"/>
          <a:ext cx="4096526" cy="95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7" name="Equation" r:id="rId3" imgW="1257300" imgH="292100" progId="Equation.3">
                  <p:embed/>
                </p:oleObj>
              </mc:Choice>
              <mc:Fallback>
                <p:oleObj name="Equation" r:id="rId3" imgW="1257300" imgH="292100" progId="Equation.3">
                  <p:embed/>
                  <p:pic>
                    <p:nvPicPr>
                      <p:cNvPr id="5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6967" y="2269079"/>
                        <a:ext cx="4096526" cy="95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43495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Consensus </a:t>
            </a:r>
            <a:r>
              <a:rPr lang="is-IS" dirty="0"/>
              <a:t>… |x</a:t>
            </a:r>
            <a:r>
              <a:rPr lang="is-IS" sz="4000" baseline="-25000" dirty="0"/>
              <a:t>i</a:t>
            </a:r>
            <a:r>
              <a:rPr lang="is-IS" dirty="0"/>
              <a:t>[t] – x</a:t>
            </a:r>
            <a:r>
              <a:rPr lang="is-IS" sz="3600" baseline="-25000" dirty="0"/>
              <a:t>j</a:t>
            </a:r>
            <a:r>
              <a:rPr lang="is-IS" dirty="0"/>
              <a:t>[t]| </a:t>
            </a:r>
            <a:r>
              <a:rPr lang="is-IS" dirty="0">
                <a:sym typeface="Wingdings"/>
              </a:rPr>
              <a:t> 0</a:t>
            </a:r>
          </a:p>
          <a:p>
            <a:endParaRPr lang="is-IS" dirty="0">
              <a:sym typeface="Wingdings"/>
            </a:endParaRPr>
          </a:p>
          <a:p>
            <a:r>
              <a:rPr lang="en-US" dirty="0">
                <a:sym typeface="Wingdings"/>
              </a:rPr>
              <a:t>Validity </a:t>
            </a:r>
            <a:r>
              <a:rPr lang="is-IS" dirty="0">
                <a:sym typeface="Wingdings"/>
              </a:rPr>
              <a:t>… </a:t>
            </a:r>
            <a:r>
              <a:rPr lang="en-US" i="1" dirty="0">
                <a:sym typeface="Wingdings"/>
              </a:rPr>
              <a:t>d</a:t>
            </a:r>
            <a:r>
              <a:rPr lang="is-IS" i="1" dirty="0">
                <a:sym typeface="Wingdings"/>
              </a:rPr>
              <a:t>istance</a:t>
            </a:r>
            <a:r>
              <a:rPr lang="is-IS" dirty="0">
                <a:sym typeface="Wingdings"/>
              </a:rPr>
              <a:t>(x</a:t>
            </a:r>
            <a:r>
              <a:rPr lang="is-IS" sz="4000" baseline="-25000" dirty="0"/>
              <a:t>i</a:t>
            </a:r>
            <a:r>
              <a:rPr lang="is-IS" dirty="0"/>
              <a:t>[t], Y) </a:t>
            </a:r>
            <a:r>
              <a:rPr lang="is-IS" dirty="0">
                <a:sym typeface="Wingdings"/>
              </a:rPr>
              <a:t> 0</a:t>
            </a:r>
            <a:endParaRPr lang="is-IS" dirty="0"/>
          </a:p>
          <a:p>
            <a:endParaRPr lang="is-IS" dirty="0"/>
          </a:p>
          <a:p>
            <a:r>
              <a:rPr lang="en-US" dirty="0"/>
              <a:t>Limit may or may not exist </a:t>
            </a:r>
            <a:r>
              <a:rPr lang="is-IS" dirty="0"/>
              <a:t>… algorithm-dependent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177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agent </a:t>
            </a:r>
            <a:r>
              <a:rPr lang="en-US" dirty="0" err="1"/>
              <a:t>i</a:t>
            </a:r>
            <a:r>
              <a:rPr lang="en-US" dirty="0"/>
              <a:t> maintains local estimate x</a:t>
            </a:r>
            <a:r>
              <a:rPr lang="en-US" sz="4000" baseline="-25000" dirty="0"/>
              <a:t>i</a:t>
            </a:r>
            <a:r>
              <a:rPr lang="en-US" dirty="0"/>
              <a:t>[t]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077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agent </a:t>
            </a:r>
            <a:r>
              <a:rPr lang="en-US" dirty="0" err="1"/>
              <a:t>i</a:t>
            </a:r>
            <a:r>
              <a:rPr lang="en-US" dirty="0"/>
              <a:t> maintains local estimate x</a:t>
            </a:r>
            <a:r>
              <a:rPr lang="en-US" sz="4000" baseline="-25000" dirty="0"/>
              <a:t>i</a:t>
            </a:r>
            <a:r>
              <a:rPr lang="en-US" dirty="0"/>
              <a:t>[t]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each iteration:</a:t>
            </a:r>
          </a:p>
          <a:p>
            <a:endParaRPr lang="en-US" dirty="0"/>
          </a:p>
          <a:p>
            <a:r>
              <a:rPr lang="en-US" dirty="0"/>
              <a:t>Send x</a:t>
            </a:r>
            <a:r>
              <a:rPr lang="en-US" sz="4000" baseline="-25000" dirty="0"/>
              <a:t>i</a:t>
            </a:r>
            <a:r>
              <a:rPr lang="en-US" dirty="0"/>
              <a:t>[t] and gradient </a:t>
            </a:r>
            <a:r>
              <a:rPr lang="en-US" dirty="0" err="1"/>
              <a:t>h’</a:t>
            </a:r>
            <a:r>
              <a:rPr lang="en-US" sz="4000" baseline="-25000" dirty="0" err="1"/>
              <a:t>i</a:t>
            </a:r>
            <a:r>
              <a:rPr lang="en-US" dirty="0"/>
              <a:t>(x</a:t>
            </a:r>
            <a:r>
              <a:rPr lang="en-US" sz="4000" baseline="-25000" dirty="0"/>
              <a:t>i</a:t>
            </a:r>
            <a:r>
              <a:rPr lang="en-US" dirty="0"/>
              <a:t>[t]) to all agents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5813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agent </a:t>
            </a:r>
            <a:r>
              <a:rPr lang="en-US" dirty="0" err="1"/>
              <a:t>i</a:t>
            </a:r>
            <a:r>
              <a:rPr lang="en-US" dirty="0"/>
              <a:t> maintains local estimate x</a:t>
            </a:r>
            <a:r>
              <a:rPr lang="en-US" sz="4000" baseline="-25000" dirty="0"/>
              <a:t>i</a:t>
            </a:r>
            <a:r>
              <a:rPr lang="en-US" dirty="0"/>
              <a:t>[t]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each iteration:</a:t>
            </a:r>
          </a:p>
          <a:p>
            <a:endParaRPr lang="en-US" dirty="0"/>
          </a:p>
          <a:p>
            <a:r>
              <a:rPr lang="en-US" dirty="0"/>
              <a:t>Send x</a:t>
            </a:r>
            <a:r>
              <a:rPr lang="en-US" sz="4000" baseline="-25000" dirty="0"/>
              <a:t>i</a:t>
            </a:r>
            <a:r>
              <a:rPr lang="en-US" dirty="0"/>
              <a:t>[t] and gradient </a:t>
            </a:r>
            <a:r>
              <a:rPr lang="en-US" dirty="0" err="1"/>
              <a:t>h’</a:t>
            </a:r>
            <a:r>
              <a:rPr lang="en-US" sz="4000" baseline="-25000" dirty="0" err="1"/>
              <a:t>i</a:t>
            </a:r>
            <a:r>
              <a:rPr lang="en-US" dirty="0"/>
              <a:t>(x</a:t>
            </a:r>
            <a:r>
              <a:rPr lang="en-US" sz="4000" baseline="-25000" dirty="0"/>
              <a:t>i</a:t>
            </a:r>
            <a:r>
              <a:rPr lang="en-US" dirty="0"/>
              <a:t>[t]) to all agents</a:t>
            </a:r>
          </a:p>
          <a:p>
            <a:endParaRPr lang="en-US" dirty="0"/>
          </a:p>
          <a:p>
            <a:r>
              <a:rPr lang="en-US" dirty="0"/>
              <a:t>x</a:t>
            </a:r>
            <a:r>
              <a:rPr lang="en-US" sz="4000" baseline="-25000" dirty="0"/>
              <a:t>i</a:t>
            </a:r>
            <a:r>
              <a:rPr lang="en-US" dirty="0"/>
              <a:t>[t+1] </a:t>
            </a:r>
            <a:r>
              <a:rPr lang="en-US" dirty="0">
                <a:sym typeface="Wingdings"/>
              </a:rPr>
              <a:t>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filter</a:t>
            </a:r>
            <a:r>
              <a:rPr lang="en-US" dirty="0">
                <a:sym typeface="Wingdings"/>
              </a:rPr>
              <a:t> {x[t]}  −  </a:t>
            </a:r>
            <a:r>
              <a:rPr lang="en-US" dirty="0" err="1">
                <a:sym typeface="Wingdings"/>
              </a:rPr>
              <a:t>λ</a:t>
            </a:r>
            <a:r>
              <a:rPr lang="en-US" dirty="0">
                <a:sym typeface="Wingdings"/>
              </a:rPr>
              <a:t>[t] * </a:t>
            </a:r>
            <a:r>
              <a:rPr lang="en-US" dirty="0">
                <a:solidFill>
                  <a:srgbClr val="00664D"/>
                </a:solidFill>
                <a:sym typeface="Wingdings"/>
              </a:rPr>
              <a:t>filter</a:t>
            </a:r>
            <a:r>
              <a:rPr lang="en-US" dirty="0">
                <a:sym typeface="Wingdings"/>
              </a:rPr>
              <a:t> {h’[t]}</a:t>
            </a:r>
          </a:p>
          <a:p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664D"/>
                </a:solidFill>
                <a:sym typeface="Wingdings"/>
              </a:rPr>
              <a:t>    filter </a:t>
            </a:r>
            <a:r>
              <a:rPr lang="en-US" dirty="0">
                <a:sym typeface="Wingdings"/>
              </a:rPr>
              <a:t>:  drop smallest f, largest f values,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	     mean of (</a:t>
            </a:r>
            <a:r>
              <a:rPr lang="en-US" dirty="0" err="1">
                <a:sym typeface="Wingdings"/>
              </a:rPr>
              <a:t>max,min</a:t>
            </a:r>
            <a:r>
              <a:rPr lang="en-US" dirty="0">
                <a:sym typeface="Wingdings"/>
              </a:rPr>
              <a:t>) of the 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572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Faulty agents can send different messages to</a:t>
            </a:r>
            <a:br>
              <a:rPr lang="en-US" dirty="0"/>
            </a:br>
            <a:r>
              <a:rPr lang="en-US" dirty="0"/>
              <a:t>different agents</a:t>
            </a:r>
          </a:p>
          <a:p>
            <a:endParaRPr lang="en-US" dirty="0"/>
          </a:p>
          <a:p>
            <a:r>
              <a:rPr lang="en-US" dirty="0"/>
              <a:t>Filtering limits the impact of misbehavior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4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3683000" y="4800600"/>
            <a:ext cx="647700" cy="6096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87600" y="2806700"/>
            <a:ext cx="647700" cy="60960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87600" y="4864100"/>
            <a:ext cx="647700" cy="60960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387600" y="3835400"/>
            <a:ext cx="647700" cy="60960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683000" y="2032000"/>
            <a:ext cx="647700" cy="6096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683000" y="3844925"/>
            <a:ext cx="647700" cy="6096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683000" y="2901950"/>
            <a:ext cx="647700" cy="6096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683000" y="5803900"/>
            <a:ext cx="647700" cy="6096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207000" y="4800600"/>
            <a:ext cx="647700" cy="6096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207000" y="2032000"/>
            <a:ext cx="647700" cy="6096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207000" y="3844925"/>
            <a:ext cx="647700" cy="6096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207000" y="2901950"/>
            <a:ext cx="647700" cy="6096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07000" y="5803900"/>
            <a:ext cx="647700" cy="6096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819900" y="2292350"/>
            <a:ext cx="647700" cy="609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819900" y="4349750"/>
            <a:ext cx="647700" cy="609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819900" y="3321050"/>
            <a:ext cx="647700" cy="609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819900" y="5410200"/>
            <a:ext cx="647700" cy="609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1" name="Straight Arrow Connector 30"/>
          <p:cNvCxnSpPr>
            <a:endCxn id="7" idx="1"/>
          </p:cNvCxnSpPr>
          <p:nvPr/>
        </p:nvCxnSpPr>
        <p:spPr bwMode="auto">
          <a:xfrm flipV="1">
            <a:off x="1447800" y="2895974"/>
            <a:ext cx="1034653" cy="59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endCxn id="9" idx="1"/>
          </p:cNvCxnSpPr>
          <p:nvPr/>
        </p:nvCxnSpPr>
        <p:spPr bwMode="auto">
          <a:xfrm>
            <a:off x="1447800" y="2895787"/>
            <a:ext cx="1034653" cy="10288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1446312" y="4099066"/>
            <a:ext cx="944265" cy="208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endCxn id="8" idx="1"/>
          </p:cNvCxnSpPr>
          <p:nvPr/>
        </p:nvCxnSpPr>
        <p:spPr bwMode="auto">
          <a:xfrm>
            <a:off x="1446312" y="4149725"/>
            <a:ext cx="1036141" cy="8036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endCxn id="7" idx="3"/>
          </p:cNvCxnSpPr>
          <p:nvPr/>
        </p:nvCxnSpPr>
        <p:spPr bwMode="auto">
          <a:xfrm flipV="1">
            <a:off x="1352947" y="3327026"/>
            <a:ext cx="1129506" cy="18868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1352947" y="5213911"/>
            <a:ext cx="1034653" cy="59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767374" y="2588280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x</a:t>
            </a:r>
            <a:r>
              <a:rPr lang="en-US" sz="2800" baseline="-25000" dirty="0"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4221" y="4843790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x</a:t>
            </a:r>
            <a:r>
              <a:rPr lang="en-US" sz="2800" baseline="-25000" dirty="0">
                <a:latin typeface="Helvetica" charset="0"/>
                <a:ea typeface="Helvetica" charset="0"/>
                <a:cs typeface="Helvetica" charset="0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4498" y="3741085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x</a:t>
            </a:r>
            <a:r>
              <a:rPr lang="en-US" sz="2800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45429" y="1992853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layer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60306" y="519262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sz="2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132</a:t>
            </a:r>
          </a:p>
        </p:txBody>
      </p:sp>
      <p:cxnSp>
        <p:nvCxnSpPr>
          <p:cNvPr id="51" name="Straight Arrow Connector 50"/>
          <p:cNvCxnSpPr>
            <a:stCxn id="7" idx="7"/>
            <a:endCxn id="13" idx="2"/>
          </p:cNvCxnSpPr>
          <p:nvPr/>
        </p:nvCxnSpPr>
        <p:spPr bwMode="auto">
          <a:xfrm flipV="1">
            <a:off x="2940447" y="2336800"/>
            <a:ext cx="742553" cy="5591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>
            <a:endCxn id="14" idx="1"/>
          </p:cNvCxnSpPr>
          <p:nvPr/>
        </p:nvCxnSpPr>
        <p:spPr bwMode="auto">
          <a:xfrm>
            <a:off x="3059212" y="3244616"/>
            <a:ext cx="718641" cy="6895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>
            <a:stCxn id="14" idx="6"/>
          </p:cNvCxnSpPr>
          <p:nvPr/>
        </p:nvCxnSpPr>
        <p:spPr bwMode="auto">
          <a:xfrm flipV="1">
            <a:off x="4330700" y="4093090"/>
            <a:ext cx="905653" cy="566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>
            <a:stCxn id="5" idx="6"/>
            <a:endCxn id="23" idx="1"/>
          </p:cNvCxnSpPr>
          <p:nvPr/>
        </p:nvCxnSpPr>
        <p:spPr bwMode="auto">
          <a:xfrm>
            <a:off x="4330700" y="5105400"/>
            <a:ext cx="971153" cy="7877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endCxn id="24" idx="2"/>
          </p:cNvCxnSpPr>
          <p:nvPr/>
        </p:nvCxnSpPr>
        <p:spPr bwMode="auto">
          <a:xfrm flipV="1">
            <a:off x="5800923" y="2597150"/>
            <a:ext cx="1018977" cy="4811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>
            <a:endCxn id="25" idx="1"/>
          </p:cNvCxnSpPr>
          <p:nvPr/>
        </p:nvCxnSpPr>
        <p:spPr bwMode="auto">
          <a:xfrm>
            <a:off x="5800923" y="3381446"/>
            <a:ext cx="1113830" cy="1057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7467600" y="2595633"/>
            <a:ext cx="101897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7505700" y="4684783"/>
            <a:ext cx="101897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7505700" y="3625850"/>
            <a:ext cx="101897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7481788" y="5715000"/>
            <a:ext cx="101897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8339583" y="2109531"/>
            <a:ext cx="699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29846"/>
                </a:solidFill>
                <a:latin typeface="Helvetica" charset="0"/>
                <a:ea typeface="Helvetica" charset="0"/>
                <a:cs typeface="Helvetica" charset="0"/>
              </a:rPr>
              <a:t>0.8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29846"/>
                </a:solidFill>
                <a:latin typeface="Helvetica" charset="0"/>
                <a:ea typeface="Helvetica" charset="0"/>
                <a:cs typeface="Helvetica" charset="0"/>
              </a:rPr>
              <a:t>dog</a:t>
            </a:r>
            <a:endParaRPr lang="en-US" baseline="-25000" dirty="0">
              <a:solidFill>
                <a:srgbClr val="0298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371807" y="3175841"/>
            <a:ext cx="612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0.1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cat</a:t>
            </a:r>
            <a:endParaRPr lang="en-US" baseline="-250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69335" y="4198378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0.09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ship</a:t>
            </a:r>
            <a:endParaRPr lang="en-US" baseline="-25000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369088" y="5283885"/>
            <a:ext cx="78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0.01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car</a:t>
            </a:r>
            <a:endParaRPr lang="en-US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3016013" y="5213911"/>
            <a:ext cx="66698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4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7" y="3511454"/>
            <a:ext cx="967555" cy="96755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1165893" y="2931969"/>
            <a:ext cx="280419" cy="5794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1115996" y="4493936"/>
            <a:ext cx="185754" cy="7199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2940447" y="3422276"/>
            <a:ext cx="837406" cy="15310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Down Arrow 2"/>
          <p:cNvSpPr/>
          <p:nvPr/>
        </p:nvSpPr>
        <p:spPr bwMode="auto">
          <a:xfrm>
            <a:off x="408792" y="605098"/>
            <a:ext cx="279583" cy="281717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>
            <a:off x="8500765" y="570806"/>
            <a:ext cx="302559" cy="141147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411" y="143433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input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91919" y="6478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output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85019" y="2461380"/>
            <a:ext cx="865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sz="200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111</a:t>
            </a:r>
            <a:endParaRPr lang="en-US" sz="20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5" name="Down Arrow 64"/>
          <p:cNvSpPr/>
          <p:nvPr/>
        </p:nvSpPr>
        <p:spPr bwMode="auto">
          <a:xfrm>
            <a:off x="1790593" y="570805"/>
            <a:ext cx="270914" cy="198254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62901" y="127435"/>
            <a:ext cx="174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17459926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Faulty agents can send different messages to</a:t>
            </a:r>
            <a:br>
              <a:rPr lang="en-US" dirty="0"/>
            </a:br>
            <a:r>
              <a:rPr lang="en-US" dirty="0"/>
              <a:t>different agents</a:t>
            </a:r>
          </a:p>
          <a:p>
            <a:endParaRPr lang="en-US" dirty="0"/>
          </a:p>
          <a:p>
            <a:r>
              <a:rPr lang="en-US" dirty="0"/>
              <a:t>Filtering limits the impact of misbehavior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  <p:graphicFrame>
        <p:nvGraphicFramePr>
          <p:cNvPr id="5" name="对象 5"/>
          <p:cNvGraphicFramePr>
            <a:graphicFrameLocks noChangeAspect="1"/>
          </p:cNvGraphicFramePr>
          <p:nvPr>
            <p:extLst/>
          </p:nvPr>
        </p:nvGraphicFramePr>
        <p:xfrm>
          <a:off x="1668463" y="3697288"/>
          <a:ext cx="52324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1" name="Equation" r:id="rId3" imgW="1536700" imgH="241300" progId="Equation.3">
                  <p:embed/>
                </p:oleObj>
              </mc:Choice>
              <mc:Fallback>
                <p:oleObj name="Equation" r:id="rId3" imgW="1536700" imgH="241300" progId="Equation.3">
                  <p:embed/>
                  <p:pic>
                    <p:nvPicPr>
                      <p:cNvPr id="5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8463" y="3697288"/>
                        <a:ext cx="523240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V="1">
            <a:off x="1422400" y="4080945"/>
            <a:ext cx="5842000" cy="338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872311" y="5397500"/>
            <a:ext cx="3435105" cy="904863"/>
          </a:xfrm>
          <a:prstGeom prst="rect">
            <a:avLst/>
          </a:prstGeom>
          <a:solidFill>
            <a:srgbClr val="FFF08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vector of local gradients</a:t>
            </a:r>
          </a:p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at local estimates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134100" y="4406900"/>
            <a:ext cx="50800" cy="838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3408754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Faulty agents can send different messages to</a:t>
            </a:r>
            <a:br>
              <a:rPr lang="en-US" dirty="0"/>
            </a:br>
            <a:r>
              <a:rPr lang="en-US" dirty="0"/>
              <a:t>different agents</a:t>
            </a:r>
          </a:p>
          <a:p>
            <a:endParaRPr lang="en-US" dirty="0"/>
          </a:p>
          <a:p>
            <a:r>
              <a:rPr lang="en-US" dirty="0"/>
              <a:t>Filtering limits the impact of misbehavior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where x[t] vector contains state of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only non-faulty agents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1365250" y="3697288"/>
          <a:ext cx="58388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5" name="Equation" r:id="rId3" imgW="1714500" imgH="241300" progId="Equation.3">
                  <p:embed/>
                </p:oleObj>
              </mc:Choice>
              <mc:Fallback>
                <p:oleObj name="Equation" r:id="rId3" imgW="1714500" imgH="241300" progId="Equation.3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250" y="3697288"/>
                        <a:ext cx="5838825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74418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Faulty agents can send different messages to</a:t>
            </a:r>
            <a:br>
              <a:rPr lang="en-US" dirty="0"/>
            </a:br>
            <a:r>
              <a:rPr lang="en-US" dirty="0"/>
              <a:t>different agents</a:t>
            </a:r>
          </a:p>
          <a:p>
            <a:endParaRPr lang="en-US" dirty="0"/>
          </a:p>
          <a:p>
            <a:r>
              <a:rPr lang="en-US" dirty="0"/>
              <a:t>Filtering limits the impact of misbehavior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where x[t] vector contains state of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only non-faulty agents</a:t>
            </a:r>
          </a:p>
          <a:p>
            <a:endParaRPr 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1365250" y="3697288"/>
          <a:ext cx="58388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9" name="Equation" r:id="rId3" imgW="1714500" imgH="241300" progId="Equation.3">
                  <p:embed/>
                </p:oleObj>
              </mc:Choice>
              <mc:Fallback>
                <p:oleObj name="Equation" r:id="rId3" imgW="1714500" imgH="241300" progId="Equation.3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250" y="3697288"/>
                        <a:ext cx="5838825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36170" y="5664200"/>
            <a:ext cx="3982430" cy="904863"/>
          </a:xfrm>
          <a:prstGeom prst="rect">
            <a:avLst/>
          </a:prstGeom>
          <a:solidFill>
            <a:srgbClr val="FFF08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vector of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valid</a:t>
            </a:r>
            <a:r>
              <a:rPr lang="en-US" dirty="0">
                <a:latin typeface="Helvetica"/>
                <a:cs typeface="Helvetica"/>
              </a:rPr>
              <a:t> combinations</a:t>
            </a:r>
          </a:p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of local gradients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781800" y="4457700"/>
            <a:ext cx="596900" cy="1054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8677479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1123950" y="2071688"/>
          <a:ext cx="62182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3" name="Equation" r:id="rId3" imgW="1828800" imgH="241300" progId="Equation.3">
                  <p:embed/>
                </p:oleObj>
              </mc:Choice>
              <mc:Fallback>
                <p:oleObj name="Equation" r:id="rId3" imgW="1828800" imgH="241300" progId="Equation.3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3950" y="2071688"/>
                        <a:ext cx="6218238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64154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1123950" y="2071688"/>
          <a:ext cx="62182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5" name="Equation" r:id="rId3" imgW="1828800" imgH="241300" progId="Equation.3">
                  <p:embed/>
                </p:oleObj>
              </mc:Choice>
              <mc:Fallback>
                <p:oleObj name="Equation" r:id="rId3" imgW="1828800" imgH="241300" progId="Equation.3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3950" y="2071688"/>
                        <a:ext cx="6218238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 bwMode="auto">
          <a:xfrm>
            <a:off x="3691465" y="3505192"/>
            <a:ext cx="745066" cy="1083734"/>
          </a:xfrm>
          <a:prstGeom prst="down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1570568" y="5029198"/>
          <a:ext cx="4096526" cy="95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6" name="Equation" r:id="rId5" imgW="1257300" imgH="292100" progId="Equation.3">
                  <p:embed/>
                </p:oleObj>
              </mc:Choice>
              <mc:Fallback>
                <p:oleObj name="Equation" r:id="rId5" imgW="1257300" imgH="292100" progId="Equation.3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0568" y="5029198"/>
                        <a:ext cx="4096526" cy="95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7205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Faulty agents can prevent convergence</a:t>
            </a:r>
            <a:br>
              <a:rPr lang="en-US" dirty="0"/>
            </a:br>
            <a:r>
              <a:rPr lang="en-US" dirty="0"/>
              <a:t>        </a:t>
            </a:r>
            <a:r>
              <a:rPr lang="is-IS" dirty="0"/>
              <a:t>… but not consensus</a:t>
            </a:r>
            <a:endParaRPr lang="en-US" dirty="0"/>
          </a:p>
          <a:p>
            <a:endParaRPr lang="en-US" dirty="0"/>
          </a:p>
          <a:p>
            <a:r>
              <a:rPr lang="en-US" dirty="0"/>
              <a:t>Filtering </a:t>
            </a:r>
            <a:r>
              <a:rPr lang="en-US" dirty="0">
                <a:sym typeface="Wingdings"/>
              </a:rPr>
              <a:t> </a:t>
            </a:r>
            <a:r>
              <a:rPr lang="en-US" dirty="0"/>
              <a:t>“effective gradient” at each agent is 		            “comparable” to the gradient of</a:t>
            </a:r>
            <a:br>
              <a:rPr lang="en-US" dirty="0"/>
            </a:br>
            <a:r>
              <a:rPr lang="en-US" dirty="0"/>
              <a:t>		  </a:t>
            </a:r>
            <a:r>
              <a:rPr lang="en-US" dirty="0">
                <a:solidFill>
                  <a:srgbClr val="FF0000"/>
                </a:solidFill>
              </a:rPr>
              <a:t>a valid function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Estimates are eventually trapped in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318934" y="5096934"/>
            <a:ext cx="2777066" cy="106680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/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46148" y="4944535"/>
            <a:ext cx="4386253" cy="1049867"/>
          </a:xfrm>
          <a:custGeom>
            <a:avLst/>
            <a:gdLst>
              <a:gd name="connsiteX0" fmla="*/ 519 w 4386253"/>
              <a:gd name="connsiteY0" fmla="*/ 0 h 1049867"/>
              <a:gd name="connsiteX1" fmla="*/ 17453 w 4386253"/>
              <a:gd name="connsiteY1" fmla="*/ 423333 h 1049867"/>
              <a:gd name="connsiteX2" fmla="*/ 102119 w 4386253"/>
              <a:gd name="connsiteY2" fmla="*/ 474133 h 1049867"/>
              <a:gd name="connsiteX3" fmla="*/ 119053 w 4386253"/>
              <a:gd name="connsiteY3" fmla="*/ 524933 h 1049867"/>
              <a:gd name="connsiteX4" fmla="*/ 237586 w 4386253"/>
              <a:gd name="connsiteY4" fmla="*/ 626533 h 1049867"/>
              <a:gd name="connsiteX5" fmla="*/ 356119 w 4386253"/>
              <a:gd name="connsiteY5" fmla="*/ 728133 h 1049867"/>
              <a:gd name="connsiteX6" fmla="*/ 406919 w 4386253"/>
              <a:gd name="connsiteY6" fmla="*/ 795867 h 1049867"/>
              <a:gd name="connsiteX7" fmla="*/ 457719 w 4386253"/>
              <a:gd name="connsiteY7" fmla="*/ 829733 h 1049867"/>
              <a:gd name="connsiteX8" fmla="*/ 593186 w 4386253"/>
              <a:gd name="connsiteY8" fmla="*/ 914400 h 1049867"/>
              <a:gd name="connsiteX9" fmla="*/ 643986 w 4386253"/>
              <a:gd name="connsiteY9" fmla="*/ 948267 h 1049867"/>
              <a:gd name="connsiteX10" fmla="*/ 711719 w 4386253"/>
              <a:gd name="connsiteY10" fmla="*/ 965200 h 1049867"/>
              <a:gd name="connsiteX11" fmla="*/ 897986 w 4386253"/>
              <a:gd name="connsiteY11" fmla="*/ 1016000 h 1049867"/>
              <a:gd name="connsiteX12" fmla="*/ 1084253 w 4386253"/>
              <a:gd name="connsiteY12" fmla="*/ 1049867 h 1049867"/>
              <a:gd name="connsiteX13" fmla="*/ 1609186 w 4386253"/>
              <a:gd name="connsiteY13" fmla="*/ 1032933 h 1049867"/>
              <a:gd name="connsiteX14" fmla="*/ 1795453 w 4386253"/>
              <a:gd name="connsiteY14" fmla="*/ 948267 h 1049867"/>
              <a:gd name="connsiteX15" fmla="*/ 1897053 w 4386253"/>
              <a:gd name="connsiteY15" fmla="*/ 914400 h 1049867"/>
              <a:gd name="connsiteX16" fmla="*/ 1964786 w 4386253"/>
              <a:gd name="connsiteY16" fmla="*/ 863600 h 1049867"/>
              <a:gd name="connsiteX17" fmla="*/ 2015586 w 4386253"/>
              <a:gd name="connsiteY17" fmla="*/ 846667 h 1049867"/>
              <a:gd name="connsiteX18" fmla="*/ 2066386 w 4386253"/>
              <a:gd name="connsiteY18" fmla="*/ 795867 h 1049867"/>
              <a:gd name="connsiteX19" fmla="*/ 2117186 w 4386253"/>
              <a:gd name="connsiteY19" fmla="*/ 762000 h 1049867"/>
              <a:gd name="connsiteX20" fmla="*/ 2235719 w 4386253"/>
              <a:gd name="connsiteY20" fmla="*/ 626533 h 1049867"/>
              <a:gd name="connsiteX21" fmla="*/ 2303453 w 4386253"/>
              <a:gd name="connsiteY21" fmla="*/ 575733 h 1049867"/>
              <a:gd name="connsiteX22" fmla="*/ 2405053 w 4386253"/>
              <a:gd name="connsiteY22" fmla="*/ 541867 h 1049867"/>
              <a:gd name="connsiteX23" fmla="*/ 2506653 w 4386253"/>
              <a:gd name="connsiteY23" fmla="*/ 508000 h 1049867"/>
              <a:gd name="connsiteX24" fmla="*/ 2557453 w 4386253"/>
              <a:gd name="connsiteY24" fmla="*/ 491067 h 1049867"/>
              <a:gd name="connsiteX25" fmla="*/ 2896119 w 4386253"/>
              <a:gd name="connsiteY25" fmla="*/ 524933 h 1049867"/>
              <a:gd name="connsiteX26" fmla="*/ 2997719 w 4386253"/>
              <a:gd name="connsiteY26" fmla="*/ 575733 h 1049867"/>
              <a:gd name="connsiteX27" fmla="*/ 3048519 w 4386253"/>
              <a:gd name="connsiteY27" fmla="*/ 592667 h 1049867"/>
              <a:gd name="connsiteX28" fmla="*/ 3099319 w 4386253"/>
              <a:gd name="connsiteY28" fmla="*/ 626533 h 1049867"/>
              <a:gd name="connsiteX29" fmla="*/ 3251719 w 4386253"/>
              <a:gd name="connsiteY29" fmla="*/ 677333 h 1049867"/>
              <a:gd name="connsiteX30" fmla="*/ 3302519 w 4386253"/>
              <a:gd name="connsiteY30" fmla="*/ 694267 h 1049867"/>
              <a:gd name="connsiteX31" fmla="*/ 3370253 w 4386253"/>
              <a:gd name="connsiteY31" fmla="*/ 728133 h 1049867"/>
              <a:gd name="connsiteX32" fmla="*/ 3505719 w 4386253"/>
              <a:gd name="connsiteY32" fmla="*/ 762000 h 1049867"/>
              <a:gd name="connsiteX33" fmla="*/ 3708919 w 4386253"/>
              <a:gd name="connsiteY33" fmla="*/ 795867 h 1049867"/>
              <a:gd name="connsiteX34" fmla="*/ 4386253 w 4386253"/>
              <a:gd name="connsiteY34" fmla="*/ 762000 h 104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386253" h="1049867">
                <a:moveTo>
                  <a:pt x="519" y="0"/>
                </a:moveTo>
                <a:cubicBezTo>
                  <a:pt x="6164" y="141111"/>
                  <a:pt x="-12138" y="285244"/>
                  <a:pt x="17453" y="423333"/>
                </a:cubicBezTo>
                <a:cubicBezTo>
                  <a:pt x="24349" y="455515"/>
                  <a:pt x="78846" y="450860"/>
                  <a:pt x="102119" y="474133"/>
                </a:cubicBezTo>
                <a:cubicBezTo>
                  <a:pt x="114740" y="486754"/>
                  <a:pt x="109152" y="510081"/>
                  <a:pt x="119053" y="524933"/>
                </a:cubicBezTo>
                <a:cubicBezTo>
                  <a:pt x="155918" y="580230"/>
                  <a:pt x="190636" y="579583"/>
                  <a:pt x="237586" y="626533"/>
                </a:cubicBezTo>
                <a:cubicBezTo>
                  <a:pt x="354863" y="743810"/>
                  <a:pt x="148636" y="603642"/>
                  <a:pt x="356119" y="728133"/>
                </a:cubicBezTo>
                <a:cubicBezTo>
                  <a:pt x="373052" y="750711"/>
                  <a:pt x="386963" y="775911"/>
                  <a:pt x="406919" y="795867"/>
                </a:cubicBezTo>
                <a:cubicBezTo>
                  <a:pt x="421309" y="810257"/>
                  <a:pt x="441158" y="817904"/>
                  <a:pt x="457719" y="829733"/>
                </a:cubicBezTo>
                <a:cubicBezTo>
                  <a:pt x="619615" y="945371"/>
                  <a:pt x="434052" y="823465"/>
                  <a:pt x="593186" y="914400"/>
                </a:cubicBezTo>
                <a:cubicBezTo>
                  <a:pt x="610856" y="924497"/>
                  <a:pt x="625280" y="940250"/>
                  <a:pt x="643986" y="948267"/>
                </a:cubicBezTo>
                <a:cubicBezTo>
                  <a:pt x="665377" y="957435"/>
                  <a:pt x="689342" y="958807"/>
                  <a:pt x="711719" y="965200"/>
                </a:cubicBezTo>
                <a:cubicBezTo>
                  <a:pt x="803642" y="991463"/>
                  <a:pt x="753114" y="991855"/>
                  <a:pt x="897986" y="1016000"/>
                </a:cubicBezTo>
                <a:cubicBezTo>
                  <a:pt x="1027976" y="1037665"/>
                  <a:pt x="965919" y="1026199"/>
                  <a:pt x="1084253" y="1049867"/>
                </a:cubicBezTo>
                <a:cubicBezTo>
                  <a:pt x="1259231" y="1044222"/>
                  <a:pt x="1434690" y="1047081"/>
                  <a:pt x="1609186" y="1032933"/>
                </a:cubicBezTo>
                <a:cubicBezTo>
                  <a:pt x="1700995" y="1025489"/>
                  <a:pt x="1717988" y="983478"/>
                  <a:pt x="1795453" y="948267"/>
                </a:cubicBezTo>
                <a:cubicBezTo>
                  <a:pt x="1827952" y="933495"/>
                  <a:pt x="1897053" y="914400"/>
                  <a:pt x="1897053" y="914400"/>
                </a:cubicBezTo>
                <a:cubicBezTo>
                  <a:pt x="1919631" y="897467"/>
                  <a:pt x="1940282" y="877602"/>
                  <a:pt x="1964786" y="863600"/>
                </a:cubicBezTo>
                <a:cubicBezTo>
                  <a:pt x="1980284" y="854744"/>
                  <a:pt x="2000734" y="856568"/>
                  <a:pt x="2015586" y="846667"/>
                </a:cubicBezTo>
                <a:cubicBezTo>
                  <a:pt x="2035511" y="833383"/>
                  <a:pt x="2047989" y="811198"/>
                  <a:pt x="2066386" y="795867"/>
                </a:cubicBezTo>
                <a:cubicBezTo>
                  <a:pt x="2082020" y="782838"/>
                  <a:pt x="2100253" y="773289"/>
                  <a:pt x="2117186" y="762000"/>
                </a:cubicBezTo>
                <a:cubicBezTo>
                  <a:pt x="2206469" y="628075"/>
                  <a:pt x="2145922" y="690674"/>
                  <a:pt x="2235719" y="626533"/>
                </a:cubicBezTo>
                <a:cubicBezTo>
                  <a:pt x="2258685" y="610129"/>
                  <a:pt x="2278210" y="588354"/>
                  <a:pt x="2303453" y="575733"/>
                </a:cubicBezTo>
                <a:cubicBezTo>
                  <a:pt x="2335383" y="559768"/>
                  <a:pt x="2371186" y="553156"/>
                  <a:pt x="2405053" y="541867"/>
                </a:cubicBezTo>
                <a:lnTo>
                  <a:pt x="2506653" y="508000"/>
                </a:lnTo>
                <a:lnTo>
                  <a:pt x="2557453" y="491067"/>
                </a:lnTo>
                <a:cubicBezTo>
                  <a:pt x="2670342" y="502356"/>
                  <a:pt x="2788490" y="489055"/>
                  <a:pt x="2896119" y="524933"/>
                </a:cubicBezTo>
                <a:cubicBezTo>
                  <a:pt x="3023807" y="567497"/>
                  <a:pt x="2866416" y="510081"/>
                  <a:pt x="2997719" y="575733"/>
                </a:cubicBezTo>
                <a:cubicBezTo>
                  <a:pt x="3013684" y="583715"/>
                  <a:pt x="3032554" y="584685"/>
                  <a:pt x="3048519" y="592667"/>
                </a:cubicBezTo>
                <a:cubicBezTo>
                  <a:pt x="3066722" y="601768"/>
                  <a:pt x="3080722" y="618268"/>
                  <a:pt x="3099319" y="626533"/>
                </a:cubicBezTo>
                <a:cubicBezTo>
                  <a:pt x="3099334" y="626540"/>
                  <a:pt x="3226311" y="668864"/>
                  <a:pt x="3251719" y="677333"/>
                </a:cubicBezTo>
                <a:cubicBezTo>
                  <a:pt x="3268652" y="682978"/>
                  <a:pt x="3286554" y="686285"/>
                  <a:pt x="3302519" y="694267"/>
                </a:cubicBezTo>
                <a:cubicBezTo>
                  <a:pt x="3325097" y="705556"/>
                  <a:pt x="3346306" y="720151"/>
                  <a:pt x="3370253" y="728133"/>
                </a:cubicBezTo>
                <a:cubicBezTo>
                  <a:pt x="3414410" y="742852"/>
                  <a:pt x="3460078" y="752872"/>
                  <a:pt x="3505719" y="762000"/>
                </a:cubicBezTo>
                <a:cubicBezTo>
                  <a:pt x="3629523" y="786760"/>
                  <a:pt x="3561894" y="774863"/>
                  <a:pt x="3708919" y="795867"/>
                </a:cubicBezTo>
                <a:cubicBezTo>
                  <a:pt x="4377299" y="778728"/>
                  <a:pt x="4213605" y="934637"/>
                  <a:pt x="4386253" y="762000"/>
                </a:cubicBezTo>
              </a:path>
            </a:pathLst>
          </a:custGeom>
          <a:ln>
            <a:solidFill>
              <a:srgbClr val="8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081867" y="5638136"/>
            <a:ext cx="2455333" cy="965864"/>
          </a:xfrm>
          <a:custGeom>
            <a:avLst/>
            <a:gdLst>
              <a:gd name="connsiteX0" fmla="*/ 2455333 w 2455333"/>
              <a:gd name="connsiteY0" fmla="*/ 898131 h 965864"/>
              <a:gd name="connsiteX1" fmla="*/ 1794933 w 2455333"/>
              <a:gd name="connsiteY1" fmla="*/ 915064 h 965864"/>
              <a:gd name="connsiteX2" fmla="*/ 1608666 w 2455333"/>
              <a:gd name="connsiteY2" fmla="*/ 931997 h 965864"/>
              <a:gd name="connsiteX3" fmla="*/ 1439333 w 2455333"/>
              <a:gd name="connsiteY3" fmla="*/ 965864 h 965864"/>
              <a:gd name="connsiteX4" fmla="*/ 1049866 w 2455333"/>
              <a:gd name="connsiteY4" fmla="*/ 948931 h 965864"/>
              <a:gd name="connsiteX5" fmla="*/ 982133 w 2455333"/>
              <a:gd name="connsiteY5" fmla="*/ 915064 h 965864"/>
              <a:gd name="connsiteX6" fmla="*/ 863600 w 2455333"/>
              <a:gd name="connsiteY6" fmla="*/ 898131 h 965864"/>
              <a:gd name="connsiteX7" fmla="*/ 795866 w 2455333"/>
              <a:gd name="connsiteY7" fmla="*/ 881197 h 965864"/>
              <a:gd name="connsiteX8" fmla="*/ 745066 w 2455333"/>
              <a:gd name="connsiteY8" fmla="*/ 864264 h 965864"/>
              <a:gd name="connsiteX9" fmla="*/ 575733 w 2455333"/>
              <a:gd name="connsiteY9" fmla="*/ 813464 h 965864"/>
              <a:gd name="connsiteX10" fmla="*/ 524933 w 2455333"/>
              <a:gd name="connsiteY10" fmla="*/ 796531 h 965864"/>
              <a:gd name="connsiteX11" fmla="*/ 457200 w 2455333"/>
              <a:gd name="connsiteY11" fmla="*/ 762664 h 965864"/>
              <a:gd name="connsiteX12" fmla="*/ 270933 w 2455333"/>
              <a:gd name="connsiteY12" fmla="*/ 745731 h 965864"/>
              <a:gd name="connsiteX13" fmla="*/ 152400 w 2455333"/>
              <a:gd name="connsiteY13" fmla="*/ 694931 h 965864"/>
              <a:gd name="connsiteX14" fmla="*/ 50800 w 2455333"/>
              <a:gd name="connsiteY14" fmla="*/ 593331 h 965864"/>
              <a:gd name="connsiteX15" fmla="*/ 16933 w 2455333"/>
              <a:gd name="connsiteY15" fmla="*/ 491731 h 965864"/>
              <a:gd name="connsiteX16" fmla="*/ 0 w 2455333"/>
              <a:gd name="connsiteY16" fmla="*/ 440931 h 965864"/>
              <a:gd name="connsiteX17" fmla="*/ 16933 w 2455333"/>
              <a:gd name="connsiteY17" fmla="*/ 169997 h 965864"/>
              <a:gd name="connsiteX18" fmla="*/ 67733 w 2455333"/>
              <a:gd name="connsiteY18" fmla="*/ 136131 h 965864"/>
              <a:gd name="connsiteX19" fmla="*/ 169333 w 2455333"/>
              <a:gd name="connsiteY19" fmla="*/ 102264 h 965864"/>
              <a:gd name="connsiteX20" fmla="*/ 287866 w 2455333"/>
              <a:gd name="connsiteY20" fmla="*/ 68397 h 965864"/>
              <a:gd name="connsiteX21" fmla="*/ 389466 w 2455333"/>
              <a:gd name="connsiteY21" fmla="*/ 34531 h 965864"/>
              <a:gd name="connsiteX22" fmla="*/ 711200 w 2455333"/>
              <a:gd name="connsiteY22" fmla="*/ 17597 h 965864"/>
              <a:gd name="connsiteX23" fmla="*/ 863600 w 2455333"/>
              <a:gd name="connsiteY23" fmla="*/ 664 h 965864"/>
              <a:gd name="connsiteX24" fmla="*/ 1286933 w 2455333"/>
              <a:gd name="connsiteY24" fmla="*/ 34531 h 965864"/>
              <a:gd name="connsiteX25" fmla="*/ 1337733 w 2455333"/>
              <a:gd name="connsiteY25" fmla="*/ 68397 h 965864"/>
              <a:gd name="connsiteX26" fmla="*/ 1388533 w 2455333"/>
              <a:gd name="connsiteY26" fmla="*/ 85331 h 965864"/>
              <a:gd name="connsiteX27" fmla="*/ 1456266 w 2455333"/>
              <a:gd name="connsiteY27" fmla="*/ 119197 h 965864"/>
              <a:gd name="connsiteX28" fmla="*/ 1693333 w 2455333"/>
              <a:gd name="connsiteY28" fmla="*/ 102264 h 965864"/>
              <a:gd name="connsiteX29" fmla="*/ 1744133 w 2455333"/>
              <a:gd name="connsiteY29" fmla="*/ 85331 h 965864"/>
              <a:gd name="connsiteX30" fmla="*/ 2099733 w 2455333"/>
              <a:gd name="connsiteY30" fmla="*/ 68397 h 96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55333" h="965864">
                <a:moveTo>
                  <a:pt x="2455333" y="898131"/>
                </a:moveTo>
                <a:lnTo>
                  <a:pt x="1794933" y="915064"/>
                </a:lnTo>
                <a:cubicBezTo>
                  <a:pt x="1732638" y="917556"/>
                  <a:pt x="1670384" y="923180"/>
                  <a:pt x="1608666" y="931997"/>
                </a:cubicBezTo>
                <a:cubicBezTo>
                  <a:pt x="1551682" y="940138"/>
                  <a:pt x="1439333" y="965864"/>
                  <a:pt x="1439333" y="965864"/>
                </a:cubicBezTo>
                <a:cubicBezTo>
                  <a:pt x="1309511" y="960220"/>
                  <a:pt x="1179016" y="963281"/>
                  <a:pt x="1049866" y="948931"/>
                </a:cubicBezTo>
                <a:cubicBezTo>
                  <a:pt x="1024778" y="946143"/>
                  <a:pt x="1006486" y="921706"/>
                  <a:pt x="982133" y="915064"/>
                </a:cubicBezTo>
                <a:cubicBezTo>
                  <a:pt x="943627" y="904562"/>
                  <a:pt x="902868" y="905271"/>
                  <a:pt x="863600" y="898131"/>
                </a:cubicBezTo>
                <a:cubicBezTo>
                  <a:pt x="840702" y="893968"/>
                  <a:pt x="818243" y="887591"/>
                  <a:pt x="795866" y="881197"/>
                </a:cubicBezTo>
                <a:cubicBezTo>
                  <a:pt x="778704" y="876293"/>
                  <a:pt x="762229" y="869167"/>
                  <a:pt x="745066" y="864264"/>
                </a:cubicBezTo>
                <a:cubicBezTo>
                  <a:pt x="565931" y="813083"/>
                  <a:pt x="817171" y="893943"/>
                  <a:pt x="575733" y="813464"/>
                </a:cubicBezTo>
                <a:cubicBezTo>
                  <a:pt x="558800" y="807820"/>
                  <a:pt x="540898" y="804514"/>
                  <a:pt x="524933" y="796531"/>
                </a:cubicBezTo>
                <a:cubicBezTo>
                  <a:pt x="502355" y="785242"/>
                  <a:pt x="481952" y="767614"/>
                  <a:pt x="457200" y="762664"/>
                </a:cubicBezTo>
                <a:cubicBezTo>
                  <a:pt x="396066" y="750437"/>
                  <a:pt x="333022" y="751375"/>
                  <a:pt x="270933" y="745731"/>
                </a:cubicBezTo>
                <a:cubicBezTo>
                  <a:pt x="211366" y="730839"/>
                  <a:pt x="198158" y="735604"/>
                  <a:pt x="152400" y="694931"/>
                </a:cubicBezTo>
                <a:cubicBezTo>
                  <a:pt x="116603" y="663112"/>
                  <a:pt x="50800" y="593331"/>
                  <a:pt x="50800" y="593331"/>
                </a:cubicBezTo>
                <a:lnTo>
                  <a:pt x="16933" y="491731"/>
                </a:lnTo>
                <a:lnTo>
                  <a:pt x="0" y="440931"/>
                </a:lnTo>
                <a:cubicBezTo>
                  <a:pt x="5644" y="350620"/>
                  <a:pt x="-2696" y="258330"/>
                  <a:pt x="16933" y="169997"/>
                </a:cubicBezTo>
                <a:cubicBezTo>
                  <a:pt x="21348" y="150130"/>
                  <a:pt x="49136" y="144396"/>
                  <a:pt x="67733" y="136131"/>
                </a:cubicBezTo>
                <a:cubicBezTo>
                  <a:pt x="100355" y="121632"/>
                  <a:pt x="135466" y="113553"/>
                  <a:pt x="169333" y="102264"/>
                </a:cubicBezTo>
                <a:cubicBezTo>
                  <a:pt x="340023" y="45367"/>
                  <a:pt x="75286" y="132171"/>
                  <a:pt x="287866" y="68397"/>
                </a:cubicBezTo>
                <a:cubicBezTo>
                  <a:pt x="322059" y="58139"/>
                  <a:pt x="353817" y="36407"/>
                  <a:pt x="389466" y="34531"/>
                </a:cubicBezTo>
                <a:lnTo>
                  <a:pt x="711200" y="17597"/>
                </a:lnTo>
                <a:cubicBezTo>
                  <a:pt x="762000" y="11953"/>
                  <a:pt x="812487" y="664"/>
                  <a:pt x="863600" y="664"/>
                </a:cubicBezTo>
                <a:cubicBezTo>
                  <a:pt x="1170290" y="664"/>
                  <a:pt x="1118227" y="-7647"/>
                  <a:pt x="1286933" y="34531"/>
                </a:cubicBezTo>
                <a:cubicBezTo>
                  <a:pt x="1303866" y="45820"/>
                  <a:pt x="1319530" y="59296"/>
                  <a:pt x="1337733" y="68397"/>
                </a:cubicBezTo>
                <a:cubicBezTo>
                  <a:pt x="1353698" y="76379"/>
                  <a:pt x="1372127" y="78300"/>
                  <a:pt x="1388533" y="85331"/>
                </a:cubicBezTo>
                <a:cubicBezTo>
                  <a:pt x="1411735" y="95275"/>
                  <a:pt x="1433688" y="107908"/>
                  <a:pt x="1456266" y="119197"/>
                </a:cubicBezTo>
                <a:cubicBezTo>
                  <a:pt x="1535288" y="113553"/>
                  <a:pt x="1614652" y="111520"/>
                  <a:pt x="1693333" y="102264"/>
                </a:cubicBezTo>
                <a:cubicBezTo>
                  <a:pt x="1711060" y="100179"/>
                  <a:pt x="1726422" y="87545"/>
                  <a:pt x="1744133" y="85331"/>
                </a:cubicBezTo>
                <a:cubicBezTo>
                  <a:pt x="1907311" y="64934"/>
                  <a:pt x="1953243" y="68397"/>
                  <a:pt x="2099733" y="68397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3510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017933" cy="4572000"/>
          </a:xfrm>
        </p:spPr>
        <p:txBody>
          <a:bodyPr/>
          <a:lstStyle/>
          <a:p>
            <a:r>
              <a:rPr lang="en-US" dirty="0"/>
              <a:t>If faulty agents are prevented from sending</a:t>
            </a:r>
            <a:br>
              <a:rPr lang="en-US" dirty="0"/>
            </a:br>
            <a:r>
              <a:rPr lang="en-US" dirty="0"/>
              <a:t>different messages to different agents</a:t>
            </a:r>
            <a:br>
              <a:rPr lang="en-US" dirty="0"/>
            </a:br>
            <a:r>
              <a:rPr lang="en-US" dirty="0"/>
              <a:t>(using Byzantine broadcast)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Consensus &amp; Convergence </a:t>
            </a:r>
            <a:r>
              <a:rPr lang="is-IS" dirty="0"/>
              <a:t>…. </a:t>
            </a:r>
            <a:r>
              <a:rPr lang="en-US" dirty="0"/>
              <a:t>at higher cost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0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your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Given a machine structure</a:t>
            </a:r>
            <a:br>
              <a:rPr lang="en-US" dirty="0"/>
            </a:br>
            <a:r>
              <a:rPr lang="en-US" dirty="0"/>
              <a:t>parameters are the only free variables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/>
              </a:rPr>
              <a:t> </a:t>
            </a:r>
            <a:r>
              <a:rPr lang="en-US" dirty="0"/>
              <a:t>Choose parameters that maximize accuracy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4373" y="4895671"/>
            <a:ext cx="264687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latin typeface="Helvetica" charset="0"/>
                <a:ea typeface="Helvetica" charset="0"/>
                <a:cs typeface="Helvetica" charset="0"/>
                <a:sym typeface="Wingdings"/>
              </a:rPr>
              <a:t>Optimize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cost function </a:t>
            </a:r>
            <a:r>
              <a:rPr lang="en-US" i="1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h(w)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to find </a:t>
            </a:r>
            <a:r>
              <a:rPr lang="en-US" i="1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8662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125" y="2386140"/>
            <a:ext cx="2782862" cy="2805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073" y="2846648"/>
            <a:ext cx="2400300" cy="18774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Training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Wingdings"/>
              </a:rPr>
              <a:t> </a:t>
            </a:r>
            <a:br>
              <a:rPr lang="en-US" sz="2000" dirty="0">
                <a:latin typeface="Helvetica" charset="0"/>
                <a:ea typeface="Helvetica" charset="0"/>
                <a:cs typeface="Helvetica" charset="0"/>
                <a:sym typeface="Wingdings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Optimize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cost function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h(w)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879296" y="3759335"/>
            <a:ext cx="6604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6008089" y="3745888"/>
            <a:ext cx="6604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694379" y="3137952"/>
            <a:ext cx="24003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Machine parameters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w</a:t>
            </a:r>
            <a:endParaRPr lang="en-US" i="1" dirty="0"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4713" y="1947134"/>
            <a:ext cx="74892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h(w)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281372B-F827-DE46-8079-0CB7CA32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Training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Data is distributed</a:t>
            </a:r>
            <a:br>
              <a:rPr lang="en-US" kern="0" dirty="0"/>
            </a:br>
            <a:r>
              <a:rPr lang="en-US" kern="0" dirty="0"/>
              <a:t>across different</a:t>
            </a:r>
            <a:br>
              <a:rPr lang="en-US" kern="0" dirty="0"/>
            </a:br>
            <a:r>
              <a:rPr lang="en-US" kern="0" dirty="0"/>
              <a:t>agents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9086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Training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79" y="2310135"/>
            <a:ext cx="4361688" cy="4399948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Data is distributed</a:t>
            </a:r>
            <a:br>
              <a:rPr lang="en-US" kern="0" dirty="0"/>
            </a:br>
            <a:r>
              <a:rPr lang="en-US" kern="0" dirty="0"/>
              <a:t>across different</a:t>
            </a:r>
            <a:br>
              <a:rPr lang="en-US" kern="0" dirty="0"/>
            </a:br>
            <a:r>
              <a:rPr lang="en-US" kern="0" dirty="0"/>
              <a:t>agents</a:t>
            </a:r>
          </a:p>
          <a:p>
            <a:endParaRPr lang="en-US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4307920" y="2008052"/>
            <a:ext cx="127631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Agent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9241" y="2008051"/>
            <a:ext cx="12458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Agent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3149" y="6445584"/>
            <a:ext cx="12458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Agent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9241" y="6445583"/>
            <a:ext cx="12458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Agent 4</a:t>
            </a:r>
          </a:p>
        </p:txBody>
      </p:sp>
    </p:spTree>
    <p:extLst>
      <p:ext uri="{BB962C8B-B14F-4D97-AF65-F5344CB8AC3E}">
        <p14:creationId xmlns:p14="http://schemas.microsoft.com/office/powerpoint/2010/main" val="1043352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Training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516593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Data is distributed</a:t>
            </a:r>
            <a:br>
              <a:rPr lang="en-US" kern="0" dirty="0"/>
            </a:br>
            <a:r>
              <a:rPr lang="en-US" kern="0" dirty="0"/>
              <a:t>across different           	</a:t>
            </a:r>
            <a:r>
              <a:rPr lang="en-US" kern="0" dirty="0">
                <a:sym typeface="Wingdings"/>
              </a:rPr>
              <a:t>   </a:t>
            </a:r>
            <a:r>
              <a:rPr lang="en-US" kern="0" dirty="0">
                <a:solidFill>
                  <a:srgbClr val="C00000"/>
                </a:solidFill>
                <a:sym typeface="Wingdings"/>
              </a:rPr>
              <a:t>Collaborate to learn</a:t>
            </a:r>
            <a:br>
              <a:rPr lang="en-US" kern="0" dirty="0"/>
            </a:br>
            <a:r>
              <a:rPr lang="en-US" kern="0" dirty="0"/>
              <a:t>agents</a:t>
            </a:r>
          </a:p>
        </p:txBody>
      </p:sp>
    </p:spTree>
    <p:extLst>
      <p:ext uri="{BB962C8B-B14F-4D97-AF65-F5344CB8AC3E}">
        <p14:creationId xmlns:p14="http://schemas.microsoft.com/office/powerpoint/2010/main" val="142822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25" y="3406608"/>
            <a:ext cx="3083824" cy="31108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4421882" y="4945262"/>
            <a:ext cx="6604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Training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516593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Data is distributed</a:t>
            </a:r>
            <a:br>
              <a:rPr lang="en-US" kern="0" dirty="0"/>
            </a:br>
            <a:r>
              <a:rPr lang="en-US" kern="0" dirty="0"/>
              <a:t>across different</a:t>
            </a:r>
            <a:r>
              <a:rPr lang="en-US" kern="0" dirty="0">
                <a:sym typeface="Wingdings"/>
              </a:rPr>
              <a:t> 		   Collaborate to learn </a:t>
            </a:r>
            <a:br>
              <a:rPr lang="en-US" kern="0" dirty="0"/>
            </a:br>
            <a:r>
              <a:rPr lang="en-US" kern="0" dirty="0"/>
              <a:t>agents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5853" y="3634102"/>
            <a:ext cx="2400300" cy="23698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Training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000" dirty="0">
                <a:latin typeface="Helvetica" charset="0"/>
                <a:ea typeface="Helvetica" charset="0"/>
                <a:cs typeface="Helvetica" charset="0"/>
                <a:sym typeface="Wingdings"/>
              </a:rPr>
              <a:t> </a:t>
            </a:r>
            <a:br>
              <a:rPr lang="en-US" sz="2000" dirty="0">
                <a:latin typeface="Helvetica" charset="0"/>
                <a:ea typeface="Helvetica" charset="0"/>
                <a:cs typeface="Helvetica" charset="0"/>
                <a:sym typeface="Wingdings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Optimize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cost function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Σ</a:t>
            </a:r>
            <a:r>
              <a:rPr lang="en-US" sz="32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</a:t>
            </a:r>
            <a:r>
              <a:rPr lang="en-US" sz="32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(w)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     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340" y="3063950"/>
            <a:ext cx="8515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(w)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151" y="3063949"/>
            <a:ext cx="8515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(w)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3407" y="6335218"/>
            <a:ext cx="8515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4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(w)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8968" y="6330879"/>
            <a:ext cx="8515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3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(w)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FB64D-3F7E-454D-84E8-D8840900CC33}"/>
              </a:ext>
            </a:extLst>
          </p:cNvPr>
          <p:cNvSpPr txBox="1"/>
          <p:nvPr/>
        </p:nvSpPr>
        <p:spPr>
          <a:xfrm>
            <a:off x="6096612" y="53887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39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E6A4-D0A6-7D4C-8501-6F8D3E73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7A93E-DF9B-2C4D-AD39-A91710FF7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Many agents collect inputs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Agents = sensors</a:t>
            </a:r>
          </a:p>
          <a:p>
            <a:pPr marL="0" indent="0">
              <a:buNone/>
            </a:pPr>
            <a:r>
              <a:rPr lang="en-US" dirty="0"/>
              <a:t>		Inputs = features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Collaboratively classify object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F4A00-177C-0945-B0E6-B3AEC980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7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7C57-9FDD-A942-BFB1-B42BA63F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0" y="3810000"/>
            <a:ext cx="358902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Many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70F9E-C8F7-5F40-957B-24AAAFA2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CF543-66B2-5544-BD0D-59EB0EB3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35EEA5-2BA8-0244-90CA-CD5DAA64BBF9}"/>
              </a:ext>
            </a:extLst>
          </p:cNvPr>
          <p:cNvGrpSpPr/>
          <p:nvPr/>
        </p:nvGrpSpPr>
        <p:grpSpPr>
          <a:xfrm>
            <a:off x="1046706" y="1771650"/>
            <a:ext cx="3765568" cy="1330944"/>
            <a:chOff x="2635476" y="845820"/>
            <a:chExt cx="3765568" cy="13309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61298A-86DF-DE48-A785-B191F412B24D}"/>
                </a:ext>
              </a:extLst>
            </p:cNvPr>
            <p:cNvSpPr/>
            <p:nvPr/>
          </p:nvSpPr>
          <p:spPr bwMode="auto">
            <a:xfrm>
              <a:off x="2635476" y="845820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7" name="对象 5">
              <a:extLst>
                <a:ext uri="{FF2B5EF4-FFF2-40B4-BE49-F238E27FC236}">
                  <a16:creationId xmlns:a16="http://schemas.microsoft.com/office/drawing/2014/main" id="{939204F0-91EB-2643-9202-B5E21B8D3A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7662147"/>
                </p:ext>
              </p:extLst>
            </p:nvPr>
          </p:nvGraphicFramePr>
          <p:xfrm>
            <a:off x="3810695" y="938084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3" name="Equation" r:id="rId3" imgW="1028700" imgH="457200" progId="Equation.3">
                    <p:embed/>
                  </p:oleObj>
                </mc:Choice>
                <mc:Fallback>
                  <p:oleObj name="Equation" r:id="rId3" imgW="1028700" imgH="457200" progId="Equation.3">
                    <p:embed/>
                    <p:pic>
                      <p:nvPicPr>
                        <p:cNvPr id="74" name="对象 5">
                          <a:extLst>
                            <a:ext uri="{FF2B5EF4-FFF2-40B4-BE49-F238E27FC236}">
                              <a16:creationId xmlns:a16="http://schemas.microsoft.com/office/drawing/2014/main" id="{6D605E3D-A917-E740-9335-9FEA85BD56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10695" y="938084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FA09A0-5EDD-0F4A-B835-C80A12FE8883}"/>
                </a:ext>
              </a:extLst>
            </p:cNvPr>
            <p:cNvSpPr txBox="1"/>
            <p:nvPr/>
          </p:nvSpPr>
          <p:spPr>
            <a:xfrm>
              <a:off x="2635476" y="1239275"/>
              <a:ext cx="1208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57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20040" y="1387539"/>
            <a:ext cx="8618220" cy="2044366"/>
          </a:xfrm>
        </p:spPr>
        <p:txBody>
          <a:bodyPr/>
          <a:lstStyle/>
          <a:p>
            <a:pPr algn="l"/>
            <a:r>
              <a:rPr lang="en-US" dirty="0">
                <a:latin typeface="Arial"/>
                <a:cs typeface="Arial"/>
              </a:rPr>
              <a:t>Secret to happiness is to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lower your expectations to the point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where they're already met</a:t>
            </a:r>
            <a:br>
              <a:rPr lang="en-US" dirty="0">
                <a:latin typeface="Comic Sans MS" charset="0"/>
              </a:rPr>
            </a:br>
            <a:r>
              <a:rPr lang="en-US" dirty="0">
                <a:latin typeface="Comic Sans MS" charset="0"/>
              </a:rPr>
              <a:t>		</a:t>
            </a:r>
            <a:r>
              <a:rPr lang="en-US" dirty="0">
                <a:latin typeface="Arial"/>
                <a:cs typeface="Arial"/>
              </a:rPr>
              <a:t>			</a:t>
            </a:r>
            <a:r>
              <a:rPr lang="en-US" dirty="0">
                <a:latin typeface="Comic Sans MS" charset="0"/>
              </a:rPr>
              <a:t>					</a:t>
            </a:r>
            <a:endParaRPr lang="en-US" sz="2400" dirty="0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B735910-42D6-2240-8779-E8A361654CD8}" type="slidenum">
              <a:rPr lang="en-US" sz="14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91104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184634"/>
            <a:ext cx="9144000" cy="36733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96816" y="3715788"/>
            <a:ext cx="2524046" cy="1617203"/>
          </a:xfrm>
          <a:prstGeom prst="rect">
            <a:avLst/>
          </a:prstGeom>
          <a:solidFill>
            <a:srgbClr val="FAFC55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5039" y="3914497"/>
            <a:ext cx="2407600" cy="1324770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610506" y="5474838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Distributed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Optimization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2141" y="3715788"/>
            <a:ext cx="2524046" cy="2274851"/>
            <a:chOff x="3250577" y="3713520"/>
            <a:chExt cx="2524046" cy="227485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250577" y="3713520"/>
              <a:ext cx="2524046" cy="1617203"/>
            </a:xfrm>
            <a:prstGeom prst="rect">
              <a:avLst/>
            </a:prstGeom>
            <a:solidFill>
              <a:srgbClr val="B1E8E3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647168" y="4032735"/>
              <a:ext cx="1672807" cy="990861"/>
              <a:chOff x="2693174" y="3691687"/>
              <a:chExt cx="1820631" cy="1061396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3864024" y="5526706"/>
              <a:ext cx="1297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Security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39073" y="3712872"/>
            <a:ext cx="2524046" cy="2222983"/>
            <a:chOff x="6227421" y="3713520"/>
            <a:chExt cx="2524046" cy="222298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227421" y="3713520"/>
              <a:ext cx="2524046" cy="161720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effectLst/>
                <a:latin typeface="Comic Sans MS" pitchFamily="66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624012" y="4032735"/>
              <a:ext cx="1672807" cy="990861"/>
              <a:chOff x="2693174" y="3691687"/>
              <a:chExt cx="1820631" cy="1061396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6850318" y="5474838"/>
              <a:ext cx="1194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Privacy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CD4DC-AACB-244A-B06B-DE29081AE994}"/>
              </a:ext>
            </a:extLst>
          </p:cNvPr>
          <p:cNvGrpSpPr/>
          <p:nvPr/>
        </p:nvGrpSpPr>
        <p:grpSpPr>
          <a:xfrm>
            <a:off x="2635476" y="845820"/>
            <a:ext cx="3765568" cy="1330944"/>
            <a:chOff x="2635476" y="845820"/>
            <a:chExt cx="3765568" cy="13309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70BE5E-E313-8C44-B850-C70D0A8EBB5D}"/>
                </a:ext>
              </a:extLst>
            </p:cNvPr>
            <p:cNvSpPr/>
            <p:nvPr/>
          </p:nvSpPr>
          <p:spPr bwMode="auto">
            <a:xfrm>
              <a:off x="2635476" y="845820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74" name="对象 5">
              <a:extLst>
                <a:ext uri="{FF2B5EF4-FFF2-40B4-BE49-F238E27FC236}">
                  <a16:creationId xmlns:a16="http://schemas.microsoft.com/office/drawing/2014/main" id="{6D605E3D-A917-E740-9335-9FEA85BD568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810695" y="938084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7" name="Equation" r:id="rId8" imgW="1028700" imgH="457200" progId="Equation.3">
                    <p:embed/>
                  </p:oleObj>
                </mc:Choice>
                <mc:Fallback>
                  <p:oleObj name="Equation" r:id="rId8" imgW="1028700" imgH="457200" progId="Equation.3">
                    <p:embed/>
                    <p:pic>
                      <p:nvPicPr>
                        <p:cNvPr id="74" name="对象 5">
                          <a:extLst>
                            <a:ext uri="{FF2B5EF4-FFF2-40B4-BE49-F238E27FC236}">
                              <a16:creationId xmlns:a16="http://schemas.microsoft.com/office/drawing/2014/main" id="{6D605E3D-A917-E740-9335-9FEA85BD56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10695" y="938084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D0EAE4-8A1F-7D43-968A-58DED11BD073}"/>
                </a:ext>
              </a:extLst>
            </p:cNvPr>
            <p:cNvSpPr txBox="1"/>
            <p:nvPr/>
          </p:nvSpPr>
          <p:spPr>
            <a:xfrm>
              <a:off x="2635476" y="1239275"/>
              <a:ext cx="1208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39663E4-6B35-0E49-A550-1EAE2EAE220A}"/>
                  </a:ext>
                </a:extLst>
              </p:cNvPr>
              <p:cNvSpPr/>
              <p:nvPr/>
            </p:nvSpPr>
            <p:spPr>
              <a:xfrm>
                <a:off x="5150700" y="3987733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39663E4-6B35-0E49-A550-1EAE2EAE2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00" y="3987733"/>
                <a:ext cx="396424" cy="42681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FF38C6-94B6-F447-A9C4-8450DBA6F977}"/>
                  </a:ext>
                </a:extLst>
              </p:cNvPr>
              <p:cNvSpPr/>
              <p:nvPr/>
            </p:nvSpPr>
            <p:spPr>
              <a:xfrm>
                <a:off x="4492603" y="4562913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FF38C6-94B6-F447-A9C4-8450DBA6F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603" y="4562913"/>
                <a:ext cx="396424" cy="42681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33C46BC-45FA-E244-8931-8A79433849C0}"/>
                  </a:ext>
                </a:extLst>
              </p:cNvPr>
              <p:cNvSpPr/>
              <p:nvPr/>
            </p:nvSpPr>
            <p:spPr>
              <a:xfrm>
                <a:off x="5341825" y="4827691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33C46BC-45FA-E244-8931-8A7943384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25" y="4827691"/>
                <a:ext cx="396424" cy="42681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DFAE15-3717-F842-958F-0A5158CEC34C}"/>
                  </a:ext>
                </a:extLst>
              </p:cNvPr>
              <p:cNvSpPr/>
              <p:nvPr/>
            </p:nvSpPr>
            <p:spPr>
              <a:xfrm>
                <a:off x="3330649" y="4583768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DFAE15-3717-F842-958F-0A5158CEC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49" y="4583768"/>
                <a:ext cx="396424" cy="42681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D896EB-31C9-564F-91AA-5F438AB65B9E}"/>
                  </a:ext>
                </a:extLst>
              </p:cNvPr>
              <p:cNvSpPr/>
              <p:nvPr/>
            </p:nvSpPr>
            <p:spPr>
              <a:xfrm>
                <a:off x="4042042" y="3929737"/>
                <a:ext cx="396424" cy="4268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D896EB-31C9-564F-91AA-5F438AB65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42" y="3929737"/>
                <a:ext cx="396424" cy="42681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E27BBEE-9C2C-C64C-ABDA-E3E6119C8E02}"/>
                  </a:ext>
                </a:extLst>
              </p:cNvPr>
              <p:cNvSpPr/>
              <p:nvPr/>
            </p:nvSpPr>
            <p:spPr>
              <a:xfrm>
                <a:off x="8136453" y="3972493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E27BBEE-9C2C-C64C-ABDA-E3E6119C8E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453" y="3972493"/>
                <a:ext cx="396424" cy="42681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ECBFFA-5F16-0A43-ADAA-B34AF55B6CC8}"/>
                  </a:ext>
                </a:extLst>
              </p:cNvPr>
              <p:cNvSpPr/>
              <p:nvPr/>
            </p:nvSpPr>
            <p:spPr>
              <a:xfrm>
                <a:off x="7478356" y="4547673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ECBFFA-5F16-0A43-ADAA-B34AF55B6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356" y="4547673"/>
                <a:ext cx="396424" cy="42681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6F0D937-3E5D-D345-9546-2377F1428074}"/>
                  </a:ext>
                </a:extLst>
              </p:cNvPr>
              <p:cNvSpPr/>
              <p:nvPr/>
            </p:nvSpPr>
            <p:spPr>
              <a:xfrm>
                <a:off x="8327578" y="4812451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6F0D937-3E5D-D345-9546-2377F1428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78" y="4812451"/>
                <a:ext cx="396424" cy="42681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30540E3-5EED-734E-9A00-32762DECEFF1}"/>
                  </a:ext>
                </a:extLst>
              </p:cNvPr>
              <p:cNvSpPr/>
              <p:nvPr/>
            </p:nvSpPr>
            <p:spPr>
              <a:xfrm>
                <a:off x="6316402" y="4568528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30540E3-5EED-734E-9A00-32762DECE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402" y="4568528"/>
                <a:ext cx="396424" cy="42681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4828E0-2ABF-4C40-B765-A43BB17603BF}"/>
                  </a:ext>
                </a:extLst>
              </p:cNvPr>
              <p:cNvSpPr/>
              <p:nvPr/>
            </p:nvSpPr>
            <p:spPr>
              <a:xfrm>
                <a:off x="7027795" y="3914497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4828E0-2ABF-4C40-B765-A43BB1760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795" y="3914497"/>
                <a:ext cx="396424" cy="42681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460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184634"/>
            <a:ext cx="9144000" cy="36733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96816" y="3715788"/>
            <a:ext cx="2524046" cy="1617203"/>
          </a:xfrm>
          <a:prstGeom prst="rect">
            <a:avLst/>
          </a:prstGeom>
          <a:solidFill>
            <a:srgbClr val="FAFC55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5039" y="3914497"/>
            <a:ext cx="2407600" cy="1324770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610506" y="5474838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Distributed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Optimization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CD4DC-AACB-244A-B06B-DE29081AE994}"/>
              </a:ext>
            </a:extLst>
          </p:cNvPr>
          <p:cNvGrpSpPr/>
          <p:nvPr/>
        </p:nvGrpSpPr>
        <p:grpSpPr>
          <a:xfrm>
            <a:off x="2635476" y="845820"/>
            <a:ext cx="3765568" cy="1330944"/>
            <a:chOff x="2635476" y="845820"/>
            <a:chExt cx="3765568" cy="13309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70BE5E-E313-8C44-B850-C70D0A8EBB5D}"/>
                </a:ext>
              </a:extLst>
            </p:cNvPr>
            <p:cNvSpPr/>
            <p:nvPr/>
          </p:nvSpPr>
          <p:spPr bwMode="auto">
            <a:xfrm>
              <a:off x="2635476" y="845820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74" name="对象 5">
              <a:extLst>
                <a:ext uri="{FF2B5EF4-FFF2-40B4-BE49-F238E27FC236}">
                  <a16:creationId xmlns:a16="http://schemas.microsoft.com/office/drawing/2014/main" id="{6D605E3D-A917-E740-9335-9FEA85BD568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810695" y="938084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12" name="Equation" r:id="rId8" imgW="1028700" imgH="457200" progId="Equation.3">
                    <p:embed/>
                  </p:oleObj>
                </mc:Choice>
                <mc:Fallback>
                  <p:oleObj name="Equation" r:id="rId8" imgW="1028700" imgH="457200" progId="Equation.3">
                    <p:embed/>
                    <p:pic>
                      <p:nvPicPr>
                        <p:cNvPr id="74" name="对象 5">
                          <a:extLst>
                            <a:ext uri="{FF2B5EF4-FFF2-40B4-BE49-F238E27FC236}">
                              <a16:creationId xmlns:a16="http://schemas.microsoft.com/office/drawing/2014/main" id="{6D605E3D-A917-E740-9335-9FEA85BD56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10695" y="938084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D0EAE4-8A1F-7D43-968A-58DED11BD073}"/>
                </a:ext>
              </a:extLst>
            </p:cNvPr>
            <p:cNvSpPr txBox="1"/>
            <p:nvPr/>
          </p:nvSpPr>
          <p:spPr>
            <a:xfrm>
              <a:off x="2635476" y="1239275"/>
              <a:ext cx="1208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087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[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3005" y="6226795"/>
            <a:ext cx="1071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Wikipedia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Parallelogram 5"/>
          <p:cNvSpPr/>
          <p:nvPr/>
        </p:nvSpPr>
        <p:spPr bwMode="auto">
          <a:xfrm>
            <a:off x="3097161" y="3515278"/>
            <a:ext cx="6046839" cy="2054942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878825" y="3794433"/>
            <a:ext cx="510294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480619" y="3794433"/>
            <a:ext cx="383458" cy="14858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3865721" y="1597893"/>
            <a:ext cx="1493" cy="21965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929381" y="2180317"/>
            <a:ext cx="76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h(x)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48114" y="3690832"/>
            <a:ext cx="543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878" y="2064973"/>
            <a:ext cx="3372802" cy="29006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C12E68-37E2-C34B-9059-3089D5BA894B}"/>
              </a:ext>
            </a:extLst>
          </p:cNvPr>
          <p:cNvSpPr txBox="1"/>
          <p:nvPr/>
        </p:nvSpPr>
        <p:spPr>
          <a:xfrm>
            <a:off x="3500808" y="4743281"/>
            <a:ext cx="543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b </a:t>
            </a:r>
          </a:p>
        </p:txBody>
      </p:sp>
    </p:spTree>
    <p:extLst>
      <p:ext uri="{BB962C8B-B14F-4D97-AF65-F5344CB8AC3E}">
        <p14:creationId xmlns:p14="http://schemas.microsoft.com/office/powerpoint/2010/main" val="33686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878" y="2064973"/>
            <a:ext cx="3372802" cy="2900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713417" y="2720292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438115" y="3477376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000581" y="4249212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413A-2C0C-B943-827C-B040C1C96CDD}"/>
              </a:ext>
            </a:extLst>
          </p:cNvPr>
          <p:cNvSpPr txBox="1"/>
          <p:nvPr/>
        </p:nvSpPr>
        <p:spPr>
          <a:xfrm>
            <a:off x="8012972" y="252629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0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6108F0-E365-6647-80B4-FE4066A3F378}"/>
              </a:ext>
            </a:extLst>
          </p:cNvPr>
          <p:cNvSpPr txBox="1"/>
          <p:nvPr/>
        </p:nvSpPr>
        <p:spPr>
          <a:xfrm>
            <a:off x="7736995" y="3307347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555B8-EF5B-B04C-9A05-95DDBCEDF9C4}"/>
              </a:ext>
            </a:extLst>
          </p:cNvPr>
          <p:cNvSpPr txBox="1"/>
          <p:nvPr/>
        </p:nvSpPr>
        <p:spPr>
          <a:xfrm>
            <a:off x="7157115" y="425561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AC2E9B8-B296-8949-B163-A1E580231236}"/>
              </a:ext>
            </a:extLst>
          </p:cNvPr>
          <p:cNvSpPr/>
          <p:nvPr/>
        </p:nvSpPr>
        <p:spPr bwMode="auto">
          <a:xfrm>
            <a:off x="7517181" y="304873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2A027B3B-1733-FF47-92FA-B53B4DE28B1F}"/>
              </a:ext>
            </a:extLst>
          </p:cNvPr>
          <p:cNvSpPr/>
          <p:nvPr/>
        </p:nvSpPr>
        <p:spPr bwMode="auto">
          <a:xfrm>
            <a:off x="7094387" y="3814021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475FCE1-494D-A64D-B7FD-091606FA74D3}"/>
              </a:ext>
            </a:extLst>
          </p:cNvPr>
          <p:cNvSpPr/>
          <p:nvPr/>
        </p:nvSpPr>
        <p:spPr bwMode="auto">
          <a:xfrm>
            <a:off x="6483076" y="4474801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E4AAAD-F1C7-3440-9733-36C81167B1E2}"/>
              </a:ext>
            </a:extLst>
          </p:cNvPr>
          <p:cNvSpPr txBox="1"/>
          <p:nvPr/>
        </p:nvSpPr>
        <p:spPr>
          <a:xfrm>
            <a:off x="6291130" y="4703973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3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4BAAEE-83F8-3E49-8ACB-C8D2AAF93C62}"/>
              </a:ext>
            </a:extLst>
          </p:cNvPr>
          <p:cNvSpPr/>
          <p:nvPr/>
        </p:nvSpPr>
        <p:spPr bwMode="auto">
          <a:xfrm>
            <a:off x="6192861" y="4790232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BBADDAE-642A-0A49-82E6-A124C4AD9193}"/>
                  </a:ext>
                </a:extLst>
              </p:cNvPr>
              <p:cNvSpPr/>
              <p:nvPr/>
            </p:nvSpPr>
            <p:spPr>
              <a:xfrm>
                <a:off x="-336770" y="4965583"/>
                <a:ext cx="5749290" cy="128734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BBADDAE-642A-0A49-82E6-A124C4AD9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6770" y="4965583"/>
                <a:ext cx="5749290" cy="1287340"/>
              </a:xfrm>
              <a:prstGeom prst="rect">
                <a:avLst/>
              </a:prstGeom>
              <a:blipFill>
                <a:blip r:embed="rId4"/>
                <a:stretch>
                  <a:fillRect t="-13333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F125D4A-79F8-544A-9087-818C9999FC86}"/>
              </a:ext>
            </a:extLst>
          </p:cNvPr>
          <p:cNvGrpSpPr/>
          <p:nvPr/>
        </p:nvGrpSpPr>
        <p:grpSpPr>
          <a:xfrm>
            <a:off x="0" y="1524000"/>
            <a:ext cx="3765568" cy="1330944"/>
            <a:chOff x="271060" y="1823132"/>
            <a:chExt cx="3765568" cy="133094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E72BD5-5286-7147-973C-06F22F43804C}"/>
                </a:ext>
              </a:extLst>
            </p:cNvPr>
            <p:cNvSpPr/>
            <p:nvPr/>
          </p:nvSpPr>
          <p:spPr bwMode="auto">
            <a:xfrm>
              <a:off x="271060" y="1823132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25" name="对象 5">
              <a:extLst>
                <a:ext uri="{FF2B5EF4-FFF2-40B4-BE49-F238E27FC236}">
                  <a16:creationId xmlns:a16="http://schemas.microsoft.com/office/drawing/2014/main" id="{5DB97802-E17A-2D48-A08A-BCF4D2FDA2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854322"/>
                </p:ext>
              </p:extLst>
            </p:nvPr>
          </p:nvGraphicFramePr>
          <p:xfrm>
            <a:off x="637881" y="1897472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76" name="Equation" r:id="rId5" imgW="1028700" imgH="457200" progId="Equation.3">
                    <p:embed/>
                  </p:oleObj>
                </mc:Choice>
                <mc:Fallback>
                  <p:oleObj name="Equation" r:id="rId5" imgW="1028700" imgH="457200" progId="Equation.3">
                    <p:embed/>
                    <p:pic>
                      <p:nvPicPr>
                        <p:cNvPr id="74" name="对象 5">
                          <a:extLst>
                            <a:ext uri="{FF2B5EF4-FFF2-40B4-BE49-F238E27FC236}">
                              <a16:creationId xmlns:a16="http://schemas.microsoft.com/office/drawing/2014/main" id="{6D605E3D-A917-E740-9335-9FEA85BD56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37881" y="1897472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34006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878" y="2064973"/>
            <a:ext cx="3372802" cy="2900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713417" y="2720292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438115" y="3477376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000581" y="4249212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413A-2C0C-B943-827C-B040C1C96CDD}"/>
              </a:ext>
            </a:extLst>
          </p:cNvPr>
          <p:cNvSpPr txBox="1"/>
          <p:nvPr/>
        </p:nvSpPr>
        <p:spPr>
          <a:xfrm>
            <a:off x="8012972" y="252629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0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6108F0-E365-6647-80B4-FE4066A3F378}"/>
              </a:ext>
            </a:extLst>
          </p:cNvPr>
          <p:cNvSpPr txBox="1"/>
          <p:nvPr/>
        </p:nvSpPr>
        <p:spPr>
          <a:xfrm>
            <a:off x="7736995" y="3307347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555B8-EF5B-B04C-9A05-95DDBCEDF9C4}"/>
              </a:ext>
            </a:extLst>
          </p:cNvPr>
          <p:cNvSpPr txBox="1"/>
          <p:nvPr/>
        </p:nvSpPr>
        <p:spPr>
          <a:xfrm>
            <a:off x="7157115" y="425561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AC2E9B8-B296-8949-B163-A1E580231236}"/>
              </a:ext>
            </a:extLst>
          </p:cNvPr>
          <p:cNvSpPr/>
          <p:nvPr/>
        </p:nvSpPr>
        <p:spPr bwMode="auto">
          <a:xfrm>
            <a:off x="7517181" y="304873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2A027B3B-1733-FF47-92FA-B53B4DE28B1F}"/>
              </a:ext>
            </a:extLst>
          </p:cNvPr>
          <p:cNvSpPr/>
          <p:nvPr/>
        </p:nvSpPr>
        <p:spPr bwMode="auto">
          <a:xfrm>
            <a:off x="7094387" y="3814021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475FCE1-494D-A64D-B7FD-091606FA74D3}"/>
              </a:ext>
            </a:extLst>
          </p:cNvPr>
          <p:cNvSpPr/>
          <p:nvPr/>
        </p:nvSpPr>
        <p:spPr bwMode="auto">
          <a:xfrm>
            <a:off x="6483076" y="4474801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E4AAAD-F1C7-3440-9733-36C81167B1E2}"/>
              </a:ext>
            </a:extLst>
          </p:cNvPr>
          <p:cNvSpPr txBox="1"/>
          <p:nvPr/>
        </p:nvSpPr>
        <p:spPr>
          <a:xfrm>
            <a:off x="6291130" y="4703973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3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4BAAEE-83F8-3E49-8ACB-C8D2AAF93C62}"/>
              </a:ext>
            </a:extLst>
          </p:cNvPr>
          <p:cNvSpPr/>
          <p:nvPr/>
        </p:nvSpPr>
        <p:spPr bwMode="auto">
          <a:xfrm>
            <a:off x="6192861" y="4790232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BBADDAE-642A-0A49-82E6-A124C4AD9193}"/>
                  </a:ext>
                </a:extLst>
              </p:cNvPr>
              <p:cNvSpPr/>
              <p:nvPr/>
            </p:nvSpPr>
            <p:spPr>
              <a:xfrm>
                <a:off x="-336770" y="4965583"/>
                <a:ext cx="5749290" cy="128734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BBADDAE-642A-0A49-82E6-A124C4AD9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6770" y="4965583"/>
                <a:ext cx="5749290" cy="1287340"/>
              </a:xfrm>
              <a:prstGeom prst="rect">
                <a:avLst/>
              </a:prstGeom>
              <a:blipFill>
                <a:blip r:embed="rId4"/>
                <a:stretch>
                  <a:fillRect t="-13333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5DB3AAD0-6B07-B844-BBD2-FE7F1B8303B7}"/>
              </a:ext>
            </a:extLst>
          </p:cNvPr>
          <p:cNvSpPr/>
          <p:nvPr/>
        </p:nvSpPr>
        <p:spPr bwMode="auto">
          <a:xfrm>
            <a:off x="3159966" y="4594769"/>
            <a:ext cx="750627" cy="2028967"/>
          </a:xfrm>
          <a:prstGeom prst="ellipse">
            <a:avLst/>
          </a:prstGeom>
          <a:solidFill>
            <a:schemeClr val="accent1">
              <a:alpha val="42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4E6967-4F3C-CD42-8659-55BA45D80902}"/>
              </a:ext>
            </a:extLst>
          </p:cNvPr>
          <p:cNvGrpSpPr/>
          <p:nvPr/>
        </p:nvGrpSpPr>
        <p:grpSpPr>
          <a:xfrm>
            <a:off x="0" y="1524000"/>
            <a:ext cx="3765568" cy="1330944"/>
            <a:chOff x="271060" y="1823132"/>
            <a:chExt cx="3765568" cy="133094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1B8146-08DE-EA4A-B27D-C695C13DDA0F}"/>
                </a:ext>
              </a:extLst>
            </p:cNvPr>
            <p:cNvSpPr/>
            <p:nvPr/>
          </p:nvSpPr>
          <p:spPr bwMode="auto">
            <a:xfrm>
              <a:off x="271060" y="1823132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26" name="对象 5">
              <a:extLst>
                <a:ext uri="{FF2B5EF4-FFF2-40B4-BE49-F238E27FC236}">
                  <a16:creationId xmlns:a16="http://schemas.microsoft.com/office/drawing/2014/main" id="{AB3DE43A-6368-844A-B842-995FF27AB4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2058978"/>
                </p:ext>
              </p:extLst>
            </p:nvPr>
          </p:nvGraphicFramePr>
          <p:xfrm>
            <a:off x="637881" y="1897472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399" name="Equation" r:id="rId5" imgW="1028700" imgH="457200" progId="Equation.3">
                    <p:embed/>
                  </p:oleObj>
                </mc:Choice>
                <mc:Fallback>
                  <p:oleObj name="Equation" r:id="rId5" imgW="1028700" imgH="457200" progId="Equation.3">
                    <p:embed/>
                    <p:pic>
                      <p:nvPicPr>
                        <p:cNvPr id="25" name="对象 5">
                          <a:extLst>
                            <a:ext uri="{FF2B5EF4-FFF2-40B4-BE49-F238E27FC236}">
                              <a16:creationId xmlns:a16="http://schemas.microsoft.com/office/drawing/2014/main" id="{5DB97802-E17A-2D48-A08A-BCF4D2FDA2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37881" y="1897472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529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4-05-22 at 11.34.1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" y="-491321"/>
            <a:ext cx="9132940" cy="7319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4884" y="285507"/>
            <a:ext cx="86663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1984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49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Each agent maintains local estimate of optimum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endParaRPr lang="en-US" dirty="0"/>
          </a:p>
          <a:p>
            <a:r>
              <a:rPr lang="en-US" dirty="0"/>
              <a:t>Iterative computation</a:t>
            </a:r>
          </a:p>
          <a:p>
            <a:endParaRPr lang="en-US" dirty="0"/>
          </a:p>
          <a:p>
            <a:r>
              <a:rPr lang="en-US" dirty="0"/>
              <a:t>Local estimates shared with neighbors</a:t>
            </a:r>
            <a:br>
              <a:rPr lang="en-US" dirty="0"/>
            </a:br>
            <a:r>
              <a:rPr lang="en-US" dirty="0"/>
              <a:t>in each iteration</a:t>
            </a:r>
          </a:p>
          <a:p>
            <a:endParaRPr lang="en-US" dirty="0"/>
          </a:p>
          <a:p>
            <a:r>
              <a:rPr lang="en-US" dirty="0"/>
              <a:t>Local estimates converge to optimum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73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09800" y="702733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852333" y="2472266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121400" y="778933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0" name="Straight Arrow Connector 9"/>
          <p:cNvCxnSpPr>
            <a:stCxn id="4" idx="5"/>
            <a:endCxn id="7" idx="1"/>
          </p:cNvCxnSpPr>
          <p:nvPr/>
        </p:nvCxnSpPr>
        <p:spPr>
          <a:xfrm>
            <a:off x="2881888" y="1280874"/>
            <a:ext cx="1085757" cy="129058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21200" y="1236133"/>
            <a:ext cx="1591733" cy="133773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24766" y="3238500"/>
            <a:ext cx="5484578" cy="171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>
              <a:buNone/>
            </a:pPr>
            <a:r>
              <a:rPr lang="en-US" sz="2000" dirty="0">
                <a:solidFill>
                  <a:schemeClr val="bg2"/>
                </a:solidFill>
                <a:latin typeface="Helvetica"/>
                <a:cs typeface="Helvetica"/>
              </a:rPr>
              <a:t>Example based on [</a:t>
            </a:r>
            <a:r>
              <a:rPr lang="en-US" sz="2000" dirty="0" err="1">
                <a:solidFill>
                  <a:schemeClr val="bg2"/>
                </a:solidFill>
                <a:latin typeface="Helvetica"/>
                <a:cs typeface="Helvetica"/>
              </a:rPr>
              <a:t>Nedic</a:t>
            </a:r>
            <a:r>
              <a:rPr lang="en-US" sz="2000" dirty="0">
                <a:solidFill>
                  <a:schemeClr val="bg2"/>
                </a:solidFill>
                <a:latin typeface="Helvetica"/>
                <a:cs typeface="Helvetica"/>
              </a:rPr>
              <a:t> and </a:t>
            </a:r>
            <a:r>
              <a:rPr lang="en-US" sz="2000" dirty="0" err="1">
                <a:solidFill>
                  <a:schemeClr val="bg2"/>
                </a:solidFill>
                <a:latin typeface="Helvetica"/>
                <a:cs typeface="Helvetica"/>
              </a:rPr>
              <a:t>Ozdaglar</a:t>
            </a:r>
            <a:r>
              <a:rPr lang="en-US" sz="2000" dirty="0">
                <a:solidFill>
                  <a:schemeClr val="bg2"/>
                </a:solidFill>
                <a:latin typeface="Helvetica"/>
                <a:cs typeface="Helvetica"/>
              </a:rPr>
              <a:t>, 2009]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F6A9B-C326-DE42-B4EF-481599F2F5E2}"/>
              </a:ext>
            </a:extLst>
          </p:cNvPr>
          <p:cNvSpPr txBox="1"/>
          <p:nvPr/>
        </p:nvSpPr>
        <p:spPr>
          <a:xfrm>
            <a:off x="3079589" y="2109794"/>
            <a:ext cx="423514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5A7848-1D42-9F4A-9C07-7B0D4B4431D3}"/>
              </a:ext>
            </a:extLst>
          </p:cNvPr>
          <p:cNvCxnSpPr/>
          <p:nvPr/>
        </p:nvCxnSpPr>
        <p:spPr bwMode="auto">
          <a:xfrm flipV="1">
            <a:off x="5330779" y="1905000"/>
            <a:ext cx="406400" cy="338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82EDDF-6F16-A243-AA55-12ECD205C274}"/>
              </a:ext>
            </a:extLst>
          </p:cNvPr>
          <p:cNvCxnSpPr/>
          <p:nvPr/>
        </p:nvCxnSpPr>
        <p:spPr bwMode="auto">
          <a:xfrm flipH="1" flipV="1">
            <a:off x="2870672" y="1857599"/>
            <a:ext cx="270934" cy="2878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114215-F324-B443-A8BA-9C38BEA49FF9}"/>
              </a:ext>
            </a:extLst>
          </p:cNvPr>
          <p:cNvSpPr txBox="1"/>
          <p:nvPr/>
        </p:nvSpPr>
        <p:spPr>
          <a:xfrm>
            <a:off x="4907266" y="2144363"/>
            <a:ext cx="423513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30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09800" y="702733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852333" y="2472266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121400" y="778933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0" name="Straight Arrow Connector 9"/>
          <p:cNvCxnSpPr>
            <a:stCxn id="4" idx="5"/>
            <a:endCxn id="7" idx="1"/>
          </p:cNvCxnSpPr>
          <p:nvPr/>
        </p:nvCxnSpPr>
        <p:spPr>
          <a:xfrm>
            <a:off x="2881888" y="1280874"/>
            <a:ext cx="1085757" cy="129058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21200" y="1236133"/>
            <a:ext cx="1591733" cy="133773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3024FDC-161C-0B49-BFE3-50EAFB0B5CB0}"/>
              </a:ext>
            </a:extLst>
          </p:cNvPr>
          <p:cNvSpPr/>
          <p:nvPr/>
        </p:nvSpPr>
        <p:spPr bwMode="auto">
          <a:xfrm>
            <a:off x="5234940" y="3807592"/>
            <a:ext cx="2123969" cy="12426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641EEE-5CB2-EE4B-B380-70A66AEAC646}"/>
              </a:ext>
            </a:extLst>
          </p:cNvPr>
          <p:cNvSpPr/>
          <p:nvPr/>
        </p:nvSpPr>
        <p:spPr bwMode="auto">
          <a:xfrm>
            <a:off x="2537460" y="3807592"/>
            <a:ext cx="2426970" cy="124269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6" name="对象 5">
            <a:extLst>
              <a:ext uri="{FF2B5EF4-FFF2-40B4-BE49-F238E27FC236}">
                <a16:creationId xmlns:a16="http://schemas.microsoft.com/office/drawing/2014/main" id="{246D966E-7706-6A42-8B6A-473F68D59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664673"/>
              </p:ext>
            </p:extLst>
          </p:nvPr>
        </p:nvGraphicFramePr>
        <p:xfrm>
          <a:off x="901173" y="3877862"/>
          <a:ext cx="6457736" cy="10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" name="Equation" r:id="rId3" imgW="2463800" imgH="393700" progId="Equation.3">
                  <p:embed/>
                </p:oleObj>
              </mc:Choice>
              <mc:Fallback>
                <p:oleObj name="Equation" r:id="rId3" imgW="2463800" imgH="393700" progId="Equation.3">
                  <p:embed/>
                  <p:pic>
                    <p:nvPicPr>
                      <p:cNvPr id="17" name="对象 5">
                        <a:extLst>
                          <a:ext uri="{FF2B5EF4-FFF2-40B4-BE49-F238E27FC236}">
                            <a16:creationId xmlns:a16="http://schemas.microsoft.com/office/drawing/2014/main" id="{6A892609-5E3A-ED4E-A945-B9281377D0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1173" y="3877862"/>
                        <a:ext cx="6457736" cy="103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82F121B-06A2-EA44-A809-2739A24F1ACB}"/>
              </a:ext>
            </a:extLst>
          </p:cNvPr>
          <p:cNvSpPr txBox="1"/>
          <p:nvPr/>
        </p:nvSpPr>
        <p:spPr>
          <a:xfrm>
            <a:off x="3079589" y="2109794"/>
            <a:ext cx="423514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F28730-D0B4-1C48-A015-A5B5FBEC8EC8}"/>
              </a:ext>
            </a:extLst>
          </p:cNvPr>
          <p:cNvCxnSpPr/>
          <p:nvPr/>
        </p:nvCxnSpPr>
        <p:spPr bwMode="auto">
          <a:xfrm flipV="1">
            <a:off x="5330779" y="1905000"/>
            <a:ext cx="406400" cy="338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F0EA36-4A41-7749-BFAE-5B56F3FDB7BD}"/>
              </a:ext>
            </a:extLst>
          </p:cNvPr>
          <p:cNvCxnSpPr/>
          <p:nvPr/>
        </p:nvCxnSpPr>
        <p:spPr bwMode="auto">
          <a:xfrm flipH="1" flipV="1">
            <a:off x="2870672" y="1857599"/>
            <a:ext cx="270934" cy="2878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440CAD5-F4C9-E645-95EC-A5F2F2FE10D8}"/>
              </a:ext>
            </a:extLst>
          </p:cNvPr>
          <p:cNvSpPr txBox="1"/>
          <p:nvPr/>
        </p:nvSpPr>
        <p:spPr>
          <a:xfrm>
            <a:off x="4907266" y="2144363"/>
            <a:ext cx="423513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17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09800" y="702733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852333" y="2472266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121400" y="778933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0" name="Straight Arrow Connector 9"/>
          <p:cNvCxnSpPr>
            <a:stCxn id="4" idx="5"/>
            <a:endCxn id="7" idx="1"/>
          </p:cNvCxnSpPr>
          <p:nvPr/>
        </p:nvCxnSpPr>
        <p:spPr>
          <a:xfrm>
            <a:off x="2881888" y="1280874"/>
            <a:ext cx="1085757" cy="129058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21200" y="1236133"/>
            <a:ext cx="1591733" cy="133773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3162E0-F277-F143-AF06-54FD9F10C222}"/>
              </a:ext>
            </a:extLst>
          </p:cNvPr>
          <p:cNvCxnSpPr>
            <a:cxnSpLocks/>
          </p:cNvCxnSpPr>
          <p:nvPr/>
        </p:nvCxnSpPr>
        <p:spPr bwMode="auto">
          <a:xfrm flipH="1">
            <a:off x="6895359" y="3281940"/>
            <a:ext cx="463550" cy="513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A9FDB8-25CE-D149-A6B2-56A4B940F888}"/>
              </a:ext>
            </a:extLst>
          </p:cNvPr>
          <p:cNvSpPr txBox="1"/>
          <p:nvPr/>
        </p:nvSpPr>
        <p:spPr>
          <a:xfrm>
            <a:off x="6712585" y="2800214"/>
            <a:ext cx="228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Helvetica"/>
                <a:cs typeface="Helvetica"/>
              </a:rPr>
              <a:t>Local cost only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47F718-572D-F144-8CA4-E8361C8F67E2}"/>
              </a:ext>
            </a:extLst>
          </p:cNvPr>
          <p:cNvSpPr/>
          <p:nvPr/>
        </p:nvSpPr>
        <p:spPr bwMode="auto">
          <a:xfrm>
            <a:off x="5234940" y="3807592"/>
            <a:ext cx="2123969" cy="12426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AA6971-E2A7-CD46-B49C-07C51D5C6D62}"/>
              </a:ext>
            </a:extLst>
          </p:cNvPr>
          <p:cNvSpPr/>
          <p:nvPr/>
        </p:nvSpPr>
        <p:spPr bwMode="auto">
          <a:xfrm>
            <a:off x="2537460" y="3807592"/>
            <a:ext cx="2426970" cy="124269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7" name="对象 5">
            <a:extLst>
              <a:ext uri="{FF2B5EF4-FFF2-40B4-BE49-F238E27FC236}">
                <a16:creationId xmlns:a16="http://schemas.microsoft.com/office/drawing/2014/main" id="{6A892609-5E3A-ED4E-A945-B9281377D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08079"/>
              </p:ext>
            </p:extLst>
          </p:nvPr>
        </p:nvGraphicFramePr>
        <p:xfrm>
          <a:off x="901173" y="3877862"/>
          <a:ext cx="6457736" cy="10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5" name="Equation" r:id="rId3" imgW="2463800" imgH="393700" progId="Equation.3">
                  <p:embed/>
                </p:oleObj>
              </mc:Choice>
              <mc:Fallback>
                <p:oleObj name="Equation" r:id="rId3" imgW="2463800" imgH="393700" progId="Equation.3">
                  <p:embed/>
                  <p:pic>
                    <p:nvPicPr>
                      <p:cNvPr id="25" name="对象 5">
                        <a:extLst>
                          <a:ext uri="{FF2B5EF4-FFF2-40B4-BE49-F238E27FC236}">
                            <a16:creationId xmlns:a16="http://schemas.microsoft.com/office/drawing/2014/main" id="{C1DA7796-F71C-3847-9118-6805F0820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1173" y="3877862"/>
                        <a:ext cx="6457736" cy="103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4F6FD2A-A4A3-4445-AE8D-3EAA30A7654F}"/>
              </a:ext>
            </a:extLst>
          </p:cNvPr>
          <p:cNvSpPr txBox="1"/>
          <p:nvPr/>
        </p:nvSpPr>
        <p:spPr>
          <a:xfrm>
            <a:off x="3079589" y="2109794"/>
            <a:ext cx="423514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65A1CB-DBAC-CD4F-B40B-080B6FD3B26E}"/>
              </a:ext>
            </a:extLst>
          </p:cNvPr>
          <p:cNvCxnSpPr/>
          <p:nvPr/>
        </p:nvCxnSpPr>
        <p:spPr bwMode="auto">
          <a:xfrm flipV="1">
            <a:off x="5330779" y="1905000"/>
            <a:ext cx="406400" cy="338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B65D8F-70AF-7248-9CD9-FAF79B059217}"/>
              </a:ext>
            </a:extLst>
          </p:cNvPr>
          <p:cNvCxnSpPr/>
          <p:nvPr/>
        </p:nvCxnSpPr>
        <p:spPr bwMode="auto">
          <a:xfrm flipH="1" flipV="1">
            <a:off x="2870672" y="1857599"/>
            <a:ext cx="270934" cy="2878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6E9652D-83BD-2C42-9EB2-94D60C033257}"/>
              </a:ext>
            </a:extLst>
          </p:cNvPr>
          <p:cNvSpPr txBox="1"/>
          <p:nvPr/>
        </p:nvSpPr>
        <p:spPr>
          <a:xfrm>
            <a:off x="4907266" y="2144363"/>
            <a:ext cx="423513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9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20040" y="1387539"/>
            <a:ext cx="8618220" cy="2044366"/>
          </a:xfrm>
        </p:spPr>
        <p:txBody>
          <a:bodyPr/>
          <a:lstStyle/>
          <a:p>
            <a:pPr algn="l"/>
            <a:r>
              <a:rPr lang="en-US" dirty="0">
                <a:latin typeface="Arial"/>
                <a:cs typeface="Arial"/>
              </a:rPr>
              <a:t>So the secret to good </a:t>
            </a:r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self-esteem</a:t>
            </a:r>
            <a:r>
              <a:rPr lang="en-US" dirty="0">
                <a:latin typeface="Arial"/>
                <a:cs typeface="Arial"/>
              </a:rPr>
              <a:t> is to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lower your expectations to the point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where they're already met</a:t>
            </a:r>
            <a:r>
              <a:rPr lang="en-US" dirty="0">
                <a:solidFill>
                  <a:srgbClr val="FF6600"/>
                </a:solidFill>
                <a:latin typeface="Arial"/>
                <a:cs typeface="Arial"/>
              </a:rPr>
              <a:t>?</a:t>
            </a:r>
            <a:br>
              <a:rPr lang="en-US" dirty="0">
                <a:latin typeface="Comic Sans MS" charset="0"/>
              </a:rPr>
            </a:br>
            <a:r>
              <a:rPr lang="en-US" dirty="0">
                <a:latin typeface="Comic Sans MS" charset="0"/>
              </a:rPr>
              <a:t>		</a:t>
            </a:r>
            <a:r>
              <a:rPr lang="en-US" dirty="0">
                <a:latin typeface="Arial"/>
                <a:cs typeface="Arial"/>
              </a:rPr>
              <a:t>			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- Hobbes</a:t>
            </a:r>
            <a:r>
              <a:rPr lang="en-US" dirty="0">
                <a:latin typeface="Comic Sans MS" charset="0"/>
              </a:rPr>
              <a:t>					</a:t>
            </a:r>
            <a:endParaRPr lang="en-US" sz="2400" dirty="0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B735910-42D6-2240-8779-E8A361654CD8}" type="slidenum">
              <a:rPr lang="en-US" sz="14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67259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209800" y="702733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852333" y="2472266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6121400" y="778933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7" name="Straight Arrow Connector 16"/>
          <p:cNvCxnSpPr>
            <a:stCxn id="13" idx="5"/>
            <a:endCxn id="15" idx="1"/>
          </p:cNvCxnSpPr>
          <p:nvPr/>
        </p:nvCxnSpPr>
        <p:spPr>
          <a:xfrm>
            <a:off x="2881888" y="1280874"/>
            <a:ext cx="1085757" cy="129058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21200" y="1236133"/>
            <a:ext cx="1591733" cy="133773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628F57D-9D9B-3A45-BFC9-7317EFDF1889}"/>
              </a:ext>
            </a:extLst>
          </p:cNvPr>
          <p:cNvSpPr/>
          <p:nvPr/>
        </p:nvSpPr>
        <p:spPr bwMode="auto">
          <a:xfrm>
            <a:off x="6572250" y="5118868"/>
            <a:ext cx="2181860" cy="10616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5FD672-4E6B-474E-A78B-5F46B99AB89B}"/>
              </a:ext>
            </a:extLst>
          </p:cNvPr>
          <p:cNvSpPr/>
          <p:nvPr/>
        </p:nvSpPr>
        <p:spPr bwMode="auto">
          <a:xfrm>
            <a:off x="2514600" y="5118867"/>
            <a:ext cx="3776238" cy="106161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8D3AB4-A589-3B46-B9EA-9A658DE84237}"/>
              </a:ext>
            </a:extLst>
          </p:cNvPr>
          <p:cNvSpPr/>
          <p:nvPr/>
        </p:nvSpPr>
        <p:spPr bwMode="auto">
          <a:xfrm>
            <a:off x="5234940" y="3807592"/>
            <a:ext cx="2123969" cy="12426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EFEDF9-1B47-D84F-B347-105E94CB8253}"/>
              </a:ext>
            </a:extLst>
          </p:cNvPr>
          <p:cNvSpPr/>
          <p:nvPr/>
        </p:nvSpPr>
        <p:spPr bwMode="auto">
          <a:xfrm>
            <a:off x="2537460" y="3807592"/>
            <a:ext cx="2426970" cy="124269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24" name="对象 5">
            <a:extLst>
              <a:ext uri="{FF2B5EF4-FFF2-40B4-BE49-F238E27FC236}">
                <a16:creationId xmlns:a16="http://schemas.microsoft.com/office/drawing/2014/main" id="{FB97AD6C-9484-4F4A-A865-F57E5064C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202028"/>
              </p:ext>
            </p:extLst>
          </p:nvPr>
        </p:nvGraphicFramePr>
        <p:xfrm>
          <a:off x="947160" y="5149449"/>
          <a:ext cx="7790016" cy="103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9" name="Equation" r:id="rId3" imgW="2971800" imgH="393700" progId="Equation.3">
                  <p:embed/>
                </p:oleObj>
              </mc:Choice>
              <mc:Fallback>
                <p:oleObj name="Equation" r:id="rId3" imgW="2971800" imgH="393700" progId="Equation.3">
                  <p:embed/>
                  <p:pic>
                    <p:nvPicPr>
                      <p:cNvPr id="7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160" y="5149449"/>
                        <a:ext cx="7790016" cy="1031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5">
            <a:extLst>
              <a:ext uri="{FF2B5EF4-FFF2-40B4-BE49-F238E27FC236}">
                <a16:creationId xmlns:a16="http://schemas.microsoft.com/office/drawing/2014/main" id="{C1DA7796-F71C-3847-9118-6805F0820E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820440"/>
              </p:ext>
            </p:extLst>
          </p:nvPr>
        </p:nvGraphicFramePr>
        <p:xfrm>
          <a:off x="901173" y="3877862"/>
          <a:ext cx="6457736" cy="10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0" name="Equation" r:id="rId5" imgW="2463800" imgH="393700" progId="Equation.3">
                  <p:embed/>
                </p:oleObj>
              </mc:Choice>
              <mc:Fallback>
                <p:oleObj name="Equation" r:id="rId5" imgW="2463800" imgH="393700" progId="Equation.3">
                  <p:embed/>
                  <p:pic>
                    <p:nvPicPr>
                      <p:cNvPr id="8" name="对象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1173" y="3877862"/>
                        <a:ext cx="6457736" cy="103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41E18C8-1265-D74C-AC84-4077685CA3DA}"/>
              </a:ext>
            </a:extLst>
          </p:cNvPr>
          <p:cNvSpPr txBox="1"/>
          <p:nvPr/>
        </p:nvSpPr>
        <p:spPr>
          <a:xfrm>
            <a:off x="3079589" y="2109794"/>
            <a:ext cx="423514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40CF496-E292-0D4B-8B64-47048B81C6EA}"/>
              </a:ext>
            </a:extLst>
          </p:cNvPr>
          <p:cNvCxnSpPr/>
          <p:nvPr/>
        </p:nvCxnSpPr>
        <p:spPr bwMode="auto">
          <a:xfrm flipV="1">
            <a:off x="5330779" y="1905000"/>
            <a:ext cx="406400" cy="338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AC04B9-0FF7-4C47-ADE5-D00EFA30D17F}"/>
              </a:ext>
            </a:extLst>
          </p:cNvPr>
          <p:cNvCxnSpPr/>
          <p:nvPr/>
        </p:nvCxnSpPr>
        <p:spPr bwMode="auto">
          <a:xfrm flipH="1" flipV="1">
            <a:off x="2870672" y="1857599"/>
            <a:ext cx="270934" cy="2878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1DBA359-EE2C-6548-AA77-698BC9CFCF2C}"/>
              </a:ext>
            </a:extLst>
          </p:cNvPr>
          <p:cNvSpPr txBox="1"/>
          <p:nvPr/>
        </p:nvSpPr>
        <p:spPr>
          <a:xfrm>
            <a:off x="4907266" y="2144363"/>
            <a:ext cx="423513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55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813570-397E-0E41-BBD3-27A7141148DD}"/>
              </a:ext>
            </a:extLst>
          </p:cNvPr>
          <p:cNvSpPr/>
          <p:nvPr/>
        </p:nvSpPr>
        <p:spPr bwMode="auto">
          <a:xfrm>
            <a:off x="6777990" y="1859916"/>
            <a:ext cx="2181860" cy="10616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637849-448A-9342-B946-3A2EB30F5967}"/>
              </a:ext>
            </a:extLst>
          </p:cNvPr>
          <p:cNvSpPr/>
          <p:nvPr/>
        </p:nvSpPr>
        <p:spPr bwMode="auto">
          <a:xfrm>
            <a:off x="2720340" y="1859915"/>
            <a:ext cx="3776238" cy="106161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C4B185-92C6-464E-B618-ECFA6FCF2809}"/>
              </a:ext>
            </a:extLst>
          </p:cNvPr>
          <p:cNvSpPr/>
          <p:nvPr/>
        </p:nvSpPr>
        <p:spPr bwMode="auto">
          <a:xfrm>
            <a:off x="5440680" y="548640"/>
            <a:ext cx="2123969" cy="12426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55E7CD-5723-1C46-9E25-B474B7D65440}"/>
              </a:ext>
            </a:extLst>
          </p:cNvPr>
          <p:cNvSpPr/>
          <p:nvPr/>
        </p:nvSpPr>
        <p:spPr bwMode="auto">
          <a:xfrm>
            <a:off x="2743200" y="548640"/>
            <a:ext cx="2426970" cy="124269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7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229773"/>
              </p:ext>
            </p:extLst>
          </p:nvPr>
        </p:nvGraphicFramePr>
        <p:xfrm>
          <a:off x="1152900" y="1890497"/>
          <a:ext cx="7790016" cy="103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4" name="Equation" r:id="rId3" imgW="2971800" imgH="393700" progId="Equation.3">
                  <p:embed/>
                </p:oleObj>
              </mc:Choice>
              <mc:Fallback>
                <p:oleObj name="Equation" r:id="rId3" imgW="2971800" imgH="393700" progId="Equation.3">
                  <p:embed/>
                  <p:pic>
                    <p:nvPicPr>
                      <p:cNvPr id="7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2900" y="1890497"/>
                        <a:ext cx="7790016" cy="1031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380252"/>
              </p:ext>
            </p:extLst>
          </p:nvPr>
        </p:nvGraphicFramePr>
        <p:xfrm>
          <a:off x="1106913" y="618910"/>
          <a:ext cx="6457736" cy="10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5" name="Equation" r:id="rId5" imgW="2463800" imgH="393700" progId="Equation.3">
                  <p:embed/>
                </p:oleObj>
              </mc:Choice>
              <mc:Fallback>
                <p:oleObj name="Equation" r:id="rId5" imgW="2463800" imgH="393700" progId="Equation.3">
                  <p:embed/>
                  <p:pic>
                    <p:nvPicPr>
                      <p:cNvPr id="8" name="对象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6913" y="618910"/>
                        <a:ext cx="6457736" cy="103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335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813570-397E-0E41-BBD3-27A7141148DD}"/>
              </a:ext>
            </a:extLst>
          </p:cNvPr>
          <p:cNvSpPr/>
          <p:nvPr/>
        </p:nvSpPr>
        <p:spPr bwMode="auto">
          <a:xfrm>
            <a:off x="6777990" y="1859916"/>
            <a:ext cx="2181860" cy="10616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637849-448A-9342-B946-3A2EB30F5967}"/>
              </a:ext>
            </a:extLst>
          </p:cNvPr>
          <p:cNvSpPr/>
          <p:nvPr/>
        </p:nvSpPr>
        <p:spPr bwMode="auto">
          <a:xfrm>
            <a:off x="2720340" y="1859915"/>
            <a:ext cx="3776238" cy="106161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C4B185-92C6-464E-B618-ECFA6FCF2809}"/>
              </a:ext>
            </a:extLst>
          </p:cNvPr>
          <p:cNvSpPr/>
          <p:nvPr/>
        </p:nvSpPr>
        <p:spPr bwMode="auto">
          <a:xfrm>
            <a:off x="5440680" y="548640"/>
            <a:ext cx="2123969" cy="12426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55E7CD-5723-1C46-9E25-B474B7D65440}"/>
              </a:ext>
            </a:extLst>
          </p:cNvPr>
          <p:cNvSpPr/>
          <p:nvPr/>
        </p:nvSpPr>
        <p:spPr bwMode="auto">
          <a:xfrm>
            <a:off x="2743200" y="548640"/>
            <a:ext cx="2426970" cy="124269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27ADA-63ED-7842-B39B-298CD4904505}"/>
              </a:ext>
            </a:extLst>
          </p:cNvPr>
          <p:cNvSpPr/>
          <p:nvPr/>
        </p:nvSpPr>
        <p:spPr bwMode="auto">
          <a:xfrm>
            <a:off x="4274819" y="4217670"/>
            <a:ext cx="1545671" cy="10571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D1F72-122E-AF46-8DD7-4C525EFDE144}"/>
              </a:ext>
            </a:extLst>
          </p:cNvPr>
          <p:cNvSpPr/>
          <p:nvPr/>
        </p:nvSpPr>
        <p:spPr bwMode="auto">
          <a:xfrm>
            <a:off x="2828850" y="4220620"/>
            <a:ext cx="1171650" cy="1054217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2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799125"/>
              </p:ext>
            </p:extLst>
          </p:nvPr>
        </p:nvGraphicFramePr>
        <p:xfrm>
          <a:off x="1234440" y="4353634"/>
          <a:ext cx="4500015" cy="70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1" name="Equation" r:id="rId3" imgW="1536700" imgH="241300" progId="Equation.3">
                  <p:embed/>
                </p:oleObj>
              </mc:Choice>
              <mc:Fallback>
                <p:oleObj name="Equation" r:id="rId3" imgW="1536700" imgH="241300" progId="Equation.3">
                  <p:embed/>
                  <p:pic>
                    <p:nvPicPr>
                      <p:cNvPr id="12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4440" y="4353634"/>
                        <a:ext cx="4500015" cy="705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 bwMode="auto">
          <a:xfrm>
            <a:off x="2384350" y="3324172"/>
            <a:ext cx="444500" cy="744908"/>
          </a:xfrm>
          <a:prstGeom prst="down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7" name="对象 5"/>
          <p:cNvGraphicFramePr>
            <a:graphicFrameLocks noChangeAspect="1"/>
          </p:cNvGraphicFramePr>
          <p:nvPr>
            <p:extLst/>
          </p:nvPr>
        </p:nvGraphicFramePr>
        <p:xfrm>
          <a:off x="1152900" y="1890497"/>
          <a:ext cx="7790016" cy="103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2" name="Equation" r:id="rId5" imgW="2971800" imgH="393700" progId="Equation.3">
                  <p:embed/>
                </p:oleObj>
              </mc:Choice>
              <mc:Fallback>
                <p:oleObj name="Equation" r:id="rId5" imgW="2971800" imgH="393700" progId="Equation.3">
                  <p:embed/>
                  <p:pic>
                    <p:nvPicPr>
                      <p:cNvPr id="7" name="对象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2900" y="1890497"/>
                        <a:ext cx="7790016" cy="1031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5"/>
          <p:cNvGraphicFramePr>
            <a:graphicFrameLocks noChangeAspect="1"/>
          </p:cNvGraphicFramePr>
          <p:nvPr>
            <p:extLst/>
          </p:nvPr>
        </p:nvGraphicFramePr>
        <p:xfrm>
          <a:off x="1106913" y="618910"/>
          <a:ext cx="6457736" cy="10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3" name="Equation" r:id="rId7" imgW="2463800" imgH="393700" progId="Equation.3">
                  <p:embed/>
                </p:oleObj>
              </mc:Choice>
              <mc:Fallback>
                <p:oleObj name="Equation" r:id="rId7" imgW="2463800" imgH="393700" progId="Equation.3">
                  <p:embed/>
                  <p:pic>
                    <p:nvPicPr>
                      <p:cNvPr id="8" name="对象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6913" y="618910"/>
                        <a:ext cx="6457736" cy="103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03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 bwMode="auto">
          <a:xfrm>
            <a:off x="2384350" y="3324172"/>
            <a:ext cx="444500" cy="744908"/>
          </a:xfrm>
          <a:prstGeom prst="down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7" name="对象 5"/>
          <p:cNvGraphicFramePr>
            <a:graphicFrameLocks noChangeAspect="1"/>
          </p:cNvGraphicFramePr>
          <p:nvPr>
            <p:extLst/>
          </p:nvPr>
        </p:nvGraphicFramePr>
        <p:xfrm>
          <a:off x="1152900" y="1890497"/>
          <a:ext cx="7790016" cy="103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6" name="Equation" r:id="rId3" imgW="2971800" imgH="393700" progId="Equation.3">
                  <p:embed/>
                </p:oleObj>
              </mc:Choice>
              <mc:Fallback>
                <p:oleObj name="Equation" r:id="rId3" imgW="2971800" imgH="393700" progId="Equation.3">
                  <p:embed/>
                  <p:pic>
                    <p:nvPicPr>
                      <p:cNvPr id="7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2900" y="1890497"/>
                        <a:ext cx="7790016" cy="1031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5"/>
          <p:cNvGraphicFramePr>
            <a:graphicFrameLocks noChangeAspect="1"/>
          </p:cNvGraphicFramePr>
          <p:nvPr>
            <p:extLst/>
          </p:nvPr>
        </p:nvGraphicFramePr>
        <p:xfrm>
          <a:off x="1106913" y="618910"/>
          <a:ext cx="6457736" cy="10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7" name="Equation" r:id="rId5" imgW="2463800" imgH="393700" progId="Equation.3">
                  <p:embed/>
                </p:oleObj>
              </mc:Choice>
              <mc:Fallback>
                <p:oleObj name="Equation" r:id="rId5" imgW="2463800" imgH="393700" progId="Equation.3">
                  <p:embed/>
                  <p:pic>
                    <p:nvPicPr>
                      <p:cNvPr id="8" name="对象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6913" y="618910"/>
                        <a:ext cx="6457736" cy="103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E240DD3-4812-4E4E-BFF1-0FB2F78DC251}"/>
              </a:ext>
            </a:extLst>
          </p:cNvPr>
          <p:cNvSpPr/>
          <p:nvPr/>
        </p:nvSpPr>
        <p:spPr bwMode="auto">
          <a:xfrm>
            <a:off x="6123074" y="3324172"/>
            <a:ext cx="3032356" cy="353382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A67E62-98F5-FB4F-B1D3-41C33EBB5435}"/>
              </a:ext>
            </a:extLst>
          </p:cNvPr>
          <p:cNvSpPr txBox="1"/>
          <p:nvPr/>
        </p:nvSpPr>
        <p:spPr>
          <a:xfrm>
            <a:off x="6248526" y="3904329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C00000"/>
                </a:solidFill>
                <a:latin typeface="Helvetica"/>
                <a:cs typeface="Helvetica"/>
              </a:rPr>
              <a:t> doubly-stochastic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39EE96-7026-744B-8F2D-76F65EB559A4}"/>
              </a:ext>
            </a:extLst>
          </p:cNvPr>
          <p:cNvSpPr/>
          <p:nvPr/>
        </p:nvSpPr>
        <p:spPr bwMode="auto">
          <a:xfrm>
            <a:off x="4274819" y="4217670"/>
            <a:ext cx="1545671" cy="10571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592FD3-4D6B-8A43-AFFB-123E2E9CF863}"/>
              </a:ext>
            </a:extLst>
          </p:cNvPr>
          <p:cNvSpPr/>
          <p:nvPr/>
        </p:nvSpPr>
        <p:spPr bwMode="auto">
          <a:xfrm>
            <a:off x="2828850" y="4220620"/>
            <a:ext cx="1171650" cy="1054217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20" name="对象 5">
            <a:extLst>
              <a:ext uri="{FF2B5EF4-FFF2-40B4-BE49-F238E27FC236}">
                <a16:creationId xmlns:a16="http://schemas.microsoft.com/office/drawing/2014/main" id="{9B862B37-6CCE-1949-A77D-25CE11A2A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486901"/>
              </p:ext>
            </p:extLst>
          </p:nvPr>
        </p:nvGraphicFramePr>
        <p:xfrm>
          <a:off x="1234440" y="4353634"/>
          <a:ext cx="4500015" cy="70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8" name="Equation" r:id="rId7" imgW="1536700" imgH="241300" progId="Equation.3">
                  <p:embed/>
                </p:oleObj>
              </mc:Choice>
              <mc:Fallback>
                <p:oleObj name="Equation" r:id="rId7" imgW="1536700" imgH="241300" progId="Equation.3">
                  <p:embed/>
                  <p:pic>
                    <p:nvPicPr>
                      <p:cNvPr id="12" name="对象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4440" y="4353634"/>
                        <a:ext cx="4500015" cy="705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95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 bwMode="auto">
          <a:xfrm>
            <a:off x="2384350" y="3324172"/>
            <a:ext cx="444500" cy="744908"/>
          </a:xfrm>
          <a:prstGeom prst="down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7" name="对象 5"/>
          <p:cNvGraphicFramePr>
            <a:graphicFrameLocks noChangeAspect="1"/>
          </p:cNvGraphicFramePr>
          <p:nvPr>
            <p:extLst/>
          </p:nvPr>
        </p:nvGraphicFramePr>
        <p:xfrm>
          <a:off x="1152900" y="1890497"/>
          <a:ext cx="7790016" cy="103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5" name="Equation" r:id="rId3" imgW="2971800" imgH="393700" progId="Equation.3">
                  <p:embed/>
                </p:oleObj>
              </mc:Choice>
              <mc:Fallback>
                <p:oleObj name="Equation" r:id="rId3" imgW="2971800" imgH="393700" progId="Equation.3">
                  <p:embed/>
                  <p:pic>
                    <p:nvPicPr>
                      <p:cNvPr id="7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2900" y="1890497"/>
                        <a:ext cx="7790016" cy="1031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5"/>
          <p:cNvGraphicFramePr>
            <a:graphicFrameLocks noChangeAspect="1"/>
          </p:cNvGraphicFramePr>
          <p:nvPr>
            <p:extLst/>
          </p:nvPr>
        </p:nvGraphicFramePr>
        <p:xfrm>
          <a:off x="1106913" y="618910"/>
          <a:ext cx="6457736" cy="10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6" name="Equation" r:id="rId5" imgW="2463800" imgH="393700" progId="Equation.3">
                  <p:embed/>
                </p:oleObj>
              </mc:Choice>
              <mc:Fallback>
                <p:oleObj name="Equation" r:id="rId5" imgW="2463800" imgH="393700" progId="Equation.3">
                  <p:embed/>
                  <p:pic>
                    <p:nvPicPr>
                      <p:cNvPr id="8" name="对象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6913" y="618910"/>
                        <a:ext cx="6457736" cy="103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E240DD3-4812-4E4E-BFF1-0FB2F78DC251}"/>
              </a:ext>
            </a:extLst>
          </p:cNvPr>
          <p:cNvSpPr/>
          <p:nvPr/>
        </p:nvSpPr>
        <p:spPr bwMode="auto">
          <a:xfrm>
            <a:off x="6123074" y="3324172"/>
            <a:ext cx="3032356" cy="353382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A67E62-98F5-FB4F-B1D3-41C33EBB5435}"/>
              </a:ext>
            </a:extLst>
          </p:cNvPr>
          <p:cNvSpPr txBox="1"/>
          <p:nvPr/>
        </p:nvSpPr>
        <p:spPr>
          <a:xfrm>
            <a:off x="6248526" y="3904329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C00000"/>
                </a:solidFill>
                <a:latin typeface="Helvetica"/>
                <a:cs typeface="Helvetica"/>
              </a:rPr>
              <a:t> doubly-stochastic</a:t>
            </a:r>
          </a:p>
        </p:txBody>
      </p:sp>
      <p:graphicFrame>
        <p:nvGraphicFramePr>
          <p:cNvPr id="18" name="对象 5">
            <a:extLst>
              <a:ext uri="{FF2B5EF4-FFF2-40B4-BE49-F238E27FC236}">
                <a16:creationId xmlns:a16="http://schemas.microsoft.com/office/drawing/2014/main" id="{927D5ECC-76A4-D24E-9D4E-74699CCDC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104833"/>
              </p:ext>
            </p:extLst>
          </p:nvPr>
        </p:nvGraphicFramePr>
        <p:xfrm>
          <a:off x="6555577" y="4547829"/>
          <a:ext cx="2199804" cy="796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7" name="Equation" r:id="rId7" imgW="1193800" imgH="431800" progId="Equation.3">
                  <p:embed/>
                </p:oleObj>
              </mc:Choice>
              <mc:Fallback>
                <p:oleObj name="Equation" r:id="rId7" imgW="1193800" imgH="431800" progId="Equation.3">
                  <p:embed/>
                  <p:pic>
                    <p:nvPicPr>
                      <p:cNvPr id="11" name="对象 5">
                        <a:extLst>
                          <a:ext uri="{FF2B5EF4-FFF2-40B4-BE49-F238E27FC236}">
                            <a16:creationId xmlns:a16="http://schemas.microsoft.com/office/drawing/2014/main" id="{CB7A45CD-580B-1143-995E-F7510BFCA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55577" y="4547829"/>
                        <a:ext cx="2199804" cy="796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60C0F9-746C-0B40-9FF1-42D8E67736FC}"/>
              </a:ext>
            </a:extLst>
          </p:cNvPr>
          <p:cNvSpPr txBox="1"/>
          <p:nvPr/>
        </p:nvSpPr>
        <p:spPr>
          <a:xfrm>
            <a:off x="6963730" y="4518776"/>
            <a:ext cx="2551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A650AD-58F0-7543-866C-02A88EEA0C1A}"/>
              </a:ext>
            </a:extLst>
          </p:cNvPr>
          <p:cNvSpPr/>
          <p:nvPr/>
        </p:nvSpPr>
        <p:spPr bwMode="auto">
          <a:xfrm>
            <a:off x="4274819" y="4217670"/>
            <a:ext cx="1545671" cy="10571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AE1F67-F5F7-0148-925A-7201A0625F8F}"/>
              </a:ext>
            </a:extLst>
          </p:cNvPr>
          <p:cNvSpPr/>
          <p:nvPr/>
        </p:nvSpPr>
        <p:spPr bwMode="auto">
          <a:xfrm>
            <a:off x="2828850" y="4220620"/>
            <a:ext cx="1171650" cy="1054217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21" name="对象 5">
            <a:extLst>
              <a:ext uri="{FF2B5EF4-FFF2-40B4-BE49-F238E27FC236}">
                <a16:creationId xmlns:a16="http://schemas.microsoft.com/office/drawing/2014/main" id="{F5CBB6FD-4BDC-814B-A165-93AE659EC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486901"/>
              </p:ext>
            </p:extLst>
          </p:nvPr>
        </p:nvGraphicFramePr>
        <p:xfrm>
          <a:off x="1234440" y="4353634"/>
          <a:ext cx="4500015" cy="70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8" name="Equation" r:id="rId9" imgW="1536700" imgH="241300" progId="Equation.3">
                  <p:embed/>
                </p:oleObj>
              </mc:Choice>
              <mc:Fallback>
                <p:oleObj name="Equation" r:id="rId9" imgW="1536700" imgH="241300" progId="Equation.3">
                  <p:embed/>
                  <p:pic>
                    <p:nvPicPr>
                      <p:cNvPr id="12" name="对象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34440" y="4353634"/>
                        <a:ext cx="4500015" cy="705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691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5849-A237-4B47-BBC6-15B12D76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5A77-106F-254F-8647-823A2C48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92440" cy="45720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In the limit as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∞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Consensus</a:t>
            </a:r>
            <a:r>
              <a:rPr lang="en-US" dirty="0"/>
              <a:t>: All agents converge to same estimate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Optimality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30F8B-0F49-4145-ACBF-6F643EEA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51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Nitin\AppData\Local\Microsoft\Windows\Temporary Internet Files\Content.IE5\3BID1E21\MC9000566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77" y="2115403"/>
            <a:ext cx="4557550" cy="42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kern="0" dirty="0"/>
          </a:p>
          <a:p>
            <a:pPr>
              <a:buClrTx/>
              <a:buSzTx/>
              <a:buFontTx/>
              <a:buNone/>
            </a:pPr>
            <a:r>
              <a:rPr lang="en-US" kern="0"/>
              <a:t>Why does this work?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89339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184634"/>
            <a:ext cx="9144000" cy="36733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96816" y="3715788"/>
            <a:ext cx="2524046" cy="1617203"/>
          </a:xfrm>
          <a:prstGeom prst="rect">
            <a:avLst/>
          </a:prstGeom>
          <a:solidFill>
            <a:srgbClr val="FAFC55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5039" y="3914497"/>
            <a:ext cx="2407600" cy="1324770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610506" y="5474838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Distributed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Optimization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2141" y="3715788"/>
            <a:ext cx="2524046" cy="2274851"/>
            <a:chOff x="3250577" y="3713520"/>
            <a:chExt cx="2524046" cy="227485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250577" y="3713520"/>
              <a:ext cx="2524046" cy="1617203"/>
            </a:xfrm>
            <a:prstGeom prst="rect">
              <a:avLst/>
            </a:prstGeom>
            <a:solidFill>
              <a:srgbClr val="B1E8E3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647168" y="4032735"/>
              <a:ext cx="1672807" cy="990861"/>
              <a:chOff x="2693174" y="3691687"/>
              <a:chExt cx="1820631" cy="1061396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3864024" y="5526706"/>
              <a:ext cx="1297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Security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39073" y="3712872"/>
            <a:ext cx="2524046" cy="2222983"/>
            <a:chOff x="6227421" y="3713520"/>
            <a:chExt cx="2524046" cy="222298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227421" y="3713520"/>
              <a:ext cx="2524046" cy="161720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effectLst/>
                <a:latin typeface="Comic Sans MS" pitchFamily="66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624012" y="4032735"/>
              <a:ext cx="1672807" cy="990861"/>
              <a:chOff x="2693174" y="3691687"/>
              <a:chExt cx="1820631" cy="1061396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6850318" y="5474838"/>
              <a:ext cx="1194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Privacy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CD4DC-AACB-244A-B06B-DE29081AE994}"/>
              </a:ext>
            </a:extLst>
          </p:cNvPr>
          <p:cNvGrpSpPr/>
          <p:nvPr/>
        </p:nvGrpSpPr>
        <p:grpSpPr>
          <a:xfrm>
            <a:off x="2635476" y="845820"/>
            <a:ext cx="3765568" cy="1330944"/>
            <a:chOff x="2635476" y="845820"/>
            <a:chExt cx="3765568" cy="13309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70BE5E-E313-8C44-B850-C70D0A8EBB5D}"/>
                </a:ext>
              </a:extLst>
            </p:cNvPr>
            <p:cNvSpPr/>
            <p:nvPr/>
          </p:nvSpPr>
          <p:spPr bwMode="auto">
            <a:xfrm>
              <a:off x="2635476" y="845820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74" name="对象 5">
              <a:extLst>
                <a:ext uri="{FF2B5EF4-FFF2-40B4-BE49-F238E27FC236}">
                  <a16:creationId xmlns:a16="http://schemas.microsoft.com/office/drawing/2014/main" id="{6D605E3D-A917-E740-9335-9FEA85BD568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810695" y="938084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75" name="Equation" r:id="rId8" imgW="1028700" imgH="457200" progId="Equation.3">
                    <p:embed/>
                  </p:oleObj>
                </mc:Choice>
                <mc:Fallback>
                  <p:oleObj name="Equation" r:id="rId8" imgW="1028700" imgH="457200" progId="Equation.3">
                    <p:embed/>
                    <p:pic>
                      <p:nvPicPr>
                        <p:cNvPr id="74" name="对象 5">
                          <a:extLst>
                            <a:ext uri="{FF2B5EF4-FFF2-40B4-BE49-F238E27FC236}">
                              <a16:creationId xmlns:a16="http://schemas.microsoft.com/office/drawing/2014/main" id="{6D605E3D-A917-E740-9335-9FEA85BD56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10695" y="938084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D0EAE4-8A1F-7D43-968A-58DED11BD073}"/>
                </a:ext>
              </a:extLst>
            </p:cNvPr>
            <p:cNvSpPr txBox="1"/>
            <p:nvPr/>
          </p:nvSpPr>
          <p:spPr>
            <a:xfrm>
              <a:off x="2635476" y="1239275"/>
              <a:ext cx="1208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39663E4-6B35-0E49-A550-1EAE2EAE220A}"/>
                  </a:ext>
                </a:extLst>
              </p:cNvPr>
              <p:cNvSpPr/>
              <p:nvPr/>
            </p:nvSpPr>
            <p:spPr>
              <a:xfrm>
                <a:off x="5150700" y="3987733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39663E4-6B35-0E49-A550-1EAE2EAE2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00" y="3987733"/>
                <a:ext cx="396424" cy="42681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FF38C6-94B6-F447-A9C4-8450DBA6F977}"/>
                  </a:ext>
                </a:extLst>
              </p:cNvPr>
              <p:cNvSpPr/>
              <p:nvPr/>
            </p:nvSpPr>
            <p:spPr>
              <a:xfrm>
                <a:off x="4492603" y="4562913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FF38C6-94B6-F447-A9C4-8450DBA6F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603" y="4562913"/>
                <a:ext cx="396424" cy="42681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33C46BC-45FA-E244-8931-8A79433849C0}"/>
                  </a:ext>
                </a:extLst>
              </p:cNvPr>
              <p:cNvSpPr/>
              <p:nvPr/>
            </p:nvSpPr>
            <p:spPr>
              <a:xfrm>
                <a:off x="5341825" y="4827691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33C46BC-45FA-E244-8931-8A7943384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25" y="4827691"/>
                <a:ext cx="396424" cy="42681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DFAE15-3717-F842-958F-0A5158CEC34C}"/>
                  </a:ext>
                </a:extLst>
              </p:cNvPr>
              <p:cNvSpPr/>
              <p:nvPr/>
            </p:nvSpPr>
            <p:spPr>
              <a:xfrm>
                <a:off x="3330649" y="4583768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DFAE15-3717-F842-958F-0A5158CEC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49" y="4583768"/>
                <a:ext cx="396424" cy="42681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D896EB-31C9-564F-91AA-5F438AB65B9E}"/>
                  </a:ext>
                </a:extLst>
              </p:cNvPr>
              <p:cNvSpPr/>
              <p:nvPr/>
            </p:nvSpPr>
            <p:spPr>
              <a:xfrm>
                <a:off x="4042042" y="3929737"/>
                <a:ext cx="396424" cy="4268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D896EB-31C9-564F-91AA-5F438AB65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42" y="3929737"/>
                <a:ext cx="396424" cy="42681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E27BBEE-9C2C-C64C-ABDA-E3E6119C8E02}"/>
                  </a:ext>
                </a:extLst>
              </p:cNvPr>
              <p:cNvSpPr/>
              <p:nvPr/>
            </p:nvSpPr>
            <p:spPr>
              <a:xfrm>
                <a:off x="8136453" y="3972493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E27BBEE-9C2C-C64C-ABDA-E3E6119C8E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453" y="3972493"/>
                <a:ext cx="396424" cy="42681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ECBFFA-5F16-0A43-ADAA-B34AF55B6CC8}"/>
                  </a:ext>
                </a:extLst>
              </p:cNvPr>
              <p:cNvSpPr/>
              <p:nvPr/>
            </p:nvSpPr>
            <p:spPr>
              <a:xfrm>
                <a:off x="7478356" y="4547673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ECBFFA-5F16-0A43-ADAA-B34AF55B6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356" y="4547673"/>
                <a:ext cx="396424" cy="42681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6F0D937-3E5D-D345-9546-2377F1428074}"/>
                  </a:ext>
                </a:extLst>
              </p:cNvPr>
              <p:cNvSpPr/>
              <p:nvPr/>
            </p:nvSpPr>
            <p:spPr>
              <a:xfrm>
                <a:off x="8327578" y="4812451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6F0D937-3E5D-D345-9546-2377F1428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78" y="4812451"/>
                <a:ext cx="396424" cy="42681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30540E3-5EED-734E-9A00-32762DECEFF1}"/>
                  </a:ext>
                </a:extLst>
              </p:cNvPr>
              <p:cNvSpPr/>
              <p:nvPr/>
            </p:nvSpPr>
            <p:spPr>
              <a:xfrm>
                <a:off x="6316402" y="4568528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30540E3-5EED-734E-9A00-32762DECE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402" y="4568528"/>
                <a:ext cx="396424" cy="42681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4828E0-2ABF-4C40-B765-A43BB17603BF}"/>
                  </a:ext>
                </a:extLst>
              </p:cNvPr>
              <p:cNvSpPr/>
              <p:nvPr/>
            </p:nvSpPr>
            <p:spPr>
              <a:xfrm>
                <a:off x="7027795" y="3914497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4828E0-2ABF-4C40-B765-A43BB1760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795" y="3914497"/>
                <a:ext cx="396424" cy="42681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833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184634"/>
            <a:ext cx="9144000" cy="36733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52141" y="3715788"/>
            <a:ext cx="2524046" cy="2274851"/>
            <a:chOff x="3250577" y="3713520"/>
            <a:chExt cx="2524046" cy="227485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250577" y="3713520"/>
              <a:ext cx="2524046" cy="1617203"/>
            </a:xfrm>
            <a:prstGeom prst="rect">
              <a:avLst/>
            </a:prstGeom>
            <a:solidFill>
              <a:srgbClr val="B1E8E3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647168" y="4032735"/>
              <a:ext cx="1672807" cy="990861"/>
              <a:chOff x="2693174" y="3691687"/>
              <a:chExt cx="1820631" cy="1061396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3864024" y="5526706"/>
              <a:ext cx="1297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Security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CD4DC-AACB-244A-B06B-DE29081AE994}"/>
              </a:ext>
            </a:extLst>
          </p:cNvPr>
          <p:cNvGrpSpPr/>
          <p:nvPr/>
        </p:nvGrpSpPr>
        <p:grpSpPr>
          <a:xfrm>
            <a:off x="2635476" y="845820"/>
            <a:ext cx="3765568" cy="1330944"/>
            <a:chOff x="2635476" y="845820"/>
            <a:chExt cx="3765568" cy="13309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70BE5E-E313-8C44-B850-C70D0A8EBB5D}"/>
                </a:ext>
              </a:extLst>
            </p:cNvPr>
            <p:cNvSpPr/>
            <p:nvPr/>
          </p:nvSpPr>
          <p:spPr bwMode="auto">
            <a:xfrm>
              <a:off x="2635476" y="845820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74" name="对象 5">
              <a:extLst>
                <a:ext uri="{FF2B5EF4-FFF2-40B4-BE49-F238E27FC236}">
                  <a16:creationId xmlns:a16="http://schemas.microsoft.com/office/drawing/2014/main" id="{6D605E3D-A917-E740-9335-9FEA85BD568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810695" y="938084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21" name="Equation" r:id="rId3" imgW="1028700" imgH="457200" progId="Equation.3">
                    <p:embed/>
                  </p:oleObj>
                </mc:Choice>
                <mc:Fallback>
                  <p:oleObj name="Equation" r:id="rId3" imgW="1028700" imgH="457200" progId="Equation.3">
                    <p:embed/>
                    <p:pic>
                      <p:nvPicPr>
                        <p:cNvPr id="74" name="对象 5">
                          <a:extLst>
                            <a:ext uri="{FF2B5EF4-FFF2-40B4-BE49-F238E27FC236}">
                              <a16:creationId xmlns:a16="http://schemas.microsoft.com/office/drawing/2014/main" id="{6D605E3D-A917-E740-9335-9FEA85BD56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10695" y="938084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D0EAE4-8A1F-7D43-968A-58DED11BD073}"/>
                </a:ext>
              </a:extLst>
            </p:cNvPr>
            <p:cNvSpPr txBox="1"/>
            <p:nvPr/>
          </p:nvSpPr>
          <p:spPr>
            <a:xfrm>
              <a:off x="2635476" y="1239275"/>
              <a:ext cx="1208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39663E4-6B35-0E49-A550-1EAE2EAE220A}"/>
                  </a:ext>
                </a:extLst>
              </p:cNvPr>
              <p:cNvSpPr/>
              <p:nvPr/>
            </p:nvSpPr>
            <p:spPr>
              <a:xfrm>
                <a:off x="5150700" y="3987733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39663E4-6B35-0E49-A550-1EAE2EAE2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00" y="3987733"/>
                <a:ext cx="396424" cy="42681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FF38C6-94B6-F447-A9C4-8450DBA6F977}"/>
                  </a:ext>
                </a:extLst>
              </p:cNvPr>
              <p:cNvSpPr/>
              <p:nvPr/>
            </p:nvSpPr>
            <p:spPr>
              <a:xfrm>
                <a:off x="4492603" y="4562913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FF38C6-94B6-F447-A9C4-8450DBA6F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603" y="4562913"/>
                <a:ext cx="396424" cy="42681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33C46BC-45FA-E244-8931-8A79433849C0}"/>
                  </a:ext>
                </a:extLst>
              </p:cNvPr>
              <p:cNvSpPr/>
              <p:nvPr/>
            </p:nvSpPr>
            <p:spPr>
              <a:xfrm>
                <a:off x="5341825" y="4827691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33C46BC-45FA-E244-8931-8A7943384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25" y="4827691"/>
                <a:ext cx="396424" cy="42681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DFAE15-3717-F842-958F-0A5158CEC34C}"/>
                  </a:ext>
                </a:extLst>
              </p:cNvPr>
              <p:cNvSpPr/>
              <p:nvPr/>
            </p:nvSpPr>
            <p:spPr>
              <a:xfrm>
                <a:off x="3330649" y="4583768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DFAE15-3717-F842-958F-0A5158CEC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49" y="4583768"/>
                <a:ext cx="396424" cy="42681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D896EB-31C9-564F-91AA-5F438AB65B9E}"/>
                  </a:ext>
                </a:extLst>
              </p:cNvPr>
              <p:cNvSpPr/>
              <p:nvPr/>
            </p:nvSpPr>
            <p:spPr>
              <a:xfrm>
                <a:off x="4042042" y="3929737"/>
                <a:ext cx="396424" cy="4268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D896EB-31C9-564F-91AA-5F438AB65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42" y="3929737"/>
                <a:ext cx="396424" cy="42681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644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/ 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some of the agents are faulty or adversarial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en-US" dirty="0"/>
              <a:t>Goals of the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Background</a:t>
            </a:r>
          </a:p>
          <a:p>
            <a:endParaRPr lang="en-US" dirty="0"/>
          </a:p>
          <a:p>
            <a:r>
              <a:rPr lang="en-US" dirty="0"/>
              <a:t>Problem definitions</a:t>
            </a:r>
          </a:p>
          <a:p>
            <a:endParaRPr lang="en-US" dirty="0"/>
          </a:p>
          <a:p>
            <a:r>
              <a:rPr lang="en-US" dirty="0"/>
              <a:t>Very brief solution sketch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</a:t>
            </a:r>
            <a:r>
              <a:rPr lang="en-US" dirty="0">
                <a:solidFill>
                  <a:srgbClr val="C00000"/>
                </a:solidFill>
              </a:rPr>
              <a:t>No theorems / proofs</a:t>
            </a:r>
          </a:p>
        </p:txBody>
      </p:sp>
    </p:spTree>
    <p:extLst>
      <p:ext uri="{BB962C8B-B14F-4D97-AF65-F5344CB8AC3E}">
        <p14:creationId xmlns:p14="http://schemas.microsoft.com/office/powerpoint/2010/main" val="31940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9" name="Picture 8" descr="Screen Shot 2014-05-22 at 11.44.2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383030"/>
            <a:ext cx="9025467" cy="69481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7501" y="235692"/>
            <a:ext cx="236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1980</a:t>
            </a:r>
          </a:p>
        </p:txBody>
      </p:sp>
    </p:spTree>
    <p:extLst>
      <p:ext uri="{BB962C8B-B14F-4D97-AF65-F5344CB8AC3E}">
        <p14:creationId xmlns:p14="http://schemas.microsoft.com/office/powerpoint/2010/main" val="2617698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Fault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 constraint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on misbehavior</a:t>
            </a:r>
            <a:br>
              <a:rPr lang="en-US" dirty="0"/>
            </a:br>
            <a:r>
              <a:rPr lang="en-US" dirty="0"/>
              <a:t>of </a:t>
            </a:r>
            <a:r>
              <a:rPr lang="en-US" i="1" dirty="0"/>
              <a:t>faulty</a:t>
            </a:r>
            <a:r>
              <a:rPr lang="en-US" dirty="0"/>
              <a:t> agent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97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Fault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 constraint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on misbehavior</a:t>
            </a:r>
            <a:br>
              <a:rPr lang="en-US" dirty="0"/>
            </a:br>
            <a:r>
              <a:rPr lang="en-US" dirty="0"/>
              <a:t>of </a:t>
            </a:r>
            <a:r>
              <a:rPr lang="en-US" i="1" dirty="0"/>
              <a:t>faulty</a:t>
            </a:r>
            <a:r>
              <a:rPr lang="en-US" dirty="0"/>
              <a:t> agent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" name="Picture 5" descr="CSL graffiti modifi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66" y="3312136"/>
            <a:ext cx="4383034" cy="328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44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B88CA7-8D3F-6B44-AD58-6397A80BCEFC}"/>
              </a:ext>
            </a:extLst>
          </p:cNvPr>
          <p:cNvSpPr/>
          <p:nvPr/>
        </p:nvSpPr>
        <p:spPr bwMode="auto">
          <a:xfrm>
            <a:off x="4402884" y="5520273"/>
            <a:ext cx="662478" cy="1084362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1617115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852333" y="3386648"/>
            <a:ext cx="787400" cy="67733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121400" y="1693315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0" name="Straight Arrow Connector 9"/>
          <p:cNvCxnSpPr>
            <a:stCxn id="4" idx="5"/>
            <a:endCxn id="7" idx="1"/>
          </p:cNvCxnSpPr>
          <p:nvPr/>
        </p:nvCxnSpPr>
        <p:spPr>
          <a:xfrm>
            <a:off x="2881888" y="2195256"/>
            <a:ext cx="1085757" cy="129058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21200" y="2150515"/>
            <a:ext cx="1591733" cy="133773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15365" y="2997182"/>
            <a:ext cx="320922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5248" y="2997181"/>
            <a:ext cx="304891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452533" y="2709315"/>
            <a:ext cx="406400" cy="338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2912533" y="2658515"/>
            <a:ext cx="270934" cy="2878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Distributed Optimization</a:t>
            </a:r>
          </a:p>
        </p:txBody>
      </p:sp>
      <p:graphicFrame>
        <p:nvGraphicFramePr>
          <p:cNvPr id="17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267821"/>
              </p:ext>
            </p:extLst>
          </p:nvPr>
        </p:nvGraphicFramePr>
        <p:xfrm>
          <a:off x="1234439" y="5532313"/>
          <a:ext cx="6784023" cy="1072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Equation" r:id="rId3" imgW="2489200" imgH="393700" progId="Equation.3">
                  <p:embed/>
                </p:oleObj>
              </mc:Choice>
              <mc:Fallback>
                <p:oleObj name="Equation" r:id="rId3" imgW="2489200" imgH="393700" progId="Equation.3">
                  <p:embed/>
                  <p:pic>
                    <p:nvPicPr>
                      <p:cNvPr id="17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4439" y="5532313"/>
                        <a:ext cx="6784023" cy="1072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20053" y="5520273"/>
            <a:ext cx="44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FF0000"/>
                </a:solidFill>
              </a:rPr>
              <a:t>~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89E3DF-3B11-354A-A976-2F2975E65907}"/>
              </a:ext>
            </a:extLst>
          </p:cNvPr>
          <p:cNvSpPr txBox="1"/>
          <p:nvPr/>
        </p:nvSpPr>
        <p:spPr>
          <a:xfrm>
            <a:off x="90286" y="4755997"/>
            <a:ext cx="5644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Faulty agents can send arbitrary values</a:t>
            </a:r>
          </a:p>
        </p:txBody>
      </p:sp>
    </p:spTree>
    <p:extLst>
      <p:ext uri="{BB962C8B-B14F-4D97-AF65-F5344CB8AC3E}">
        <p14:creationId xmlns:p14="http://schemas.microsoft.com/office/powerpoint/2010/main" val="1556905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f</a:t>
            </a:r>
            <a:r>
              <a:rPr lang="en-US" sz="3600" i="1" baseline="-25000" dirty="0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(x) </a:t>
            </a:r>
            <a:r>
              <a:rPr lang="en-US" dirty="0"/>
              <a:t>= cost of robot </a:t>
            </a:r>
            <a:r>
              <a:rPr lang="en-US" i="1" dirty="0" err="1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dirty="0"/>
              <a:t> to go to location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x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Faulty agent may choose arbitrary cost function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21473" y="3742267"/>
            <a:ext cx="5464132" cy="3103682"/>
            <a:chOff x="4250270" y="3691465"/>
            <a:chExt cx="5464132" cy="310368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270" y="3691465"/>
              <a:ext cx="5464132" cy="310368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195112" y="4555064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2</a:t>
              </a:r>
              <a:r>
                <a:rPr lang="en-US" dirty="0"/>
                <a:t> 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98579" y="4961458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1</a:t>
              </a:r>
              <a:r>
                <a:rPr lang="en-US" dirty="0"/>
                <a:t> 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302504" y="4555067"/>
              <a:ext cx="37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68034" y="5435601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5</a:t>
              </a:r>
              <a:r>
                <a:rPr lang="en-US" dirty="0"/>
                <a:t>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28627" y="6193139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70771" y="5892798"/>
              <a:ext cx="37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3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02533" y="1405467"/>
            <a:ext cx="38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095074" y="3889612"/>
            <a:ext cx="998048" cy="716254"/>
          </a:xfrm>
          <a:prstGeom prst="line">
            <a:avLst/>
          </a:prstGeom>
          <a:solidFill>
            <a:schemeClr val="accent1"/>
          </a:solidFill>
          <a:ln w="130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960358" y="3889612"/>
            <a:ext cx="1269242" cy="614149"/>
          </a:xfrm>
          <a:prstGeom prst="line">
            <a:avLst/>
          </a:prstGeom>
          <a:solidFill>
            <a:schemeClr val="accent1"/>
          </a:solidFill>
          <a:ln w="130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63799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844840"/>
            <a:ext cx="7543800" cy="148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5100" y="513080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7" name="对象 5">
            <a:extLst>
              <a:ext uri="{FF2B5EF4-FFF2-40B4-BE49-F238E27FC236}">
                <a16:creationId xmlns:a16="http://schemas.microsoft.com/office/drawing/2014/main" id="{289062FF-C3D5-8443-A53C-5504811CE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137868"/>
              </p:ext>
            </p:extLst>
          </p:nvPr>
        </p:nvGraphicFramePr>
        <p:xfrm>
          <a:off x="1145541" y="1484272"/>
          <a:ext cx="6238240" cy="120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9" name="Equation" r:id="rId4" imgW="2044700" imgH="393700" progId="Equation.3">
                  <p:embed/>
                </p:oleObj>
              </mc:Choice>
              <mc:Fallback>
                <p:oleObj name="Equation" r:id="rId4" imgW="2044700" imgH="393700" progId="Equation.3">
                  <p:embed/>
                  <p:pic>
                    <p:nvPicPr>
                      <p:cNvPr id="5" name="对象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5541" y="1484272"/>
                        <a:ext cx="6238240" cy="1200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4D50601-93C6-A444-A482-22C089F5C550}"/>
              </a:ext>
            </a:extLst>
          </p:cNvPr>
          <p:cNvSpPr/>
          <p:nvPr/>
        </p:nvSpPr>
        <p:spPr bwMode="auto">
          <a:xfrm>
            <a:off x="4171950" y="1484271"/>
            <a:ext cx="1062990" cy="1216553"/>
          </a:xfrm>
          <a:prstGeom prst="ellipse">
            <a:avLst/>
          </a:prstGeom>
          <a:solidFill>
            <a:srgbClr val="C00000">
              <a:alpha val="38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401E8-BBF4-3A48-AFF6-B5EB2DA03FD7}"/>
              </a:ext>
            </a:extLst>
          </p:cNvPr>
          <p:cNvSpPr txBox="1"/>
          <p:nvPr/>
        </p:nvSpPr>
        <p:spPr>
          <a:xfrm>
            <a:off x="6553200" y="3808771"/>
            <a:ext cx="7825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98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309581"/>
              </p:ext>
            </p:extLst>
          </p:nvPr>
        </p:nvGraphicFramePr>
        <p:xfrm>
          <a:off x="2566705" y="3234838"/>
          <a:ext cx="2725386" cy="121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8" name="Equation" r:id="rId3" imgW="1028700" imgH="457200" progId="Equation.3">
                  <p:embed/>
                </p:oleObj>
              </mc:Choice>
              <mc:Fallback>
                <p:oleObj name="Equation" r:id="rId3" imgW="1028700" imgH="457200" progId="Equation.3">
                  <p:embed/>
                  <p:pic>
                    <p:nvPicPr>
                      <p:cNvPr id="4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6705" y="3234838"/>
                        <a:ext cx="2725386" cy="1211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Fault-Tolerant Optimization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600191"/>
            <a:ext cx="7509510" cy="224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  <a:p>
            <a:r>
              <a:rPr lang="en-US" dirty="0"/>
              <a:t>The original problem not meaningful</a:t>
            </a:r>
          </a:p>
          <a:p>
            <a:pPr marL="0" indent="0">
              <a:buNone/>
            </a:pPr>
            <a:r>
              <a:rPr lang="en-US" dirty="0"/>
              <a:t>		since it includes cost of </a:t>
            </a:r>
            <a:r>
              <a:rPr lang="en-US" dirty="0">
                <a:solidFill>
                  <a:srgbClr val="FF0000"/>
                </a:solidFill>
              </a:rPr>
              <a:t>faulty</a:t>
            </a:r>
            <a:r>
              <a:rPr lang="en-US" dirty="0"/>
              <a:t> agents</a:t>
            </a:r>
          </a:p>
        </p:txBody>
      </p:sp>
    </p:spTree>
    <p:extLst>
      <p:ext uri="{BB962C8B-B14F-4D97-AF65-F5344CB8AC3E}">
        <p14:creationId xmlns:p14="http://schemas.microsoft.com/office/powerpoint/2010/main" val="2121417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 = Non-faulty agents</a:t>
            </a:r>
          </a:p>
          <a:p>
            <a:endParaRPr lang="en-US" dirty="0"/>
          </a:p>
          <a:p>
            <a:r>
              <a:rPr lang="en-US" dirty="0"/>
              <a:t>Optimize only over </a:t>
            </a:r>
            <a:r>
              <a:rPr lang="en-US" dirty="0">
                <a:solidFill>
                  <a:srgbClr val="00B050"/>
                </a:solidFill>
              </a:rPr>
              <a:t>non-faulty</a:t>
            </a:r>
            <a:r>
              <a:rPr lang="en-US" dirty="0"/>
              <a:t> agents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7AF7042B-EC48-FB43-9821-7AC0C8BB8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041565"/>
              </p:ext>
            </p:extLst>
          </p:nvPr>
        </p:nvGraphicFramePr>
        <p:xfrm>
          <a:off x="2533969" y="3734195"/>
          <a:ext cx="2735261" cy="107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2" name="Equation" r:id="rId3" imgW="1168400" imgH="457200" progId="Equation.3">
                  <p:embed/>
                </p:oleObj>
              </mc:Choice>
              <mc:Fallback>
                <p:oleObj name="Equation" r:id="rId3" imgW="1168400" imgH="457200" progId="Equation.3">
                  <p:embed/>
                  <p:pic>
                    <p:nvPicPr>
                      <p:cNvPr id="7" name="对象 5">
                        <a:extLst>
                          <a:ext uri="{FF2B5EF4-FFF2-40B4-BE49-F238E27FC236}">
                            <a16:creationId xmlns:a16="http://schemas.microsoft.com/office/drawing/2014/main" id="{409A05C5-4378-C24D-8BDB-43D4032D1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3969" y="3734195"/>
                        <a:ext cx="2735261" cy="1074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452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07380"/>
            <a:ext cx="7543800" cy="148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69400" y="259334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10" name="对象 5">
            <a:extLst>
              <a:ext uri="{FF2B5EF4-FFF2-40B4-BE49-F238E27FC236}">
                <a16:creationId xmlns:a16="http://schemas.microsoft.com/office/drawing/2014/main" id="{1B620173-7E44-644B-824B-F64984EF9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805303"/>
              </p:ext>
            </p:extLst>
          </p:nvPr>
        </p:nvGraphicFramePr>
        <p:xfrm>
          <a:off x="5748930" y="4583693"/>
          <a:ext cx="2735261" cy="107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4" name="Equation" r:id="rId4" imgW="1168400" imgH="457200" progId="Equation.3">
                  <p:embed/>
                </p:oleObj>
              </mc:Choice>
              <mc:Fallback>
                <p:oleObj name="Equation" r:id="rId4" imgW="1168400" imgH="457200" progId="Equation.3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7AF7042B-EC48-FB43-9821-7AC0C8BB86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8930" y="4583693"/>
                        <a:ext cx="2735261" cy="107415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eft Brace 10">
            <a:extLst>
              <a:ext uri="{FF2B5EF4-FFF2-40B4-BE49-F238E27FC236}">
                <a16:creationId xmlns:a16="http://schemas.microsoft.com/office/drawing/2014/main" id="{8704EB38-0DAF-404C-8F7D-73EA0BEAA3F6}"/>
              </a:ext>
            </a:extLst>
          </p:cNvPr>
          <p:cNvSpPr/>
          <p:nvPr/>
        </p:nvSpPr>
        <p:spPr bwMode="auto">
          <a:xfrm>
            <a:off x="2087680" y="1851745"/>
            <a:ext cx="2123210" cy="398564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9987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422765-E096-8842-957A-BE5D4676140E}"/>
              </a:ext>
            </a:extLst>
          </p:cNvPr>
          <p:cNvSpPr txBox="1"/>
          <p:nvPr/>
        </p:nvSpPr>
        <p:spPr>
          <a:xfrm>
            <a:off x="1953284" y="5033010"/>
            <a:ext cx="239200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Non-faulty set N</a:t>
            </a:r>
          </a:p>
        </p:txBody>
      </p:sp>
    </p:spTree>
    <p:extLst>
      <p:ext uri="{BB962C8B-B14F-4D97-AF65-F5344CB8AC3E}">
        <p14:creationId xmlns:p14="http://schemas.microsoft.com/office/powerpoint/2010/main" val="1449469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91E783-31C9-304F-9D3E-582DA882DF74}"/>
              </a:ext>
            </a:extLst>
          </p:cNvPr>
          <p:cNvSpPr/>
          <p:nvPr/>
        </p:nvSpPr>
        <p:spPr bwMode="auto">
          <a:xfrm>
            <a:off x="960120" y="5383530"/>
            <a:ext cx="5086351" cy="62865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 = Non-faulty agents</a:t>
            </a:r>
          </a:p>
          <a:p>
            <a:endParaRPr lang="en-US" dirty="0"/>
          </a:p>
          <a:p>
            <a:r>
              <a:rPr lang="en-US" dirty="0"/>
              <a:t>Optimize only over </a:t>
            </a:r>
            <a:r>
              <a:rPr lang="en-US" dirty="0">
                <a:solidFill>
                  <a:srgbClr val="00B050"/>
                </a:solidFill>
              </a:rPr>
              <a:t>non-faulty</a:t>
            </a:r>
            <a:r>
              <a:rPr lang="en-US" dirty="0"/>
              <a:t> agents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is-IS" dirty="0">
                <a:solidFill>
                  <a:srgbClr val="FF0000"/>
                </a:solidFill>
              </a:rPr>
              <a:t>      … but this is provably impossible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graphicFrame>
        <p:nvGraphicFramePr>
          <p:cNvPr id="7" name="对象 5">
            <a:extLst>
              <a:ext uri="{FF2B5EF4-FFF2-40B4-BE49-F238E27FC236}">
                <a16:creationId xmlns:a16="http://schemas.microsoft.com/office/drawing/2014/main" id="{409A05C5-4378-C24D-8BDB-43D4032D1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97388"/>
              </p:ext>
            </p:extLst>
          </p:nvPr>
        </p:nvGraphicFramePr>
        <p:xfrm>
          <a:off x="2533969" y="3734195"/>
          <a:ext cx="2735261" cy="107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2" name="Equation" r:id="rId3" imgW="1168400" imgH="457200" progId="Equation.3">
                  <p:embed/>
                </p:oleObj>
              </mc:Choice>
              <mc:Fallback>
                <p:oleObj name="Equation" r:id="rId3" imgW="1168400" imgH="457200" progId="Equation.3">
                  <p:embed/>
                  <p:pic>
                    <p:nvPicPr>
                      <p:cNvPr id="5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3969" y="3734195"/>
                        <a:ext cx="2735261" cy="1074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6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184634"/>
            <a:ext cx="9144000" cy="36733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96816" y="3715788"/>
            <a:ext cx="2524046" cy="1617203"/>
          </a:xfrm>
          <a:prstGeom prst="rect">
            <a:avLst/>
          </a:prstGeom>
          <a:solidFill>
            <a:srgbClr val="FAFC55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5039" y="3914497"/>
            <a:ext cx="2407600" cy="1324770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610506" y="5474838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Distributed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Optimization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2141" y="3715788"/>
            <a:ext cx="2524046" cy="2274851"/>
            <a:chOff x="3250577" y="3713520"/>
            <a:chExt cx="2524046" cy="227485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250577" y="3713520"/>
              <a:ext cx="2524046" cy="1617203"/>
            </a:xfrm>
            <a:prstGeom prst="rect">
              <a:avLst/>
            </a:prstGeom>
            <a:solidFill>
              <a:srgbClr val="B1E8E3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647168" y="4032735"/>
              <a:ext cx="1672807" cy="990861"/>
              <a:chOff x="2693174" y="3691687"/>
              <a:chExt cx="1820631" cy="1061396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3864024" y="5526706"/>
              <a:ext cx="1297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Security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39073" y="3712872"/>
            <a:ext cx="2524046" cy="2222983"/>
            <a:chOff x="6227421" y="3713520"/>
            <a:chExt cx="2524046" cy="222298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227421" y="3713520"/>
              <a:ext cx="2524046" cy="161720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effectLst/>
                <a:latin typeface="Comic Sans MS" pitchFamily="66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624012" y="4032735"/>
              <a:ext cx="1672807" cy="990861"/>
              <a:chOff x="2693174" y="3691687"/>
              <a:chExt cx="1820631" cy="1061396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6850318" y="5474838"/>
              <a:ext cx="1194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Privacy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CD4DC-AACB-244A-B06B-DE29081AE994}"/>
              </a:ext>
            </a:extLst>
          </p:cNvPr>
          <p:cNvGrpSpPr/>
          <p:nvPr/>
        </p:nvGrpSpPr>
        <p:grpSpPr>
          <a:xfrm>
            <a:off x="2635476" y="845820"/>
            <a:ext cx="3765568" cy="1330944"/>
            <a:chOff x="2635476" y="845820"/>
            <a:chExt cx="3765568" cy="13309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70BE5E-E313-8C44-B850-C70D0A8EBB5D}"/>
                </a:ext>
              </a:extLst>
            </p:cNvPr>
            <p:cNvSpPr/>
            <p:nvPr/>
          </p:nvSpPr>
          <p:spPr bwMode="auto">
            <a:xfrm>
              <a:off x="2635476" y="845820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74" name="对象 5">
              <a:extLst>
                <a:ext uri="{FF2B5EF4-FFF2-40B4-BE49-F238E27FC236}">
                  <a16:creationId xmlns:a16="http://schemas.microsoft.com/office/drawing/2014/main" id="{6D605E3D-A917-E740-9335-9FEA85BD56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6701697"/>
                </p:ext>
              </p:extLst>
            </p:nvPr>
          </p:nvGraphicFramePr>
          <p:xfrm>
            <a:off x="3810695" y="938084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" name="Equation" r:id="rId8" imgW="1028700" imgH="457200" progId="Equation.3">
                    <p:embed/>
                  </p:oleObj>
                </mc:Choice>
                <mc:Fallback>
                  <p:oleObj name="Equation" r:id="rId8" imgW="1028700" imgH="457200" progId="Equation.3">
                    <p:embed/>
                    <p:pic>
                      <p:nvPicPr>
                        <p:cNvPr id="6" name="对象 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10695" y="938084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D0EAE4-8A1F-7D43-968A-58DED11BD073}"/>
                </a:ext>
              </a:extLst>
            </p:cNvPr>
            <p:cNvSpPr txBox="1"/>
            <p:nvPr/>
          </p:nvSpPr>
          <p:spPr>
            <a:xfrm>
              <a:off x="2635476" y="1239275"/>
              <a:ext cx="1208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39663E4-6B35-0E49-A550-1EAE2EAE220A}"/>
                  </a:ext>
                </a:extLst>
              </p:cNvPr>
              <p:cNvSpPr/>
              <p:nvPr/>
            </p:nvSpPr>
            <p:spPr>
              <a:xfrm>
                <a:off x="5150700" y="3987733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39663E4-6B35-0E49-A550-1EAE2EAE2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00" y="3987733"/>
                <a:ext cx="396424" cy="42681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FF38C6-94B6-F447-A9C4-8450DBA6F977}"/>
                  </a:ext>
                </a:extLst>
              </p:cNvPr>
              <p:cNvSpPr/>
              <p:nvPr/>
            </p:nvSpPr>
            <p:spPr>
              <a:xfrm>
                <a:off x="4492603" y="4562913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FF38C6-94B6-F447-A9C4-8450DBA6F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603" y="4562913"/>
                <a:ext cx="396424" cy="42681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33C46BC-45FA-E244-8931-8A79433849C0}"/>
                  </a:ext>
                </a:extLst>
              </p:cNvPr>
              <p:cNvSpPr/>
              <p:nvPr/>
            </p:nvSpPr>
            <p:spPr>
              <a:xfrm>
                <a:off x="5341825" y="4827691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33C46BC-45FA-E244-8931-8A7943384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25" y="4827691"/>
                <a:ext cx="396424" cy="42681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DFAE15-3717-F842-958F-0A5158CEC34C}"/>
                  </a:ext>
                </a:extLst>
              </p:cNvPr>
              <p:cNvSpPr/>
              <p:nvPr/>
            </p:nvSpPr>
            <p:spPr>
              <a:xfrm>
                <a:off x="3330649" y="4583768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DFAE15-3717-F842-958F-0A5158CEC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49" y="4583768"/>
                <a:ext cx="396424" cy="42681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D896EB-31C9-564F-91AA-5F438AB65B9E}"/>
                  </a:ext>
                </a:extLst>
              </p:cNvPr>
              <p:cNvSpPr/>
              <p:nvPr/>
            </p:nvSpPr>
            <p:spPr>
              <a:xfrm>
                <a:off x="4042042" y="3929737"/>
                <a:ext cx="396424" cy="4268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D896EB-31C9-564F-91AA-5F438AB65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42" y="3929737"/>
                <a:ext cx="396424" cy="42681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E27BBEE-9C2C-C64C-ABDA-E3E6119C8E02}"/>
                  </a:ext>
                </a:extLst>
              </p:cNvPr>
              <p:cNvSpPr/>
              <p:nvPr/>
            </p:nvSpPr>
            <p:spPr>
              <a:xfrm>
                <a:off x="8136453" y="3972493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E27BBEE-9C2C-C64C-ABDA-E3E6119C8E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453" y="3972493"/>
                <a:ext cx="396424" cy="42681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ECBFFA-5F16-0A43-ADAA-B34AF55B6CC8}"/>
                  </a:ext>
                </a:extLst>
              </p:cNvPr>
              <p:cNvSpPr/>
              <p:nvPr/>
            </p:nvSpPr>
            <p:spPr>
              <a:xfrm>
                <a:off x="7478356" y="4547673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ECBFFA-5F16-0A43-ADAA-B34AF55B6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356" y="4547673"/>
                <a:ext cx="396424" cy="42681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6F0D937-3E5D-D345-9546-2377F1428074}"/>
                  </a:ext>
                </a:extLst>
              </p:cNvPr>
              <p:cNvSpPr/>
              <p:nvPr/>
            </p:nvSpPr>
            <p:spPr>
              <a:xfrm>
                <a:off x="8327578" y="4812451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6F0D937-3E5D-D345-9546-2377F1428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78" y="4812451"/>
                <a:ext cx="396424" cy="42681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30540E3-5EED-734E-9A00-32762DECEFF1}"/>
                  </a:ext>
                </a:extLst>
              </p:cNvPr>
              <p:cNvSpPr/>
              <p:nvPr/>
            </p:nvSpPr>
            <p:spPr>
              <a:xfrm>
                <a:off x="6316402" y="4568528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30540E3-5EED-734E-9A00-32762DECE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402" y="4568528"/>
                <a:ext cx="396424" cy="42681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4828E0-2ABF-4C40-B765-A43BB17603BF}"/>
                  </a:ext>
                </a:extLst>
              </p:cNvPr>
              <p:cNvSpPr/>
              <p:nvPr/>
            </p:nvSpPr>
            <p:spPr>
              <a:xfrm>
                <a:off x="7027795" y="3914497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4828E0-2ABF-4C40-B765-A43BB1760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795" y="3914497"/>
                <a:ext cx="396424" cy="42681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801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Fault-Tolerant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/>
              <a:t>Instead of </a:t>
            </a:r>
            <a:r>
              <a:rPr kumimoji="1" lang="en-US" altLang="zh-CN" dirty="0">
                <a:solidFill>
                  <a:srgbClr val="009242"/>
                </a:solidFill>
              </a:rPr>
              <a:t>uniform</a:t>
            </a:r>
            <a:r>
              <a:rPr kumimoji="1" lang="en-US" altLang="zh-CN" dirty="0"/>
              <a:t> weights</a:t>
            </a:r>
          </a:p>
          <a:p>
            <a:pPr marL="0" indent="0">
              <a:buNone/>
            </a:pPr>
            <a:endParaRPr kumimoji="1" lang="en-US" altLang="zh-CN" sz="1800" dirty="0"/>
          </a:p>
          <a:p>
            <a:pPr marL="0" indent="0">
              <a:buNone/>
            </a:pPr>
            <a:endParaRPr kumimoji="1" lang="en-US" altLang="zh-CN" sz="1800" dirty="0"/>
          </a:p>
          <a:p>
            <a:pPr marL="0" indent="0">
              <a:buNone/>
            </a:pPr>
            <a:endParaRPr kumimoji="1" lang="en-US" altLang="zh-CN" sz="1800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    allow </a:t>
            </a:r>
            <a:r>
              <a:rPr kumimoji="1" lang="en-US" altLang="zh-CN" dirty="0">
                <a:solidFill>
                  <a:srgbClr val="800000"/>
                </a:solidFill>
              </a:rPr>
              <a:t>unequal</a:t>
            </a:r>
            <a:r>
              <a:rPr kumimoji="1" lang="en-US" altLang="zh-CN" dirty="0"/>
              <a:t> weights</a:t>
            </a:r>
          </a:p>
          <a:p>
            <a:pPr marL="0" indent="0">
              <a:buNone/>
            </a:pPr>
            <a:endParaRPr kumimoji="1" lang="en-US" altLang="zh-CN" sz="1800" dirty="0"/>
          </a:p>
          <a:p>
            <a:pPr marL="0" indent="0">
              <a:buNone/>
            </a:pPr>
            <a:endParaRPr kumimoji="1" lang="en-US" altLang="zh-CN" sz="1800" dirty="0"/>
          </a:p>
          <a:p>
            <a:pPr marL="0" indent="0">
              <a:buNone/>
            </a:pPr>
            <a:r>
              <a:rPr kumimoji="1" lang="en-US" altLang="zh-CN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kumimoji="1" lang="en-US" altLang="zh-CN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graphicFrame>
        <p:nvGraphicFramePr>
          <p:cNvPr id="7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321525"/>
              </p:ext>
            </p:extLst>
          </p:nvPr>
        </p:nvGraphicFramePr>
        <p:xfrm>
          <a:off x="4661747" y="4556339"/>
          <a:ext cx="3142826" cy="733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9" name="Equation" r:id="rId3" imgW="1257300" imgH="292100" progId="Equation.3">
                  <p:embed/>
                </p:oleObj>
              </mc:Choice>
              <mc:Fallback>
                <p:oleObj name="Equation" r:id="rId3" imgW="1257300" imgH="292100" progId="Equation.3">
                  <p:embed/>
                  <p:pic>
                    <p:nvPicPr>
                      <p:cNvPr id="7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1747" y="4556339"/>
                        <a:ext cx="3142826" cy="733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5">
            <a:extLst>
              <a:ext uri="{FF2B5EF4-FFF2-40B4-BE49-F238E27FC236}">
                <a16:creationId xmlns:a16="http://schemas.microsoft.com/office/drawing/2014/main" id="{1FF40C03-3687-A14A-80EA-414D0E1928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30709"/>
              </p:ext>
            </p:extLst>
          </p:nvPr>
        </p:nvGraphicFramePr>
        <p:xfrm>
          <a:off x="4661747" y="2279590"/>
          <a:ext cx="2735261" cy="107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0" name="Equation" r:id="rId5" imgW="1168400" imgH="457200" progId="Equation.3">
                  <p:embed/>
                </p:oleObj>
              </mc:Choice>
              <mc:Fallback>
                <p:oleObj name="Equation" r:id="rId5" imgW="1168400" imgH="457200" progId="Equation.3">
                  <p:embed/>
                  <p:pic>
                    <p:nvPicPr>
                      <p:cNvPr id="7" name="对象 5">
                        <a:extLst>
                          <a:ext uri="{FF2B5EF4-FFF2-40B4-BE49-F238E27FC236}">
                            <a16:creationId xmlns:a16="http://schemas.microsoft.com/office/drawing/2014/main" id="{409A05C5-4378-C24D-8BDB-43D4032D1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1747" y="2279590"/>
                        <a:ext cx="2735261" cy="1074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071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F69A0F-3E57-5F4A-ADF9-5F5760491F7B}"/>
              </a:ext>
            </a:extLst>
          </p:cNvPr>
          <p:cNvSpPr/>
          <p:nvPr/>
        </p:nvSpPr>
        <p:spPr bwMode="auto">
          <a:xfrm>
            <a:off x="960120" y="5909310"/>
            <a:ext cx="5086351" cy="62865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Fault-Tolerant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/>
              <a:t>Instead of </a:t>
            </a:r>
            <a:r>
              <a:rPr kumimoji="1" lang="en-US" altLang="zh-CN" dirty="0">
                <a:solidFill>
                  <a:srgbClr val="009242"/>
                </a:solidFill>
              </a:rPr>
              <a:t>uniform</a:t>
            </a:r>
            <a:r>
              <a:rPr kumimoji="1" lang="en-US" altLang="zh-CN" dirty="0"/>
              <a:t> weights</a:t>
            </a:r>
          </a:p>
          <a:p>
            <a:pPr marL="0" indent="0">
              <a:buNone/>
            </a:pPr>
            <a:endParaRPr kumimoji="1" lang="en-US" altLang="zh-CN" sz="1800" dirty="0"/>
          </a:p>
          <a:p>
            <a:pPr marL="0" indent="0">
              <a:buNone/>
            </a:pPr>
            <a:endParaRPr kumimoji="1" lang="en-US" altLang="zh-CN" sz="1800" dirty="0"/>
          </a:p>
          <a:p>
            <a:pPr marL="0" indent="0">
              <a:buNone/>
            </a:pPr>
            <a:endParaRPr kumimoji="1" lang="en-US" altLang="zh-CN" sz="1800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    allow </a:t>
            </a:r>
            <a:r>
              <a:rPr kumimoji="1" lang="en-US" altLang="zh-CN" dirty="0">
                <a:solidFill>
                  <a:srgbClr val="800000"/>
                </a:solidFill>
              </a:rPr>
              <a:t>unequal</a:t>
            </a:r>
            <a:r>
              <a:rPr kumimoji="1" lang="en-US" altLang="zh-CN" dirty="0"/>
              <a:t> weights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>
                <a:solidFill>
                  <a:srgbClr val="00B050"/>
                </a:solidFill>
              </a:rPr>
              <a:t>    but as close to uniform as possible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sz="1800" dirty="0"/>
          </a:p>
          <a:p>
            <a:pPr marL="0" indent="0">
              <a:buNone/>
            </a:pPr>
            <a:endParaRPr kumimoji="1" lang="en-US" altLang="zh-CN" sz="1800" dirty="0"/>
          </a:p>
          <a:p>
            <a:pPr marL="0" indent="0">
              <a:buNone/>
            </a:pPr>
            <a:r>
              <a:rPr kumimoji="1" lang="en-US" altLang="zh-CN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kumimoji="1" lang="en-US" altLang="zh-CN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graphicFrame>
        <p:nvGraphicFramePr>
          <p:cNvPr id="7" name="对象 7"/>
          <p:cNvGraphicFramePr>
            <a:graphicFrameLocks noChangeAspect="1"/>
          </p:cNvGraphicFramePr>
          <p:nvPr>
            <p:extLst/>
          </p:nvPr>
        </p:nvGraphicFramePr>
        <p:xfrm>
          <a:off x="4661747" y="4556339"/>
          <a:ext cx="3142826" cy="733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1" name="Equation" r:id="rId3" imgW="1257300" imgH="292100" progId="Equation.3">
                  <p:embed/>
                </p:oleObj>
              </mc:Choice>
              <mc:Fallback>
                <p:oleObj name="Equation" r:id="rId3" imgW="1257300" imgH="292100" progId="Equation.3">
                  <p:embed/>
                  <p:pic>
                    <p:nvPicPr>
                      <p:cNvPr id="7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1747" y="4556339"/>
                        <a:ext cx="3142826" cy="733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5">
            <a:extLst>
              <a:ext uri="{FF2B5EF4-FFF2-40B4-BE49-F238E27FC236}">
                <a16:creationId xmlns:a16="http://schemas.microsoft.com/office/drawing/2014/main" id="{1FF40C03-3687-A14A-80EA-414D0E1928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61747" y="2279590"/>
          <a:ext cx="2735261" cy="107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2" name="Equation" r:id="rId5" imgW="1168400" imgH="457200" progId="Equation.3">
                  <p:embed/>
                </p:oleObj>
              </mc:Choice>
              <mc:Fallback>
                <p:oleObj name="Equation" r:id="rId5" imgW="1168400" imgH="457200" progId="Equation.3">
                  <p:embed/>
                  <p:pic>
                    <p:nvPicPr>
                      <p:cNvPr id="9" name="对象 5">
                        <a:extLst>
                          <a:ext uri="{FF2B5EF4-FFF2-40B4-BE49-F238E27FC236}">
                            <a16:creationId xmlns:a16="http://schemas.microsoft.com/office/drawing/2014/main" id="{1FF40C03-3687-A14A-80EA-414D0E1928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1747" y="2279590"/>
                        <a:ext cx="2735261" cy="1074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835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Fault-Tolerant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kumimoji="1" lang="en-US" altLang="zh-CN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graphicFrame>
        <p:nvGraphicFramePr>
          <p:cNvPr id="7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60622"/>
              </p:ext>
            </p:extLst>
          </p:nvPr>
        </p:nvGraphicFramePr>
        <p:xfrm>
          <a:off x="4994910" y="2658861"/>
          <a:ext cx="2287177" cy="788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8" name="Equation" r:id="rId3" imgW="850900" imgH="292100" progId="Equation.3">
                  <p:embed/>
                </p:oleObj>
              </mc:Choice>
              <mc:Fallback>
                <p:oleObj name="Equation" r:id="rId3" imgW="850900" imgH="292100" progId="Equation.3">
                  <p:embed/>
                  <p:pic>
                    <p:nvPicPr>
                      <p:cNvPr id="7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4910" y="2658861"/>
                        <a:ext cx="2287177" cy="788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1" lang="en-US" altLang="zh-CN" dirty="0"/>
              <a:t>Find </a:t>
            </a:r>
            <a:r>
              <a:rPr kumimoji="1"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zh-CN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kumimoji="1" lang="en-US" altLang="zh-CN" dirty="0"/>
              <a:t> such that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		</a:t>
            </a:r>
            <a:r>
              <a:rPr kumimoji="1"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zh-CN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kumimoji="1" lang="en-US" altLang="zh-CN" sz="2800" dirty="0"/>
              <a:t>  </a:t>
            </a:r>
            <a:r>
              <a:rPr kumimoji="1" lang="en-US" altLang="zh-CN" sz="2800" dirty="0">
                <a:solidFill>
                  <a:srgbClr val="FF0000"/>
                </a:solidFill>
              </a:rPr>
              <a:t>=</a:t>
            </a:r>
            <a:r>
              <a:rPr kumimoji="1" lang="en-US" altLang="zh-CN" sz="2800" dirty="0"/>
              <a:t>  </a:t>
            </a:r>
            <a:r>
              <a:rPr kumimoji="1"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kumimoji="1"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</a:t>
            </a:r>
          </a:p>
          <a:p>
            <a:pPr marL="0" indent="0">
              <a:buNone/>
            </a:pPr>
            <a:endParaRPr kumimoji="1"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en-US" altLang="zh-CN" dirty="0">
                <a:latin typeface="Helvetica" pitchFamily="2" charset="0"/>
                <a:cs typeface="Times New Roman" panose="02020603050405020304" pitchFamily="18" charset="0"/>
              </a:rPr>
              <a:t>for some weight vector </a:t>
            </a:r>
            <a:r>
              <a:rPr kumimoji="1"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⍺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21528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Fault-Tolerant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kumimoji="1" lang="en-US" altLang="zh-CN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对象 7"/>
          <p:cNvGraphicFramePr>
            <a:graphicFrameLocks noChangeAspect="1"/>
          </p:cNvGraphicFramePr>
          <p:nvPr>
            <p:extLst/>
          </p:nvPr>
        </p:nvGraphicFramePr>
        <p:xfrm>
          <a:off x="4994910" y="2658861"/>
          <a:ext cx="2287177" cy="788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4" name="Equation" r:id="rId3" imgW="850900" imgH="292100" progId="Equation.3">
                  <p:embed/>
                </p:oleObj>
              </mc:Choice>
              <mc:Fallback>
                <p:oleObj name="Equation" r:id="rId3" imgW="850900" imgH="292100" progId="Equation.3">
                  <p:embed/>
                  <p:pic>
                    <p:nvPicPr>
                      <p:cNvPr id="7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4910" y="2658861"/>
                        <a:ext cx="2287177" cy="788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1" lang="en-US" altLang="zh-CN" dirty="0"/>
              <a:t>Find </a:t>
            </a:r>
            <a:r>
              <a:rPr kumimoji="1"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zh-CN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kumimoji="1" lang="en-US" altLang="zh-CN" dirty="0"/>
              <a:t> such that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		</a:t>
            </a:r>
            <a:r>
              <a:rPr kumimoji="1"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zh-CN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kumimoji="1" lang="en-US" altLang="zh-CN" sz="2800" dirty="0"/>
              <a:t>  </a:t>
            </a:r>
            <a:r>
              <a:rPr kumimoji="1" lang="en-US" altLang="zh-CN" sz="2800" dirty="0">
                <a:solidFill>
                  <a:srgbClr val="FF0000"/>
                </a:solidFill>
              </a:rPr>
              <a:t>=</a:t>
            </a:r>
            <a:r>
              <a:rPr kumimoji="1" lang="en-US" altLang="zh-CN" sz="2800" dirty="0"/>
              <a:t>  </a:t>
            </a:r>
            <a:r>
              <a:rPr kumimoji="1"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kumimoji="1"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</a:t>
            </a:r>
          </a:p>
          <a:p>
            <a:pPr marL="0" indent="0">
              <a:buNone/>
            </a:pPr>
            <a:endParaRPr kumimoji="1"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en-US" altLang="zh-CN" dirty="0">
                <a:latin typeface="Helvetica" pitchFamily="2" charset="0"/>
                <a:cs typeface="Times New Roman" panose="02020603050405020304" pitchFamily="18" charset="0"/>
              </a:rPr>
              <a:t>for some weight vector </a:t>
            </a:r>
            <a:r>
              <a:rPr kumimoji="1"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⍺</a:t>
            </a:r>
          </a:p>
          <a:p>
            <a:pPr marL="0" indent="0">
              <a:buNone/>
            </a:pPr>
            <a:endParaRPr kumimoji="1"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endParaRPr kumimoji="1"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9D2D6B-60CB-8143-AE8E-6D2A3B6449E7}"/>
              </a:ext>
            </a:extLst>
          </p:cNvPr>
          <p:cNvSpPr/>
          <p:nvPr/>
        </p:nvSpPr>
        <p:spPr bwMode="auto">
          <a:xfrm>
            <a:off x="1211580" y="5234940"/>
            <a:ext cx="7025640" cy="55626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2" charset="0"/>
              </a:rPr>
              <a:t>How close to uniform weight vector can we get?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126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ACA5D7-F301-D64C-BC2F-A8EF10F5EB59}"/>
              </a:ext>
            </a:extLst>
          </p:cNvPr>
          <p:cNvSpPr/>
          <p:nvPr/>
        </p:nvSpPr>
        <p:spPr bwMode="auto">
          <a:xfrm>
            <a:off x="468630" y="4754880"/>
            <a:ext cx="8298180" cy="106299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A9C84-C551-1F4A-876A-B32753C3D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1B4AA-8F7C-954C-A3E5-F048238A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989570" cy="45720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Answer depends on</a:t>
            </a:r>
          </a:p>
          <a:p>
            <a:endParaRPr lang="en-US" dirty="0"/>
          </a:p>
          <a:p>
            <a:r>
              <a:rPr lang="en-US" dirty="0"/>
              <a:t>Network topology</a:t>
            </a:r>
          </a:p>
          <a:p>
            <a:r>
              <a:rPr lang="en-US" dirty="0"/>
              <a:t>Redundancy (in functions)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Goal</a:t>
            </a:r>
            <a:r>
              <a:rPr lang="en-US" dirty="0"/>
              <a:t>:  	Identify tight necessary/sufficient conditions</a:t>
            </a:r>
          </a:p>
        </p:txBody>
      </p:sp>
    </p:spTree>
    <p:extLst>
      <p:ext uri="{BB962C8B-B14F-4D97-AF65-F5344CB8AC3E}">
        <p14:creationId xmlns:p14="http://schemas.microsoft.com/office/powerpoint/2010/main" val="40567176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B3C9-A9CD-2C48-9177-BFD1FD9D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behind Solutions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3954-3A6F-714A-AAF8-9452AC96A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" y="1524000"/>
            <a:ext cx="8298180" cy="4572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Must </a:t>
            </a:r>
            <a:r>
              <a:rPr lang="en-US" i="1" dirty="0">
                <a:solidFill>
                  <a:srgbClr val="C00000"/>
                </a:solidFill>
              </a:rPr>
              <a:t>filter</a:t>
            </a:r>
            <a:r>
              <a:rPr lang="en-US" dirty="0"/>
              <a:t> bad behavior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DBD2B-25A6-8B4F-A92A-477DC430D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4610100"/>
            <a:ext cx="75438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0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B3C9-A9CD-2C48-9177-BFD1FD9D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behind Solutions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3954-3A6F-714A-AAF8-9452AC96A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" y="1524000"/>
            <a:ext cx="8298180" cy="4572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Must </a:t>
            </a:r>
            <a:r>
              <a:rPr lang="en-US" i="1" dirty="0">
                <a:solidFill>
                  <a:srgbClr val="C00000"/>
                </a:solidFill>
              </a:rPr>
              <a:t>filter</a:t>
            </a:r>
            <a:r>
              <a:rPr lang="en-US" dirty="0"/>
              <a:t> bad behavior</a:t>
            </a:r>
          </a:p>
          <a:p>
            <a:endParaRPr lang="en-US" dirty="0"/>
          </a:p>
          <a:p>
            <a:r>
              <a:rPr lang="en-US" dirty="0"/>
              <a:t>Outliers defined using gradients</a:t>
            </a:r>
            <a:br>
              <a:rPr lang="en-US" dirty="0"/>
            </a:br>
            <a:r>
              <a:rPr lang="en-US" dirty="0"/>
              <a:t>				… discard extreme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DBD2B-25A6-8B4F-A92A-477DC430D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4610100"/>
            <a:ext cx="75438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709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E8751A-2D69-AE48-95F8-1C4C061B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Fault-Tolerant Classification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BC6F4-9CBA-5942-8548-C2E76C001AFC}"/>
              </a:ext>
            </a:extLst>
          </p:cNvPr>
          <p:cNvSpPr/>
          <p:nvPr/>
        </p:nvSpPr>
        <p:spPr bwMode="auto">
          <a:xfrm>
            <a:off x="0" y="1752600"/>
            <a:ext cx="7383780" cy="55626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2" charset="0"/>
              </a:rPr>
              <a:t>When can we classify correctly despite adversaries?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236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0AE9-1D58-534A-B7E0-39168A5E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Example</a:t>
            </a:r>
            <a:r>
              <a:rPr lang="en-US" dirty="0"/>
              <a:t>: Fault-Tolerant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7369-C313-D241-ADC2-E3E92AB53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good agents in this system classify correctly?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A24F-753F-054B-A786-F599D95C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5D0F8B-5B3D-3A49-8169-AD06BF8178C0}"/>
              </a:ext>
            </a:extLst>
          </p:cNvPr>
          <p:cNvSpPr/>
          <p:nvPr/>
        </p:nvSpPr>
        <p:spPr>
          <a:xfrm>
            <a:off x="1158664" y="2829477"/>
            <a:ext cx="650240" cy="6236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0488BD-D92E-1145-BD1E-BFC7CCF2D0F1}"/>
              </a:ext>
            </a:extLst>
          </p:cNvPr>
          <p:cNvCxnSpPr>
            <a:cxnSpLocks/>
          </p:cNvCxnSpPr>
          <p:nvPr/>
        </p:nvCxnSpPr>
        <p:spPr>
          <a:xfrm>
            <a:off x="1808904" y="3141283"/>
            <a:ext cx="10028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3768B0AA-BD81-4941-B23C-23C5810C9E0E}"/>
              </a:ext>
            </a:extLst>
          </p:cNvPr>
          <p:cNvSpPr/>
          <p:nvPr/>
        </p:nvSpPr>
        <p:spPr>
          <a:xfrm>
            <a:off x="2807548" y="2830706"/>
            <a:ext cx="650240" cy="6236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F84C96-624D-CF44-BFCA-7A0759116E75}"/>
              </a:ext>
            </a:extLst>
          </p:cNvPr>
          <p:cNvCxnSpPr>
            <a:cxnSpLocks/>
          </p:cNvCxnSpPr>
          <p:nvPr/>
        </p:nvCxnSpPr>
        <p:spPr>
          <a:xfrm>
            <a:off x="3457788" y="3141283"/>
            <a:ext cx="10028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C0C06B11-19F3-1E4C-ACCA-DB7DB462FFC1}"/>
              </a:ext>
            </a:extLst>
          </p:cNvPr>
          <p:cNvSpPr/>
          <p:nvPr/>
        </p:nvSpPr>
        <p:spPr>
          <a:xfrm>
            <a:off x="4443734" y="2830666"/>
            <a:ext cx="650240" cy="6236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04578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AE4487-BFEC-CE4E-9337-107D7DE4359C}"/>
              </a:ext>
            </a:extLst>
          </p:cNvPr>
          <p:cNvSpPr/>
          <p:nvPr/>
        </p:nvSpPr>
        <p:spPr bwMode="auto">
          <a:xfrm>
            <a:off x="468630" y="4754880"/>
            <a:ext cx="8298180" cy="106299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A9C84-C551-1F4A-876A-B32753C3D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1B4AA-8F7C-954C-A3E5-F048238A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989570" cy="45720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Answer depends on</a:t>
            </a:r>
          </a:p>
          <a:p>
            <a:endParaRPr lang="en-US" dirty="0"/>
          </a:p>
          <a:p>
            <a:r>
              <a:rPr lang="en-US" dirty="0"/>
              <a:t>Network topology</a:t>
            </a:r>
          </a:p>
          <a:p>
            <a:r>
              <a:rPr lang="en-US" dirty="0"/>
              <a:t>Redundancy (in observations)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Goal</a:t>
            </a:r>
            <a:r>
              <a:rPr lang="en-US" dirty="0"/>
              <a:t>:  	Identify tight necessary/sufficient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2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184634"/>
            <a:ext cx="9144000" cy="36733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48B6CB-231E-A14A-B48E-DB8E14AB9EEB}"/>
              </a:ext>
            </a:extLst>
          </p:cNvPr>
          <p:cNvGrpSpPr/>
          <p:nvPr/>
        </p:nvGrpSpPr>
        <p:grpSpPr>
          <a:xfrm>
            <a:off x="2635476" y="845820"/>
            <a:ext cx="3765568" cy="1330944"/>
            <a:chOff x="2635476" y="845820"/>
            <a:chExt cx="3765568" cy="13309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FDDF7E-5187-0D4A-99F7-04B3C348A727}"/>
                </a:ext>
              </a:extLst>
            </p:cNvPr>
            <p:cNvSpPr/>
            <p:nvPr/>
          </p:nvSpPr>
          <p:spPr bwMode="auto">
            <a:xfrm>
              <a:off x="2635476" y="845820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13" name="对象 5">
              <a:extLst>
                <a:ext uri="{FF2B5EF4-FFF2-40B4-BE49-F238E27FC236}">
                  <a16:creationId xmlns:a16="http://schemas.microsoft.com/office/drawing/2014/main" id="{FA9D733E-AB8F-D341-9766-12E45131A4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4872951"/>
                </p:ext>
              </p:extLst>
            </p:nvPr>
          </p:nvGraphicFramePr>
          <p:xfrm>
            <a:off x="3810695" y="938084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1" name="Equation" r:id="rId3" imgW="1028700" imgH="457200" progId="Equation.3">
                    <p:embed/>
                  </p:oleObj>
                </mc:Choice>
                <mc:Fallback>
                  <p:oleObj name="Equation" r:id="rId3" imgW="1028700" imgH="457200" progId="Equation.3">
                    <p:embed/>
                    <p:pic>
                      <p:nvPicPr>
                        <p:cNvPr id="74" name="对象 5">
                          <a:extLst>
                            <a:ext uri="{FF2B5EF4-FFF2-40B4-BE49-F238E27FC236}">
                              <a16:creationId xmlns:a16="http://schemas.microsoft.com/office/drawing/2014/main" id="{6D605E3D-A917-E740-9335-9FEA85BD56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10695" y="938084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06EC42-55BB-A344-904A-DCB1C95F708E}"/>
                </a:ext>
              </a:extLst>
            </p:cNvPr>
            <p:cNvSpPr txBox="1"/>
            <p:nvPr/>
          </p:nvSpPr>
          <p:spPr>
            <a:xfrm>
              <a:off x="2635476" y="1239275"/>
              <a:ext cx="1208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6910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184634"/>
            <a:ext cx="9144000" cy="36733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96816" y="3715788"/>
            <a:ext cx="2524046" cy="1617203"/>
          </a:xfrm>
          <a:prstGeom prst="rect">
            <a:avLst/>
          </a:prstGeom>
          <a:solidFill>
            <a:srgbClr val="FAFC55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5039" y="3914497"/>
            <a:ext cx="2407600" cy="1324770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610506" y="5474838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Distributed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Optimization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2141" y="3715788"/>
            <a:ext cx="2524046" cy="2274851"/>
            <a:chOff x="3250577" y="3713520"/>
            <a:chExt cx="2524046" cy="227485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250577" y="3713520"/>
              <a:ext cx="2524046" cy="1617203"/>
            </a:xfrm>
            <a:prstGeom prst="rect">
              <a:avLst/>
            </a:prstGeom>
            <a:solidFill>
              <a:srgbClr val="B1E8E3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647168" y="4032735"/>
              <a:ext cx="1672807" cy="990861"/>
              <a:chOff x="2693174" y="3691687"/>
              <a:chExt cx="1820631" cy="1061396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3864024" y="5526706"/>
              <a:ext cx="1297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Security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39073" y="3712872"/>
            <a:ext cx="2524046" cy="2222983"/>
            <a:chOff x="6227421" y="3713520"/>
            <a:chExt cx="2524046" cy="222298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227421" y="3713520"/>
              <a:ext cx="2524046" cy="161720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effectLst/>
                <a:latin typeface="Comic Sans MS" pitchFamily="66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624012" y="4032735"/>
              <a:ext cx="1672807" cy="990861"/>
              <a:chOff x="2693174" y="3691687"/>
              <a:chExt cx="1820631" cy="1061396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6850318" y="5474838"/>
              <a:ext cx="1194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Privacy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CD4DC-AACB-244A-B06B-DE29081AE994}"/>
              </a:ext>
            </a:extLst>
          </p:cNvPr>
          <p:cNvGrpSpPr/>
          <p:nvPr/>
        </p:nvGrpSpPr>
        <p:grpSpPr>
          <a:xfrm>
            <a:off x="2635476" y="845820"/>
            <a:ext cx="3765568" cy="1330944"/>
            <a:chOff x="2635476" y="845820"/>
            <a:chExt cx="3765568" cy="13309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70BE5E-E313-8C44-B850-C70D0A8EBB5D}"/>
                </a:ext>
              </a:extLst>
            </p:cNvPr>
            <p:cNvSpPr/>
            <p:nvPr/>
          </p:nvSpPr>
          <p:spPr bwMode="auto">
            <a:xfrm>
              <a:off x="2635476" y="845820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74" name="对象 5">
              <a:extLst>
                <a:ext uri="{FF2B5EF4-FFF2-40B4-BE49-F238E27FC236}">
                  <a16:creationId xmlns:a16="http://schemas.microsoft.com/office/drawing/2014/main" id="{6D605E3D-A917-E740-9335-9FEA85BD568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810695" y="938084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30" name="Equation" r:id="rId8" imgW="1028700" imgH="457200" progId="Equation.3">
                    <p:embed/>
                  </p:oleObj>
                </mc:Choice>
                <mc:Fallback>
                  <p:oleObj name="Equation" r:id="rId8" imgW="1028700" imgH="457200" progId="Equation.3">
                    <p:embed/>
                    <p:pic>
                      <p:nvPicPr>
                        <p:cNvPr id="74" name="对象 5">
                          <a:extLst>
                            <a:ext uri="{FF2B5EF4-FFF2-40B4-BE49-F238E27FC236}">
                              <a16:creationId xmlns:a16="http://schemas.microsoft.com/office/drawing/2014/main" id="{6D605E3D-A917-E740-9335-9FEA85BD56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10695" y="938084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D0EAE4-8A1F-7D43-968A-58DED11BD073}"/>
                </a:ext>
              </a:extLst>
            </p:cNvPr>
            <p:cNvSpPr txBox="1"/>
            <p:nvPr/>
          </p:nvSpPr>
          <p:spPr>
            <a:xfrm>
              <a:off x="2635476" y="1239275"/>
              <a:ext cx="1208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39663E4-6B35-0E49-A550-1EAE2EAE220A}"/>
                  </a:ext>
                </a:extLst>
              </p:cNvPr>
              <p:cNvSpPr/>
              <p:nvPr/>
            </p:nvSpPr>
            <p:spPr>
              <a:xfrm>
                <a:off x="5150700" y="3987733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39663E4-6B35-0E49-A550-1EAE2EAE2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00" y="3987733"/>
                <a:ext cx="396424" cy="42681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FF38C6-94B6-F447-A9C4-8450DBA6F977}"/>
                  </a:ext>
                </a:extLst>
              </p:cNvPr>
              <p:cNvSpPr/>
              <p:nvPr/>
            </p:nvSpPr>
            <p:spPr>
              <a:xfrm>
                <a:off x="4492603" y="4562913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FF38C6-94B6-F447-A9C4-8450DBA6F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603" y="4562913"/>
                <a:ext cx="396424" cy="42681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33C46BC-45FA-E244-8931-8A79433849C0}"/>
                  </a:ext>
                </a:extLst>
              </p:cNvPr>
              <p:cNvSpPr/>
              <p:nvPr/>
            </p:nvSpPr>
            <p:spPr>
              <a:xfrm>
                <a:off x="5341825" y="4827691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33C46BC-45FA-E244-8931-8A7943384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25" y="4827691"/>
                <a:ext cx="396424" cy="42681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DFAE15-3717-F842-958F-0A5158CEC34C}"/>
                  </a:ext>
                </a:extLst>
              </p:cNvPr>
              <p:cNvSpPr/>
              <p:nvPr/>
            </p:nvSpPr>
            <p:spPr>
              <a:xfrm>
                <a:off x="3330649" y="4583768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DFAE15-3717-F842-958F-0A5158CEC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49" y="4583768"/>
                <a:ext cx="396424" cy="42681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D896EB-31C9-564F-91AA-5F438AB65B9E}"/>
                  </a:ext>
                </a:extLst>
              </p:cNvPr>
              <p:cNvSpPr/>
              <p:nvPr/>
            </p:nvSpPr>
            <p:spPr>
              <a:xfrm>
                <a:off x="4042042" y="3929737"/>
                <a:ext cx="396424" cy="4268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D896EB-31C9-564F-91AA-5F438AB65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42" y="3929737"/>
                <a:ext cx="396424" cy="42681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E27BBEE-9C2C-C64C-ABDA-E3E6119C8E02}"/>
                  </a:ext>
                </a:extLst>
              </p:cNvPr>
              <p:cNvSpPr/>
              <p:nvPr/>
            </p:nvSpPr>
            <p:spPr>
              <a:xfrm>
                <a:off x="8136453" y="3972493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E27BBEE-9C2C-C64C-ABDA-E3E6119C8E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453" y="3972493"/>
                <a:ext cx="396424" cy="42681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ECBFFA-5F16-0A43-ADAA-B34AF55B6CC8}"/>
                  </a:ext>
                </a:extLst>
              </p:cNvPr>
              <p:cNvSpPr/>
              <p:nvPr/>
            </p:nvSpPr>
            <p:spPr>
              <a:xfrm>
                <a:off x="7478356" y="4547673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ECBFFA-5F16-0A43-ADAA-B34AF55B6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356" y="4547673"/>
                <a:ext cx="396424" cy="42681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6F0D937-3E5D-D345-9546-2377F1428074}"/>
                  </a:ext>
                </a:extLst>
              </p:cNvPr>
              <p:cNvSpPr/>
              <p:nvPr/>
            </p:nvSpPr>
            <p:spPr>
              <a:xfrm>
                <a:off x="8327578" y="4812451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6F0D937-3E5D-D345-9546-2377F1428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78" y="4812451"/>
                <a:ext cx="396424" cy="42681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30540E3-5EED-734E-9A00-32762DECEFF1}"/>
                  </a:ext>
                </a:extLst>
              </p:cNvPr>
              <p:cNvSpPr/>
              <p:nvPr/>
            </p:nvSpPr>
            <p:spPr>
              <a:xfrm>
                <a:off x="6316402" y="4568528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30540E3-5EED-734E-9A00-32762DECE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402" y="4568528"/>
                <a:ext cx="396424" cy="42681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4828E0-2ABF-4C40-B765-A43BB17603BF}"/>
                  </a:ext>
                </a:extLst>
              </p:cNvPr>
              <p:cNvSpPr/>
              <p:nvPr/>
            </p:nvSpPr>
            <p:spPr>
              <a:xfrm>
                <a:off x="7027795" y="3914497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4828E0-2ABF-4C40-B765-A43BB1760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795" y="3914497"/>
                <a:ext cx="396424" cy="42681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1296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184634"/>
            <a:ext cx="9144000" cy="36733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39073" y="3712872"/>
            <a:ext cx="2524046" cy="2222983"/>
            <a:chOff x="6227421" y="3713520"/>
            <a:chExt cx="2524046" cy="222298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227421" y="3713520"/>
              <a:ext cx="2524046" cy="161720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effectLst/>
                <a:latin typeface="Comic Sans MS" pitchFamily="66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624012" y="4032735"/>
              <a:ext cx="1672807" cy="990861"/>
              <a:chOff x="2693174" y="3691687"/>
              <a:chExt cx="1820631" cy="1061396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6850318" y="5474838"/>
              <a:ext cx="1194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Privacy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CD4DC-AACB-244A-B06B-DE29081AE994}"/>
              </a:ext>
            </a:extLst>
          </p:cNvPr>
          <p:cNvGrpSpPr/>
          <p:nvPr/>
        </p:nvGrpSpPr>
        <p:grpSpPr>
          <a:xfrm>
            <a:off x="2635476" y="845820"/>
            <a:ext cx="3765568" cy="1330944"/>
            <a:chOff x="2635476" y="845820"/>
            <a:chExt cx="3765568" cy="13309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70BE5E-E313-8C44-B850-C70D0A8EBB5D}"/>
                </a:ext>
              </a:extLst>
            </p:cNvPr>
            <p:cNvSpPr/>
            <p:nvPr/>
          </p:nvSpPr>
          <p:spPr bwMode="auto">
            <a:xfrm>
              <a:off x="2635476" y="845820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74" name="对象 5">
              <a:extLst>
                <a:ext uri="{FF2B5EF4-FFF2-40B4-BE49-F238E27FC236}">
                  <a16:creationId xmlns:a16="http://schemas.microsoft.com/office/drawing/2014/main" id="{6D605E3D-A917-E740-9335-9FEA85BD568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810695" y="938084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97" name="Equation" r:id="rId3" imgW="1028700" imgH="457200" progId="Equation.3">
                    <p:embed/>
                  </p:oleObj>
                </mc:Choice>
                <mc:Fallback>
                  <p:oleObj name="Equation" r:id="rId3" imgW="1028700" imgH="457200" progId="Equation.3">
                    <p:embed/>
                    <p:pic>
                      <p:nvPicPr>
                        <p:cNvPr id="74" name="对象 5">
                          <a:extLst>
                            <a:ext uri="{FF2B5EF4-FFF2-40B4-BE49-F238E27FC236}">
                              <a16:creationId xmlns:a16="http://schemas.microsoft.com/office/drawing/2014/main" id="{6D605E3D-A917-E740-9335-9FEA85BD56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10695" y="938084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D0EAE4-8A1F-7D43-968A-58DED11BD073}"/>
                </a:ext>
              </a:extLst>
            </p:cNvPr>
            <p:cNvSpPr txBox="1"/>
            <p:nvPr/>
          </p:nvSpPr>
          <p:spPr>
            <a:xfrm>
              <a:off x="2635476" y="1239275"/>
              <a:ext cx="1208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E27BBEE-9C2C-C64C-ABDA-E3E6119C8E02}"/>
                  </a:ext>
                </a:extLst>
              </p:cNvPr>
              <p:cNvSpPr/>
              <p:nvPr/>
            </p:nvSpPr>
            <p:spPr>
              <a:xfrm>
                <a:off x="8136453" y="3972493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E27BBEE-9C2C-C64C-ABDA-E3E6119C8E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453" y="3972493"/>
                <a:ext cx="396424" cy="42681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ECBFFA-5F16-0A43-ADAA-B34AF55B6CC8}"/>
                  </a:ext>
                </a:extLst>
              </p:cNvPr>
              <p:cNvSpPr/>
              <p:nvPr/>
            </p:nvSpPr>
            <p:spPr>
              <a:xfrm>
                <a:off x="7478356" y="4547673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ECBFFA-5F16-0A43-ADAA-B34AF55B6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356" y="4547673"/>
                <a:ext cx="396424" cy="42681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6F0D937-3E5D-D345-9546-2377F1428074}"/>
                  </a:ext>
                </a:extLst>
              </p:cNvPr>
              <p:cNvSpPr/>
              <p:nvPr/>
            </p:nvSpPr>
            <p:spPr>
              <a:xfrm>
                <a:off x="8327578" y="4812451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6F0D937-3E5D-D345-9546-2377F1428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78" y="4812451"/>
                <a:ext cx="396424" cy="42681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30540E3-5EED-734E-9A00-32762DECEFF1}"/>
                  </a:ext>
                </a:extLst>
              </p:cNvPr>
              <p:cNvSpPr/>
              <p:nvPr/>
            </p:nvSpPr>
            <p:spPr>
              <a:xfrm>
                <a:off x="6316402" y="4568528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30540E3-5EED-734E-9A00-32762DECE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402" y="4568528"/>
                <a:ext cx="396424" cy="42681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4828E0-2ABF-4C40-B765-A43BB17603BF}"/>
                  </a:ext>
                </a:extLst>
              </p:cNvPr>
              <p:cNvSpPr/>
              <p:nvPr/>
            </p:nvSpPr>
            <p:spPr>
              <a:xfrm>
                <a:off x="7027795" y="3914497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4828E0-2ABF-4C40-B765-A43BB1760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795" y="3914497"/>
                <a:ext cx="396424" cy="42681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442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64C8-9497-C548-A55F-DEFF40DD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A5CBC-2142-E543-9B43-BF27D05CB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Cooperate without divulging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7C252-EDE3-9841-A884-D065D9C8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BD6861-5105-7C47-9A71-5BC53EF2AEA0}"/>
              </a:ext>
            </a:extLst>
          </p:cNvPr>
          <p:cNvGrpSpPr/>
          <p:nvPr/>
        </p:nvGrpSpPr>
        <p:grpSpPr>
          <a:xfrm>
            <a:off x="567851" y="3268980"/>
            <a:ext cx="3819779" cy="2209179"/>
            <a:chOff x="4093102" y="3691465"/>
            <a:chExt cx="5635963" cy="31036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F4655C-4702-5144-88DC-72C5B677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270" y="3691465"/>
              <a:ext cx="5464132" cy="310368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D036DD-9EA1-954F-BF83-D17586AF0F08}"/>
                </a:ext>
              </a:extLst>
            </p:cNvPr>
            <p:cNvSpPr txBox="1"/>
            <p:nvPr/>
          </p:nvSpPr>
          <p:spPr>
            <a:xfrm>
              <a:off x="5989635" y="4555064"/>
              <a:ext cx="766791" cy="518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latin typeface="Helvetica"/>
                  <a:cs typeface="Helvetica"/>
                </a:rPr>
                <a:t>2</a:t>
              </a:r>
              <a:r>
                <a:rPr lang="en-US" sz="1800" dirty="0"/>
                <a:t>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EC0E6B-F02A-3146-9721-D3BACA3844E1}"/>
                </a:ext>
              </a:extLst>
            </p:cNvPr>
            <p:cNvSpPr txBox="1"/>
            <p:nvPr/>
          </p:nvSpPr>
          <p:spPr>
            <a:xfrm>
              <a:off x="4093102" y="4961458"/>
              <a:ext cx="766791" cy="518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latin typeface="Helvetica"/>
                  <a:cs typeface="Helvetica"/>
                </a:rPr>
                <a:t>1</a:t>
              </a:r>
              <a:r>
                <a:rPr lang="en-US" sz="1800" dirty="0"/>
                <a:t>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897CB4-D776-4441-B3CB-DB8A0E9F789C}"/>
                </a:ext>
              </a:extLst>
            </p:cNvPr>
            <p:cNvSpPr txBox="1"/>
            <p:nvPr/>
          </p:nvSpPr>
          <p:spPr>
            <a:xfrm>
              <a:off x="9248461" y="4555067"/>
              <a:ext cx="480604" cy="518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/>
                <a:t>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6D3A0D-EA26-9941-B7F2-92DEC3322E7B}"/>
                </a:ext>
              </a:extLst>
            </p:cNvPr>
            <p:cNvSpPr txBox="1"/>
            <p:nvPr/>
          </p:nvSpPr>
          <p:spPr>
            <a:xfrm>
              <a:off x="8362557" y="5435601"/>
              <a:ext cx="766791" cy="518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latin typeface="Helvetica"/>
                  <a:cs typeface="Helvetica"/>
                </a:rPr>
                <a:t>5</a:t>
              </a:r>
              <a:r>
                <a:rPr lang="en-US" sz="1800" dirty="0"/>
                <a:t>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DF27DF-BBE2-FF41-BD64-DBA1760885D9}"/>
                </a:ext>
              </a:extLst>
            </p:cNvPr>
            <p:cNvSpPr txBox="1"/>
            <p:nvPr/>
          </p:nvSpPr>
          <p:spPr>
            <a:xfrm>
              <a:off x="7876837" y="6193139"/>
              <a:ext cx="480604" cy="518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/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6759AD-B203-8D4D-9D58-893166463441}"/>
                </a:ext>
              </a:extLst>
            </p:cNvPr>
            <p:cNvSpPr txBox="1"/>
            <p:nvPr/>
          </p:nvSpPr>
          <p:spPr>
            <a:xfrm>
              <a:off x="5116727" y="5892798"/>
              <a:ext cx="480604" cy="518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/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B82A21-30D9-9B47-B26F-17B099BD0432}"/>
              </a:ext>
            </a:extLst>
          </p:cNvPr>
          <p:cNvGrpSpPr/>
          <p:nvPr/>
        </p:nvGrpSpPr>
        <p:grpSpPr>
          <a:xfrm>
            <a:off x="5358707" y="2686485"/>
            <a:ext cx="3493991" cy="3788992"/>
            <a:chOff x="3809779" y="2008051"/>
            <a:chExt cx="4361688" cy="4916798"/>
          </a:xfrm>
        </p:grpSpPr>
        <p:pic>
          <p:nvPicPr>
            <p:cNvPr id="14" name="Content Placeholder 5">
              <a:extLst>
                <a:ext uri="{FF2B5EF4-FFF2-40B4-BE49-F238E27FC236}">
                  <a16:creationId xmlns:a16="http://schemas.microsoft.com/office/drawing/2014/main" id="{D828F36A-B98C-C145-A22C-DC2FD2E4E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09779" y="2310135"/>
              <a:ext cx="4361688" cy="43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C067C-628D-B642-8065-CD6D402684E5}"/>
                </a:ext>
              </a:extLst>
            </p:cNvPr>
            <p:cNvSpPr txBox="1"/>
            <p:nvPr/>
          </p:nvSpPr>
          <p:spPr>
            <a:xfrm>
              <a:off x="4307920" y="2008052"/>
              <a:ext cx="1276311" cy="4792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>
                  <a:latin typeface="Helvetica" charset="0"/>
                  <a:ea typeface="Helvetica" charset="0"/>
                  <a:cs typeface="Helvetica" charset="0"/>
                </a:rPr>
                <a:t>Agent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1DFBCB-4810-324D-AA94-415B66C0A48A}"/>
                </a:ext>
              </a:extLst>
            </p:cNvPr>
            <p:cNvSpPr txBox="1"/>
            <p:nvPr/>
          </p:nvSpPr>
          <p:spPr>
            <a:xfrm>
              <a:off x="6389241" y="2008051"/>
              <a:ext cx="1245854" cy="4792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>
                  <a:latin typeface="Helvetica" charset="0"/>
                  <a:ea typeface="Helvetica" charset="0"/>
                  <a:cs typeface="Helvetica" charset="0"/>
                </a:rPr>
                <a:t>Agent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AA5246-4C14-E341-B7E7-C053783CC9E4}"/>
                </a:ext>
              </a:extLst>
            </p:cNvPr>
            <p:cNvSpPr txBox="1"/>
            <p:nvPr/>
          </p:nvSpPr>
          <p:spPr>
            <a:xfrm>
              <a:off x="4323149" y="6445584"/>
              <a:ext cx="1245854" cy="4792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>
                  <a:latin typeface="Helvetica" charset="0"/>
                  <a:ea typeface="Helvetica" charset="0"/>
                  <a:cs typeface="Helvetica" charset="0"/>
                </a:rPr>
                <a:t>Agent 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419D17-CAC3-1C4E-9EDD-4339384AC553}"/>
                </a:ext>
              </a:extLst>
            </p:cNvPr>
            <p:cNvSpPr txBox="1"/>
            <p:nvPr/>
          </p:nvSpPr>
          <p:spPr>
            <a:xfrm>
              <a:off x="6389241" y="6445583"/>
              <a:ext cx="1245854" cy="4792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>
                  <a:latin typeface="Helvetica" charset="0"/>
                  <a:ea typeface="Helvetica" charset="0"/>
                  <a:cs typeface="Helvetica" charset="0"/>
                </a:rPr>
                <a:t>Agent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8700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6973-B836-C64A-938E-103A5328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E60D9-EEA3-A94C-8279-23053B104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principle</a:t>
            </a:r>
            <a:br>
              <a:rPr lang="en-US" dirty="0"/>
            </a:br>
            <a:r>
              <a:rPr lang="en-US" dirty="0"/>
              <a:t>		… add </a:t>
            </a:r>
            <a:r>
              <a:rPr lang="en-US" dirty="0">
                <a:solidFill>
                  <a:srgbClr val="C00000"/>
                </a:solidFill>
              </a:rPr>
              <a:t>balanced noise </a:t>
            </a:r>
            <a:r>
              <a:rPr lang="en-US" dirty="0"/>
              <a:t>that</a:t>
            </a:r>
            <a:br>
              <a:rPr lang="en-US" dirty="0"/>
            </a:br>
            <a:r>
              <a:rPr lang="en-US" dirty="0"/>
              <a:t>				cancels </a:t>
            </a:r>
            <a:r>
              <a:rPr lang="en-US" dirty="0">
                <a:solidFill>
                  <a:srgbClr val="00B050"/>
                </a:solidFill>
              </a:rPr>
              <a:t>over the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B281F-B019-9B42-B418-8FD8D9DD0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A805D9-3201-034C-BAE4-3731FFF0CD0D}"/>
              </a:ext>
            </a:extLst>
          </p:cNvPr>
          <p:cNvSpPr/>
          <p:nvPr/>
        </p:nvSpPr>
        <p:spPr>
          <a:xfrm>
            <a:off x="2141220" y="3377335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1C9BC8-F335-7E43-A0E2-B391717AD5A1}"/>
              </a:ext>
            </a:extLst>
          </p:cNvPr>
          <p:cNvSpPr/>
          <p:nvPr/>
        </p:nvSpPr>
        <p:spPr>
          <a:xfrm>
            <a:off x="3783753" y="5146868"/>
            <a:ext cx="787400" cy="677334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71BF3E-F1AD-5C47-8DBA-FF109118493A}"/>
              </a:ext>
            </a:extLst>
          </p:cNvPr>
          <p:cNvSpPr/>
          <p:nvPr/>
        </p:nvSpPr>
        <p:spPr>
          <a:xfrm>
            <a:off x="6052820" y="3453535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2A6D82-557A-D54B-8E2B-0FB1BAF3CCE0}"/>
              </a:ext>
            </a:extLst>
          </p:cNvPr>
          <p:cNvCxnSpPr>
            <a:stCxn id="5" idx="5"/>
            <a:endCxn id="6" idx="1"/>
          </p:cNvCxnSpPr>
          <p:nvPr/>
        </p:nvCxnSpPr>
        <p:spPr>
          <a:xfrm>
            <a:off x="2813308" y="3955476"/>
            <a:ext cx="1085757" cy="129058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62BAEE-9B7F-F745-B430-D454B36B8D28}"/>
              </a:ext>
            </a:extLst>
          </p:cNvPr>
          <p:cNvCxnSpPr/>
          <p:nvPr/>
        </p:nvCxnSpPr>
        <p:spPr>
          <a:xfrm flipV="1">
            <a:off x="4452620" y="3910735"/>
            <a:ext cx="1591733" cy="133773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E788CC-7DD4-634B-B0FC-65DFA3160C61}"/>
              </a:ext>
            </a:extLst>
          </p:cNvPr>
          <p:cNvSpPr txBox="1"/>
          <p:nvPr/>
        </p:nvSpPr>
        <p:spPr>
          <a:xfrm>
            <a:off x="2804841" y="4764840"/>
            <a:ext cx="785793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95479E-8DAF-0E4E-89EF-98AE4C2D9080}"/>
              </a:ext>
            </a:extLst>
          </p:cNvPr>
          <p:cNvCxnSpPr/>
          <p:nvPr/>
        </p:nvCxnSpPr>
        <p:spPr bwMode="auto">
          <a:xfrm flipV="1">
            <a:off x="5383953" y="4469535"/>
            <a:ext cx="406400" cy="338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53DD2A-7BFC-344C-ADD4-1589D0B6DA8B}"/>
              </a:ext>
            </a:extLst>
          </p:cNvPr>
          <p:cNvCxnSpPr/>
          <p:nvPr/>
        </p:nvCxnSpPr>
        <p:spPr bwMode="auto">
          <a:xfrm flipH="1" flipV="1">
            <a:off x="2843953" y="4418735"/>
            <a:ext cx="270934" cy="2878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8508CE2-D103-6942-B049-08751B182217}"/>
              </a:ext>
            </a:extLst>
          </p:cNvPr>
          <p:cNvSpPr txBox="1"/>
          <p:nvPr/>
        </p:nvSpPr>
        <p:spPr>
          <a:xfrm>
            <a:off x="4775494" y="4859177"/>
            <a:ext cx="808235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</a:p>
        </p:txBody>
      </p:sp>
    </p:spTree>
    <p:extLst>
      <p:ext uri="{BB962C8B-B14F-4D97-AF65-F5344CB8AC3E}">
        <p14:creationId xmlns:p14="http://schemas.microsoft.com/office/powerpoint/2010/main" val="42816283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474C-DD4A-9441-B4B8-BA1185B1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1F6D6-13CC-4643-8C9C-5DB32DD20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With balanced noise, the estimates converge to optimal of the original optimization problem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D4059-942B-DB47-8211-32F61B85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4FC88F-D6C7-F248-9C45-D7086A628961}"/>
              </a:ext>
            </a:extLst>
          </p:cNvPr>
          <p:cNvGrpSpPr/>
          <p:nvPr/>
        </p:nvGrpSpPr>
        <p:grpSpPr>
          <a:xfrm>
            <a:off x="2689216" y="3810000"/>
            <a:ext cx="3765568" cy="1330944"/>
            <a:chOff x="2635476" y="845820"/>
            <a:chExt cx="3765568" cy="13309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EED2EB-2A0E-2944-B9DD-560D7F2A2C46}"/>
                </a:ext>
              </a:extLst>
            </p:cNvPr>
            <p:cNvSpPr/>
            <p:nvPr/>
          </p:nvSpPr>
          <p:spPr bwMode="auto">
            <a:xfrm>
              <a:off x="2635476" y="845820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7" name="对象 5">
              <a:extLst>
                <a:ext uri="{FF2B5EF4-FFF2-40B4-BE49-F238E27FC236}">
                  <a16:creationId xmlns:a16="http://schemas.microsoft.com/office/drawing/2014/main" id="{B25445BC-29BA-D340-B482-72F6F6CF89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3127069"/>
                </p:ext>
              </p:extLst>
            </p:nvPr>
          </p:nvGraphicFramePr>
          <p:xfrm>
            <a:off x="3810695" y="938084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3" name="Equation" r:id="rId3" imgW="1028700" imgH="457200" progId="Equation.3">
                    <p:embed/>
                  </p:oleObj>
                </mc:Choice>
                <mc:Fallback>
                  <p:oleObj name="Equation" r:id="rId3" imgW="1028700" imgH="457200" progId="Equation.3">
                    <p:embed/>
                    <p:pic>
                      <p:nvPicPr>
                        <p:cNvPr id="74" name="对象 5">
                          <a:extLst>
                            <a:ext uri="{FF2B5EF4-FFF2-40B4-BE49-F238E27FC236}">
                              <a16:creationId xmlns:a16="http://schemas.microsoft.com/office/drawing/2014/main" id="{6D605E3D-A917-E740-9335-9FEA85BD56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10695" y="938084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A2EC8B-EA38-9C40-BB31-1098423FCEC3}"/>
                </a:ext>
              </a:extLst>
            </p:cNvPr>
            <p:cNvSpPr txBox="1"/>
            <p:nvPr/>
          </p:nvSpPr>
          <p:spPr>
            <a:xfrm>
              <a:off x="2635476" y="1239275"/>
              <a:ext cx="1208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741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184634"/>
            <a:ext cx="9144000" cy="36733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96816" y="3715788"/>
            <a:ext cx="2524046" cy="1617203"/>
          </a:xfrm>
          <a:prstGeom prst="rect">
            <a:avLst/>
          </a:prstGeom>
          <a:solidFill>
            <a:srgbClr val="FAFC55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5039" y="3914497"/>
            <a:ext cx="2407600" cy="1324770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Oval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610506" y="5474838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Distributed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Optimization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2141" y="3715788"/>
            <a:ext cx="2524046" cy="2274851"/>
            <a:chOff x="3250577" y="3713520"/>
            <a:chExt cx="2524046" cy="227485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250577" y="3713520"/>
              <a:ext cx="2524046" cy="1617203"/>
            </a:xfrm>
            <a:prstGeom prst="rect">
              <a:avLst/>
            </a:prstGeom>
            <a:solidFill>
              <a:srgbClr val="B1E8E3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647168" y="4032735"/>
              <a:ext cx="1672807" cy="990861"/>
              <a:chOff x="2693174" y="3691687"/>
              <a:chExt cx="1820631" cy="1061396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3864024" y="5526706"/>
              <a:ext cx="1297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Security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39073" y="3712872"/>
            <a:ext cx="2524046" cy="2222983"/>
            <a:chOff x="6227421" y="3713520"/>
            <a:chExt cx="2524046" cy="2222983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227421" y="3713520"/>
              <a:ext cx="2524046" cy="161720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effectLst/>
                <a:latin typeface="Comic Sans MS" pitchFamily="66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624012" y="4032735"/>
              <a:ext cx="1672807" cy="990861"/>
              <a:chOff x="2693174" y="3691687"/>
              <a:chExt cx="1820631" cy="1061396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3314890" y="4019807"/>
                <a:ext cx="337833" cy="28800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957808" y="4014977"/>
                <a:ext cx="411167" cy="29283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530617" y="3691687"/>
                <a:ext cx="838358" cy="995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3957808" y="4631102"/>
                <a:ext cx="555997" cy="121981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2693174" y="3952852"/>
                <a:ext cx="469173" cy="377299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6850318" y="5474838"/>
              <a:ext cx="1194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Privacy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CD4DC-AACB-244A-B06B-DE29081AE994}"/>
              </a:ext>
            </a:extLst>
          </p:cNvPr>
          <p:cNvGrpSpPr/>
          <p:nvPr/>
        </p:nvGrpSpPr>
        <p:grpSpPr>
          <a:xfrm>
            <a:off x="2635476" y="845820"/>
            <a:ext cx="3765568" cy="1330944"/>
            <a:chOff x="2635476" y="845820"/>
            <a:chExt cx="3765568" cy="13309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70BE5E-E313-8C44-B850-C70D0A8EBB5D}"/>
                </a:ext>
              </a:extLst>
            </p:cNvPr>
            <p:cNvSpPr/>
            <p:nvPr/>
          </p:nvSpPr>
          <p:spPr bwMode="auto">
            <a:xfrm>
              <a:off x="2635476" y="845820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74" name="对象 5">
              <a:extLst>
                <a:ext uri="{FF2B5EF4-FFF2-40B4-BE49-F238E27FC236}">
                  <a16:creationId xmlns:a16="http://schemas.microsoft.com/office/drawing/2014/main" id="{6D605E3D-A917-E740-9335-9FEA85BD568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810695" y="938084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065" name="Equation" r:id="rId8" imgW="1028700" imgH="457200" progId="Equation.3">
                    <p:embed/>
                  </p:oleObj>
                </mc:Choice>
                <mc:Fallback>
                  <p:oleObj name="Equation" r:id="rId8" imgW="1028700" imgH="457200" progId="Equation.3">
                    <p:embed/>
                    <p:pic>
                      <p:nvPicPr>
                        <p:cNvPr id="74" name="对象 5">
                          <a:extLst>
                            <a:ext uri="{FF2B5EF4-FFF2-40B4-BE49-F238E27FC236}">
                              <a16:creationId xmlns:a16="http://schemas.microsoft.com/office/drawing/2014/main" id="{6D605E3D-A917-E740-9335-9FEA85BD56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10695" y="938084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D0EAE4-8A1F-7D43-968A-58DED11BD073}"/>
                </a:ext>
              </a:extLst>
            </p:cNvPr>
            <p:cNvSpPr txBox="1"/>
            <p:nvPr/>
          </p:nvSpPr>
          <p:spPr>
            <a:xfrm>
              <a:off x="2635476" y="1239275"/>
              <a:ext cx="1208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39663E4-6B35-0E49-A550-1EAE2EAE220A}"/>
                  </a:ext>
                </a:extLst>
              </p:cNvPr>
              <p:cNvSpPr/>
              <p:nvPr/>
            </p:nvSpPr>
            <p:spPr>
              <a:xfrm>
                <a:off x="5150700" y="3987733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39663E4-6B35-0E49-A550-1EAE2EAE2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00" y="3987733"/>
                <a:ext cx="396424" cy="42681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FF38C6-94B6-F447-A9C4-8450DBA6F977}"/>
                  </a:ext>
                </a:extLst>
              </p:cNvPr>
              <p:cNvSpPr/>
              <p:nvPr/>
            </p:nvSpPr>
            <p:spPr>
              <a:xfrm>
                <a:off x="4492603" y="4562913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2FF38C6-94B6-F447-A9C4-8450DBA6F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603" y="4562913"/>
                <a:ext cx="396424" cy="42681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33C46BC-45FA-E244-8931-8A79433849C0}"/>
                  </a:ext>
                </a:extLst>
              </p:cNvPr>
              <p:cNvSpPr/>
              <p:nvPr/>
            </p:nvSpPr>
            <p:spPr>
              <a:xfrm>
                <a:off x="5341825" y="4827691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33C46BC-45FA-E244-8931-8A7943384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25" y="4827691"/>
                <a:ext cx="396424" cy="42681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DFAE15-3717-F842-958F-0A5158CEC34C}"/>
                  </a:ext>
                </a:extLst>
              </p:cNvPr>
              <p:cNvSpPr/>
              <p:nvPr/>
            </p:nvSpPr>
            <p:spPr>
              <a:xfrm>
                <a:off x="3330649" y="4583768"/>
                <a:ext cx="396424" cy="4268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DFAE15-3717-F842-958F-0A5158CEC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49" y="4583768"/>
                <a:ext cx="396424" cy="42681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D896EB-31C9-564F-91AA-5F438AB65B9E}"/>
                  </a:ext>
                </a:extLst>
              </p:cNvPr>
              <p:cNvSpPr/>
              <p:nvPr/>
            </p:nvSpPr>
            <p:spPr>
              <a:xfrm>
                <a:off x="4042042" y="3929737"/>
                <a:ext cx="396424" cy="4268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D896EB-31C9-564F-91AA-5F438AB65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42" y="3929737"/>
                <a:ext cx="396424" cy="42681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E27BBEE-9C2C-C64C-ABDA-E3E6119C8E02}"/>
                  </a:ext>
                </a:extLst>
              </p:cNvPr>
              <p:cNvSpPr/>
              <p:nvPr/>
            </p:nvSpPr>
            <p:spPr>
              <a:xfrm>
                <a:off x="8136453" y="3972493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E27BBEE-9C2C-C64C-ABDA-E3E6119C8E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453" y="3972493"/>
                <a:ext cx="396424" cy="42681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ECBFFA-5F16-0A43-ADAA-B34AF55B6CC8}"/>
                  </a:ext>
                </a:extLst>
              </p:cNvPr>
              <p:cNvSpPr/>
              <p:nvPr/>
            </p:nvSpPr>
            <p:spPr>
              <a:xfrm>
                <a:off x="7478356" y="4547673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ECBFFA-5F16-0A43-ADAA-B34AF55B6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356" y="4547673"/>
                <a:ext cx="396424" cy="42681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6F0D937-3E5D-D345-9546-2377F1428074}"/>
                  </a:ext>
                </a:extLst>
              </p:cNvPr>
              <p:cNvSpPr/>
              <p:nvPr/>
            </p:nvSpPr>
            <p:spPr>
              <a:xfrm>
                <a:off x="8327578" y="4812451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6F0D937-3E5D-D345-9546-2377F1428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78" y="4812451"/>
                <a:ext cx="396424" cy="426816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30540E3-5EED-734E-9A00-32762DECEFF1}"/>
                  </a:ext>
                </a:extLst>
              </p:cNvPr>
              <p:cNvSpPr/>
              <p:nvPr/>
            </p:nvSpPr>
            <p:spPr>
              <a:xfrm>
                <a:off x="6316402" y="4568528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30540E3-5EED-734E-9A00-32762DECE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402" y="4568528"/>
                <a:ext cx="396424" cy="42681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4828E0-2ABF-4C40-B765-A43BB17603BF}"/>
                  </a:ext>
                </a:extLst>
              </p:cNvPr>
              <p:cNvSpPr/>
              <p:nvPr/>
            </p:nvSpPr>
            <p:spPr>
              <a:xfrm>
                <a:off x="7027795" y="3914497"/>
                <a:ext cx="396424" cy="4268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MU Sans Serif Demi Condensed" panose="02000706000000000000" pitchFamily="2" charset="0"/>
                  <a:ea typeface="CMU Sans Serif Demi Condensed" panose="02000706000000000000" pitchFamily="2" charset="0"/>
                  <a:cs typeface="CMU Sans Serif Demi Condensed" panose="02000706000000000000" pitchFamily="2" charset="0"/>
                </a:endParaRPr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04828E0-2ABF-4C40-B765-A43BB1760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795" y="3914497"/>
                <a:ext cx="396424" cy="42681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CAFF55BD-49A7-B34F-A273-A49CCED8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9" y="274296"/>
            <a:ext cx="1821379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B1983A4-9DF1-174B-ADBB-0949D38BB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242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E84F-AFE0-504B-9A81-24C7FAA5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Open Problems: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Fault-Tolerant Learning/Optimization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A1063-06D9-5D4B-AF52-43C305135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183880" cy="4572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Vector arguments for fault-tolerant algorithms</a:t>
            </a:r>
          </a:p>
          <a:p>
            <a:endParaRPr lang="en-US" dirty="0"/>
          </a:p>
          <a:p>
            <a:r>
              <a:rPr lang="en-US" dirty="0"/>
              <a:t>Noisy observations … random noise versus adversarial</a:t>
            </a:r>
          </a:p>
          <a:p>
            <a:endParaRPr lang="en-US" dirty="0"/>
          </a:p>
          <a:p>
            <a:r>
              <a:rPr lang="en-US" dirty="0"/>
              <a:t>Topology adaptation</a:t>
            </a:r>
          </a:p>
          <a:p>
            <a:endParaRPr lang="en-US" dirty="0"/>
          </a:p>
          <a:p>
            <a:r>
              <a:rPr lang="en-US" dirty="0"/>
              <a:t>Dynamic topologies</a:t>
            </a:r>
          </a:p>
          <a:p>
            <a:endParaRPr lang="en-US" dirty="0"/>
          </a:p>
          <a:p>
            <a:r>
              <a:rPr lang="en-US" dirty="0"/>
              <a:t>Continuous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2AF82-7649-C647-B083-9C591BD9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544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CF03-ADC8-974F-AC3D-88662F6A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6EFF2-6450-C743-9DB8-79E904D79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95D6F-2984-1B48-962E-AFB29C65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447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F4A5-4D56-B448-971D-DF604AA2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49B3-0E7D-3B43-BC6C-399DE437C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CBF00-4483-4D4C-A697-324BD93C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951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7429-25EC-5D49-B251-8F476E52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7A35C-5A01-0645-B0B2-656C5A6AA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FD8CF-AB1A-0546-8475-28F896EE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4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h</a:t>
            </a:r>
            <a:r>
              <a:rPr lang="en-US" sz="3600" i="1" baseline="-25000" dirty="0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(x) </a:t>
            </a:r>
            <a:r>
              <a:rPr lang="en-US" dirty="0"/>
              <a:t>= cost of robot </a:t>
            </a:r>
            <a:r>
              <a:rPr lang="en-US" i="1" dirty="0" err="1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dirty="0"/>
              <a:t> to go to location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x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Minimize total cost of rendezvous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21473" y="3742267"/>
            <a:ext cx="5464132" cy="3103682"/>
            <a:chOff x="4250270" y="3691465"/>
            <a:chExt cx="5464132" cy="310368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270" y="3691465"/>
              <a:ext cx="5464132" cy="310368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195112" y="4555064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2</a:t>
              </a:r>
              <a:r>
                <a:rPr lang="en-US" dirty="0"/>
                <a:t> 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98579" y="4961458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1</a:t>
              </a:r>
              <a:r>
                <a:rPr lang="en-US" dirty="0"/>
                <a:t> 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302504" y="4555067"/>
              <a:ext cx="37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68034" y="5435601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5</a:t>
              </a:r>
              <a:r>
                <a:rPr lang="en-US" dirty="0"/>
                <a:t>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28627" y="6193139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70771" y="5892798"/>
              <a:ext cx="37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3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02533" y="1405467"/>
            <a:ext cx="38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944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Topic of much research </a:t>
            </a:r>
            <a:r>
              <a:rPr lang="is-IS" dirty="0"/>
              <a:t>… including recent work</a:t>
            </a:r>
          </a:p>
          <a:p>
            <a:pPr marL="0" indent="0">
              <a:buNone/>
            </a:pPr>
            <a:endParaRPr lang="is-IS" dirty="0"/>
          </a:p>
          <a:p>
            <a:r>
              <a:rPr lang="en-US" dirty="0"/>
              <a:t>[</a:t>
            </a:r>
            <a:r>
              <a:rPr lang="en-US" dirty="0" err="1"/>
              <a:t>Tsitsiklis</a:t>
            </a:r>
            <a:r>
              <a:rPr lang="en-US" dirty="0"/>
              <a:t>, 1984]</a:t>
            </a:r>
          </a:p>
          <a:p>
            <a:pPr marL="0" indent="0">
              <a:buNone/>
            </a:pPr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Nedic</a:t>
            </a:r>
            <a:r>
              <a:rPr lang="en-US" dirty="0"/>
              <a:t> and </a:t>
            </a:r>
            <a:r>
              <a:rPr lang="en-US" dirty="0" err="1"/>
              <a:t>Ozdaglar</a:t>
            </a:r>
            <a:r>
              <a:rPr lang="en-US" dirty="0"/>
              <a:t>, 2009]</a:t>
            </a:r>
          </a:p>
          <a:p>
            <a:r>
              <a:rPr lang="en-US" dirty="0"/>
              <a:t>[</a:t>
            </a:r>
            <a:r>
              <a:rPr lang="en-US" dirty="0" err="1"/>
              <a:t>Duchi</a:t>
            </a:r>
            <a:r>
              <a:rPr lang="en-US" dirty="0"/>
              <a:t> et al., 2012]</a:t>
            </a:r>
          </a:p>
          <a:p>
            <a:r>
              <a:rPr lang="en-US" dirty="0"/>
              <a:t>[</a:t>
            </a:r>
            <a:r>
              <a:rPr lang="en-US" dirty="0" err="1"/>
              <a:t>Tsianos</a:t>
            </a:r>
            <a:r>
              <a:rPr lang="en-US" dirty="0"/>
              <a:t> et al., 2012]</a:t>
            </a:r>
          </a:p>
          <a:p>
            <a:pPr marL="0" indent="0">
              <a:buNone/>
            </a:pPr>
            <a:r>
              <a:rPr lang="is-IS" dirty="0"/>
              <a:t>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807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Fault-Tolerant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0352"/>
            <a:ext cx="7772400" cy="4572000"/>
          </a:xfrm>
        </p:spPr>
        <p:txBody>
          <a:bodyPr/>
          <a:lstStyle/>
          <a:p>
            <a:r>
              <a:rPr lang="en-US" dirty="0"/>
              <a:t>Optimize </a:t>
            </a:r>
            <a:r>
              <a:rPr lang="en-US" dirty="0">
                <a:solidFill>
                  <a:srgbClr val="FF0000"/>
                </a:solidFill>
              </a:rPr>
              <a:t>weighted</a:t>
            </a:r>
            <a:r>
              <a:rPr lang="en-US" dirty="0"/>
              <a:t> cost over only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non-faulty</a:t>
            </a:r>
            <a:r>
              <a:rPr lang="en-US" dirty="0"/>
              <a:t> agents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2128" y="5090615"/>
            <a:ext cx="7043824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None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Lower bounds on </a:t>
            </a: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number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and </a:t>
            </a: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value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of</a:t>
            </a:r>
            <a:br>
              <a:rPr lang="en-US" sz="28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of non-zero weights </a:t>
            </a:r>
            <a:r>
              <a:rPr lang="en-US" sz="2800" i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𝛂</a:t>
            </a:r>
            <a:r>
              <a:rPr lang="en-US" sz="2800" baseline="-25000" dirty="0" err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endParaRPr lang="en-US" sz="2800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139" y="2466054"/>
            <a:ext cx="3243724" cy="18352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</p:pic>
      <p:sp>
        <p:nvSpPr>
          <p:cNvPr id="15" name="Rectangle 14"/>
          <p:cNvSpPr/>
          <p:nvPr/>
        </p:nvSpPr>
        <p:spPr bwMode="auto">
          <a:xfrm>
            <a:off x="4971893" y="2621509"/>
            <a:ext cx="573206" cy="42308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85541" y="3760530"/>
            <a:ext cx="573206" cy="42308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2849" y="3696812"/>
            <a:ext cx="1091967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err="1"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2800" i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good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716299" y="3631444"/>
            <a:ext cx="955343" cy="395785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553200" y="2466054"/>
            <a:ext cx="729370" cy="1835867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3732" y="3071885"/>
            <a:ext cx="521297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𝛂</a:t>
            </a:r>
            <a:r>
              <a:rPr lang="en-US" sz="3200" i="1" baseline="-25000" dirty="0" err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endParaRPr lang="en-US" sz="3200" i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391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i="1" dirty="0">
                <a:solidFill>
                  <a:srgbClr val="00B050"/>
                </a:solidFill>
              </a:rPr>
              <a:t>good - f   </a:t>
            </a:r>
            <a:r>
              <a:rPr lang="en-US" dirty="0"/>
              <a:t>nodes guaranteed non-zero weight </a:t>
            </a:r>
          </a:p>
          <a:p>
            <a:endParaRPr lang="en-US" dirty="0"/>
          </a:p>
          <a:p>
            <a:r>
              <a:rPr lang="en-US" dirty="0"/>
              <a:t>Non-zero weights </a:t>
            </a:r>
            <a:r>
              <a:rPr lang="en-US" dirty="0">
                <a:solidFill>
                  <a:srgbClr val="00B050"/>
                </a:solidFill>
              </a:rPr>
              <a:t>&gt; 1 / 2good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79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1AB244F-322B-424D-B581-513D47FAA3C8}" type="slidenum">
              <a:rPr lang="en-US" sz="1400" smtClean="0"/>
              <a:pPr/>
              <a:t>73</a:t>
            </a:fld>
            <a:endParaRPr 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819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Initial state   a, b, c = </a:t>
            </a:r>
            <a:r>
              <a:rPr lang="en-US" dirty="0">
                <a:solidFill>
                  <a:srgbClr val="1C941E"/>
                </a:solidFill>
              </a:rPr>
              <a:t>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74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6" name="Picture 5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7" name="Picture 6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9" name="Picture 8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Connector 19"/>
            <p:cNvCxnSpPr>
              <a:endCxn id="7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Consensus: “Flocking problem”</a:t>
            </a:r>
          </a:p>
        </p:txBody>
      </p:sp>
    </p:spTree>
    <p:extLst>
      <p:ext uri="{BB962C8B-B14F-4D97-AF65-F5344CB8AC3E}">
        <p14:creationId xmlns:p14="http://schemas.microsoft.com/office/powerpoint/2010/main" val="1295767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Averaging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75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876331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76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600939" y="510245"/>
          <a:ext cx="2870820" cy="140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1" name="Equation" r:id="rId4" imgW="1397000" imgH="685800" progId="Equation.DSMT4">
                  <p:embed/>
                </p:oleObj>
              </mc:Choice>
              <mc:Fallback>
                <p:oleObj name="Equation" r:id="rId4" imgW="1397000" imgH="685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0939" y="510245"/>
                        <a:ext cx="2870820" cy="140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545666" y="515054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2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5666" y="515054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076677" y="5263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3" name="Equation" r:id="rId8" imgW="444500" imgH="698500" progId="Equation.DSMT4">
                  <p:embed/>
                </p:oleObj>
              </mc:Choice>
              <mc:Fallback>
                <p:oleObj name="Equation" r:id="rId8" imgW="444500" imgH="6985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6677" y="5263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103376" y="989780"/>
            <a:ext cx="4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:=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45169" y="909347"/>
            <a:ext cx="791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=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7278511" y="51928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4" name="Equation" r:id="rId9" imgW="444500" imgH="698500" progId="Equation.DSMT4">
                  <p:embed/>
                </p:oleObj>
              </mc:Choice>
              <mc:Fallback>
                <p:oleObj name="Equation" r:id="rId9" imgW="444500" imgH="6985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78511" y="51928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3689669" y="1971914"/>
            <a:ext cx="441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14020884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77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28611" y="86077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7" name="Equation" r:id="rId4" imgW="444500" imgH="698500" progId="Equation.DSMT4">
                  <p:embed/>
                </p:oleObj>
              </mc:Choice>
              <mc:Fallback>
                <p:oleObj name="Equation" r:id="rId4" imgW="444500" imgH="6985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611" y="86077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554821" y="1311514"/>
            <a:ext cx="136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:=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baseline="30000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3877733" y="850901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8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7733" y="850901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311" y="282222"/>
            <a:ext cx="239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after 2 iterations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30150" y="1308692"/>
            <a:ext cx="1266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    =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latin typeface="Helvetica"/>
                <a:cs typeface="Helvetica"/>
              </a:rPr>
              <a:t>2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</a:p>
        </p:txBody>
      </p:sp>
      <p:sp>
        <p:nvSpPr>
          <p:cNvPr id="6" name="Left Bracket 5"/>
          <p:cNvSpPr/>
          <p:nvPr/>
        </p:nvSpPr>
        <p:spPr bwMode="auto">
          <a:xfrm>
            <a:off x="3450166" y="649111"/>
            <a:ext cx="381000" cy="1834445"/>
          </a:xfrm>
          <a:prstGeom prst="leftBracke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Left Bracket 37"/>
          <p:cNvSpPr/>
          <p:nvPr/>
        </p:nvSpPr>
        <p:spPr bwMode="auto">
          <a:xfrm>
            <a:off x="4696173" y="639234"/>
            <a:ext cx="381000" cy="1834445"/>
          </a:xfrm>
          <a:prstGeom prst="leftBracke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6107288" y="8438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" name="Equation" r:id="rId7" imgW="444500" imgH="698500" progId="Equation.DSMT4">
                  <p:embed/>
                </p:oleObj>
              </mc:Choice>
              <mc:Fallback>
                <p:oleObj name="Equation" r:id="rId7" imgW="444500" imgH="6985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07288" y="8438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72810" y="176386"/>
            <a:ext cx="2237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after 1 iteration</a:t>
            </a:r>
          </a:p>
        </p:txBody>
      </p:sp>
    </p:spTree>
    <p:extLst>
      <p:ext uri="{BB962C8B-B14F-4D97-AF65-F5344CB8AC3E}">
        <p14:creationId xmlns:p14="http://schemas.microsoft.com/office/powerpoint/2010/main" val="12424736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78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28611" y="86077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" name="Equation" r:id="rId4" imgW="444500" imgH="698500" progId="Equation.DSMT4">
                  <p:embed/>
                </p:oleObj>
              </mc:Choice>
              <mc:Fallback>
                <p:oleObj name="Equation" r:id="rId4" imgW="444500" imgH="6985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611" y="86077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745729" y="1311514"/>
            <a:ext cx="97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:=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baseline="30000" dirty="0">
                <a:solidFill>
                  <a:srgbClr val="FF0000"/>
                </a:solidFill>
                <a:latin typeface="Helvetica"/>
                <a:cs typeface="Helvetica"/>
              </a:rPr>
              <a:t>k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3687233" y="8438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7233" y="8438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6952" y="282222"/>
            <a:ext cx="2374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after k iterations</a:t>
            </a:r>
          </a:p>
        </p:txBody>
      </p:sp>
    </p:spTree>
    <p:extLst>
      <p:ext uri="{BB962C8B-B14F-4D97-AF65-F5344CB8AC3E}">
        <p14:creationId xmlns:p14="http://schemas.microsoft.com/office/powerpoint/2010/main" val="4687697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79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28611" y="86077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3" name="Equation" r:id="rId4" imgW="444500" imgH="698500" progId="Equation.DSMT4">
                  <p:embed/>
                </p:oleObj>
              </mc:Choice>
              <mc:Fallback>
                <p:oleObj name="Equation" r:id="rId4" imgW="444500" imgH="6985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611" y="86077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745729" y="1311514"/>
            <a:ext cx="97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:=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baseline="30000" dirty="0">
                <a:solidFill>
                  <a:srgbClr val="FF0000"/>
                </a:solidFill>
                <a:latin typeface="Helvetica"/>
                <a:cs typeface="Helvetica"/>
              </a:rPr>
              <a:t>k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3687233" y="8438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4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7233" y="8438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5459242" y="850726"/>
          <a:ext cx="2435925" cy="140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5" name="Equation" r:id="rId7" imgW="1320800" imgH="685800" progId="Equation.DSMT4">
                  <p:embed/>
                </p:oleObj>
              </mc:Choice>
              <mc:Fallback>
                <p:oleObj name="Equation" r:id="rId7" imgW="1320800" imgH="6858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59242" y="850726"/>
                        <a:ext cx="2435925" cy="1402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4754270" y="1308692"/>
            <a:ext cx="51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  <a:sym typeface="Wingdings"/>
              </a:rPr>
              <a:t> 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7953018" y="819856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" name="Equation" r:id="rId9" imgW="444500" imgH="698500" progId="Equation.DSMT4">
                  <p:embed/>
                </p:oleObj>
              </mc:Choice>
              <mc:Fallback>
                <p:oleObj name="Equation" r:id="rId9" imgW="444500" imgH="69850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3018" y="819856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356782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6" y="3138918"/>
            <a:ext cx="7239469" cy="1462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8208" y="4622801"/>
            <a:ext cx="548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latin typeface="Helvetica"/>
                <a:cs typeface="Helvetica"/>
              </a:rPr>
              <a:t>1         2          3        4            5           6     </a:t>
            </a:r>
          </a:p>
        </p:txBody>
      </p:sp>
    </p:spTree>
    <p:extLst>
      <p:ext uri="{BB962C8B-B14F-4D97-AF65-F5344CB8AC3E}">
        <p14:creationId xmlns:p14="http://schemas.microsoft.com/office/powerpoint/2010/main" val="686177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4869E3-4F3A-C741-A244-5B24470F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74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2387600" y="4864100"/>
            <a:ext cx="647700" cy="60960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446312" y="4149725"/>
            <a:ext cx="1036141" cy="8036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814221" y="4843790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x</a:t>
            </a:r>
            <a:r>
              <a:rPr lang="en-US" sz="2800" baseline="-25000" dirty="0">
                <a:latin typeface="Helvetica" charset="0"/>
                <a:ea typeface="Helvetica" charset="0"/>
                <a:cs typeface="Helvetica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798" y="3753785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x</a:t>
            </a:r>
            <a:r>
              <a:rPr lang="en-US" sz="2800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352947" y="5213911"/>
            <a:ext cx="1034653" cy="59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60306" y="519262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sz="2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533" y="408988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sz="2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131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035300" y="5166290"/>
            <a:ext cx="1076127" cy="212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683000" y="5074622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X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baseline="-25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131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+X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3</a:t>
            </a: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baseline="-25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132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+</a:t>
            </a: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b</a:t>
            </a:r>
            <a:r>
              <a:rPr lang="en-US" baseline="-25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13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85713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4126175" y="5149644"/>
            <a:ext cx="2658083" cy="548894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387600" y="4864100"/>
            <a:ext cx="647700" cy="609600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446312" y="4149725"/>
            <a:ext cx="1036141" cy="8036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814221" y="4843790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x</a:t>
            </a:r>
            <a:r>
              <a:rPr lang="en-US" sz="2800" baseline="-25000" dirty="0">
                <a:latin typeface="Helvetica" charset="0"/>
                <a:ea typeface="Helvetica" charset="0"/>
                <a:cs typeface="Helvetica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798" y="3753785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x</a:t>
            </a:r>
            <a:r>
              <a:rPr lang="en-US" sz="2800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352947" y="5213911"/>
            <a:ext cx="1034653" cy="59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60306" y="519262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sz="2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533" y="408988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sz="2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131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035300" y="5166290"/>
            <a:ext cx="1076127" cy="212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683000" y="5074622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X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baseline="-25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131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+X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3</a:t>
            </a: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baseline="-25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132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+</a:t>
            </a:r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b</a:t>
            </a:r>
            <a:r>
              <a:rPr lang="en-US" baseline="-25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13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397829" y="1631692"/>
            <a:ext cx="4310742" cy="2639854"/>
            <a:chOff x="700646" y="2422566"/>
            <a:chExt cx="5569525" cy="36719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771896" y="5130141"/>
              <a:ext cx="5498275" cy="118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3265714" y="2422566"/>
              <a:ext cx="0" cy="325383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00646" y="5106387"/>
              <a:ext cx="2588821" cy="11875"/>
            </a:xfrm>
            <a:prstGeom prst="line">
              <a:avLst/>
            </a:prstGeom>
            <a:solidFill>
              <a:schemeClr val="accent1"/>
            </a:solidFill>
            <a:ln w="53975" cap="flat" cmpd="sng" algn="ctr">
              <a:solidFill>
                <a:srgbClr val="0298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3289468" y="2624447"/>
              <a:ext cx="2695696" cy="2481940"/>
            </a:xfrm>
            <a:prstGeom prst="line">
              <a:avLst/>
            </a:prstGeom>
            <a:solidFill>
              <a:schemeClr val="accent1"/>
            </a:solidFill>
            <a:ln w="53975" cap="flat" cmpd="sng" algn="ctr">
              <a:solidFill>
                <a:srgbClr val="0298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3392149" y="2616749"/>
              <a:ext cx="1174726" cy="813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3200" dirty="0">
                  <a:solidFill>
                    <a:srgbClr val="029846"/>
                  </a:solidFill>
                  <a:latin typeface="Symbol" charset="2"/>
                  <a:ea typeface="Symbol" charset="2"/>
                  <a:cs typeface="Symbol" charset="2"/>
                </a:rPr>
                <a:t>s</a:t>
              </a:r>
              <a:r>
                <a:rPr lang="en-US" sz="320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(</a:t>
              </a:r>
              <a:r>
                <a:rPr lang="en-US" sz="3200" dirty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z)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91542" y="5195453"/>
              <a:ext cx="812285" cy="899013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z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65574" y="2056279"/>
            <a:ext cx="1314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Rectifier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Linear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Unit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85337" y="5600505"/>
            <a:ext cx="628698" cy="646331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z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369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1214339" y="1549400"/>
            <a:ext cx="5468403" cy="5118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398417" y="2314614"/>
            <a:ext cx="6474850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1980</a:t>
            </a:r>
            <a:r>
              <a:rPr lang="en-US" dirty="0">
                <a:latin typeface="Arial" pitchFamily="34" charset="0"/>
                <a:cs typeface="Arial" pitchFamily="34" charset="0"/>
              </a:rPr>
              <a:t>: Byzantine exact consensus, 3f+1 nodes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0769" y="4576433"/>
            <a:ext cx="4543231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1986</a:t>
            </a:r>
            <a:r>
              <a:rPr lang="en-US" dirty="0">
                <a:latin typeface="Arial" pitchFamily="34" charset="0"/>
                <a:cs typeface="Arial" pitchFamily="34" charset="0"/>
              </a:rPr>
              <a:t>: Approximate consensus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           with asynchrony &amp; failure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18243" y="4375466"/>
            <a:ext cx="47118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Tsitsiklis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1984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Decentralized control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[Jadbabaei 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2003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</a:p>
          <a:p>
            <a:pPr algn="r"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(Approximate)        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7981" y="3277453"/>
            <a:ext cx="6436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1983</a:t>
            </a:r>
            <a:r>
              <a:rPr lang="en-US" dirty="0">
                <a:latin typeface="Arial" pitchFamily="34" charset="0"/>
                <a:cs typeface="Arial" pitchFamily="34" charset="0"/>
              </a:rPr>
              <a:t>: Impossibility of exact consensus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                    with asynchrony &amp; failure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300" y="289576"/>
            <a:ext cx="86995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Hajnal</a:t>
            </a:r>
            <a:r>
              <a:rPr lang="en-US" dirty="0">
                <a:latin typeface="Arial" pitchFamily="34" charset="0"/>
                <a:cs typeface="Arial" pitchFamily="34" charset="0"/>
              </a:rPr>
              <a:t> 1958  (weak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ergodicity</a:t>
            </a:r>
            <a:r>
              <a:rPr lang="en-US" dirty="0">
                <a:latin typeface="Arial" pitchFamily="34" charset="0"/>
                <a:cs typeface="Arial" pitchFamily="34" charset="0"/>
              </a:rPr>
              <a:t> of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		non-homogeneous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		Markov chains)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4695" y="226367"/>
            <a:ext cx="167385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Pre-history</a:t>
            </a:r>
          </a:p>
        </p:txBody>
      </p:sp>
    </p:spTree>
    <p:extLst>
      <p:ext uri="{BB962C8B-B14F-4D97-AF65-F5344CB8AC3E}">
        <p14:creationId xmlns:p14="http://schemas.microsoft.com/office/powerpoint/2010/main" val="14091685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787836" y="2866109"/>
            <a:ext cx="3656676" cy="1963982"/>
            <a:chOff x="2324904" y="3562607"/>
            <a:chExt cx="2620356" cy="1419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790" y="3624732"/>
                  <a:ext cx="431455" cy="457200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538" y="4240857"/>
                  <a:ext cx="431455" cy="4572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 flipH="1" flipV="1">
              <a:off x="3314890" y="4019807"/>
              <a:ext cx="337833" cy="28800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957808" y="4014977"/>
              <a:ext cx="411167" cy="29283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3530617" y="3691687"/>
              <a:ext cx="838358" cy="995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/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805" y="4524483"/>
                  <a:ext cx="431455" cy="4572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/>
                <p:cNvSpPr/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904" y="4263196"/>
                  <a:ext cx="431455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>
              <a:off x="3957808" y="4631102"/>
              <a:ext cx="555997" cy="12198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693174" y="3952852"/>
              <a:ext cx="469173" cy="377299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MU Sans Serif Demi Condensed" panose="02000706000000000000" pitchFamily="2" charset="0"/>
                    <a:ea typeface="CMU Sans Serif Demi Condensed" panose="02000706000000000000" pitchFamily="2" charset="0"/>
                    <a:cs typeface="CMU Sans Serif Demi Condensed" panose="02000706000000000000" pitchFamily="2" charset="0"/>
                  </a:endParaRP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162" y="3562607"/>
                  <a:ext cx="431455" cy="4572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03341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795866" y="3843878"/>
            <a:ext cx="7467601" cy="1032933"/>
          </a:xfrm>
          <a:prstGeom prst="rect">
            <a:avLst/>
          </a:prstGeom>
          <a:solidFill>
            <a:srgbClr val="FFF08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Fault-Tolerant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kumimoji="1" lang="en-US" altLang="zh-CN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graphicFrame>
        <p:nvGraphicFramePr>
          <p:cNvPr id="7" name="对象 7"/>
          <p:cNvGraphicFramePr>
            <a:graphicFrameLocks noChangeAspect="1"/>
          </p:cNvGraphicFramePr>
          <p:nvPr>
            <p:extLst/>
          </p:nvPr>
        </p:nvGraphicFramePr>
        <p:xfrm>
          <a:off x="3434304" y="2777076"/>
          <a:ext cx="277336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3" name="Equation" r:id="rId3" imgW="850900" imgH="292100" progId="Equation.3">
                  <p:embed/>
                </p:oleObj>
              </mc:Choice>
              <mc:Fallback>
                <p:oleObj name="Equation" r:id="rId3" imgW="850900" imgH="292100" progId="Equation.3">
                  <p:embed/>
                  <p:pic>
                    <p:nvPicPr>
                      <p:cNvPr id="7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4304" y="2777076"/>
                        <a:ext cx="2773363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kumimoji="1" lang="en-US" altLang="zh-CN" dirty="0"/>
              <a:t>There exist weights (</a:t>
            </a:r>
            <a:r>
              <a:rPr kumimoji="1" lang="en-US" altLang="zh-CN" i="1" dirty="0"/>
              <a:t>α</a:t>
            </a:r>
            <a:r>
              <a:rPr kumimoji="1" lang="en-US" altLang="zh-CN" sz="3200" i="1" baseline="-25000" dirty="0"/>
              <a:t>i</a:t>
            </a:r>
            <a:r>
              <a:rPr kumimoji="1" lang="en-US" altLang="zh-CN" dirty="0"/>
              <a:t>’s) such that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output  </a:t>
            </a:r>
            <a:r>
              <a:rPr kumimoji="1" lang="en-US" altLang="zh-CN" dirty="0">
                <a:solidFill>
                  <a:srgbClr val="FF0000"/>
                </a:solidFill>
              </a:rPr>
              <a:t>=</a:t>
            </a:r>
            <a:r>
              <a:rPr kumimoji="1" lang="en-US" altLang="zh-CN" dirty="0"/>
              <a:t>  </a:t>
            </a:r>
            <a:r>
              <a:rPr kumimoji="1" lang="en-US" altLang="zh-CN" dirty="0" err="1"/>
              <a:t>arg</a:t>
            </a:r>
            <a:r>
              <a:rPr kumimoji="1" lang="en-US" altLang="zh-CN" dirty="0"/>
              <a:t> min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With up to </a:t>
            </a:r>
            <a:r>
              <a:rPr kumimoji="1" lang="en-US" altLang="zh-CN" dirty="0">
                <a:solidFill>
                  <a:srgbClr val="FF0000"/>
                </a:solidFill>
              </a:rPr>
              <a:t>f</a:t>
            </a:r>
            <a:r>
              <a:rPr kumimoji="1" lang="en-US" altLang="zh-CN" dirty="0"/>
              <a:t> Byzantine faulty agents:</a:t>
            </a:r>
          </a:p>
          <a:p>
            <a:pPr marL="0" indent="0">
              <a:buNone/>
            </a:pPr>
            <a:r>
              <a:rPr kumimoji="1" lang="en-US" altLang="zh-CN" dirty="0"/>
              <a:t>at most 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|N| - f </a:t>
            </a:r>
            <a:r>
              <a:rPr kumimoji="1" lang="en-US" altLang="zh-CN" dirty="0"/>
              <a:t>weights can be guaranteed to be &gt; 0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58314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12800" y="5113878"/>
            <a:ext cx="7467601" cy="1032933"/>
          </a:xfrm>
          <a:prstGeom prst="rect">
            <a:avLst/>
          </a:prstGeom>
          <a:solidFill>
            <a:srgbClr val="A5CEFF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95866" y="3843878"/>
            <a:ext cx="7467601" cy="1032933"/>
          </a:xfrm>
          <a:prstGeom prst="rect">
            <a:avLst/>
          </a:prstGeom>
          <a:solidFill>
            <a:srgbClr val="FFF08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Fault-Tolerant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kumimoji="1" lang="en-US" altLang="zh-CN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graphicFrame>
        <p:nvGraphicFramePr>
          <p:cNvPr id="7" name="对象 7"/>
          <p:cNvGraphicFramePr>
            <a:graphicFrameLocks noChangeAspect="1"/>
          </p:cNvGraphicFramePr>
          <p:nvPr>
            <p:extLst/>
          </p:nvPr>
        </p:nvGraphicFramePr>
        <p:xfrm>
          <a:off x="3434304" y="2777076"/>
          <a:ext cx="277336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7" name="Equation" r:id="rId3" imgW="850900" imgH="292100" progId="Equation.3">
                  <p:embed/>
                </p:oleObj>
              </mc:Choice>
              <mc:Fallback>
                <p:oleObj name="Equation" r:id="rId3" imgW="850900" imgH="292100" progId="Equation.3">
                  <p:embed/>
                  <p:pic>
                    <p:nvPicPr>
                      <p:cNvPr id="7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4304" y="2777076"/>
                        <a:ext cx="2773363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kumimoji="1" lang="en-US" altLang="zh-CN" dirty="0"/>
              <a:t>There exist weights (</a:t>
            </a:r>
            <a:r>
              <a:rPr kumimoji="1" lang="en-US" altLang="zh-CN" i="1" dirty="0"/>
              <a:t>α</a:t>
            </a:r>
            <a:r>
              <a:rPr kumimoji="1" lang="en-US" altLang="zh-CN" sz="3200" i="1" baseline="-25000" dirty="0"/>
              <a:t>i</a:t>
            </a:r>
            <a:r>
              <a:rPr kumimoji="1" lang="en-US" altLang="zh-CN" dirty="0"/>
              <a:t>’s) such that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output  </a:t>
            </a:r>
            <a:r>
              <a:rPr kumimoji="1" lang="en-US" altLang="zh-CN" dirty="0">
                <a:solidFill>
                  <a:srgbClr val="FF0000"/>
                </a:solidFill>
              </a:rPr>
              <a:t>=</a:t>
            </a:r>
            <a:r>
              <a:rPr kumimoji="1" lang="en-US" altLang="zh-CN" dirty="0"/>
              <a:t>  </a:t>
            </a:r>
            <a:r>
              <a:rPr kumimoji="1" lang="en-US" altLang="zh-CN" dirty="0" err="1"/>
              <a:t>arg</a:t>
            </a:r>
            <a:r>
              <a:rPr kumimoji="1" lang="en-US" altLang="zh-CN" dirty="0"/>
              <a:t> min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With up to </a:t>
            </a:r>
            <a:r>
              <a:rPr kumimoji="1" lang="en-US" altLang="zh-CN" dirty="0">
                <a:solidFill>
                  <a:srgbClr val="FF0000"/>
                </a:solidFill>
              </a:rPr>
              <a:t>f</a:t>
            </a:r>
            <a:r>
              <a:rPr kumimoji="1" lang="en-US" altLang="zh-CN" dirty="0"/>
              <a:t> Byzantine faulty agents:</a:t>
            </a:r>
          </a:p>
          <a:p>
            <a:pPr marL="0" indent="0">
              <a:buNone/>
            </a:pPr>
            <a:r>
              <a:rPr kumimoji="1" lang="en-US" altLang="zh-CN" dirty="0"/>
              <a:t>at most 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|N| - f </a:t>
            </a:r>
            <a:r>
              <a:rPr kumimoji="1" lang="en-US" altLang="zh-CN" dirty="0"/>
              <a:t>weights can be guaranteed to be &gt; 0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Can we match this bound?</a:t>
            </a:r>
          </a:p>
          <a:p>
            <a:pPr marL="0" indent="0">
              <a:buNone/>
            </a:pPr>
            <a:r>
              <a:rPr kumimoji="1" lang="en-US" altLang="zh-CN" dirty="0"/>
              <a:t>How large are non-zero weights?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945768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1" lang="en-US" altLang="zh-CN" dirty="0"/>
              <a:t>Weights are non-negative and add to 1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    h</a:t>
            </a:r>
            <a:r>
              <a:rPr kumimoji="1" lang="de-DE" altLang="zh-CN" dirty="0"/>
              <a:t>(x)  </a:t>
            </a:r>
            <a:r>
              <a:rPr kumimoji="1" lang="de-DE" altLang="zh-CN" dirty="0" err="1"/>
              <a:t>is</a:t>
            </a:r>
            <a:r>
              <a:rPr kumimoji="1" lang="de-DE" altLang="zh-CN" dirty="0"/>
              <a:t> </a:t>
            </a:r>
            <a:r>
              <a:rPr kumimoji="1" lang="de-DE" altLang="zh-CN" dirty="0" err="1"/>
              <a:t>convex</a:t>
            </a:r>
            <a:r>
              <a:rPr kumimoji="1" lang="de-DE" altLang="zh-CN" dirty="0"/>
              <a:t> </a:t>
            </a:r>
            <a:r>
              <a:rPr kumimoji="1" lang="de-DE" altLang="zh-CN" dirty="0" err="1"/>
              <a:t>combination</a:t>
            </a:r>
            <a:r>
              <a:rPr kumimoji="1" lang="de-DE" altLang="zh-CN" dirty="0"/>
              <a:t> </a:t>
            </a:r>
            <a:r>
              <a:rPr kumimoji="1" lang="de-DE" altLang="zh-CN" dirty="0" err="1"/>
              <a:t>of</a:t>
            </a:r>
            <a:r>
              <a:rPr kumimoji="1" lang="de-DE" altLang="zh-CN" dirty="0"/>
              <a:t> non-</a:t>
            </a:r>
            <a:r>
              <a:rPr kumimoji="1" lang="de-DE" altLang="zh-CN" dirty="0" err="1"/>
              <a:t>faulty</a:t>
            </a:r>
            <a:r>
              <a:rPr kumimoji="1" lang="de-DE" altLang="zh-CN" dirty="0"/>
              <a:t> </a:t>
            </a:r>
            <a:r>
              <a:rPr kumimoji="1" lang="de-DE" altLang="zh-CN" dirty="0" err="1"/>
              <a:t>functions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</p:txBody>
      </p:sp>
      <p:graphicFrame>
        <p:nvGraphicFramePr>
          <p:cNvPr id="9" name="对象 7"/>
          <p:cNvGraphicFramePr>
            <a:graphicFrameLocks noChangeAspect="1"/>
          </p:cNvGraphicFramePr>
          <p:nvPr>
            <p:extLst/>
          </p:nvPr>
        </p:nvGraphicFramePr>
        <p:xfrm>
          <a:off x="1976967" y="2912533"/>
          <a:ext cx="4096526" cy="95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1" name="Equation" r:id="rId3" imgW="1257300" imgH="292100" progId="Equation.3">
                  <p:embed/>
                </p:oleObj>
              </mc:Choice>
              <mc:Fallback>
                <p:oleObj name="Equation" r:id="rId3" imgW="1257300" imgH="292100" progId="Equation.3">
                  <p:embed/>
                  <p:pic>
                    <p:nvPicPr>
                      <p:cNvPr id="9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6967" y="2912533"/>
                        <a:ext cx="4096526" cy="95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5529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Centralized Algorithm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4A4FE-C508-445A-BEEA-5241DB609F5F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224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filter cost functions of faulty agents?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7F7F7F"/>
                </a:solidFill>
              </a:rPr>
              <a:t>(without knowing their identity)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 the 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 agents,  </a:t>
            </a:r>
            <a:r>
              <a:rPr lang="en-US" i="1" dirty="0"/>
              <a:t>any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 f  </a:t>
            </a:r>
            <a:r>
              <a:rPr lang="en-US" dirty="0"/>
              <a:t>may be faulty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9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670" y="3770156"/>
            <a:ext cx="6974550" cy="999393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 What does this have to do with learning?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CF3557-B6B1-4647-9E81-565F9B7C83F4}"/>
              </a:ext>
            </a:extLst>
          </p:cNvPr>
          <p:cNvGrpSpPr/>
          <p:nvPr/>
        </p:nvGrpSpPr>
        <p:grpSpPr>
          <a:xfrm>
            <a:off x="2635476" y="845820"/>
            <a:ext cx="3765568" cy="1330944"/>
            <a:chOff x="2635476" y="845820"/>
            <a:chExt cx="3765568" cy="13309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629D44-DF35-CB44-B4C9-FA40EEFF7306}"/>
                </a:ext>
              </a:extLst>
            </p:cNvPr>
            <p:cNvSpPr/>
            <p:nvPr/>
          </p:nvSpPr>
          <p:spPr bwMode="auto">
            <a:xfrm>
              <a:off x="2635476" y="845820"/>
              <a:ext cx="3765568" cy="13309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21" name="对象 5">
              <a:extLst>
                <a:ext uri="{FF2B5EF4-FFF2-40B4-BE49-F238E27FC236}">
                  <a16:creationId xmlns:a16="http://schemas.microsoft.com/office/drawing/2014/main" id="{270E89B0-E89F-044E-961D-F7D13A7C07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4872951"/>
                </p:ext>
              </p:extLst>
            </p:nvPr>
          </p:nvGraphicFramePr>
          <p:xfrm>
            <a:off x="3810695" y="938084"/>
            <a:ext cx="2590349" cy="115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4" name="Equation" r:id="rId3" imgW="1028700" imgH="457200" progId="Equation.3">
                    <p:embed/>
                  </p:oleObj>
                </mc:Choice>
                <mc:Fallback>
                  <p:oleObj name="Equation" r:id="rId3" imgW="1028700" imgH="457200" progId="Equation.3">
                    <p:embed/>
                    <p:pic>
                      <p:nvPicPr>
                        <p:cNvPr id="74" name="对象 5">
                          <a:extLst>
                            <a:ext uri="{FF2B5EF4-FFF2-40B4-BE49-F238E27FC236}">
                              <a16:creationId xmlns:a16="http://schemas.microsoft.com/office/drawing/2014/main" id="{6D605E3D-A917-E740-9335-9FEA85BD56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10695" y="938084"/>
                          <a:ext cx="2590349" cy="11512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35B9C3-C236-0F40-9E78-888718290828}"/>
                </a:ext>
              </a:extLst>
            </p:cNvPr>
            <p:cNvSpPr txBox="1"/>
            <p:nvPr/>
          </p:nvSpPr>
          <p:spPr>
            <a:xfrm>
              <a:off x="2635476" y="1239275"/>
              <a:ext cx="1208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7583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filter cost functions of faulty agents?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7F7F7F"/>
                </a:solidFill>
              </a:rPr>
              <a:t>(without knowing their identity)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 the 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 agents,  </a:t>
            </a:r>
            <a:r>
              <a:rPr lang="en-US" i="1" dirty="0"/>
              <a:t>any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 f  </a:t>
            </a:r>
            <a:r>
              <a:rPr lang="en-US" dirty="0"/>
              <a:t>may be faulty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607778"/>
            <a:ext cx="7543800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3" y="5221718"/>
            <a:ext cx="7427026" cy="1462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90485" y="45593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235162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Optima of                                        in </a:t>
            </a:r>
            <a:br>
              <a:rPr lang="en-US" dirty="0"/>
            </a:br>
            <a:r>
              <a:rPr lang="en-US" dirty="0"/>
              <a:t>convex hull of optima of non-faulty cost functions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Potential solution</a:t>
            </a:r>
            <a:r>
              <a:rPr lang="en-US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* Compute optima of each cost function</a:t>
            </a:r>
          </a:p>
          <a:p>
            <a:pPr marL="0" indent="0">
              <a:buNone/>
            </a:pPr>
            <a:r>
              <a:rPr lang="en-US" dirty="0"/>
              <a:t>	* Drop largest &amp; smallest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 such optima</a:t>
            </a:r>
          </a:p>
          <a:p>
            <a:pPr marL="0" indent="0">
              <a:buNone/>
            </a:pPr>
            <a:r>
              <a:rPr lang="en-US" dirty="0"/>
              <a:t>	* Output within convex hull of the rest</a:t>
            </a:r>
          </a:p>
          <a:p>
            <a:pPr marL="0" indent="0">
              <a:buNone/>
            </a:pPr>
            <a:r>
              <a:rPr lang="en-US" dirty="0"/>
              <a:t>		- example : </a:t>
            </a:r>
            <a:r>
              <a:rPr lang="en-US" dirty="0">
                <a:solidFill>
                  <a:srgbClr val="FF0000"/>
                </a:solidFill>
              </a:rPr>
              <a:t>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graphicFrame>
        <p:nvGraphicFramePr>
          <p:cNvPr id="5" name="对象 7"/>
          <p:cNvGraphicFramePr>
            <a:graphicFrameLocks noChangeAspect="1"/>
          </p:cNvGraphicFramePr>
          <p:nvPr>
            <p:extLst/>
          </p:nvPr>
        </p:nvGraphicFramePr>
        <p:xfrm>
          <a:off x="2654303" y="2053372"/>
          <a:ext cx="2916766" cy="68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5" name="Equation" r:id="rId3" imgW="1257300" imgH="292100" progId="Equation.3">
                  <p:embed/>
                </p:oleObj>
              </mc:Choice>
              <mc:Fallback>
                <p:oleObj name="Equation" r:id="rId3" imgW="1257300" imgH="292100" progId="Equation.3">
                  <p:embed/>
                  <p:pic>
                    <p:nvPicPr>
                      <p:cNvPr id="5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4303" y="2053372"/>
                        <a:ext cx="2916766" cy="680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652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1168400" y="4301067"/>
            <a:ext cx="6993467" cy="169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252133" y="4199466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00133" y="4182533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22133" y="4216400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333066" y="4182533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450666" y="4182532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487333" y="4182532"/>
            <a:ext cx="220134" cy="220133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53067" y="4216399"/>
            <a:ext cx="220134" cy="220133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28133" y="3708400"/>
            <a:ext cx="2319867" cy="1219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960533" y="3708400"/>
            <a:ext cx="2319867" cy="1219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9333" y="5113867"/>
            <a:ext cx="1227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Discard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21065" y="5113867"/>
            <a:ext cx="1227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Discard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23819" y="5757349"/>
            <a:ext cx="5123648" cy="523220"/>
          </a:xfrm>
          <a:prstGeom prst="rect">
            <a:avLst/>
          </a:prstGeom>
          <a:solidFill>
            <a:srgbClr val="A5CE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008000"/>
                </a:solidFill>
                <a:latin typeface="Helvetica"/>
                <a:cs typeface="Helvetica"/>
              </a:rPr>
              <a:t>Optima of local cost functions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93685" y="40894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453847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52873" y="2116682"/>
            <a:ext cx="1914982" cy="155734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008000"/>
                </a:solidFill>
                <a:latin typeface="Helvetica"/>
                <a:cs typeface="Helvetica"/>
              </a:rPr>
              <a:t>Average of</a:t>
            </a:r>
          </a:p>
          <a:p>
            <a:pPr>
              <a:buNone/>
            </a:pPr>
            <a:r>
              <a:rPr lang="en-US" sz="2800" dirty="0">
                <a:solidFill>
                  <a:srgbClr val="008000"/>
                </a:solidFill>
                <a:latin typeface="Helvetica"/>
                <a:cs typeface="Helvetica"/>
              </a:rPr>
              <a:t>remaining</a:t>
            </a:r>
          </a:p>
          <a:p>
            <a:pPr>
              <a:buNone/>
            </a:pPr>
            <a:r>
              <a:rPr lang="en-US" sz="2800" dirty="0">
                <a:solidFill>
                  <a:srgbClr val="008000"/>
                </a:solidFill>
                <a:latin typeface="Helvetica"/>
                <a:cs typeface="Helvetica"/>
              </a:rPr>
              <a:t>optima</a:t>
            </a:r>
            <a:endParaRPr lang="en-US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1168400" y="4301067"/>
            <a:ext cx="6993467" cy="169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252133" y="4199466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00133" y="4182533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22133" y="4216400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333066" y="4182533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450666" y="4182532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487333" y="4182532"/>
            <a:ext cx="220134" cy="220133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53067" y="4216399"/>
            <a:ext cx="220134" cy="220133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3539067" y="3894657"/>
            <a:ext cx="1947333" cy="169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728133" y="3708400"/>
            <a:ext cx="2319867" cy="1219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960533" y="3708400"/>
            <a:ext cx="2319867" cy="1219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9333" y="5113867"/>
            <a:ext cx="1227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Discard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21065" y="5113867"/>
            <a:ext cx="1227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Discard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23819" y="5757349"/>
            <a:ext cx="5123648" cy="523220"/>
          </a:xfrm>
          <a:prstGeom prst="rect">
            <a:avLst/>
          </a:prstGeom>
          <a:solidFill>
            <a:srgbClr val="A5CE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008000"/>
                </a:solidFill>
                <a:latin typeface="Helvetica"/>
                <a:cs typeface="Helvetica"/>
              </a:rPr>
              <a:t>Optima of local cost functions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93685" y="40894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975782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75733" y="4504267"/>
            <a:ext cx="6316134" cy="116840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* Compute optima of each cost function</a:t>
            </a:r>
          </a:p>
          <a:p>
            <a:pPr marL="0" indent="0">
              <a:buNone/>
            </a:pPr>
            <a:r>
              <a:rPr lang="en-US" dirty="0"/>
              <a:t>	* Drop largest &amp; smallest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 such optima</a:t>
            </a:r>
          </a:p>
          <a:p>
            <a:pPr marL="0" indent="0">
              <a:buNone/>
            </a:pPr>
            <a:r>
              <a:rPr lang="en-US" dirty="0"/>
              <a:t>	* Output within convex hull of the rest</a:t>
            </a:r>
          </a:p>
          <a:p>
            <a:pPr marL="0" indent="0">
              <a:buNone/>
            </a:pPr>
            <a:r>
              <a:rPr lang="en-US" dirty="0"/>
              <a:t>		- example : </a:t>
            </a:r>
            <a:r>
              <a:rPr lang="en-US" dirty="0">
                <a:solidFill>
                  <a:srgbClr val="FF0000"/>
                </a:solidFill>
              </a:rPr>
              <a:t>average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Average of optima </a:t>
            </a:r>
            <a:r>
              <a:rPr lang="en-US" dirty="0"/>
              <a:t>can be much worse than</a:t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optima of average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868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288867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Define a virtual function G(x) whose gradient is</a:t>
            </a:r>
            <a:br>
              <a:rPr lang="en-US" dirty="0"/>
            </a:br>
            <a:r>
              <a:rPr lang="en-US" dirty="0"/>
              <a:t>obtained as follows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535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288867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Define a virtual function G(x) whose gradient is</a:t>
            </a:r>
            <a:br>
              <a:rPr lang="en-US" dirty="0"/>
            </a:br>
            <a:r>
              <a:rPr lang="en-US" dirty="0"/>
              <a:t>obtained as follows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a given 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Sort the gradients of the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local cost functions </a:t>
            </a:r>
          </a:p>
          <a:p>
            <a:r>
              <a:rPr lang="en-US" dirty="0"/>
              <a:t>Discard smallest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and largest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 gradients</a:t>
            </a:r>
          </a:p>
          <a:p>
            <a:r>
              <a:rPr lang="en-US" dirty="0"/>
              <a:t>Mean of remaining gradients = Gradient of G at 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Virtual function G(x) is convex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419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G(x) is Convex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026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Gradient of continuously differentiable convex functions is non-decreasing and continuous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/>
              </a:rPr>
              <a:t> Gradient computed for G(x) is non-decreasing and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   continuous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/>
              </a:rPr>
              <a:t> G(x) is convex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 Use convex optimization techniques on G(x)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     (e.g., gradient descent)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333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136467" cy="4572000"/>
          </a:xfrm>
        </p:spPr>
        <p:txBody>
          <a:bodyPr/>
          <a:lstStyle/>
          <a:p>
            <a:r>
              <a:rPr lang="en-US" dirty="0"/>
              <a:t>Gradient G’(x) = 0 at optimum of G(x)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  <a:r>
              <a:rPr lang="is-IS" dirty="0"/>
              <a:t>… presently assume smooth functions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5984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7500"/>
            <a:ext cx="7772400" cy="4572000"/>
          </a:xfrm>
        </p:spPr>
        <p:txBody>
          <a:bodyPr/>
          <a:lstStyle/>
          <a:p>
            <a:r>
              <a:rPr lang="en-US" dirty="0"/>
              <a:t>The faulty gradients that are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discarded can be expressed as convex combination of gradients of non-faulty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1168400" y="4301067"/>
            <a:ext cx="6993467" cy="169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252133" y="4199466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00133" y="4182533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22133" y="4216400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333066" y="4182533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450666" y="4182532"/>
            <a:ext cx="220134" cy="220133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487333" y="4182532"/>
            <a:ext cx="220134" cy="220133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53067" y="4216399"/>
            <a:ext cx="220134" cy="220133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28133" y="3708400"/>
            <a:ext cx="2319867" cy="1219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960533" y="3708400"/>
            <a:ext cx="2319867" cy="1219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9333" y="5113867"/>
            <a:ext cx="1227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Discard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21065" y="5113867"/>
            <a:ext cx="1227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Discard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3818" y="5757349"/>
            <a:ext cx="5280281" cy="523220"/>
          </a:xfrm>
          <a:prstGeom prst="rect">
            <a:avLst/>
          </a:prstGeom>
          <a:solidFill>
            <a:srgbClr val="A5CE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008000"/>
                </a:solidFill>
                <a:latin typeface="Helvetica"/>
                <a:cs typeface="Helvetica"/>
              </a:rPr>
              <a:t>Gradients of local cost 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6573" y="4051300"/>
            <a:ext cx="8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grad</a:t>
            </a:r>
          </a:p>
        </p:txBody>
      </p:sp>
    </p:spTree>
    <p:extLst>
      <p:ext uri="{BB962C8B-B14F-4D97-AF65-F5344CB8AC3E}">
        <p14:creationId xmlns:p14="http://schemas.microsoft.com/office/powerpoint/2010/main" val="10540063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26035</TotalTime>
  <Words>1794</Words>
  <Application>Microsoft Macintosh PowerPoint</Application>
  <PresentationFormat>On-screen Show (4:3)</PresentationFormat>
  <Paragraphs>876</Paragraphs>
  <Slides>116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9" baseType="lpstr">
      <vt:lpstr>ＭＳ Ｐゴシック</vt:lpstr>
      <vt:lpstr>Arial</vt:lpstr>
      <vt:lpstr>Cambria Math</vt:lpstr>
      <vt:lpstr>CMU Sans Serif Demi Condensed</vt:lpstr>
      <vt:lpstr>Comic Sans MS</vt:lpstr>
      <vt:lpstr>Helvetica</vt:lpstr>
      <vt:lpstr>Marlett</vt:lpstr>
      <vt:lpstr>Symbol</vt:lpstr>
      <vt:lpstr>Times</vt:lpstr>
      <vt:lpstr>Times New Roman</vt:lpstr>
      <vt:lpstr>Wingdings</vt:lpstr>
      <vt:lpstr>Default Design</vt:lpstr>
      <vt:lpstr>Equation</vt:lpstr>
      <vt:lpstr>Security and Privacy for Distributed Optimization and Learning    Nitin Vaidya Georgetown University    </vt:lpstr>
      <vt:lpstr>Secret to happiness is to lower your expectations to the point where they're already met           </vt:lpstr>
      <vt:lpstr>So the secret to good self-esteem is to lower your expectations to the point where they're already met?      - Hobbes     </vt:lpstr>
      <vt:lpstr>Goals of the Talk</vt:lpstr>
      <vt:lpstr>PowerPoint Presentation</vt:lpstr>
      <vt:lpstr>PowerPoint Presentation</vt:lpstr>
      <vt:lpstr>Application</vt:lpstr>
      <vt:lpstr>PowerPoint Presentation</vt:lpstr>
      <vt:lpstr> What does this have to do with learning?</vt:lpstr>
      <vt:lpstr>Deep Neural Networks</vt:lpstr>
      <vt:lpstr>PowerPoint Presentation</vt:lpstr>
      <vt:lpstr>How to train your network</vt:lpstr>
      <vt:lpstr>PowerPoint Presentation</vt:lpstr>
      <vt:lpstr>Distributed Training</vt:lpstr>
      <vt:lpstr>Distributed Training</vt:lpstr>
      <vt:lpstr>Distributed Training</vt:lpstr>
      <vt:lpstr>Distributed Training</vt:lpstr>
      <vt:lpstr>Distributed Classification</vt:lpstr>
      <vt:lpstr>Many applications</vt:lpstr>
      <vt:lpstr>PowerPoint Presentation</vt:lpstr>
      <vt:lpstr>PowerPoint Presentation</vt:lpstr>
      <vt:lpstr>Convex Optimization</vt:lpstr>
      <vt:lpstr>Gradient Method</vt:lpstr>
      <vt:lpstr>Gradient Method</vt:lpstr>
      <vt:lpstr>PowerPoint Presentation</vt:lpstr>
      <vt:lpstr>Distributed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Distributed Optimization</vt:lpstr>
      <vt:lpstr>PowerPoint Presentation</vt:lpstr>
      <vt:lpstr>PowerPoint Presentation</vt:lpstr>
      <vt:lpstr>PowerPoint Presentation</vt:lpstr>
      <vt:lpstr>Security / Fault-Tolerance</vt:lpstr>
      <vt:lpstr>PowerPoint Presentation</vt:lpstr>
      <vt:lpstr>Byzantine Fault Model</vt:lpstr>
      <vt:lpstr>Byzantine Fault Model</vt:lpstr>
      <vt:lpstr>Distributed Optimization</vt:lpstr>
      <vt:lpstr>Distributed Optimization</vt:lpstr>
      <vt:lpstr>PowerPoint Presentation</vt:lpstr>
      <vt:lpstr>Fault-Tolerant Optimization</vt:lpstr>
      <vt:lpstr>Better Goal</vt:lpstr>
      <vt:lpstr>PowerPoint Presentation</vt:lpstr>
      <vt:lpstr>Better Goal</vt:lpstr>
      <vt:lpstr>Fault-Tolerant Optimization</vt:lpstr>
      <vt:lpstr>Fault-Tolerant Optimization</vt:lpstr>
      <vt:lpstr>Fault-Tolerant Optimization</vt:lpstr>
      <vt:lpstr>Fault-Tolerant Optimization</vt:lpstr>
      <vt:lpstr>Results</vt:lpstr>
      <vt:lpstr>Intuition behind Solutions </vt:lpstr>
      <vt:lpstr>Intuition behind Solutions </vt:lpstr>
      <vt:lpstr>Fault-Tolerant Classification</vt:lpstr>
      <vt:lpstr>Example: Fault-Tolerant Classification</vt:lpstr>
      <vt:lpstr>Results</vt:lpstr>
      <vt:lpstr>PowerPoint Presentation</vt:lpstr>
      <vt:lpstr>PowerPoint Presentation</vt:lpstr>
      <vt:lpstr>Privacy</vt:lpstr>
      <vt:lpstr>Enhancing Privacy</vt:lpstr>
      <vt:lpstr>Distributed Optimization</vt:lpstr>
      <vt:lpstr>Summary</vt:lpstr>
      <vt:lpstr>Open Problems: Fault-Tolerant Learning/Optimization</vt:lpstr>
      <vt:lpstr>PowerPoint Presentation</vt:lpstr>
      <vt:lpstr>PowerPoint Presentation</vt:lpstr>
      <vt:lpstr>PowerPoint Presentation</vt:lpstr>
      <vt:lpstr>Distributed Optimization</vt:lpstr>
      <vt:lpstr>Fault-Tolerant Optimization</vt:lpstr>
      <vt:lpstr>Lower Bounds</vt:lpstr>
      <vt:lpstr>PowerPoint Presentation</vt:lpstr>
      <vt:lpstr>Consensus: “Flocking problem”</vt:lpstr>
      <vt:lpstr>Local Averaging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Distributed Optimization</vt:lpstr>
      <vt:lpstr>Byzantine Fault-Tolerant Optimization</vt:lpstr>
      <vt:lpstr>Byzantine Fault-Tolerant Optimization</vt:lpstr>
      <vt:lpstr>Note</vt:lpstr>
      <vt:lpstr>Centralized Algorithm</vt:lpstr>
      <vt:lpstr>Centralized Algorithm</vt:lpstr>
      <vt:lpstr>Centralized Algorithm</vt:lpstr>
      <vt:lpstr>Observations</vt:lpstr>
      <vt:lpstr>Potential Solution</vt:lpstr>
      <vt:lpstr>Potential Solution</vt:lpstr>
      <vt:lpstr>Potential Solution</vt:lpstr>
      <vt:lpstr>Centralized Algorithm</vt:lpstr>
      <vt:lpstr>Centralized Algorithm</vt:lpstr>
      <vt:lpstr>G(x) is Convex</vt:lpstr>
      <vt:lpstr>Centralized Algorithm</vt:lpstr>
      <vt:lpstr>Centralized Algorithm</vt:lpstr>
      <vt:lpstr>Centralized Algorithm</vt:lpstr>
      <vt:lpstr>Centralized Algorithm</vt:lpstr>
      <vt:lpstr>Distributed Algorithms</vt:lpstr>
      <vt:lpstr>Distributed Algorithms</vt:lpstr>
      <vt:lpstr>Valid Global Cost Functions</vt:lpstr>
      <vt:lpstr>Asymptotic Behavior</vt:lpstr>
      <vt:lpstr>Distributed Algorithm</vt:lpstr>
      <vt:lpstr>Distributed Algorithm</vt:lpstr>
      <vt:lpstr>Distributed Algorithm</vt:lpstr>
      <vt:lpstr>Distributed Algorithm</vt:lpstr>
      <vt:lpstr>Distributed Algorithm</vt:lpstr>
      <vt:lpstr>Distributed Algorithm</vt:lpstr>
      <vt:lpstr>Distributed Algorithm</vt:lpstr>
      <vt:lpstr>PowerPoint Presentation</vt:lpstr>
      <vt:lpstr>PowerPoint Presentation</vt:lpstr>
      <vt:lpstr>Distributed Algorithm</vt:lpstr>
      <vt:lpstr>Distributed Algorithm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for Mobile and Wireless Hosts</dc:title>
  <dc:creator>Nitin</dc:creator>
  <cp:lastModifiedBy>Microsoft Office User</cp:lastModifiedBy>
  <cp:revision>5339</cp:revision>
  <cp:lastPrinted>2017-04-15T15:58:02Z</cp:lastPrinted>
  <dcterms:created xsi:type="dcterms:W3CDTF">1996-09-30T18:28:10Z</dcterms:created>
  <dcterms:modified xsi:type="dcterms:W3CDTF">2019-08-21T14:30:44Z</dcterms:modified>
</cp:coreProperties>
</file>