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5"/>
  </p:notesMasterIdLst>
  <p:handoutMasterIdLst>
    <p:handoutMasterId r:id="rId106"/>
  </p:handoutMasterIdLst>
  <p:sldIdLst>
    <p:sldId id="2786" r:id="rId2"/>
    <p:sldId id="2017" r:id="rId3"/>
    <p:sldId id="2567" r:id="rId4"/>
    <p:sldId id="2632" r:id="rId5"/>
    <p:sldId id="2812" r:id="rId6"/>
    <p:sldId id="2732" r:id="rId7"/>
    <p:sldId id="2851" r:id="rId8"/>
    <p:sldId id="2688" r:id="rId9"/>
    <p:sldId id="2835" r:id="rId10"/>
    <p:sldId id="2843" r:id="rId11"/>
    <p:sldId id="2844" r:id="rId12"/>
    <p:sldId id="2031" r:id="rId13"/>
    <p:sldId id="2239" r:id="rId14"/>
    <p:sldId id="2727" r:id="rId15"/>
    <p:sldId id="1947" r:id="rId16"/>
    <p:sldId id="2733" r:id="rId17"/>
    <p:sldId id="2730" r:id="rId18"/>
    <p:sldId id="2204" r:id="rId19"/>
    <p:sldId id="2642" r:id="rId20"/>
    <p:sldId id="2517" r:id="rId21"/>
    <p:sldId id="2649" r:id="rId22"/>
    <p:sldId id="2462" r:id="rId23"/>
    <p:sldId id="2815" r:id="rId24"/>
    <p:sldId id="2466" r:id="rId25"/>
    <p:sldId id="2743" r:id="rId26"/>
    <p:sldId id="2770" r:id="rId27"/>
    <p:sldId id="2748" r:id="rId28"/>
    <p:sldId id="2496" r:id="rId29"/>
    <p:sldId id="2497" r:id="rId30"/>
    <p:sldId id="2745" r:id="rId31"/>
    <p:sldId id="2772" r:id="rId32"/>
    <p:sldId id="2516" r:id="rId33"/>
    <p:sldId id="2522" r:id="rId34"/>
    <p:sldId id="2753" r:id="rId35"/>
    <p:sldId id="2746" r:id="rId36"/>
    <p:sldId id="2681" r:id="rId37"/>
    <p:sldId id="2680" r:id="rId38"/>
    <p:sldId id="2749" r:id="rId39"/>
    <p:sldId id="2751" r:id="rId40"/>
    <p:sldId id="2752" r:id="rId41"/>
    <p:sldId id="2736" r:id="rId42"/>
    <p:sldId id="2738" r:id="rId43"/>
    <p:sldId id="2739" r:id="rId44"/>
    <p:sldId id="2740" r:id="rId45"/>
    <p:sldId id="2754" r:id="rId46"/>
    <p:sldId id="2755" r:id="rId47"/>
    <p:sldId id="2757" r:id="rId48"/>
    <p:sldId id="2768" r:id="rId49"/>
    <p:sldId id="2765" r:id="rId50"/>
    <p:sldId id="2766" r:id="rId51"/>
    <p:sldId id="2767" r:id="rId52"/>
    <p:sldId id="2454" r:id="rId53"/>
    <p:sldId id="2769" r:id="rId54"/>
    <p:sldId id="2771" r:id="rId55"/>
    <p:sldId id="2762" r:id="rId56"/>
    <p:sldId id="2541" r:id="rId57"/>
    <p:sldId id="2837" r:id="rId58"/>
    <p:sldId id="2712" r:id="rId59"/>
    <p:sldId id="2852" r:id="rId60"/>
    <p:sldId id="2701" r:id="rId61"/>
    <p:sldId id="2703" r:id="rId62"/>
    <p:sldId id="2796" r:id="rId63"/>
    <p:sldId id="2704" r:id="rId64"/>
    <p:sldId id="2705" r:id="rId65"/>
    <p:sldId id="2691" r:id="rId66"/>
    <p:sldId id="2763" r:id="rId67"/>
    <p:sldId id="2700" r:id="rId68"/>
    <p:sldId id="2801" r:id="rId69"/>
    <p:sldId id="2803" r:id="rId70"/>
    <p:sldId id="2802" r:id="rId71"/>
    <p:sldId id="2716" r:id="rId72"/>
    <p:sldId id="2849" r:id="rId73"/>
    <p:sldId id="2816" r:id="rId74"/>
    <p:sldId id="2078" r:id="rId75"/>
    <p:sldId id="2805" r:id="rId76"/>
    <p:sldId id="2808" r:id="rId77"/>
    <p:sldId id="2809" r:id="rId78"/>
    <p:sldId id="2845" r:id="rId79"/>
    <p:sldId id="2798" r:id="rId80"/>
    <p:sldId id="2850" r:id="rId81"/>
    <p:sldId id="2822" r:id="rId82"/>
    <p:sldId id="2799" r:id="rId83"/>
    <p:sldId id="2800" r:id="rId84"/>
    <p:sldId id="2817" r:id="rId85"/>
    <p:sldId id="2818" r:id="rId86"/>
    <p:sldId id="2846" r:id="rId87"/>
    <p:sldId id="2847" r:id="rId88"/>
    <p:sldId id="2819" r:id="rId89"/>
    <p:sldId id="2824" r:id="rId90"/>
    <p:sldId id="2825" r:id="rId91"/>
    <p:sldId id="2820" r:id="rId92"/>
    <p:sldId id="2826" r:id="rId93"/>
    <p:sldId id="2836" r:id="rId94"/>
    <p:sldId id="2848" r:id="rId95"/>
    <p:sldId id="2560" r:id="rId96"/>
    <p:sldId id="2634" r:id="rId97"/>
    <p:sldId id="2829" r:id="rId98"/>
    <p:sldId id="2834" r:id="rId99"/>
    <p:sldId id="2673" r:id="rId100"/>
    <p:sldId id="2699" r:id="rId101"/>
    <p:sldId id="2841" r:id="rId102"/>
    <p:sldId id="2842" r:id="rId103"/>
    <p:sldId id="2839" r:id="rId104"/>
  </p:sldIdLst>
  <p:sldSz cx="9144000" cy="6858000" type="screen4x3"/>
  <p:notesSz cx="6991350" cy="9282113"/>
  <p:defaultTextStyle>
    <a:defPPr>
      <a:defRPr lang="en-US"/>
    </a:defPPr>
    <a:lvl1pPr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>
          <p15:clr>
            <a:srgbClr val="A4A3A4"/>
          </p15:clr>
        </p15:guide>
        <p15:guide id="2" pos="220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tin H Vaidya" initials="NH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F5C"/>
    <a:srgbClr val="CCFFA4"/>
    <a:srgbClr val="EEF9F4"/>
    <a:srgbClr val="FFC819"/>
    <a:srgbClr val="89C2FF"/>
    <a:srgbClr val="33F5BB"/>
    <a:srgbClr val="FFDA7E"/>
    <a:srgbClr val="CBFE9C"/>
    <a:srgbClr val="FAFC55"/>
    <a:srgbClr val="9A06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55" autoAdjust="0"/>
    <p:restoredTop sz="50051" autoAdjust="0"/>
  </p:normalViewPr>
  <p:slideViewPr>
    <p:cSldViewPr snapToGrid="0">
      <p:cViewPr varScale="1">
        <p:scale>
          <a:sx n="79" d="100"/>
          <a:sy n="79" d="100"/>
        </p:scale>
        <p:origin x="187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2538" y="-84"/>
      </p:cViewPr>
      <p:guideLst>
        <p:guide orient="horz" pos="2923"/>
        <p:guide pos="22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commentAuthors" Target="commentAuthor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07-08-27T09:08:06.525" idx="1">
    <p:pos x="52" y="861"/>
    <p:text>Creation of Adam - fresco in Sistine Chapel, by Michelangelo
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ctr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ctr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fld id="{4D328B2F-E4A9-4B42-9114-8FE517F38C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908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262AFDE-5065-4356-9A1D-319F9FBCF6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73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65F821-53FB-4708-9C2C-8B377EA7641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281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Other examples may be: resource allocation (which is similar to robotic rendezvous problems), large-scale distributed machine learning, where data are generated at different 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710AB-F7C4-47F6-A8F0-EB6550ED784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8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4A4FE-C508-445A-BEEA-5241DB609F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87A4A-469E-41B4-A4BB-20E7ADC1FB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0D3AB-AD66-458A-851D-A518A4FC23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62DA2-7D97-4C00-81E8-7464816732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90451-B3EB-4D27-9BF6-B2ED89E438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5E721-646B-43FE-9C59-B1DD65377C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7DEF5-A307-4F25-8C66-A6D5B05847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EE0C2-57FB-4ADE-AB30-1194CE51D7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EC7BB-7051-4029-9E77-635DAEA5F5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51084-5C69-499E-A268-F024F61147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AEBF2-5F63-4212-9814-96C2174E3A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2C1C9-E007-43BE-85CB-100AF574EE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92685-606E-40D3-AC53-BA20005A57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22931-C89A-41AC-84F8-145AE746D5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fld id="{9FF9E353-2231-45A2-B736-4E2E121B5CA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Helvetica"/>
          <a:ea typeface="+mj-ea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65000"/>
        <a:buFont typeface="Marlett" pitchFamily="2" charset="2"/>
        <a:buChar char="g"/>
        <a:defRPr sz="24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25000"/>
        <a:buFont typeface="Marlett" pitchFamily="2" charset="2"/>
        <a:buChar char="i"/>
        <a:defRPr sz="2000">
          <a:solidFill>
            <a:schemeClr val="tx1"/>
          </a:solidFill>
          <a:latin typeface="Helvetica"/>
          <a:cs typeface="Helvetic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75000"/>
        <a:buChar char="•"/>
        <a:defRPr sz="2000">
          <a:solidFill>
            <a:schemeClr val="tx1"/>
          </a:solidFill>
          <a:latin typeface="Helvetica"/>
          <a:cs typeface="Helvetic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Helvetica"/>
          <a:cs typeface="Helvetic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Helvetica"/>
          <a:cs typeface="Helvetic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1.png"/><Relationship Id="rId4" Type="http://schemas.openxmlformats.org/officeDocument/2006/relationships/image" Target="../media/image1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0.png"/><Relationship Id="rId7" Type="http://schemas.openxmlformats.org/officeDocument/2006/relationships/image" Target="../media/image2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2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5.png"/><Relationship Id="rId7" Type="http://schemas.openxmlformats.org/officeDocument/2006/relationships/image" Target="../media/image5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image" Target="../media/image2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2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2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2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5.png"/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image" Target="../media/image28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36.gif"/><Relationship Id="rId7" Type="http://schemas.openxmlformats.org/officeDocument/2006/relationships/image" Target="../media/image79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tiff"/><Relationship Id="rId5" Type="http://schemas.openxmlformats.org/officeDocument/2006/relationships/image" Target="../media/image77.png"/><Relationship Id="rId4" Type="http://schemas.openxmlformats.org/officeDocument/2006/relationships/hyperlink" Target="https://www.google.com/imgres?imgurl=https%3A%2F%2Fcdn.vox-cdn.com%2Fthumbor%2FPkmq1nm3skO0-j693JTMd7RL0Zk%3D%2F0x0%3A2012x1341%2F1200x800%2Ffilters%3Afocal(0x0%3A2012x1341)%2Fcdn.vox-cdn.com%2Fuploads%2Fchorus_image%2Fimage%2F47070706%2Fgoogle2.0.0.jpg&amp;imgrefurl=https%3A%2F%2Fwww.theverge.com%2F2015%2F9%2F1%2F9239769%2Fnew-google-logo-announced&amp;docid=JWw0c9TecYe1RM&amp;tbnid=5wK_L1umstSwXM%3A&amp;vet=10ahUKEwjv5p6z26fiAhWKdd8KHRGdBtkQMwhnKAAwAA..i&amp;w=1200&amp;h=800&amp;client=firefox-b-1-d&amp;bih=723&amp;biw=1428&amp;q=google%20logo&amp;ved=0ahUKEwjv5p6z26fiAhWKdd8KHRGdBtkQMwhnKAAwAA&amp;iact=mrc&amp;uact=8" TargetMode="Externa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A9AAE1-6160-A548-A3EE-644B9686CD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8079" y="6308634"/>
            <a:ext cx="1439455" cy="468085"/>
          </a:xfrm>
          <a:noFill/>
        </p:spPr>
        <p:txBody>
          <a:bodyPr/>
          <a:lstStyle/>
          <a:p>
            <a:r>
              <a:rPr lang="en-US" sz="1000" dirty="0">
                <a:solidFill>
                  <a:srgbClr val="C00000"/>
                </a:solidFill>
              </a:rPr>
              <a:t>ECE @ NYU Brooklyn</a:t>
            </a:r>
          </a:p>
          <a:p>
            <a:r>
              <a:rPr lang="en-US" sz="1000" dirty="0">
                <a:solidFill>
                  <a:srgbClr val="C00000"/>
                </a:solidFill>
              </a:rPr>
              <a:t>September 19, 2019</a:t>
            </a:r>
          </a:p>
        </p:txBody>
      </p:sp>
    </p:spTree>
    <p:extLst>
      <p:ext uri="{BB962C8B-B14F-4D97-AF65-F5344CB8AC3E}">
        <p14:creationId xmlns:p14="http://schemas.microsoft.com/office/powerpoint/2010/main" val="3261022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45ED-40C7-2541-BA8C-0607A502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Consensus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B3EB6-FCC8-414F-8C7D-81F4A744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26BFA3-B9DD-BB41-9D3F-35038D9D1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3AA36-BAF5-1242-B03B-E88B09C5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673" y="1524000"/>
            <a:ext cx="10956324" cy="5334000"/>
          </a:xfrm>
          <a:prstGeom prst="rect">
            <a:avLst/>
          </a:prstGeo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AD23936F-2211-6041-BEDC-8F70E16A7347}"/>
              </a:ext>
            </a:extLst>
          </p:cNvPr>
          <p:cNvSpPr/>
          <p:nvPr/>
        </p:nvSpPr>
        <p:spPr bwMode="auto">
          <a:xfrm rot="18831150">
            <a:off x="2153387" y="2315261"/>
            <a:ext cx="3982890" cy="2339298"/>
          </a:xfrm>
          <a:prstGeom prst="triangle">
            <a:avLst/>
          </a:prstGeom>
          <a:solidFill>
            <a:srgbClr val="92D050">
              <a:alpha val="6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D4E18A-9CD6-0448-93AB-9A13A894135F}"/>
              </a:ext>
            </a:extLst>
          </p:cNvPr>
          <p:cNvSpPr txBox="1"/>
          <p:nvPr/>
        </p:nvSpPr>
        <p:spPr>
          <a:xfrm>
            <a:off x="4173333" y="3544283"/>
            <a:ext cx="389850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X</a:t>
            </a:r>
          </a:p>
        </p:txBody>
      </p:sp>
      <p:pic>
        <p:nvPicPr>
          <p:cNvPr id="13" name="Picture 12" descr="AA028202.png">
            <a:extLst>
              <a:ext uri="{FF2B5EF4-FFF2-40B4-BE49-F238E27FC236}">
                <a16:creationId xmlns:a16="http://schemas.microsoft.com/office/drawing/2014/main" id="{4909C3FB-D927-264D-B4F1-438E2FEAC2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94" y="2004869"/>
            <a:ext cx="801479" cy="912920"/>
          </a:xfrm>
          <a:prstGeom prst="rect">
            <a:avLst/>
          </a:prstGeom>
        </p:spPr>
      </p:pic>
      <p:pic>
        <p:nvPicPr>
          <p:cNvPr id="15" name="Picture 14" descr="AA028202.png">
            <a:extLst>
              <a:ext uri="{FF2B5EF4-FFF2-40B4-BE49-F238E27FC236}">
                <a16:creationId xmlns:a16="http://schemas.microsoft.com/office/drawing/2014/main" id="{E0E5E640-E1F7-B248-876D-A3341622F0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33" y="5421617"/>
            <a:ext cx="1020562" cy="1162465"/>
          </a:xfrm>
          <a:prstGeom prst="rect">
            <a:avLst/>
          </a:prstGeom>
        </p:spPr>
      </p:pic>
      <p:pic>
        <p:nvPicPr>
          <p:cNvPr id="16" name="Picture 15" descr="AA028202.png">
            <a:extLst>
              <a:ext uri="{FF2B5EF4-FFF2-40B4-BE49-F238E27FC236}">
                <a16:creationId xmlns:a16="http://schemas.microsoft.com/office/drawing/2014/main" id="{D65C91E2-0279-7748-951E-82639191F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33" y="2321480"/>
            <a:ext cx="1020562" cy="116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3577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673C-AB77-254A-9AD8-A473A5D06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Averaging </a:t>
            </a:r>
            <a:r>
              <a:rPr lang="en-US" dirty="0">
                <a:sym typeface="Wingdings" pitchFamily="2" charset="2"/>
              </a:rPr>
              <a:t> Optimization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49202F-31BE-DD42-9ED0-6927819AB1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Input of agent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Average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 </a:t>
                </a:r>
                <a:r>
                  <a:rPr lang="en-US" dirty="0"/>
                  <a:t>= </a:t>
                </a:r>
              </a:p>
              <a:p>
                <a:endParaRPr lang="en-US" u="sng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	         where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49202F-31BE-DD42-9ED0-6927819AB1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141F54-3311-4748-920F-0152C80DFC02}"/>
                  </a:ext>
                </a:extLst>
              </p:cNvPr>
              <p:cNvSpPr txBox="1"/>
              <p:nvPr/>
            </p:nvSpPr>
            <p:spPr>
              <a:xfrm>
                <a:off x="3655373" y="4840272"/>
                <a:ext cx="2416432" cy="125572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141F54-3311-4748-920F-0152C80DFC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373" y="4840272"/>
                <a:ext cx="2416432" cy="1255728"/>
              </a:xfrm>
              <a:prstGeom prst="rect">
                <a:avLst/>
              </a:prstGeom>
              <a:blipFill>
                <a:blip r:embed="rId3"/>
                <a:stretch>
                  <a:fillRect l="-2105" r="-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98FC90-9A18-3D40-848C-B547A86B94EE}"/>
                  </a:ext>
                </a:extLst>
              </p:cNvPr>
              <p:cNvSpPr txBox="1"/>
              <p:nvPr/>
            </p:nvSpPr>
            <p:spPr>
              <a:xfrm>
                <a:off x="3635267" y="3523144"/>
                <a:ext cx="2428832" cy="9865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98FC90-9A18-3D40-848C-B547A86B9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267" y="3523144"/>
                <a:ext cx="2428832" cy="986552"/>
              </a:xfrm>
              <a:prstGeom prst="rect">
                <a:avLst/>
              </a:prstGeom>
              <a:blipFill>
                <a:blip r:embed="rId4"/>
                <a:stretch>
                  <a:fillRect l="-1563" t="-129114" b="-179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10803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45ED-40C7-2541-BA8C-0607A502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Detour … Byzantine Consensus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B3EB6-FCC8-414F-8C7D-81F4A744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4642" y="6248400"/>
            <a:ext cx="1905000" cy="457200"/>
          </a:xfrm>
        </p:spPr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26BFA3-B9DD-BB41-9D3F-35038D9D1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32758" y="1524000"/>
            <a:ext cx="7772400" cy="4572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3AA36-BAF5-1242-B03B-E88B09C5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4231" y="1524000"/>
            <a:ext cx="10956324" cy="5334000"/>
          </a:xfrm>
          <a:prstGeom prst="rect">
            <a:avLst/>
          </a:prstGeo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AD23936F-2211-6041-BEDC-8F70E16A7347}"/>
              </a:ext>
            </a:extLst>
          </p:cNvPr>
          <p:cNvSpPr/>
          <p:nvPr/>
        </p:nvSpPr>
        <p:spPr bwMode="auto">
          <a:xfrm rot="18831150">
            <a:off x="634829" y="2315261"/>
            <a:ext cx="3982890" cy="2339298"/>
          </a:xfrm>
          <a:prstGeom prst="triangle">
            <a:avLst/>
          </a:prstGeom>
          <a:solidFill>
            <a:srgbClr val="92D050">
              <a:alpha val="6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EAAEFF-9097-574D-922F-4B810465FCC3}"/>
              </a:ext>
            </a:extLst>
          </p:cNvPr>
          <p:cNvSpPr txBox="1"/>
          <p:nvPr/>
        </p:nvSpPr>
        <p:spPr>
          <a:xfrm>
            <a:off x="2257236" y="3357568"/>
            <a:ext cx="1160895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“good”</a:t>
            </a:r>
          </a:p>
          <a:p>
            <a:pPr>
              <a:buNone/>
            </a:pPr>
            <a:r>
              <a:rPr lang="en-US" dirty="0">
                <a:latin typeface="Helvetica" pitchFamily="2" charset="0"/>
              </a:rPr>
              <a:t>convex</a:t>
            </a:r>
          </a:p>
          <a:p>
            <a:pPr>
              <a:buNone/>
            </a:pPr>
            <a:r>
              <a:rPr lang="en-US" dirty="0">
                <a:latin typeface="Helvetica" pitchFamily="2" charset="0"/>
              </a:rPr>
              <a:t>hull</a:t>
            </a:r>
          </a:p>
        </p:txBody>
      </p:sp>
      <p:pic>
        <p:nvPicPr>
          <p:cNvPr id="13" name="Picture 12" descr="AA028202.png">
            <a:extLst>
              <a:ext uri="{FF2B5EF4-FFF2-40B4-BE49-F238E27FC236}">
                <a16:creationId xmlns:a16="http://schemas.microsoft.com/office/drawing/2014/main" id="{819B95D8-63C4-5A4E-BC8E-C46E08B184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36" y="2004869"/>
            <a:ext cx="801479" cy="912920"/>
          </a:xfrm>
          <a:prstGeom prst="rect">
            <a:avLst/>
          </a:prstGeom>
        </p:spPr>
      </p:pic>
      <p:pic>
        <p:nvPicPr>
          <p:cNvPr id="15" name="Picture 14" descr="AA028202.png">
            <a:extLst>
              <a:ext uri="{FF2B5EF4-FFF2-40B4-BE49-F238E27FC236}">
                <a16:creationId xmlns:a16="http://schemas.microsoft.com/office/drawing/2014/main" id="{502D0B3E-50A3-C049-99C9-73987D8E3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37" y="5142364"/>
            <a:ext cx="1020562" cy="1162465"/>
          </a:xfrm>
          <a:prstGeom prst="rect">
            <a:avLst/>
          </a:prstGeom>
        </p:spPr>
      </p:pic>
      <p:pic>
        <p:nvPicPr>
          <p:cNvPr id="16" name="Picture 15" descr="AA028202.png">
            <a:extLst>
              <a:ext uri="{FF2B5EF4-FFF2-40B4-BE49-F238E27FC236}">
                <a16:creationId xmlns:a16="http://schemas.microsoft.com/office/drawing/2014/main" id="{AD68A0BE-5568-6344-8077-FB907207C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07" y="1745296"/>
            <a:ext cx="1020562" cy="1162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F318F-2A91-2046-B87D-1D9F50BBF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527" y="4942611"/>
            <a:ext cx="692727" cy="69272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BEFFA1-3452-5345-878D-6787BA4B6F91}"/>
              </a:ext>
            </a:extLst>
          </p:cNvPr>
          <p:cNvCxnSpPr>
            <a:cxnSpLocks/>
          </p:cNvCxnSpPr>
          <p:nvPr/>
        </p:nvCxnSpPr>
        <p:spPr bwMode="auto">
          <a:xfrm flipV="1">
            <a:off x="2082827" y="5251331"/>
            <a:ext cx="6092701" cy="4636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3C68C7-8B8D-1047-A9BD-764D1F956B36}"/>
              </a:ext>
            </a:extLst>
          </p:cNvPr>
          <p:cNvCxnSpPr>
            <a:cxnSpLocks/>
          </p:cNvCxnSpPr>
          <p:nvPr/>
        </p:nvCxnSpPr>
        <p:spPr bwMode="auto">
          <a:xfrm>
            <a:off x="4849420" y="2885815"/>
            <a:ext cx="3326108" cy="23655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E3F4C6-D2C9-934D-A677-D14D10CE70D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796085" y="2696343"/>
            <a:ext cx="286799" cy="301952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1E09EA-FD3C-F54A-BEEF-2ABE549CCE6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796085" y="2696343"/>
            <a:ext cx="3053335" cy="1894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5363053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43045ED-40C7-2541-BA8C-0607A502F36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faults,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-dimensional input</a:t>
                </a:r>
                <a:br>
                  <a:rPr lang="en-US" dirty="0"/>
                </a:br>
                <a:r>
                  <a:rPr lang="en-US" dirty="0">
                    <a:sym typeface="Wingdings" pitchFamily="2" charset="2"/>
                  </a:rPr>
                  <a:t> n</a:t>
                </a:r>
                <a:r>
                  <a:rPr lang="en-US" dirty="0"/>
                  <a:t>eed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agents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43045ED-40C7-2541-BA8C-0607A502F3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B3EB6-FCC8-414F-8C7D-81F4A744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4642" y="6248400"/>
            <a:ext cx="1905000" cy="457200"/>
          </a:xfrm>
        </p:spPr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26BFA3-B9DD-BB41-9D3F-35038D9D1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32758" y="1524000"/>
            <a:ext cx="7772400" cy="4572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3AA36-BAF5-1242-B03B-E88B09C54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4231" y="1524000"/>
            <a:ext cx="10956324" cy="5334000"/>
          </a:xfrm>
          <a:prstGeom prst="rect">
            <a:avLst/>
          </a:prstGeo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AD23936F-2211-6041-BEDC-8F70E16A7347}"/>
              </a:ext>
            </a:extLst>
          </p:cNvPr>
          <p:cNvSpPr/>
          <p:nvPr/>
        </p:nvSpPr>
        <p:spPr bwMode="auto">
          <a:xfrm rot="18831150">
            <a:off x="634829" y="2315261"/>
            <a:ext cx="3982890" cy="2339298"/>
          </a:xfrm>
          <a:prstGeom prst="triangle">
            <a:avLst/>
          </a:prstGeom>
          <a:solidFill>
            <a:srgbClr val="92D050">
              <a:alpha val="6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EAAEFF-9097-574D-922F-4B810465FCC3}"/>
              </a:ext>
            </a:extLst>
          </p:cNvPr>
          <p:cNvSpPr txBox="1"/>
          <p:nvPr/>
        </p:nvSpPr>
        <p:spPr>
          <a:xfrm>
            <a:off x="2257236" y="3357568"/>
            <a:ext cx="1160895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“good”</a:t>
            </a:r>
          </a:p>
          <a:p>
            <a:pPr>
              <a:buNone/>
            </a:pPr>
            <a:r>
              <a:rPr lang="en-US" dirty="0">
                <a:latin typeface="Helvetica" pitchFamily="2" charset="0"/>
              </a:rPr>
              <a:t>convex</a:t>
            </a:r>
          </a:p>
          <a:p>
            <a:pPr>
              <a:buNone/>
            </a:pPr>
            <a:r>
              <a:rPr lang="en-US" dirty="0">
                <a:latin typeface="Helvetica" pitchFamily="2" charset="0"/>
              </a:rPr>
              <a:t>hull</a:t>
            </a:r>
          </a:p>
        </p:txBody>
      </p:sp>
      <p:pic>
        <p:nvPicPr>
          <p:cNvPr id="13" name="Picture 12" descr="AA028202.png">
            <a:extLst>
              <a:ext uri="{FF2B5EF4-FFF2-40B4-BE49-F238E27FC236}">
                <a16:creationId xmlns:a16="http://schemas.microsoft.com/office/drawing/2014/main" id="{819B95D8-63C4-5A4E-BC8E-C46E08B18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36" y="2004869"/>
            <a:ext cx="801479" cy="912920"/>
          </a:xfrm>
          <a:prstGeom prst="rect">
            <a:avLst/>
          </a:prstGeom>
        </p:spPr>
      </p:pic>
      <p:pic>
        <p:nvPicPr>
          <p:cNvPr id="15" name="Picture 14" descr="AA028202.png">
            <a:extLst>
              <a:ext uri="{FF2B5EF4-FFF2-40B4-BE49-F238E27FC236}">
                <a16:creationId xmlns:a16="http://schemas.microsoft.com/office/drawing/2014/main" id="{502D0B3E-50A3-C049-99C9-73987D8E3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37" y="5142364"/>
            <a:ext cx="1020562" cy="1162465"/>
          </a:xfrm>
          <a:prstGeom prst="rect">
            <a:avLst/>
          </a:prstGeom>
        </p:spPr>
      </p:pic>
      <p:pic>
        <p:nvPicPr>
          <p:cNvPr id="16" name="Picture 15" descr="AA028202.png">
            <a:extLst>
              <a:ext uri="{FF2B5EF4-FFF2-40B4-BE49-F238E27FC236}">
                <a16:creationId xmlns:a16="http://schemas.microsoft.com/office/drawing/2014/main" id="{AD68A0BE-5568-6344-8077-FB907207C2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07" y="1745296"/>
            <a:ext cx="1020562" cy="1162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F318F-2A91-2046-B87D-1D9F50BBF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527" y="4942611"/>
            <a:ext cx="692727" cy="6927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3C3E44-F886-8348-84BF-C4B6CAB136A0}"/>
              </a:ext>
            </a:extLst>
          </p:cNvPr>
          <p:cNvSpPr txBox="1"/>
          <p:nvPr/>
        </p:nvSpPr>
        <p:spPr>
          <a:xfrm>
            <a:off x="566561" y="3629025"/>
            <a:ext cx="1152880" cy="104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safe</a:t>
            </a:r>
          </a:p>
          <a:p>
            <a:pPr>
              <a:buNone/>
            </a:pP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region</a:t>
            </a:r>
          </a:p>
        </p:txBody>
      </p:sp>
    </p:spTree>
    <p:extLst>
      <p:ext uri="{BB962C8B-B14F-4D97-AF65-F5344CB8AC3E}">
        <p14:creationId xmlns:p14="http://schemas.microsoft.com/office/powerpoint/2010/main" val="37135064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338941" y="2221507"/>
            <a:ext cx="3305655" cy="1991264"/>
          </a:xfrm>
          <a:prstGeom prst="rect">
            <a:avLst/>
          </a:prstGeom>
          <a:solidFill>
            <a:srgbClr val="FFF69B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How to optimize</a:t>
            </a:r>
            <a:br>
              <a:rPr lang="en-US" dirty="0"/>
            </a:br>
            <a:r>
              <a:rPr lang="en-US" dirty="0"/>
              <a:t>	if faulty agents</a:t>
            </a:r>
            <a:br>
              <a:rPr lang="en-US" dirty="0"/>
            </a:br>
            <a:r>
              <a:rPr lang="en-US" dirty="0"/>
              <a:t>	inject</a:t>
            </a:r>
            <a:br>
              <a:rPr lang="en-US" dirty="0"/>
            </a:br>
            <a:r>
              <a:rPr lang="en-US" dirty="0"/>
              <a:t>	bogus information?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3BF672-CEA4-8E4A-A6B4-35CFEE7E5210}"/>
              </a:ext>
            </a:extLst>
          </p:cNvPr>
          <p:cNvGrpSpPr/>
          <p:nvPr/>
        </p:nvGrpSpPr>
        <p:grpSpPr>
          <a:xfrm>
            <a:off x="5295136" y="1975881"/>
            <a:ext cx="2780244" cy="3052965"/>
            <a:chOff x="5352956" y="2032699"/>
            <a:chExt cx="2780244" cy="305296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DC0A80A-8D1B-374A-B2C0-B3D10D992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52956" y="2239663"/>
              <a:ext cx="1124522" cy="112452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02432F7-4884-1945-9203-62F48E1E3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6305" y="3961142"/>
              <a:ext cx="1124522" cy="1124522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49FF246-46DA-C343-BE02-53B5D0DAFAD6}"/>
                </a:ext>
              </a:extLst>
            </p:cNvPr>
            <p:cNvSpPr/>
            <p:nvPr/>
          </p:nvSpPr>
          <p:spPr bwMode="auto">
            <a:xfrm>
              <a:off x="7595171" y="2572210"/>
              <a:ext cx="146304" cy="14630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C94C04-2D2D-FD40-A51F-CF8C3FE78D40}"/>
                </a:ext>
              </a:extLst>
            </p:cNvPr>
            <p:cNvSpPr txBox="1"/>
            <p:nvPr/>
          </p:nvSpPr>
          <p:spPr>
            <a:xfrm>
              <a:off x="7765792" y="2263532"/>
              <a:ext cx="3674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endPara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CC7F1BA-D5EA-0C40-BA67-2500164ACC93}"/>
                </a:ext>
              </a:extLst>
            </p:cNvPr>
            <p:cNvCxnSpPr/>
            <p:nvPr/>
          </p:nvCxnSpPr>
          <p:spPr bwMode="auto">
            <a:xfrm flipV="1">
              <a:off x="6375971" y="2643209"/>
              <a:ext cx="1046922" cy="7099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D5D7507-6FE4-5F4C-9ACC-DD7418508DA3}"/>
                </a:ext>
              </a:extLst>
            </p:cNvPr>
            <p:cNvCxnSpPr/>
            <p:nvPr/>
          </p:nvCxnSpPr>
          <p:spPr bwMode="auto">
            <a:xfrm flipV="1">
              <a:off x="7426035" y="2874520"/>
              <a:ext cx="169136" cy="120639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2465D8-EC45-ED4F-A495-8FEDF85B84C6}"/>
                </a:ext>
              </a:extLst>
            </p:cNvPr>
            <p:cNvSpPr txBox="1"/>
            <p:nvPr/>
          </p:nvSpPr>
          <p:spPr>
            <a:xfrm>
              <a:off x="6324592" y="2032699"/>
              <a:ext cx="8034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r>
                <a:rPr lang="en-US" sz="2800" i="1" baseline="-25000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sz="2800" i="1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(x)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AF4B589-B284-094D-9882-6223EA096CA6}"/>
                </a:ext>
              </a:extLst>
            </p:cNvPr>
            <p:cNvSpPr txBox="1"/>
            <p:nvPr/>
          </p:nvSpPr>
          <p:spPr>
            <a:xfrm>
              <a:off x="5663385" y="3112148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3200" i="1" baseline="-25000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i="1" baseline="-25000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BA8F1E2-F3C9-8A4A-BA6C-BE791B519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617" y="4045063"/>
            <a:ext cx="882536" cy="8825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AB86C1-4FE6-0948-AA34-D30C09E0A642}"/>
              </a:ext>
            </a:extLst>
          </p:cNvPr>
          <p:cNvSpPr txBox="1"/>
          <p:nvPr/>
        </p:nvSpPr>
        <p:spPr>
          <a:xfrm>
            <a:off x="7524367" y="3349070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2800" i="1" baseline="-25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(x)</a:t>
            </a:r>
          </a:p>
        </p:txBody>
      </p:sp>
    </p:spTree>
    <p:extLst>
      <p:ext uri="{BB962C8B-B14F-4D97-AF65-F5344CB8AC3E}">
        <p14:creationId xmlns:p14="http://schemas.microsoft.com/office/powerpoint/2010/main" val="2293821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45ED-40C7-2541-BA8C-0607A502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B3EB6-FCC8-414F-8C7D-81F4A744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26BFA3-B9DD-BB41-9D3F-35038D9D1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3AA36-BAF5-1242-B03B-E88B09C5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673" y="1524000"/>
            <a:ext cx="10956324" cy="5334000"/>
          </a:xfrm>
          <a:prstGeom prst="rect">
            <a:avLst/>
          </a:prstGeo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AD23936F-2211-6041-BEDC-8F70E16A7347}"/>
              </a:ext>
            </a:extLst>
          </p:cNvPr>
          <p:cNvSpPr/>
          <p:nvPr/>
        </p:nvSpPr>
        <p:spPr bwMode="auto">
          <a:xfrm rot="18831150">
            <a:off x="2153387" y="2315261"/>
            <a:ext cx="3982890" cy="2339298"/>
          </a:xfrm>
          <a:prstGeom prst="triangle">
            <a:avLst/>
          </a:prstGeom>
          <a:solidFill>
            <a:srgbClr val="92D050">
              <a:alpha val="6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D4E18A-9CD6-0448-93AB-9A13A894135F}"/>
              </a:ext>
            </a:extLst>
          </p:cNvPr>
          <p:cNvSpPr txBox="1"/>
          <p:nvPr/>
        </p:nvSpPr>
        <p:spPr>
          <a:xfrm>
            <a:off x="4662460" y="2808255"/>
            <a:ext cx="389850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X</a:t>
            </a:r>
          </a:p>
        </p:txBody>
      </p:sp>
      <p:pic>
        <p:nvPicPr>
          <p:cNvPr id="15" name="Picture 14" descr="AA028202.png">
            <a:extLst>
              <a:ext uri="{FF2B5EF4-FFF2-40B4-BE49-F238E27FC236}">
                <a16:creationId xmlns:a16="http://schemas.microsoft.com/office/drawing/2014/main" id="{89BE3392-4D70-134D-8BF7-F553917C9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94" y="2004869"/>
            <a:ext cx="801479" cy="912920"/>
          </a:xfrm>
          <a:prstGeom prst="rect">
            <a:avLst/>
          </a:prstGeom>
        </p:spPr>
      </p:pic>
      <p:pic>
        <p:nvPicPr>
          <p:cNvPr id="16" name="Picture 15" descr="AA028202.png">
            <a:extLst>
              <a:ext uri="{FF2B5EF4-FFF2-40B4-BE49-F238E27FC236}">
                <a16:creationId xmlns:a16="http://schemas.microsoft.com/office/drawing/2014/main" id="{6BB1DE1B-1245-DE43-B347-FB9957D57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33" y="5421617"/>
            <a:ext cx="1020562" cy="1162465"/>
          </a:xfrm>
          <a:prstGeom prst="rect">
            <a:avLst/>
          </a:prstGeom>
        </p:spPr>
      </p:pic>
      <p:pic>
        <p:nvPicPr>
          <p:cNvPr id="17" name="Picture 16" descr="AA028202.png">
            <a:extLst>
              <a:ext uri="{FF2B5EF4-FFF2-40B4-BE49-F238E27FC236}">
                <a16:creationId xmlns:a16="http://schemas.microsoft.com/office/drawing/2014/main" id="{1C344DC6-4F4C-3641-AD36-E33FDA0CA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33" y="2321480"/>
            <a:ext cx="1020562" cy="1162465"/>
          </a:xfrm>
          <a:prstGeom prst="rect">
            <a:avLst/>
          </a:prstGeo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35F528B1-40D0-8146-B761-70B1511ABAC4}"/>
              </a:ext>
            </a:extLst>
          </p:cNvPr>
          <p:cNvSpPr/>
          <p:nvPr/>
        </p:nvSpPr>
        <p:spPr bwMode="auto">
          <a:xfrm>
            <a:off x="1921686" y="3013353"/>
            <a:ext cx="665623" cy="2503828"/>
          </a:xfrm>
          <a:prstGeom prst="upArrow">
            <a:avLst/>
          </a:prstGeom>
          <a:solidFill>
            <a:schemeClr val="accent2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DE33B-2E45-E94D-AE3F-B9DAF1FD8B0E}"/>
              </a:ext>
            </a:extLst>
          </p:cNvPr>
          <p:cNvSpPr txBox="1"/>
          <p:nvPr/>
        </p:nvSpPr>
        <p:spPr>
          <a:xfrm>
            <a:off x="1866399" y="5555281"/>
            <a:ext cx="840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290444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891CBD-49B6-574A-82EA-46D6EFDC9D8B}"/>
              </a:ext>
            </a:extLst>
          </p:cNvPr>
          <p:cNvSpPr/>
          <p:nvPr/>
        </p:nvSpPr>
        <p:spPr bwMode="auto">
          <a:xfrm>
            <a:off x="685800" y="1747157"/>
            <a:ext cx="3045254" cy="816429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4140E6-E4DA-884A-B9C5-17C9DC99C318}"/>
              </a:ext>
            </a:extLst>
          </p:cNvPr>
          <p:cNvSpPr txBox="1"/>
          <p:nvPr/>
        </p:nvSpPr>
        <p:spPr>
          <a:xfrm>
            <a:off x="3318222" y="3750545"/>
            <a:ext cx="33855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9BD134-16AD-6345-9FF7-AE93A6FF228D}"/>
              </a:ext>
            </a:extLst>
          </p:cNvPr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012D7B-12F4-264F-9C59-1D7D19DC794F}"/>
              </a:ext>
            </a:extLst>
          </p:cNvPr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Initially</a:t>
            </a:r>
            <a:r>
              <a:rPr lang="en-US" dirty="0"/>
              <a:t>, state = input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>
                <a:latin typeface="Helvetica"/>
                <a:cs typeface="Helvetica"/>
              </a:rPr>
              <a:pPr>
                <a:defRPr/>
              </a:pPr>
              <a:t>12</a:t>
            </a:fld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0397" y="3004255"/>
            <a:ext cx="7053920" cy="3081880"/>
            <a:chOff x="750397" y="3004255"/>
            <a:chExt cx="7053920" cy="3081880"/>
          </a:xfrm>
        </p:grpSpPr>
        <p:sp>
          <p:nvSpPr>
            <p:cNvPr id="17" name="TextBox 16"/>
            <p:cNvSpPr txBox="1"/>
            <p:nvPr/>
          </p:nvSpPr>
          <p:spPr>
            <a:xfrm>
              <a:off x="6119975" y="5312300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31263" y="3291589"/>
              <a:ext cx="1673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)/2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0397" y="4279366"/>
              <a:ext cx="20066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 = (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 err="1">
                  <a:latin typeface="Helvetica"/>
                  <a:cs typeface="Helvetica"/>
                </a:rPr>
                <a:t>+</a:t>
              </a:r>
              <a:r>
                <a:rPr lang="en-US" dirty="0" err="1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)</a:t>
              </a:r>
              <a:r>
                <a:rPr lang="en-US" dirty="0">
                  <a:latin typeface="Helvetica"/>
                  <a:cs typeface="Helvetica"/>
                </a:rPr>
                <a:t>/3</a:t>
              </a:r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29" name="Picture 28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0" name="Picture 29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1" name="Picture 30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32" name="Straight Arrow Connector 31"/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Connector 32"/>
              <p:cNvCxnSpPr>
                <a:endCxn id="30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570245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22832" y="5312300"/>
            <a:ext cx="2467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a</a:t>
            </a:r>
            <a:r>
              <a:rPr lang="en-US" dirty="0">
                <a:latin typeface="Helvetica"/>
                <a:cs typeface="Helvetica"/>
              </a:rPr>
              <a:t> = (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1+6</a:t>
            </a:r>
            <a:r>
              <a:rPr lang="en-US" dirty="0">
                <a:latin typeface="Helvetica"/>
                <a:cs typeface="Helvetica"/>
              </a:rPr>
              <a:t>)/2 = 7/2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33319" y="3291589"/>
            <a:ext cx="2468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b</a:t>
            </a:r>
            <a:r>
              <a:rPr lang="en-US" dirty="0">
                <a:latin typeface="Helvetica"/>
                <a:cs typeface="Helvetica"/>
              </a:rPr>
              <a:t> = (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1+2</a:t>
            </a:r>
            <a:r>
              <a:rPr lang="en-US" dirty="0">
                <a:latin typeface="Helvetica"/>
                <a:cs typeface="Helvetica"/>
              </a:rPr>
              <a:t>)/2 = 3/2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0793" y="4279366"/>
            <a:ext cx="2545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c</a:t>
            </a:r>
            <a:r>
              <a:rPr lang="en-US" dirty="0">
                <a:latin typeface="Helvetica"/>
                <a:cs typeface="Helvetica"/>
              </a:rPr>
              <a:t> = (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1+2+6</a:t>
            </a:r>
            <a:r>
              <a:rPr lang="en-US" dirty="0">
                <a:latin typeface="Helvetica"/>
                <a:cs typeface="Helvetica"/>
              </a:rPr>
              <a:t>)/3 = 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09581" y="3750545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6</a:t>
            </a:r>
          </a:p>
        </p:txBody>
      </p:sp>
      <p:grpSp>
        <p:nvGrpSpPr>
          <p:cNvPr id="3" name="Group 27"/>
          <p:cNvGrpSpPr/>
          <p:nvPr/>
        </p:nvGrpSpPr>
        <p:grpSpPr>
          <a:xfrm>
            <a:off x="2971909" y="3004255"/>
            <a:ext cx="2685977" cy="3081880"/>
            <a:chOff x="2971909" y="3004255"/>
            <a:chExt cx="2685977" cy="3081880"/>
          </a:xfrm>
        </p:grpSpPr>
        <p:pic>
          <p:nvPicPr>
            <p:cNvPr id="29" name="Picture 28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1909" y="3769001"/>
              <a:ext cx="1020562" cy="1162465"/>
            </a:xfrm>
            <a:prstGeom prst="rect">
              <a:avLst/>
            </a:prstGeom>
          </p:spPr>
        </p:pic>
        <p:pic>
          <p:nvPicPr>
            <p:cNvPr id="30" name="Picture 29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5334" y="4923670"/>
              <a:ext cx="1020562" cy="1162465"/>
            </a:xfrm>
            <a:prstGeom prst="rect">
              <a:avLst/>
            </a:prstGeom>
          </p:spPr>
        </p:pic>
        <p:pic>
          <p:nvPicPr>
            <p:cNvPr id="31" name="Picture 30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7324" y="3004255"/>
              <a:ext cx="1020562" cy="1162465"/>
            </a:xfrm>
            <a:prstGeom prst="rect">
              <a:avLst/>
            </a:prstGeom>
          </p:spPr>
        </p:pic>
        <p:cxnSp>
          <p:nvCxnSpPr>
            <p:cNvPr id="32" name="Straight Arrow Connector 31"/>
            <p:cNvCxnSpPr/>
            <p:nvPr/>
          </p:nvCxnSpPr>
          <p:spPr bwMode="auto">
            <a:xfrm flipV="1">
              <a:off x="3785973" y="3940623"/>
              <a:ext cx="851243" cy="549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Connector 32"/>
            <p:cNvCxnSpPr>
              <a:endCxn id="30" idx="1"/>
            </p:cNvCxnSpPr>
            <p:nvPr/>
          </p:nvCxnSpPr>
          <p:spPr bwMode="auto">
            <a:xfrm>
              <a:off x="3731054" y="4929163"/>
              <a:ext cx="814280" cy="5757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V="1">
              <a:off x="3853700" y="4057741"/>
              <a:ext cx="851243" cy="549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3643565" y="5032174"/>
              <a:ext cx="814280" cy="5757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27652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22832" y="5312300"/>
            <a:ext cx="2467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a</a:t>
            </a:r>
            <a:r>
              <a:rPr lang="en-US" dirty="0">
                <a:latin typeface="Helvetica"/>
                <a:cs typeface="Helvetica"/>
              </a:rPr>
              <a:t> = (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1+6</a:t>
            </a:r>
            <a:r>
              <a:rPr lang="en-US" dirty="0">
                <a:latin typeface="Helvetica"/>
                <a:cs typeface="Helvetica"/>
              </a:rPr>
              <a:t>)/2 = 7/2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33319" y="3291589"/>
            <a:ext cx="2468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b</a:t>
            </a:r>
            <a:r>
              <a:rPr lang="en-US" dirty="0">
                <a:latin typeface="Helvetica"/>
                <a:cs typeface="Helvetica"/>
              </a:rPr>
              <a:t> = (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1+2</a:t>
            </a:r>
            <a:r>
              <a:rPr lang="en-US" dirty="0">
                <a:latin typeface="Helvetica"/>
                <a:cs typeface="Helvetica"/>
              </a:rPr>
              <a:t>)/2 = 3/2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0793" y="4279366"/>
            <a:ext cx="2545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c</a:t>
            </a:r>
            <a:r>
              <a:rPr lang="en-US" dirty="0">
                <a:latin typeface="Helvetica"/>
                <a:cs typeface="Helvetica"/>
              </a:rPr>
              <a:t> = (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1+2+6</a:t>
            </a:r>
            <a:r>
              <a:rPr lang="en-US" dirty="0">
                <a:latin typeface="Helvetica"/>
                <a:cs typeface="Helvetica"/>
              </a:rPr>
              <a:t>)/3 = 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09581" y="3750545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6</a:t>
            </a:r>
          </a:p>
        </p:txBody>
      </p:sp>
      <p:grpSp>
        <p:nvGrpSpPr>
          <p:cNvPr id="3" name="Group 27"/>
          <p:cNvGrpSpPr/>
          <p:nvPr/>
        </p:nvGrpSpPr>
        <p:grpSpPr>
          <a:xfrm>
            <a:off x="2971909" y="3004255"/>
            <a:ext cx="2685977" cy="3081880"/>
            <a:chOff x="2971909" y="3004255"/>
            <a:chExt cx="2685977" cy="3081880"/>
          </a:xfrm>
        </p:grpSpPr>
        <p:pic>
          <p:nvPicPr>
            <p:cNvPr id="29" name="Picture 28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1909" y="3769001"/>
              <a:ext cx="1020562" cy="1162465"/>
            </a:xfrm>
            <a:prstGeom prst="rect">
              <a:avLst/>
            </a:prstGeom>
          </p:spPr>
        </p:pic>
        <p:pic>
          <p:nvPicPr>
            <p:cNvPr id="30" name="Picture 29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5334" y="4923670"/>
              <a:ext cx="1020562" cy="1162465"/>
            </a:xfrm>
            <a:prstGeom prst="rect">
              <a:avLst/>
            </a:prstGeom>
          </p:spPr>
        </p:pic>
        <p:pic>
          <p:nvPicPr>
            <p:cNvPr id="31" name="Picture 30" descr="AA02820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7324" y="3004255"/>
              <a:ext cx="1020562" cy="1162465"/>
            </a:xfrm>
            <a:prstGeom prst="rect">
              <a:avLst/>
            </a:prstGeom>
          </p:spPr>
        </p:pic>
        <p:cxnSp>
          <p:nvCxnSpPr>
            <p:cNvPr id="32" name="Straight Arrow Connector 31"/>
            <p:cNvCxnSpPr/>
            <p:nvPr/>
          </p:nvCxnSpPr>
          <p:spPr bwMode="auto">
            <a:xfrm flipV="1">
              <a:off x="3785973" y="3940623"/>
              <a:ext cx="851243" cy="549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Connector 32"/>
            <p:cNvCxnSpPr>
              <a:endCxn id="30" idx="1"/>
            </p:cNvCxnSpPr>
            <p:nvPr/>
          </p:nvCxnSpPr>
          <p:spPr bwMode="auto">
            <a:xfrm>
              <a:off x="3731054" y="4929163"/>
              <a:ext cx="814280" cy="5757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V="1">
              <a:off x="3853700" y="4057741"/>
              <a:ext cx="851243" cy="549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3643565" y="5032174"/>
              <a:ext cx="814280" cy="5757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692B0C7-9081-9245-91F2-086094431557}"/>
              </a:ext>
            </a:extLst>
          </p:cNvPr>
          <p:cNvSpPr txBox="1"/>
          <p:nvPr/>
        </p:nvSpPr>
        <p:spPr>
          <a:xfrm>
            <a:off x="1431339" y="2117905"/>
            <a:ext cx="6227987" cy="523220"/>
          </a:xfrm>
          <a:prstGeom prst="rect">
            <a:avLst/>
          </a:prstGeom>
          <a:solidFill>
            <a:srgbClr val="C00000">
              <a:alpha val="90000"/>
            </a:srgb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As time 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  <a:sym typeface="Wingdings" pitchFamily="2" charset="2"/>
              </a:rPr>
              <a:t> ∞, values become identical</a:t>
            </a:r>
            <a:endParaRPr lang="en-US" sz="28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44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Average Consensus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Change of Weights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>
                <a:latin typeface="Helvetica"/>
                <a:cs typeface="Helvetica"/>
              </a:rPr>
              <a:pPr>
                <a:defRPr/>
              </a:pPr>
              <a:t>15</a:t>
            </a:fld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49670D-7569-FE49-8F0F-A732FC8CC96D}"/>
              </a:ext>
            </a:extLst>
          </p:cNvPr>
          <p:cNvGrpSpPr/>
          <p:nvPr/>
        </p:nvGrpSpPr>
        <p:grpSpPr>
          <a:xfrm>
            <a:off x="553454" y="2971562"/>
            <a:ext cx="7405053" cy="3114573"/>
            <a:chOff x="553454" y="2971562"/>
            <a:chExt cx="7405053" cy="311457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805AAA-89C6-214A-9888-757D8322D133}"/>
                </a:ext>
              </a:extLst>
            </p:cNvPr>
            <p:cNvSpPr txBox="1"/>
            <p:nvPr/>
          </p:nvSpPr>
          <p:spPr>
            <a:xfrm>
              <a:off x="3318222" y="3750545"/>
              <a:ext cx="338555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E85163-0C1C-6A40-88DC-8E0002E3B4FA}"/>
                </a:ext>
              </a:extLst>
            </p:cNvPr>
            <p:cNvSpPr txBox="1"/>
            <p:nvPr/>
          </p:nvSpPr>
          <p:spPr>
            <a:xfrm>
              <a:off x="4969758" y="2971562"/>
              <a:ext cx="367258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b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11A8D7-5C09-6847-B2FF-ECCAC8C52D35}"/>
                </a:ext>
              </a:extLst>
            </p:cNvPr>
            <p:cNvSpPr txBox="1"/>
            <p:nvPr/>
          </p:nvSpPr>
          <p:spPr>
            <a:xfrm>
              <a:off x="4829998" y="4929658"/>
              <a:ext cx="355837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Helvetica"/>
                  <a:cs typeface="Helvetica"/>
                </a:rPr>
                <a:t>a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65787" y="5312300"/>
              <a:ext cx="1981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 = 3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/4+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77075" y="3291589"/>
              <a:ext cx="1981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 = 3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/4+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3454" y="4279366"/>
              <a:ext cx="2400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8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 = 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dirty="0">
                  <a:latin typeface="Helvetica"/>
                  <a:cs typeface="Helvetica"/>
                </a:rPr>
                <a:t>/4+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b</a:t>
              </a:r>
              <a:r>
                <a:rPr lang="en-US" dirty="0">
                  <a:latin typeface="Helvetica"/>
                  <a:cs typeface="Helvetica"/>
                </a:rPr>
                <a:t>/4+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c</a:t>
              </a:r>
              <a:r>
                <a:rPr lang="en-US" dirty="0">
                  <a:latin typeface="Helvetica"/>
                  <a:cs typeface="Helvetica"/>
                </a:rPr>
                <a:t>/2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971909" y="3004255"/>
              <a:ext cx="2685977" cy="3081880"/>
              <a:chOff x="2971909" y="3004255"/>
              <a:chExt cx="2685977" cy="3081880"/>
            </a:xfrm>
          </p:grpSpPr>
          <p:pic>
            <p:nvPicPr>
              <p:cNvPr id="29" name="Picture 28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71909" y="3769001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0" name="Picture 29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5334" y="4923670"/>
                <a:ext cx="1020562" cy="1162465"/>
              </a:xfrm>
              <a:prstGeom prst="rect">
                <a:avLst/>
              </a:prstGeom>
            </p:spPr>
          </p:pic>
          <p:pic>
            <p:nvPicPr>
              <p:cNvPr id="31" name="Picture 30" descr="AA02820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37324" y="3004255"/>
                <a:ext cx="1020562" cy="1162465"/>
              </a:xfrm>
              <a:prstGeom prst="rect">
                <a:avLst/>
              </a:prstGeom>
            </p:spPr>
          </p:pic>
          <p:cxnSp>
            <p:nvCxnSpPr>
              <p:cNvPr id="32" name="Straight Arrow Connector 31"/>
              <p:cNvCxnSpPr/>
              <p:nvPr/>
            </p:nvCxnSpPr>
            <p:spPr bwMode="auto">
              <a:xfrm flipV="1">
                <a:off x="3785973" y="3940623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Connector 32"/>
              <p:cNvCxnSpPr>
                <a:endCxn id="30" idx="1"/>
              </p:cNvCxnSpPr>
              <p:nvPr/>
            </p:nvCxnSpPr>
            <p:spPr bwMode="auto">
              <a:xfrm>
                <a:off x="3731054" y="4929163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flipV="1">
                <a:off x="3853700" y="4057741"/>
                <a:ext cx="851243" cy="5491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3643565" y="5032174"/>
                <a:ext cx="814280" cy="57574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65344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488390" y="5312300"/>
            <a:ext cx="3066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a</a:t>
            </a:r>
            <a:r>
              <a:rPr lang="en-US" dirty="0">
                <a:latin typeface="Helvetica"/>
                <a:cs typeface="Helvetica"/>
              </a:rPr>
              <a:t> = (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18/4+1/4</a:t>
            </a:r>
            <a:r>
              <a:rPr lang="en-US" dirty="0">
                <a:latin typeface="Helvetica"/>
                <a:cs typeface="Helvetica"/>
              </a:rPr>
              <a:t>) = 19/4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90838" y="3291589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b</a:t>
            </a:r>
            <a:r>
              <a:rPr lang="en-US" dirty="0">
                <a:latin typeface="Helvetica"/>
                <a:cs typeface="Helvetica"/>
              </a:rPr>
              <a:t> = (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6/4+1/4</a:t>
            </a:r>
            <a:r>
              <a:rPr lang="en-US" dirty="0">
                <a:latin typeface="Helvetica"/>
                <a:cs typeface="Helvetica"/>
              </a:rPr>
              <a:t>)=7/4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984" y="4931466"/>
            <a:ext cx="3485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c</a:t>
            </a:r>
            <a:r>
              <a:rPr lang="en-US" dirty="0">
                <a:latin typeface="Helvetica"/>
                <a:cs typeface="Helvetica"/>
              </a:rPr>
              <a:t> = (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2/4+6/4+1/2</a:t>
            </a:r>
            <a:r>
              <a:rPr lang="en-US" dirty="0">
                <a:latin typeface="Helvetica"/>
                <a:cs typeface="Helvetica"/>
              </a:rPr>
              <a:t>) = 10/4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09581" y="3750545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6</a:t>
            </a:r>
          </a:p>
        </p:txBody>
      </p:sp>
      <p:pic>
        <p:nvPicPr>
          <p:cNvPr id="29" name="Picture 28" descr="AA0282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909" y="3769001"/>
            <a:ext cx="1020562" cy="1162465"/>
          </a:xfrm>
          <a:prstGeom prst="rect">
            <a:avLst/>
          </a:prstGeom>
        </p:spPr>
      </p:pic>
      <p:pic>
        <p:nvPicPr>
          <p:cNvPr id="30" name="Picture 29" descr="AA0282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334" y="4923670"/>
            <a:ext cx="1020562" cy="1162465"/>
          </a:xfrm>
          <a:prstGeom prst="rect">
            <a:avLst/>
          </a:prstGeom>
        </p:spPr>
      </p:pic>
      <p:pic>
        <p:nvPicPr>
          <p:cNvPr id="31" name="Picture 30" descr="AA0282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324" y="3004255"/>
            <a:ext cx="1020562" cy="1162465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 bwMode="auto">
          <a:xfrm flipV="1">
            <a:off x="3785973" y="3940623"/>
            <a:ext cx="851243" cy="5491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Connector 32"/>
          <p:cNvCxnSpPr>
            <a:endCxn id="30" idx="1"/>
          </p:cNvCxnSpPr>
          <p:nvPr/>
        </p:nvCxnSpPr>
        <p:spPr bwMode="auto">
          <a:xfrm>
            <a:off x="3731054" y="4929163"/>
            <a:ext cx="814280" cy="5757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3853700" y="4057741"/>
            <a:ext cx="851243" cy="5491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3643565" y="5032174"/>
            <a:ext cx="814280" cy="5757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5600DA63-3A46-1245-8FDE-B9209ADFB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</p:spPr>
        <p:txBody>
          <a:bodyPr/>
          <a:lstStyle/>
          <a:p>
            <a:r>
              <a:rPr lang="en-US" dirty="0"/>
              <a:t>Average Consensus</a:t>
            </a:r>
          </a:p>
        </p:txBody>
      </p:sp>
    </p:spTree>
    <p:extLst>
      <p:ext uri="{BB962C8B-B14F-4D97-AF65-F5344CB8AC3E}">
        <p14:creationId xmlns:p14="http://schemas.microsoft.com/office/powerpoint/2010/main" val="3467690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488390" y="5312300"/>
            <a:ext cx="3066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a</a:t>
            </a:r>
            <a:r>
              <a:rPr lang="en-US" dirty="0">
                <a:latin typeface="Helvetica"/>
                <a:cs typeface="Helvetica"/>
              </a:rPr>
              <a:t> = (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18/4+1/4</a:t>
            </a:r>
            <a:r>
              <a:rPr lang="en-US" dirty="0">
                <a:latin typeface="Helvetica"/>
                <a:cs typeface="Helvetica"/>
              </a:rPr>
              <a:t>) = 19/4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90838" y="3291589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b</a:t>
            </a:r>
            <a:r>
              <a:rPr lang="en-US" dirty="0">
                <a:latin typeface="Helvetica"/>
                <a:cs typeface="Helvetica"/>
              </a:rPr>
              <a:t> = (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6/4+1/4</a:t>
            </a:r>
            <a:r>
              <a:rPr lang="en-US" dirty="0">
                <a:latin typeface="Helvetica"/>
                <a:cs typeface="Helvetica"/>
              </a:rPr>
              <a:t>)=7/4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984" y="4931466"/>
            <a:ext cx="3485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c</a:t>
            </a:r>
            <a:r>
              <a:rPr lang="en-US" dirty="0">
                <a:latin typeface="Helvetica"/>
                <a:cs typeface="Helvetica"/>
              </a:rPr>
              <a:t> = (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2/4+6/4+1/2</a:t>
            </a:r>
            <a:r>
              <a:rPr lang="en-US" dirty="0">
                <a:latin typeface="Helvetica"/>
                <a:cs typeface="Helvetica"/>
              </a:rPr>
              <a:t>) = 10/4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09581" y="3750545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69758" y="2971562"/>
            <a:ext cx="3672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29998" y="4929658"/>
            <a:ext cx="3558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6</a:t>
            </a:r>
          </a:p>
        </p:txBody>
      </p:sp>
      <p:pic>
        <p:nvPicPr>
          <p:cNvPr id="29" name="Picture 28" descr="AA0282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909" y="3769001"/>
            <a:ext cx="1020562" cy="1162465"/>
          </a:xfrm>
          <a:prstGeom prst="rect">
            <a:avLst/>
          </a:prstGeom>
        </p:spPr>
      </p:pic>
      <p:pic>
        <p:nvPicPr>
          <p:cNvPr id="30" name="Picture 29" descr="AA0282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334" y="4923670"/>
            <a:ext cx="1020562" cy="1162465"/>
          </a:xfrm>
          <a:prstGeom prst="rect">
            <a:avLst/>
          </a:prstGeom>
        </p:spPr>
      </p:pic>
      <p:pic>
        <p:nvPicPr>
          <p:cNvPr id="31" name="Picture 30" descr="AA0282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324" y="3004255"/>
            <a:ext cx="1020562" cy="1162465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 bwMode="auto">
          <a:xfrm flipV="1">
            <a:off x="3785973" y="3940623"/>
            <a:ext cx="851243" cy="5491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Connector 32"/>
          <p:cNvCxnSpPr>
            <a:endCxn id="30" idx="1"/>
          </p:cNvCxnSpPr>
          <p:nvPr/>
        </p:nvCxnSpPr>
        <p:spPr bwMode="auto">
          <a:xfrm>
            <a:off x="3731054" y="4929163"/>
            <a:ext cx="814280" cy="5757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3853700" y="4057741"/>
            <a:ext cx="851243" cy="5491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3643565" y="5032174"/>
            <a:ext cx="814280" cy="5757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5600DA63-3A46-1245-8FDE-B9209ADFB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</p:spPr>
        <p:txBody>
          <a:bodyPr/>
          <a:lstStyle/>
          <a:p>
            <a:r>
              <a:rPr lang="en-US" dirty="0"/>
              <a:t>Average Consensus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E41898-C8C4-2443-B383-3B19068D9892}"/>
              </a:ext>
            </a:extLst>
          </p:cNvPr>
          <p:cNvSpPr txBox="1"/>
          <p:nvPr/>
        </p:nvSpPr>
        <p:spPr>
          <a:xfrm>
            <a:off x="1713053" y="2011579"/>
            <a:ext cx="6097310" cy="523220"/>
          </a:xfrm>
          <a:prstGeom prst="rect">
            <a:avLst/>
          </a:prstGeom>
          <a:solidFill>
            <a:srgbClr val="C00000">
              <a:alpha val="90000"/>
            </a:srgb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  <a:sym typeface="Wingdings" pitchFamily="2" charset="2"/>
              </a:rPr>
              <a:t>Values converge to </a:t>
            </a:r>
            <a:r>
              <a:rPr lang="en-US" sz="2800" i="1" dirty="0">
                <a:solidFill>
                  <a:schemeClr val="bg1"/>
                </a:solidFill>
                <a:latin typeface="Helvetica" pitchFamily="2" charset="0"/>
                <a:sym typeface="Wingdings" pitchFamily="2" charset="2"/>
              </a:rPr>
              <a:t>average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  <a:sym typeface="Wingdings" pitchFamily="2" charset="2"/>
              </a:rPr>
              <a:t> of inputs</a:t>
            </a:r>
            <a:endParaRPr lang="en-US" sz="28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270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i="1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f</a:t>
            </a:r>
            <a:r>
              <a:rPr lang="en-US" sz="3600" i="1" baseline="-25000" dirty="0">
                <a:solidFill>
                  <a:schemeClr val="accent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i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(x)</a:t>
            </a:r>
            <a:r>
              <a:rPr lang="en-US" i="1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dirty="0"/>
              <a:t>= cost for robot </a:t>
            </a:r>
            <a:r>
              <a:rPr lang="en-US" i="1" dirty="0" err="1">
                <a:latin typeface="Times" charset="0"/>
                <a:ea typeface="Times" charset="0"/>
                <a:cs typeface="Times" charset="0"/>
              </a:rPr>
              <a:t>i</a:t>
            </a:r>
            <a:br>
              <a:rPr lang="en-US" dirty="0"/>
            </a:br>
            <a:r>
              <a:rPr lang="en-US" dirty="0"/>
              <a:t>          to go to location </a:t>
            </a:r>
            <a:r>
              <a:rPr lang="en-US" i="1" dirty="0">
                <a:latin typeface="Times" charset="0"/>
                <a:ea typeface="Times" charset="0"/>
                <a:cs typeface="Times" charset="0"/>
              </a:rPr>
              <a:t>x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r>
              <a:rPr lang="en-US" dirty="0"/>
              <a:t>Minimize </a:t>
            </a:r>
            <a:r>
              <a:rPr lang="en-US" dirty="0">
                <a:solidFill>
                  <a:srgbClr val="C00000"/>
                </a:solidFill>
              </a:rPr>
              <a:t>total</a:t>
            </a:r>
            <a:r>
              <a:rPr lang="en-US" dirty="0"/>
              <a:t> cost</a:t>
            </a:r>
            <a:br>
              <a:rPr lang="en-US" dirty="0"/>
            </a:br>
            <a:r>
              <a:rPr lang="en-US" dirty="0"/>
              <a:t>of rendezvous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02533" y="1405467"/>
            <a:ext cx="38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52956" y="2072455"/>
            <a:ext cx="3032656" cy="3052965"/>
            <a:chOff x="5352956" y="2032699"/>
            <a:chExt cx="3032656" cy="30529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2956" y="2239663"/>
              <a:ext cx="1124522" cy="112452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6305" y="3961142"/>
              <a:ext cx="1124522" cy="1124522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 bwMode="auto">
            <a:xfrm>
              <a:off x="7595171" y="2572210"/>
              <a:ext cx="146304" cy="14630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65792" y="2263532"/>
              <a:ext cx="3674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endPara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6375971" y="2643209"/>
              <a:ext cx="1046922" cy="7099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7426035" y="2874520"/>
              <a:ext cx="169136" cy="120639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6324592" y="2032699"/>
              <a:ext cx="8034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r>
                <a:rPr lang="en-US" sz="2800" i="1" baseline="-25000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sz="2800" i="1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(x)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82187" y="3405888"/>
              <a:ext cx="8034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r>
                <a:rPr lang="en-US" sz="2800" i="1" baseline="-25000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n-US" sz="2800" i="1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(x)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63385" y="3112148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3200" i="1" baseline="-25000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i="1" baseline="-25000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58203" y="4393823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3200" i="1" baseline="-25000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 i="1" baseline="-25000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DF19DBA-EC0B-5642-A67D-02ED2D42A5D5}"/>
                  </a:ext>
                </a:extLst>
              </p:cNvPr>
              <p:cNvSpPr txBox="1"/>
              <p:nvPr/>
            </p:nvSpPr>
            <p:spPr>
              <a:xfrm>
                <a:off x="1073062" y="4872259"/>
                <a:ext cx="2428832" cy="9865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DF19DBA-EC0B-5642-A67D-02ED2D42A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62" y="4872259"/>
                <a:ext cx="2428832" cy="986552"/>
              </a:xfrm>
              <a:prstGeom prst="rect">
                <a:avLst/>
              </a:prstGeom>
              <a:blipFill>
                <a:blip r:embed="rId4"/>
                <a:stretch>
                  <a:fillRect l="-2083" t="-135065" b="-184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527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4E360-BD9A-3046-A4DF-6BEE8A171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84465-9EF4-3344-8353-CEF0650CE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6629" y="1447800"/>
            <a:ext cx="4865914" cy="4572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Robotics</a:t>
            </a:r>
          </a:p>
          <a:p>
            <a:r>
              <a:rPr lang="en-US" dirty="0"/>
              <a:t>Power systems</a:t>
            </a:r>
          </a:p>
          <a:p>
            <a:r>
              <a:rPr lang="en-US" dirty="0"/>
              <a:t>Machine learning / classification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7B35A0-A591-EC40-8F99-B56E0DBF63D0}"/>
                  </a:ext>
                </a:extLst>
              </p:cNvPr>
              <p:cNvSpPr txBox="1"/>
              <p:nvPr/>
            </p:nvSpPr>
            <p:spPr>
              <a:xfrm>
                <a:off x="2562599" y="2239293"/>
                <a:ext cx="2304797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argmin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8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7B35A0-A591-EC40-8F99-B56E0DBF6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599" y="2239293"/>
                <a:ext cx="2304797" cy="523220"/>
              </a:xfrm>
              <a:prstGeom prst="rect">
                <a:avLst/>
              </a:prstGeom>
              <a:blipFill>
                <a:blip r:embed="rId2"/>
                <a:stretch>
                  <a:fillRect l="-3846" t="-120930" b="-188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8312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5DEF-8E90-45E5-A850-DF44F643C36C}" type="slidenum">
              <a:rPr lang="en-US">
                <a:latin typeface="Helvetica" pitchFamily="34" charset="0"/>
                <a:cs typeface="Helvetica" pitchFamily="34" charset="0"/>
              </a:rPr>
              <a:pPr/>
              <a:t>2</a:t>
            </a:fld>
            <a:endParaRPr lang="en-US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61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317625" cy="3262313"/>
          </a:xfrm>
          <a:solidFill>
            <a:srgbClr val="333333"/>
          </a:solidFill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Net-X: </a:t>
            </a:r>
            <a:r>
              <a:rPr lang="en-US" sz="2000" dirty="0">
                <a:solidFill>
                  <a:srgbClr val="FF9966"/>
                </a:solidFill>
                <a:latin typeface="Helvetica" pitchFamily="34" charset="0"/>
                <a:cs typeface="Helvetica" pitchFamily="34" charset="0"/>
              </a:rPr>
              <a:t>Multi-Channel Mesh</a:t>
            </a:r>
            <a:br>
              <a:rPr lang="en-US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</a:br>
            <a:br>
              <a:rPr lang="en-US" sz="240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</a:br>
            <a:br>
              <a:rPr lang="en-US" sz="240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sz="2000" dirty="0">
                <a:solidFill>
                  <a:srgbClr val="FFFF66"/>
                </a:solidFill>
                <a:latin typeface="Helvetica" pitchFamily="34" charset="0"/>
                <a:cs typeface="Helvetica" pitchFamily="34" charset="0"/>
              </a:rPr>
              <a:t>Theory to Practice</a:t>
            </a:r>
          </a:p>
        </p:txBody>
      </p:sp>
      <p:grpSp>
        <p:nvGrpSpPr>
          <p:cNvPr id="2618371" name="Group 3"/>
          <p:cNvGrpSpPr>
            <a:grpSpLocks/>
          </p:cNvGrpSpPr>
          <p:nvPr/>
        </p:nvGrpSpPr>
        <p:grpSpPr bwMode="auto">
          <a:xfrm>
            <a:off x="5364163" y="2506663"/>
            <a:ext cx="3387725" cy="4008437"/>
            <a:chOff x="3371" y="1579"/>
            <a:chExt cx="2134" cy="2525"/>
          </a:xfrm>
        </p:grpSpPr>
        <p:grpSp>
          <p:nvGrpSpPr>
            <p:cNvPr id="2618372" name="Group 4"/>
            <p:cNvGrpSpPr>
              <a:grpSpLocks/>
            </p:cNvGrpSpPr>
            <p:nvPr/>
          </p:nvGrpSpPr>
          <p:grpSpPr bwMode="auto">
            <a:xfrm>
              <a:off x="3798" y="2875"/>
              <a:ext cx="1337" cy="1229"/>
              <a:chOff x="192" y="1008"/>
              <a:chExt cx="2840" cy="3024"/>
            </a:xfrm>
          </p:grpSpPr>
          <p:sp>
            <p:nvSpPr>
              <p:cNvPr id="2618373" name="Rectangle 5"/>
              <p:cNvSpPr>
                <a:spLocks noChangeArrowheads="1"/>
              </p:cNvSpPr>
              <p:nvPr/>
            </p:nvSpPr>
            <p:spPr bwMode="auto">
              <a:xfrm>
                <a:off x="1728" y="1008"/>
                <a:ext cx="1304" cy="492"/>
              </a:xfrm>
              <a:prstGeom prst="rect">
                <a:avLst/>
              </a:prstGeom>
              <a:solidFill>
                <a:srgbClr val="CCFFCC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292475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000" b="1">
                    <a:latin typeface="Helvetica" pitchFamily="34" charset="0"/>
                    <a:cs typeface="Helvetica" pitchFamily="34" charset="0"/>
                  </a:rPr>
                  <a:t>Multi-channel</a:t>
                </a:r>
              </a:p>
              <a:p>
                <a:pPr defTabSz="3292475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000" b="1">
                    <a:latin typeface="Helvetica" pitchFamily="34" charset="0"/>
                    <a:cs typeface="Helvetica" pitchFamily="34" charset="0"/>
                  </a:rPr>
                  <a:t>protocol</a:t>
                </a:r>
              </a:p>
            </p:txBody>
          </p:sp>
          <p:sp>
            <p:nvSpPr>
              <p:cNvPr id="2618374" name="Rectangle 6"/>
              <p:cNvSpPr>
                <a:spLocks noChangeArrowheads="1"/>
              </p:cNvSpPr>
              <p:nvPr/>
            </p:nvSpPr>
            <p:spPr bwMode="auto">
              <a:xfrm>
                <a:off x="336" y="2928"/>
                <a:ext cx="2275" cy="384"/>
              </a:xfrm>
              <a:prstGeom prst="rect">
                <a:avLst/>
              </a:prstGeom>
              <a:solidFill>
                <a:srgbClr val="FFFF99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292475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000" b="1">
                  <a:latin typeface="Helvetica" pitchFamily="34" charset="0"/>
                  <a:cs typeface="Helvetica" pitchFamily="34" charset="0"/>
                </a:endParaRPr>
              </a:p>
              <a:p>
                <a:pPr defTabSz="3292475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000">
                    <a:latin typeface="Helvetica" pitchFamily="34" charset="0"/>
                    <a:cs typeface="Helvetica" pitchFamily="34" charset="0"/>
                  </a:rPr>
                  <a:t>Channel Abstraction Module </a:t>
                </a:r>
              </a:p>
              <a:p>
                <a:pPr defTabSz="3292475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000">
                  <a:latin typeface="Helvetica" pitchFamily="34" charset="0"/>
                  <a:cs typeface="Helvetica" pitchFamily="34" charset="0"/>
                </a:endParaRPr>
              </a:p>
            </p:txBody>
          </p:sp>
          <p:sp>
            <p:nvSpPr>
              <p:cNvPr id="2618375" name="Rectangle 7"/>
              <p:cNvSpPr>
                <a:spLocks noChangeArrowheads="1"/>
              </p:cNvSpPr>
              <p:nvPr/>
            </p:nvSpPr>
            <p:spPr bwMode="auto">
              <a:xfrm>
                <a:off x="384" y="1968"/>
                <a:ext cx="869" cy="60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292475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000" b="1">
                    <a:latin typeface="Helvetica" pitchFamily="34" charset="0"/>
                    <a:cs typeface="Helvetica" pitchFamily="34" charset="0"/>
                  </a:rPr>
                  <a:t>IP Stack</a:t>
                </a:r>
              </a:p>
            </p:txBody>
          </p:sp>
          <p:sp>
            <p:nvSpPr>
              <p:cNvPr id="2618376" name="Rectangle 8"/>
              <p:cNvSpPr>
                <a:spLocks noChangeArrowheads="1"/>
              </p:cNvSpPr>
              <p:nvPr/>
            </p:nvSpPr>
            <p:spPr bwMode="auto">
              <a:xfrm>
                <a:off x="336" y="3600"/>
                <a:ext cx="1008" cy="43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292475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000" b="1">
                    <a:latin typeface="Helvetica" pitchFamily="34" charset="0"/>
                    <a:cs typeface="Helvetica" pitchFamily="34" charset="0"/>
                  </a:rPr>
                  <a:t>Interface</a:t>
                </a:r>
              </a:p>
              <a:p>
                <a:pPr defTabSz="3292475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900" b="1">
                    <a:latin typeface="Helvetica" pitchFamily="34" charset="0"/>
                    <a:cs typeface="Helvetica" pitchFamily="34" charset="0"/>
                  </a:rPr>
                  <a:t>Device Driver</a:t>
                </a:r>
              </a:p>
            </p:txBody>
          </p:sp>
          <p:sp>
            <p:nvSpPr>
              <p:cNvPr id="2618377" name="Line 9"/>
              <p:cNvSpPr>
                <a:spLocks noChangeShapeType="1"/>
              </p:cNvSpPr>
              <p:nvPr/>
            </p:nvSpPr>
            <p:spPr bwMode="auto">
              <a:xfrm flipH="1">
                <a:off x="2400" y="1488"/>
                <a:ext cx="0" cy="1440"/>
              </a:xfrm>
              <a:prstGeom prst="line">
                <a:avLst/>
              </a:prstGeom>
              <a:noFill/>
              <a:ln w="38100">
                <a:solidFill>
                  <a:srgbClr val="7C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Helvetica" pitchFamily="34" charset="0"/>
                  <a:cs typeface="Helvetica" pitchFamily="34" charset="0"/>
                </a:endParaRPr>
              </a:p>
            </p:txBody>
          </p:sp>
          <p:sp>
            <p:nvSpPr>
              <p:cNvPr id="2618378" name="Line 10"/>
              <p:cNvSpPr>
                <a:spLocks noChangeShapeType="1"/>
              </p:cNvSpPr>
              <p:nvPr/>
            </p:nvSpPr>
            <p:spPr bwMode="auto">
              <a:xfrm flipH="1">
                <a:off x="720" y="3312"/>
                <a:ext cx="524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Helvetica" pitchFamily="34" charset="0"/>
                  <a:cs typeface="Helvetica" pitchFamily="34" charset="0"/>
                </a:endParaRPr>
              </a:p>
            </p:txBody>
          </p:sp>
          <p:sp>
            <p:nvSpPr>
              <p:cNvPr id="2618379" name="Line 11"/>
              <p:cNvSpPr>
                <a:spLocks noChangeShapeType="1"/>
              </p:cNvSpPr>
              <p:nvPr/>
            </p:nvSpPr>
            <p:spPr bwMode="auto">
              <a:xfrm>
                <a:off x="1776" y="3312"/>
                <a:ext cx="394" cy="2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Helvetica" pitchFamily="34" charset="0"/>
                  <a:cs typeface="Helvetica" pitchFamily="34" charset="0"/>
                </a:endParaRPr>
              </a:p>
            </p:txBody>
          </p:sp>
          <p:sp>
            <p:nvSpPr>
              <p:cNvPr id="2618380" name="Line 12"/>
              <p:cNvSpPr>
                <a:spLocks noChangeShapeType="1"/>
              </p:cNvSpPr>
              <p:nvPr/>
            </p:nvSpPr>
            <p:spPr bwMode="auto">
              <a:xfrm flipH="1">
                <a:off x="864" y="2592"/>
                <a:ext cx="0" cy="3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Helvetica" pitchFamily="34" charset="0"/>
                  <a:cs typeface="Helvetica" pitchFamily="34" charset="0"/>
                </a:endParaRPr>
              </a:p>
            </p:txBody>
          </p:sp>
          <p:sp>
            <p:nvSpPr>
              <p:cNvPr id="2618381" name="Rectangle 13"/>
              <p:cNvSpPr>
                <a:spLocks noChangeArrowheads="1"/>
              </p:cNvSpPr>
              <p:nvPr/>
            </p:nvSpPr>
            <p:spPr bwMode="auto">
              <a:xfrm>
                <a:off x="336" y="1008"/>
                <a:ext cx="1008" cy="516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292475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000" b="1">
                    <a:latin typeface="Helvetica" pitchFamily="34" charset="0"/>
                    <a:cs typeface="Helvetica" pitchFamily="34" charset="0"/>
                  </a:rPr>
                  <a:t>User </a:t>
                </a:r>
              </a:p>
              <a:p>
                <a:pPr defTabSz="3292475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000" b="1">
                    <a:latin typeface="Helvetica" pitchFamily="34" charset="0"/>
                    <a:cs typeface="Helvetica" pitchFamily="34" charset="0"/>
                  </a:rPr>
                  <a:t>Applications</a:t>
                </a:r>
              </a:p>
            </p:txBody>
          </p:sp>
          <p:sp>
            <p:nvSpPr>
              <p:cNvPr id="2618382" name="Line 14"/>
              <p:cNvSpPr>
                <a:spLocks noChangeShapeType="1"/>
              </p:cNvSpPr>
              <p:nvPr/>
            </p:nvSpPr>
            <p:spPr bwMode="auto">
              <a:xfrm>
                <a:off x="816" y="1536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Helvetica" pitchFamily="34" charset="0"/>
                  <a:cs typeface="Helvetica" pitchFamily="34" charset="0"/>
                </a:endParaRPr>
              </a:p>
            </p:txBody>
          </p:sp>
          <p:sp>
            <p:nvSpPr>
              <p:cNvPr id="2618383" name="Line 15"/>
              <p:cNvSpPr>
                <a:spLocks noChangeShapeType="1"/>
              </p:cNvSpPr>
              <p:nvPr/>
            </p:nvSpPr>
            <p:spPr bwMode="auto">
              <a:xfrm>
                <a:off x="192" y="1824"/>
                <a:ext cx="28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latin typeface="Helvetica" pitchFamily="34" charset="0"/>
                  <a:cs typeface="Helvetica" pitchFamily="34" charset="0"/>
                </a:endParaRPr>
              </a:p>
            </p:txBody>
          </p:sp>
          <p:sp>
            <p:nvSpPr>
              <p:cNvPr id="2618384" name="Rectangle 16"/>
              <p:cNvSpPr>
                <a:spLocks noChangeArrowheads="1"/>
              </p:cNvSpPr>
              <p:nvPr/>
            </p:nvSpPr>
            <p:spPr bwMode="auto">
              <a:xfrm>
                <a:off x="1392" y="2352"/>
                <a:ext cx="624" cy="336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292475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000" b="1">
                    <a:latin typeface="Helvetica" pitchFamily="34" charset="0"/>
                    <a:cs typeface="Helvetica" pitchFamily="34" charset="0"/>
                  </a:rPr>
                  <a:t>ARP</a:t>
                </a:r>
              </a:p>
            </p:txBody>
          </p:sp>
          <p:sp>
            <p:nvSpPr>
              <p:cNvPr id="2618385" name="Line 17"/>
              <p:cNvSpPr>
                <a:spLocks noChangeShapeType="1"/>
              </p:cNvSpPr>
              <p:nvPr/>
            </p:nvSpPr>
            <p:spPr bwMode="auto">
              <a:xfrm flipH="1">
                <a:off x="1728" y="2688"/>
                <a:ext cx="0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Helvetica" pitchFamily="34" charset="0"/>
                  <a:cs typeface="Helvetica" pitchFamily="34" charset="0"/>
                </a:endParaRPr>
              </a:p>
            </p:txBody>
          </p:sp>
          <p:sp>
            <p:nvSpPr>
              <p:cNvPr id="2618386" name="Rectangle 18"/>
              <p:cNvSpPr>
                <a:spLocks noChangeArrowheads="1"/>
              </p:cNvSpPr>
              <p:nvPr/>
            </p:nvSpPr>
            <p:spPr bwMode="auto">
              <a:xfrm>
                <a:off x="1680" y="3600"/>
                <a:ext cx="1008" cy="43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292475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000" b="1">
                    <a:latin typeface="Helvetica" pitchFamily="34" charset="0"/>
                    <a:cs typeface="Helvetica" pitchFamily="34" charset="0"/>
                  </a:rPr>
                  <a:t>Interface</a:t>
                </a:r>
              </a:p>
              <a:p>
                <a:pPr defTabSz="3292475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900" b="1">
                    <a:latin typeface="Helvetica" pitchFamily="34" charset="0"/>
                    <a:cs typeface="Helvetica" pitchFamily="34" charset="0"/>
                  </a:rPr>
                  <a:t>Device Driver</a:t>
                </a:r>
              </a:p>
            </p:txBody>
          </p:sp>
        </p:grpSp>
        <p:sp>
          <p:nvSpPr>
            <p:cNvPr id="2618387" name="Text Box 19"/>
            <p:cNvSpPr txBox="1">
              <a:spLocks noChangeArrowheads="1"/>
            </p:cNvSpPr>
            <p:nvPr/>
          </p:nvSpPr>
          <p:spPr bwMode="auto">
            <a:xfrm>
              <a:off x="3371" y="2256"/>
              <a:ext cx="1641" cy="485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Marlett" pitchFamily="2" charset="2"/>
                <a:buNone/>
              </a:pPr>
              <a:r>
                <a:rPr lang="en-US" sz="200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OS improvements</a:t>
              </a:r>
            </a:p>
            <a:p>
              <a:pPr algn="ctr">
                <a:spcBef>
                  <a:spcPct val="20000"/>
                </a:spcBef>
                <a:buFont typeface="Marlett" pitchFamily="2" charset="2"/>
                <a:buNone/>
              </a:pPr>
              <a:r>
                <a:rPr lang="en-US" sz="200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Software architecture</a:t>
              </a:r>
            </a:p>
          </p:txBody>
        </p:sp>
        <p:sp>
          <p:nvSpPr>
            <p:cNvPr id="2618388" name="Freeform 20"/>
            <p:cNvSpPr>
              <a:spLocks/>
            </p:cNvSpPr>
            <p:nvPr/>
          </p:nvSpPr>
          <p:spPr bwMode="auto">
            <a:xfrm>
              <a:off x="5079" y="1579"/>
              <a:ext cx="426" cy="1043"/>
            </a:xfrm>
            <a:custGeom>
              <a:avLst/>
              <a:gdLst>
                <a:gd name="T0" fmla="*/ 308 w 664"/>
                <a:gd name="T1" fmla="*/ 0 h 904"/>
                <a:gd name="T2" fmla="*/ 651 w 664"/>
                <a:gd name="T3" fmla="*/ 334 h 904"/>
                <a:gd name="T4" fmla="*/ 384 w 664"/>
                <a:gd name="T5" fmla="*/ 810 h 904"/>
                <a:gd name="T6" fmla="*/ 0 w 664"/>
                <a:gd name="T7" fmla="*/ 901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4" h="904">
                  <a:moveTo>
                    <a:pt x="308" y="0"/>
                  </a:moveTo>
                  <a:cubicBezTo>
                    <a:pt x="473" y="99"/>
                    <a:pt x="638" y="199"/>
                    <a:pt x="651" y="334"/>
                  </a:cubicBezTo>
                  <a:cubicBezTo>
                    <a:pt x="664" y="469"/>
                    <a:pt x="492" y="716"/>
                    <a:pt x="384" y="810"/>
                  </a:cubicBezTo>
                  <a:cubicBezTo>
                    <a:pt x="276" y="904"/>
                    <a:pt x="138" y="902"/>
                    <a:pt x="0" y="901"/>
                  </a:cubicBezTo>
                </a:path>
              </a:pathLst>
            </a:custGeom>
            <a:noFill/>
            <a:ln w="38100" cap="flat" cmpd="sng">
              <a:solidFill>
                <a:srgbClr val="CC0066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2618389" name="Text Box 21"/>
          <p:cNvSpPr txBox="1">
            <a:spLocks noChangeArrowheads="1"/>
          </p:cNvSpPr>
          <p:nvPr/>
        </p:nvSpPr>
        <p:spPr bwMode="auto">
          <a:xfrm>
            <a:off x="-92075" y="31019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Font typeface="Marlett" pitchFamily="2" charset="2"/>
              <a:buNone/>
            </a:pPr>
            <a:endParaRPr lang="en-US"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2618390" name="Group 22"/>
          <p:cNvGrpSpPr>
            <a:grpSpLocks/>
          </p:cNvGrpSpPr>
          <p:nvPr/>
        </p:nvGrpSpPr>
        <p:grpSpPr bwMode="auto">
          <a:xfrm>
            <a:off x="1317625" y="55563"/>
            <a:ext cx="3603625" cy="2955925"/>
            <a:chOff x="830" y="35"/>
            <a:chExt cx="2270" cy="1862"/>
          </a:xfrm>
        </p:grpSpPr>
        <p:grpSp>
          <p:nvGrpSpPr>
            <p:cNvPr id="2618391" name="Group 23"/>
            <p:cNvGrpSpPr>
              <a:grpSpLocks/>
            </p:cNvGrpSpPr>
            <p:nvPr/>
          </p:nvGrpSpPr>
          <p:grpSpPr bwMode="auto">
            <a:xfrm>
              <a:off x="1009" y="35"/>
              <a:ext cx="1733" cy="1862"/>
              <a:chOff x="1009" y="35"/>
              <a:chExt cx="1733" cy="1862"/>
            </a:xfrm>
          </p:grpSpPr>
          <p:pic>
            <p:nvPicPr>
              <p:cNvPr id="2618392" name="Picture 24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" y="35"/>
                <a:ext cx="1733" cy="1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18393" name="Text Box 25"/>
              <p:cNvSpPr txBox="1">
                <a:spLocks noChangeArrowheads="1"/>
              </p:cNvSpPr>
              <p:nvPr/>
            </p:nvSpPr>
            <p:spPr bwMode="auto">
              <a:xfrm>
                <a:off x="1347" y="1417"/>
                <a:ext cx="747" cy="48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20000"/>
                  </a:spcBef>
                  <a:buFont typeface="Marlett" pitchFamily="2" charset="2"/>
                  <a:buNone/>
                </a:pPr>
                <a:r>
                  <a:rPr lang="en-US" sz="2000">
                    <a:solidFill>
                      <a:schemeClr val="bg1"/>
                    </a:solidFill>
                    <a:latin typeface="Helvetica" pitchFamily="34" charset="0"/>
                    <a:cs typeface="Helvetica" pitchFamily="34" charset="0"/>
                  </a:rPr>
                  <a:t>Capacity</a:t>
                </a:r>
              </a:p>
              <a:p>
                <a:pPr algn="ctr">
                  <a:spcBef>
                    <a:spcPct val="20000"/>
                  </a:spcBef>
                  <a:buFont typeface="Marlett" pitchFamily="2" charset="2"/>
                  <a:buNone/>
                </a:pPr>
                <a:r>
                  <a:rPr lang="en-US" sz="2000">
                    <a:solidFill>
                      <a:schemeClr val="bg1"/>
                    </a:solidFill>
                    <a:latin typeface="Helvetica" pitchFamily="34" charset="0"/>
                    <a:cs typeface="Helvetica" pitchFamily="34" charset="0"/>
                  </a:rPr>
                  <a:t>bounds</a:t>
                </a:r>
              </a:p>
            </p:txBody>
          </p:sp>
        </p:grpSp>
        <p:sp>
          <p:nvSpPr>
            <p:cNvPr id="2618394" name="Text Box 26"/>
            <p:cNvSpPr txBox="1">
              <a:spLocks noChangeArrowheads="1"/>
            </p:cNvSpPr>
            <p:nvPr/>
          </p:nvSpPr>
          <p:spPr bwMode="auto">
            <a:xfrm>
              <a:off x="2468" y="1260"/>
              <a:ext cx="63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Marlett" pitchFamily="2" charset="2"/>
                <a:buNone/>
              </a:pPr>
              <a:r>
                <a:rPr lang="en-US" sz="1600">
                  <a:latin typeface="Helvetica" pitchFamily="34" charset="0"/>
                  <a:cs typeface="Helvetica" pitchFamily="34" charset="0"/>
                </a:rPr>
                <a:t>channels</a:t>
              </a:r>
            </a:p>
          </p:txBody>
        </p:sp>
        <p:sp>
          <p:nvSpPr>
            <p:cNvPr id="2618395" name="Text Box 27"/>
            <p:cNvSpPr txBox="1">
              <a:spLocks noChangeArrowheads="1"/>
            </p:cNvSpPr>
            <p:nvPr/>
          </p:nvSpPr>
          <p:spPr bwMode="auto">
            <a:xfrm rot="-5400000">
              <a:off x="630" y="582"/>
              <a:ext cx="61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Marlett" pitchFamily="2" charset="2"/>
                <a:buNone/>
              </a:pPr>
              <a:r>
                <a:rPr lang="en-US" sz="1600">
                  <a:latin typeface="Helvetica" pitchFamily="34" charset="0"/>
                  <a:cs typeface="Helvetica" pitchFamily="34" charset="0"/>
                </a:rPr>
                <a:t>capacity</a:t>
              </a:r>
            </a:p>
          </p:txBody>
        </p:sp>
      </p:grpSp>
      <p:grpSp>
        <p:nvGrpSpPr>
          <p:cNvPr id="2618396" name="Group 28"/>
          <p:cNvGrpSpPr>
            <a:grpSpLocks/>
          </p:cNvGrpSpPr>
          <p:nvPr/>
        </p:nvGrpSpPr>
        <p:grpSpPr bwMode="auto">
          <a:xfrm>
            <a:off x="0" y="2673350"/>
            <a:ext cx="5565775" cy="4189413"/>
            <a:chOff x="0" y="1684"/>
            <a:chExt cx="3506" cy="2639"/>
          </a:xfrm>
        </p:grpSpPr>
        <p:grpSp>
          <p:nvGrpSpPr>
            <p:cNvPr id="2618397" name="Group 29"/>
            <p:cNvGrpSpPr>
              <a:grpSpLocks/>
            </p:cNvGrpSpPr>
            <p:nvPr/>
          </p:nvGrpSpPr>
          <p:grpSpPr bwMode="auto">
            <a:xfrm>
              <a:off x="0" y="2315"/>
              <a:ext cx="3506" cy="2008"/>
              <a:chOff x="0" y="2315"/>
              <a:chExt cx="3506" cy="2008"/>
            </a:xfrm>
          </p:grpSpPr>
          <p:grpSp>
            <p:nvGrpSpPr>
              <p:cNvPr id="2618398" name="Group 30"/>
              <p:cNvGrpSpPr>
                <a:grpSpLocks/>
              </p:cNvGrpSpPr>
              <p:nvPr/>
            </p:nvGrpSpPr>
            <p:grpSpPr bwMode="auto">
              <a:xfrm>
                <a:off x="0" y="2315"/>
                <a:ext cx="3137" cy="1992"/>
                <a:chOff x="0" y="2315"/>
                <a:chExt cx="3137" cy="1992"/>
              </a:xfrm>
            </p:grpSpPr>
            <p:grpSp>
              <p:nvGrpSpPr>
                <p:cNvPr id="2618399" name="Group 31"/>
                <p:cNvGrpSpPr>
                  <a:grpSpLocks/>
                </p:cNvGrpSpPr>
                <p:nvPr/>
              </p:nvGrpSpPr>
              <p:grpSpPr bwMode="auto">
                <a:xfrm>
                  <a:off x="0" y="2315"/>
                  <a:ext cx="2963" cy="1984"/>
                  <a:chOff x="0" y="2315"/>
                  <a:chExt cx="2963" cy="1984"/>
                </a:xfrm>
              </p:grpSpPr>
              <p:pic>
                <p:nvPicPr>
                  <p:cNvPr id="2618400" name="Picture 32" descr="testbed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3064"/>
                    <a:ext cx="1150" cy="98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618401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91" y="2315"/>
                    <a:ext cx="645" cy="485"/>
                  </a:xfrm>
                  <a:prstGeom prst="rect">
                    <a:avLst/>
                  </a:prstGeom>
                  <a:solidFill>
                    <a:srgbClr val="0066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857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marL="342900" indent="-342900"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ctr">
                      <a:spcBef>
                        <a:spcPct val="20000"/>
                      </a:spcBef>
                      <a:buFont typeface="Marlett" pitchFamily="2" charset="2"/>
                      <a:buNone/>
                    </a:pPr>
                    <a:r>
                      <a:rPr lang="en-US" sz="2000">
                        <a:solidFill>
                          <a:schemeClr val="bg1"/>
                        </a:solidFill>
                        <a:latin typeface="Helvetica" pitchFamily="34" charset="0"/>
                        <a:cs typeface="Helvetica" pitchFamily="34" charset="0"/>
                      </a:rPr>
                      <a:t>Net-X</a:t>
                    </a:r>
                  </a:p>
                  <a:p>
                    <a:pPr algn="ctr">
                      <a:spcBef>
                        <a:spcPct val="20000"/>
                      </a:spcBef>
                      <a:buFont typeface="Marlett" pitchFamily="2" charset="2"/>
                      <a:buNone/>
                    </a:pPr>
                    <a:r>
                      <a:rPr lang="en-US" sz="2000">
                        <a:solidFill>
                          <a:schemeClr val="bg1"/>
                        </a:solidFill>
                        <a:latin typeface="Helvetica" pitchFamily="34" charset="0"/>
                        <a:cs typeface="Helvetica" pitchFamily="34" charset="0"/>
                      </a:rPr>
                      <a:t>testbed</a:t>
                    </a:r>
                  </a:p>
                </p:txBody>
              </p:sp>
              <p:sp>
                <p:nvSpPr>
                  <p:cNvPr id="2618402" name="Line 3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469" y="2538"/>
                    <a:ext cx="1494" cy="8"/>
                  </a:xfrm>
                  <a:prstGeom prst="line">
                    <a:avLst/>
                  </a:prstGeom>
                  <a:noFill/>
                  <a:ln w="38100">
                    <a:solidFill>
                      <a:srgbClr val="CC0066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Helvetica" pitchFamily="34" charset="0"/>
                      <a:cs typeface="Helvetica" pitchFamily="34" charset="0"/>
                    </a:endParaRPr>
                  </a:p>
                </p:txBody>
              </p:sp>
              <p:sp>
                <p:nvSpPr>
                  <p:cNvPr id="2618403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96" y="4011"/>
                    <a:ext cx="116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857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marL="342900" indent="-342900"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algn="l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ctr">
                      <a:spcBef>
                        <a:spcPct val="20000"/>
                      </a:spcBef>
                      <a:buFont typeface="Marlett" pitchFamily="2" charset="2"/>
                      <a:buNone/>
                    </a:pPr>
                    <a:endParaRPr lang="en-US">
                      <a:latin typeface="Helvetica" pitchFamily="34" charset="0"/>
                      <a:cs typeface="Helvetica" pitchFamily="34" charset="0"/>
                    </a:endParaRPr>
                  </a:p>
                </p:txBody>
              </p:sp>
            </p:grpSp>
            <p:pic>
              <p:nvPicPr>
                <p:cNvPr id="2618404" name="Picture 36" descr="Picture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3" y="2826"/>
                  <a:ext cx="2124" cy="14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618405" name="Text Box 37"/>
              <p:cNvSpPr txBox="1">
                <a:spLocks noChangeArrowheads="1"/>
              </p:cNvSpPr>
              <p:nvPr/>
            </p:nvSpPr>
            <p:spPr bwMode="auto">
              <a:xfrm>
                <a:off x="3012" y="4032"/>
                <a:ext cx="49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algn="l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20000"/>
                  </a:spcBef>
                  <a:buFont typeface="Marlett" pitchFamily="2" charset="2"/>
                  <a:buNone/>
                </a:pPr>
                <a:r>
                  <a:rPr lang="en-US">
                    <a:latin typeface="Helvetica" pitchFamily="34" charset="0"/>
                    <a:cs typeface="Helvetica" pitchFamily="34" charset="0"/>
                  </a:rPr>
                  <a:t>CSL</a:t>
                </a:r>
              </a:p>
            </p:txBody>
          </p:sp>
        </p:grpSp>
        <p:sp>
          <p:nvSpPr>
            <p:cNvPr id="2618406" name="Freeform 38"/>
            <p:cNvSpPr>
              <a:spLocks/>
            </p:cNvSpPr>
            <p:nvPr/>
          </p:nvSpPr>
          <p:spPr bwMode="auto">
            <a:xfrm>
              <a:off x="858" y="1684"/>
              <a:ext cx="459" cy="551"/>
            </a:xfrm>
            <a:custGeom>
              <a:avLst/>
              <a:gdLst>
                <a:gd name="T0" fmla="*/ 209 w 459"/>
                <a:gd name="T1" fmla="*/ 551 h 551"/>
                <a:gd name="T2" fmla="*/ 42 w 459"/>
                <a:gd name="T3" fmla="*/ 301 h 551"/>
                <a:gd name="T4" fmla="*/ 459 w 459"/>
                <a:gd name="T5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9" h="551">
                  <a:moveTo>
                    <a:pt x="209" y="551"/>
                  </a:moveTo>
                  <a:cubicBezTo>
                    <a:pt x="104" y="472"/>
                    <a:pt x="0" y="393"/>
                    <a:pt x="42" y="301"/>
                  </a:cubicBezTo>
                  <a:cubicBezTo>
                    <a:pt x="84" y="209"/>
                    <a:pt x="271" y="104"/>
                    <a:pt x="459" y="0"/>
                  </a:cubicBezTo>
                </a:path>
              </a:pathLst>
            </a:custGeom>
            <a:noFill/>
            <a:ln w="28575" cap="flat" cmpd="sng">
              <a:solidFill>
                <a:srgbClr val="9933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2618407" name="Rectangle 39"/>
          <p:cNvSpPr>
            <a:spLocks noChangeArrowheads="1"/>
          </p:cNvSpPr>
          <p:nvPr/>
        </p:nvSpPr>
        <p:spPr bwMode="auto">
          <a:xfrm>
            <a:off x="7142163" y="-225425"/>
            <a:ext cx="2413000" cy="1444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/>
            <a:endParaRPr lang="en-US" sz="240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2618408" name="Group 40"/>
          <p:cNvGrpSpPr>
            <a:grpSpLocks/>
          </p:cNvGrpSpPr>
          <p:nvPr/>
        </p:nvGrpSpPr>
        <p:grpSpPr bwMode="auto">
          <a:xfrm>
            <a:off x="3590925" y="287338"/>
            <a:ext cx="5272088" cy="2724150"/>
            <a:chOff x="2262" y="181"/>
            <a:chExt cx="3321" cy="1716"/>
          </a:xfrm>
        </p:grpSpPr>
        <p:grpSp>
          <p:nvGrpSpPr>
            <p:cNvPr id="2618409" name="Group 41"/>
            <p:cNvGrpSpPr>
              <a:grpSpLocks/>
            </p:cNvGrpSpPr>
            <p:nvPr/>
          </p:nvGrpSpPr>
          <p:grpSpPr bwMode="auto">
            <a:xfrm>
              <a:off x="3405" y="181"/>
              <a:ext cx="2178" cy="1069"/>
              <a:chOff x="2562" y="874"/>
              <a:chExt cx="2178" cy="1069"/>
            </a:xfrm>
          </p:grpSpPr>
          <p:grpSp>
            <p:nvGrpSpPr>
              <p:cNvPr id="2618410" name="Group 42"/>
              <p:cNvGrpSpPr>
                <a:grpSpLocks/>
              </p:cNvGrpSpPr>
              <p:nvPr/>
            </p:nvGrpSpPr>
            <p:grpSpPr bwMode="auto">
              <a:xfrm>
                <a:off x="2562" y="907"/>
                <a:ext cx="1354" cy="1036"/>
                <a:chOff x="3272" y="1759"/>
                <a:chExt cx="2064" cy="1728"/>
              </a:xfrm>
            </p:grpSpPr>
            <p:sp>
              <p:nvSpPr>
                <p:cNvPr id="2618411" name="Rectangle 43"/>
                <p:cNvSpPr>
                  <a:spLocks noChangeArrowheads="1"/>
                </p:cNvSpPr>
                <p:nvPr/>
              </p:nvSpPr>
              <p:spPr bwMode="auto">
                <a:xfrm>
                  <a:off x="3272" y="2335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12" name="Rectangle 44"/>
                <p:cNvSpPr>
                  <a:spLocks noChangeArrowheads="1"/>
                </p:cNvSpPr>
                <p:nvPr/>
              </p:nvSpPr>
              <p:spPr bwMode="auto">
                <a:xfrm>
                  <a:off x="3944" y="2335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13" name="Rectangle 45"/>
                <p:cNvSpPr>
                  <a:spLocks noChangeArrowheads="1"/>
                </p:cNvSpPr>
                <p:nvPr/>
              </p:nvSpPr>
              <p:spPr bwMode="auto">
                <a:xfrm>
                  <a:off x="4616" y="2335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14" name="Rectangle 46"/>
                <p:cNvSpPr>
                  <a:spLocks noChangeArrowheads="1"/>
                </p:cNvSpPr>
                <p:nvPr/>
              </p:nvSpPr>
              <p:spPr bwMode="auto">
                <a:xfrm>
                  <a:off x="3272" y="2911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15" name="Rectangle 47"/>
                <p:cNvSpPr>
                  <a:spLocks noChangeArrowheads="1"/>
                </p:cNvSpPr>
                <p:nvPr/>
              </p:nvSpPr>
              <p:spPr bwMode="auto">
                <a:xfrm>
                  <a:off x="3944" y="2911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16" name="Rectangle 48"/>
                <p:cNvSpPr>
                  <a:spLocks noChangeArrowheads="1"/>
                </p:cNvSpPr>
                <p:nvPr/>
              </p:nvSpPr>
              <p:spPr bwMode="auto">
                <a:xfrm>
                  <a:off x="4616" y="2911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17" name="Rectangle 49"/>
                <p:cNvSpPr>
                  <a:spLocks noChangeArrowheads="1"/>
                </p:cNvSpPr>
                <p:nvPr/>
              </p:nvSpPr>
              <p:spPr bwMode="auto">
                <a:xfrm>
                  <a:off x="3272" y="1759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18" name="Rectangle 50"/>
                <p:cNvSpPr>
                  <a:spLocks noChangeArrowheads="1"/>
                </p:cNvSpPr>
                <p:nvPr/>
              </p:nvSpPr>
              <p:spPr bwMode="auto">
                <a:xfrm>
                  <a:off x="3944" y="1759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19" name="Rectangle 51"/>
                <p:cNvSpPr>
                  <a:spLocks noChangeArrowheads="1"/>
                </p:cNvSpPr>
                <p:nvPr/>
              </p:nvSpPr>
              <p:spPr bwMode="auto">
                <a:xfrm>
                  <a:off x="4616" y="1759"/>
                  <a:ext cx="672" cy="576"/>
                </a:xfrm>
                <a:prstGeom prst="rect">
                  <a:avLst/>
                </a:prstGeom>
                <a:noFill/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20" name="Oval 52"/>
                <p:cNvSpPr>
                  <a:spLocks noChangeArrowheads="1"/>
                </p:cNvSpPr>
                <p:nvPr/>
              </p:nvSpPr>
              <p:spPr bwMode="auto">
                <a:xfrm>
                  <a:off x="4040" y="1855"/>
                  <a:ext cx="96" cy="96"/>
                </a:xfrm>
                <a:prstGeom prst="ellipse">
                  <a:avLst/>
                </a:prstGeom>
                <a:solidFill>
                  <a:srgbClr val="0000CC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21" name="Oval 53"/>
                <p:cNvSpPr>
                  <a:spLocks noChangeArrowheads="1"/>
                </p:cNvSpPr>
                <p:nvPr/>
              </p:nvSpPr>
              <p:spPr bwMode="auto">
                <a:xfrm>
                  <a:off x="3560" y="2623"/>
                  <a:ext cx="96" cy="96"/>
                </a:xfrm>
                <a:prstGeom prst="ellipse">
                  <a:avLst/>
                </a:prstGeom>
                <a:solidFill>
                  <a:srgbClr val="FF66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22" name="Oval 54"/>
                <p:cNvSpPr>
                  <a:spLocks noChangeArrowheads="1"/>
                </p:cNvSpPr>
                <p:nvPr/>
              </p:nvSpPr>
              <p:spPr bwMode="auto">
                <a:xfrm>
                  <a:off x="4248" y="2613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23" name="Oval 55"/>
                <p:cNvSpPr>
                  <a:spLocks noChangeArrowheads="1"/>
                </p:cNvSpPr>
                <p:nvPr/>
              </p:nvSpPr>
              <p:spPr bwMode="auto">
                <a:xfrm>
                  <a:off x="3368" y="2479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24" name="Oval 56"/>
                <p:cNvSpPr>
                  <a:spLocks noChangeArrowheads="1"/>
                </p:cNvSpPr>
                <p:nvPr/>
              </p:nvSpPr>
              <p:spPr bwMode="auto">
                <a:xfrm>
                  <a:off x="4328" y="2047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25" name="Oval 57"/>
                <p:cNvSpPr>
                  <a:spLocks noChangeArrowheads="1"/>
                </p:cNvSpPr>
                <p:nvPr/>
              </p:nvSpPr>
              <p:spPr bwMode="auto">
                <a:xfrm>
                  <a:off x="4376" y="2479"/>
                  <a:ext cx="96" cy="96"/>
                </a:xfrm>
                <a:prstGeom prst="ellipse">
                  <a:avLst/>
                </a:prstGeom>
                <a:solidFill>
                  <a:srgbClr val="3333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26" name="Oval 58"/>
                <p:cNvSpPr>
                  <a:spLocks noChangeArrowheads="1"/>
                </p:cNvSpPr>
                <p:nvPr/>
              </p:nvSpPr>
              <p:spPr bwMode="auto">
                <a:xfrm>
                  <a:off x="4904" y="2719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27" name="Oval 59"/>
                <p:cNvSpPr>
                  <a:spLocks noChangeArrowheads="1"/>
                </p:cNvSpPr>
                <p:nvPr/>
              </p:nvSpPr>
              <p:spPr bwMode="auto">
                <a:xfrm>
                  <a:off x="4088" y="3007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28" name="Oval 60"/>
                <p:cNvSpPr>
                  <a:spLocks noChangeArrowheads="1"/>
                </p:cNvSpPr>
                <p:nvPr/>
              </p:nvSpPr>
              <p:spPr bwMode="auto">
                <a:xfrm>
                  <a:off x="4904" y="1855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29" name="Oval 61"/>
                <p:cNvSpPr>
                  <a:spLocks noChangeArrowheads="1"/>
                </p:cNvSpPr>
                <p:nvPr/>
              </p:nvSpPr>
              <p:spPr bwMode="auto">
                <a:xfrm>
                  <a:off x="4328" y="3247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30" name="Oval 62"/>
                <p:cNvSpPr>
                  <a:spLocks noChangeArrowheads="1"/>
                </p:cNvSpPr>
                <p:nvPr/>
              </p:nvSpPr>
              <p:spPr bwMode="auto">
                <a:xfrm>
                  <a:off x="4904" y="3295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31" name="Oval 63"/>
                <p:cNvSpPr>
                  <a:spLocks noChangeArrowheads="1"/>
                </p:cNvSpPr>
                <p:nvPr/>
              </p:nvSpPr>
              <p:spPr bwMode="auto">
                <a:xfrm>
                  <a:off x="5096" y="3151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32" name="Oval 64"/>
                <p:cNvSpPr>
                  <a:spLocks noChangeArrowheads="1"/>
                </p:cNvSpPr>
                <p:nvPr/>
              </p:nvSpPr>
              <p:spPr bwMode="auto">
                <a:xfrm>
                  <a:off x="3464" y="2047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33" name="Oval 65"/>
                <p:cNvSpPr>
                  <a:spLocks noChangeArrowheads="1"/>
                </p:cNvSpPr>
                <p:nvPr/>
              </p:nvSpPr>
              <p:spPr bwMode="auto">
                <a:xfrm>
                  <a:off x="5000" y="2527"/>
                  <a:ext cx="96" cy="96"/>
                </a:xfrm>
                <a:prstGeom prst="ellipse">
                  <a:avLst/>
                </a:prstGeom>
                <a:solidFill>
                  <a:srgbClr val="CC33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34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3656" y="2667"/>
                  <a:ext cx="600" cy="4"/>
                </a:xfrm>
                <a:prstGeom prst="line">
                  <a:avLst/>
                </a:prstGeom>
                <a:noFill/>
                <a:ln w="38100">
                  <a:solidFill>
                    <a:srgbClr val="CC33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35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4345" y="2575"/>
                  <a:ext cx="655" cy="92"/>
                </a:xfrm>
                <a:prstGeom prst="line">
                  <a:avLst/>
                </a:prstGeom>
                <a:noFill/>
                <a:ln w="38100">
                  <a:solidFill>
                    <a:srgbClr val="CC33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36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4376" y="2575"/>
                  <a:ext cx="48" cy="624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37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4088" y="1951"/>
                  <a:ext cx="288" cy="528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38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3319" y="2625"/>
                  <a:ext cx="337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457200" indent="-457200"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None/>
                  </a:pPr>
                  <a:r>
                    <a:rPr lang="en-US" sz="1200">
                      <a:latin typeface="Helvetica" pitchFamily="34" charset="0"/>
                      <a:cs typeface="Helvetica" pitchFamily="34" charset="0"/>
                    </a:rPr>
                    <a:t>A</a:t>
                  </a:r>
                </a:p>
              </p:txBody>
            </p:sp>
            <p:sp>
              <p:nvSpPr>
                <p:cNvPr id="2618439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5001" y="2336"/>
                  <a:ext cx="335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457200" indent="-457200"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None/>
                  </a:pPr>
                  <a:r>
                    <a:rPr lang="en-US" sz="1200">
                      <a:latin typeface="Helvetica" pitchFamily="34" charset="0"/>
                      <a:cs typeface="Helvetica" pitchFamily="34" charset="0"/>
                    </a:rPr>
                    <a:t>B</a:t>
                  </a:r>
                </a:p>
              </p:txBody>
            </p:sp>
            <p:sp>
              <p:nvSpPr>
                <p:cNvPr id="2618440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4039" y="3198"/>
                  <a:ext cx="338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457200" indent="-457200"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None/>
                  </a:pPr>
                  <a:r>
                    <a:rPr lang="en-US" sz="1200">
                      <a:latin typeface="Helvetica" pitchFamily="34" charset="0"/>
                      <a:cs typeface="Helvetica" pitchFamily="34" charset="0"/>
                    </a:rPr>
                    <a:t>C</a:t>
                  </a:r>
                </a:p>
              </p:txBody>
            </p:sp>
            <p:sp>
              <p:nvSpPr>
                <p:cNvPr id="2618441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4135" y="1759"/>
                  <a:ext cx="338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457200" indent="-457200"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None/>
                  </a:pPr>
                  <a:r>
                    <a:rPr lang="en-US" sz="1200">
                      <a:latin typeface="Helvetica" pitchFamily="34" charset="0"/>
                      <a:cs typeface="Helvetica" pitchFamily="34" charset="0"/>
                    </a:rPr>
                    <a:t>D</a:t>
                  </a:r>
                </a:p>
              </p:txBody>
            </p:sp>
            <p:sp>
              <p:nvSpPr>
                <p:cNvPr id="2618442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4024" y="2416"/>
                  <a:ext cx="336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457200" indent="-457200"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None/>
                  </a:pPr>
                  <a:r>
                    <a:rPr lang="en-US" sz="1200">
                      <a:latin typeface="Helvetica" pitchFamily="34" charset="0"/>
                      <a:cs typeface="Helvetica" pitchFamily="34" charset="0"/>
                    </a:rPr>
                    <a:t>E</a:t>
                  </a:r>
                </a:p>
              </p:txBody>
            </p:sp>
            <p:sp>
              <p:nvSpPr>
                <p:cNvPr id="2618443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4377" y="2326"/>
                  <a:ext cx="336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457200" indent="-457200"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algn="l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None/>
                  </a:pPr>
                  <a:r>
                    <a:rPr lang="en-US" sz="1200">
                      <a:latin typeface="Helvetica" pitchFamily="34" charset="0"/>
                      <a:cs typeface="Helvetica" pitchFamily="34" charset="0"/>
                    </a:rPr>
                    <a:t>F</a:t>
                  </a:r>
                </a:p>
              </p:txBody>
            </p:sp>
          </p:grpSp>
          <p:grpSp>
            <p:nvGrpSpPr>
              <p:cNvPr id="2618444" name="Group 76"/>
              <p:cNvGrpSpPr>
                <a:grpSpLocks/>
              </p:cNvGrpSpPr>
              <p:nvPr/>
            </p:nvGrpSpPr>
            <p:grpSpPr bwMode="auto">
              <a:xfrm>
                <a:off x="3983" y="874"/>
                <a:ext cx="757" cy="1020"/>
                <a:chOff x="4158" y="1450"/>
                <a:chExt cx="1016" cy="1571"/>
              </a:xfrm>
            </p:grpSpPr>
            <p:sp>
              <p:nvSpPr>
                <p:cNvPr id="2618445" name="Rectangle 77"/>
                <p:cNvSpPr>
                  <a:spLocks noChangeArrowheads="1"/>
                </p:cNvSpPr>
                <p:nvPr/>
              </p:nvSpPr>
              <p:spPr bwMode="auto">
                <a:xfrm>
                  <a:off x="4299" y="1450"/>
                  <a:ext cx="716" cy="1571"/>
                </a:xfrm>
                <a:prstGeom prst="rect">
                  <a:avLst/>
                </a:prstGeom>
                <a:solidFill>
                  <a:srgbClr val="FFFF5F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3292475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800" b="1">
                    <a:latin typeface="Helvetica" pitchFamily="34" charset="0"/>
                    <a:cs typeface="Helvetica" pitchFamily="34" charset="0"/>
                  </a:endParaRPr>
                </a:p>
              </p:txBody>
            </p:sp>
            <p:sp>
              <p:nvSpPr>
                <p:cNvPr id="2618446" name="Rectangle 78"/>
                <p:cNvSpPr>
                  <a:spLocks noChangeArrowheads="1"/>
                </p:cNvSpPr>
                <p:nvPr/>
              </p:nvSpPr>
              <p:spPr bwMode="auto">
                <a:xfrm>
                  <a:off x="4158" y="1607"/>
                  <a:ext cx="978" cy="314"/>
                </a:xfrm>
                <a:prstGeom prst="rect">
                  <a:avLst/>
                </a:prstGeom>
                <a:solidFill>
                  <a:srgbClr val="ECECEC"/>
                </a:solidFill>
                <a:ln w="9525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3292475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200">
                      <a:latin typeface="Helvetica" pitchFamily="34" charset="0"/>
                      <a:cs typeface="Helvetica" pitchFamily="34" charset="0"/>
                    </a:rPr>
                    <a:t>Fixed</a:t>
                  </a:r>
                </a:p>
              </p:txBody>
            </p:sp>
            <p:sp>
              <p:nvSpPr>
                <p:cNvPr id="2618447" name="Rectangle 79"/>
                <p:cNvSpPr>
                  <a:spLocks noChangeArrowheads="1"/>
                </p:cNvSpPr>
                <p:nvPr/>
              </p:nvSpPr>
              <p:spPr bwMode="auto">
                <a:xfrm>
                  <a:off x="4176" y="2419"/>
                  <a:ext cx="998" cy="314"/>
                </a:xfrm>
                <a:prstGeom prst="rect">
                  <a:avLst/>
                </a:prstGeom>
                <a:solidFill>
                  <a:srgbClr val="ECECEC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3292475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200">
                      <a:latin typeface="Helvetica" pitchFamily="34" charset="0"/>
                      <a:cs typeface="Helvetica" pitchFamily="34" charset="0"/>
                    </a:rPr>
                    <a:t>Switchable</a:t>
                  </a:r>
                </a:p>
              </p:txBody>
            </p:sp>
          </p:grpSp>
        </p:grpSp>
        <p:sp>
          <p:nvSpPr>
            <p:cNvPr id="2618448" name="Text Box 80"/>
            <p:cNvSpPr txBox="1">
              <a:spLocks noChangeArrowheads="1"/>
            </p:cNvSpPr>
            <p:nvPr/>
          </p:nvSpPr>
          <p:spPr bwMode="auto">
            <a:xfrm>
              <a:off x="3831" y="1417"/>
              <a:ext cx="1254" cy="48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Marlett" pitchFamily="2" charset="2"/>
                <a:buNone/>
              </a:pPr>
              <a:r>
                <a:rPr lang="en-US" sz="200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Insights on</a:t>
              </a:r>
            </a:p>
            <a:p>
              <a:pPr algn="ctr">
                <a:spcBef>
                  <a:spcPct val="20000"/>
                </a:spcBef>
                <a:buFont typeface="Marlett" pitchFamily="2" charset="2"/>
                <a:buNone/>
              </a:pPr>
              <a:r>
                <a:rPr lang="en-US" sz="200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protocol design</a:t>
              </a:r>
            </a:p>
          </p:txBody>
        </p:sp>
        <p:sp>
          <p:nvSpPr>
            <p:cNvPr id="2618449" name="Line 81"/>
            <p:cNvSpPr>
              <a:spLocks noChangeShapeType="1"/>
            </p:cNvSpPr>
            <p:nvPr/>
          </p:nvSpPr>
          <p:spPr bwMode="auto">
            <a:xfrm>
              <a:off x="2262" y="1678"/>
              <a:ext cx="1319" cy="0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2618450" name="Text Box 82"/>
          <p:cNvSpPr txBox="1">
            <a:spLocks noChangeArrowheads="1"/>
          </p:cNvSpPr>
          <p:nvPr/>
        </p:nvSpPr>
        <p:spPr bwMode="auto">
          <a:xfrm>
            <a:off x="244475" y="6461125"/>
            <a:ext cx="1319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Font typeface="Marlett" pitchFamily="2" charset="2"/>
              <a:buNone/>
            </a:pPr>
            <a:r>
              <a:rPr lang="en-US" sz="2000">
                <a:latin typeface="Helvetica" pitchFamily="34" charset="0"/>
                <a:cs typeface="Helvetica" pitchFamily="34" charset="0"/>
              </a:rPr>
              <a:t>Linux box</a:t>
            </a:r>
          </a:p>
        </p:txBody>
      </p:sp>
    </p:spTree>
    <p:extLst>
      <p:ext uri="{BB962C8B-B14F-4D97-AF65-F5344CB8AC3E}">
        <p14:creationId xmlns:p14="http://schemas.microsoft.com/office/powerpoint/2010/main" val="3103285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1B17C5-DC71-6B40-A740-39564EC4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779" y="1709738"/>
            <a:ext cx="6500813" cy="476726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77502AF-3727-7B4F-8100-72F812DD0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Classification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2D10F-14BE-954E-BB32-85D92550817C}"/>
              </a:ext>
            </a:extLst>
          </p:cNvPr>
          <p:cNvSpPr txBox="1"/>
          <p:nvPr/>
        </p:nvSpPr>
        <p:spPr>
          <a:xfrm>
            <a:off x="6385686" y="5272763"/>
            <a:ext cx="1053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Renee </a:t>
            </a:r>
            <a:r>
              <a:rPr lang="en-US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Guzlas</a:t>
            </a:r>
            <a:endParaRPr lang="en-US" sz="10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98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Machine Learning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779" y="2310135"/>
            <a:ext cx="4361688" cy="4399948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Data is distributed</a:t>
            </a:r>
            <a:br>
              <a:rPr lang="en-US" kern="0" dirty="0"/>
            </a:br>
            <a:r>
              <a:rPr lang="en-US" kern="0" dirty="0"/>
              <a:t>across different</a:t>
            </a:r>
            <a:br>
              <a:rPr lang="en-US" kern="0" dirty="0"/>
            </a:br>
            <a:r>
              <a:rPr lang="en-US" kern="0" dirty="0"/>
              <a:t>agents</a:t>
            </a:r>
          </a:p>
          <a:p>
            <a:endParaRPr lang="en-US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4307920" y="2008052"/>
            <a:ext cx="127631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Agent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9241" y="2008051"/>
            <a:ext cx="12458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Agent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23149" y="6445584"/>
            <a:ext cx="12458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Agent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9241" y="6445583"/>
            <a:ext cx="12458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Agent 4</a:t>
            </a:r>
          </a:p>
        </p:txBody>
      </p:sp>
    </p:spTree>
    <p:extLst>
      <p:ext uri="{BB962C8B-B14F-4D97-AF65-F5344CB8AC3E}">
        <p14:creationId xmlns:p14="http://schemas.microsoft.com/office/powerpoint/2010/main" val="3425400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85800" y="1516593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Data is distributed</a:t>
            </a:r>
            <a:br>
              <a:rPr lang="en-US" kern="0" dirty="0"/>
            </a:br>
            <a:r>
              <a:rPr lang="en-US" kern="0" dirty="0"/>
              <a:t>across different       </a:t>
            </a:r>
            <a:r>
              <a:rPr lang="en-US" kern="0" dirty="0">
                <a:sym typeface="Wingdings"/>
              </a:rPr>
              <a:t>   </a:t>
            </a:r>
            <a:r>
              <a:rPr lang="en-US" kern="0" dirty="0">
                <a:solidFill>
                  <a:srgbClr val="C00000"/>
                </a:solidFill>
                <a:sym typeface="Wingdings"/>
              </a:rPr>
              <a:t>Collaborate to learn</a:t>
            </a:r>
            <a:br>
              <a:rPr lang="en-US" kern="0" dirty="0"/>
            </a:br>
            <a:r>
              <a:rPr lang="en-US" kern="0" dirty="0"/>
              <a:t>agents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4C455-7333-6441-A285-0B12903F1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28" y="3717734"/>
            <a:ext cx="3315887" cy="2370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8E8D3-4F45-704B-9B5D-747070364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215" y="3121997"/>
            <a:ext cx="5038436" cy="35623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3E5BB5-4286-0142-8F64-467854824B26}"/>
              </a:ext>
            </a:extLst>
          </p:cNvPr>
          <p:cNvSpPr/>
          <p:nvPr/>
        </p:nvSpPr>
        <p:spPr bwMode="auto">
          <a:xfrm>
            <a:off x="7587049" y="6088593"/>
            <a:ext cx="605481" cy="49755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0872C9-D7F4-1B42-91D2-1652752D685B}"/>
              </a:ext>
            </a:extLst>
          </p:cNvPr>
          <p:cNvSpPr/>
          <p:nvPr/>
        </p:nvSpPr>
        <p:spPr bwMode="auto">
          <a:xfrm>
            <a:off x="4915477" y="6187449"/>
            <a:ext cx="605481" cy="49755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58141-AE04-684A-AADB-1B6DA4DB597A}"/>
              </a:ext>
            </a:extLst>
          </p:cNvPr>
          <p:cNvSpPr/>
          <p:nvPr/>
        </p:nvSpPr>
        <p:spPr bwMode="auto">
          <a:xfrm>
            <a:off x="6166399" y="5837156"/>
            <a:ext cx="605481" cy="49755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21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787" y="2443719"/>
            <a:ext cx="3083824" cy="31108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21A702-7B92-2148-9FAE-27D14F126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Consensus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D0E9E3-669A-4F49-85B8-D19729794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92769"/>
            <a:ext cx="3810000" cy="4572000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Each agent computes its own machine parameters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Average consensus to compute average of the machine parameters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F55B96-91AD-8D46-9686-F0FD042AF1A2}"/>
              </a:ext>
            </a:extLst>
          </p:cNvPr>
          <p:cNvSpPr txBox="1"/>
          <p:nvPr/>
        </p:nvSpPr>
        <p:spPr>
          <a:xfrm>
            <a:off x="1022938" y="2171341"/>
            <a:ext cx="106792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Agent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6F7046-8F0A-BA47-9D35-20A593654BB8}"/>
              </a:ext>
            </a:extLst>
          </p:cNvPr>
          <p:cNvSpPr txBox="1"/>
          <p:nvPr/>
        </p:nvSpPr>
        <p:spPr>
          <a:xfrm>
            <a:off x="2513695" y="2163899"/>
            <a:ext cx="10679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Agent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188DBD-A017-C447-9BA0-E60816BE3AA1}"/>
              </a:ext>
            </a:extLst>
          </p:cNvPr>
          <p:cNvSpPr txBox="1"/>
          <p:nvPr/>
        </p:nvSpPr>
        <p:spPr>
          <a:xfrm>
            <a:off x="1022938" y="5372748"/>
            <a:ext cx="10679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Agent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80BB7D-F602-2340-8589-9178C19A8C62}"/>
              </a:ext>
            </a:extLst>
          </p:cNvPr>
          <p:cNvSpPr txBox="1"/>
          <p:nvPr/>
        </p:nvSpPr>
        <p:spPr>
          <a:xfrm>
            <a:off x="2559271" y="5408162"/>
            <a:ext cx="10679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Agent 4</a:t>
            </a:r>
          </a:p>
        </p:txBody>
      </p:sp>
    </p:spTree>
    <p:extLst>
      <p:ext uri="{BB962C8B-B14F-4D97-AF65-F5344CB8AC3E}">
        <p14:creationId xmlns:p14="http://schemas.microsoft.com/office/powerpoint/2010/main" val="3418047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94" y="2426885"/>
            <a:ext cx="3083824" cy="31108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176951" y="4030855"/>
            <a:ext cx="6604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85800" y="1516593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40922" y="2719695"/>
                <a:ext cx="2400300" cy="240232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lang="en-US" sz="2000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</a:br>
                <a:r>
                  <a:rPr lang="en-US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Minimize global loss</a:t>
                </a:r>
                <a:endParaRPr lang="en-US" sz="2800" dirty="0"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      </a:t>
                </a:r>
                <a:endParaRPr lang="en-US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922" y="2719695"/>
                <a:ext cx="2400300" cy="2402324"/>
              </a:xfrm>
              <a:prstGeom prst="rect">
                <a:avLst/>
              </a:prstGeom>
              <a:blipFill>
                <a:blip r:embed="rId3"/>
                <a:stretch>
                  <a:fillRect l="-21579" t="-10526" r="-4737" b="-5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62645" y="5378866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645" y="5378866"/>
                <a:ext cx="954299" cy="461665"/>
              </a:xfrm>
              <a:prstGeom prst="rect">
                <a:avLst/>
              </a:prstGeom>
              <a:blipFill>
                <a:blip r:embed="rId4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/>
              <p:nvPr/>
            </p:nvSpPr>
            <p:spPr>
              <a:xfrm>
                <a:off x="2595034" y="5370858"/>
                <a:ext cx="94230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034" y="5370858"/>
                <a:ext cx="942309" cy="461665"/>
              </a:xfrm>
              <a:prstGeom prst="rect">
                <a:avLst/>
              </a:prstGeom>
              <a:blipFill>
                <a:blip r:embed="rId5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/>
              <p:nvPr/>
            </p:nvSpPr>
            <p:spPr>
              <a:xfrm>
                <a:off x="2589038" y="2096403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038" y="2096403"/>
                <a:ext cx="954299" cy="461665"/>
              </a:xfrm>
              <a:prstGeom prst="rect">
                <a:avLst/>
              </a:prstGeom>
              <a:blipFill>
                <a:blip r:embed="rId6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/>
              <p:nvPr/>
            </p:nvSpPr>
            <p:spPr>
              <a:xfrm>
                <a:off x="1066123" y="2096404"/>
                <a:ext cx="947182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123" y="2096404"/>
                <a:ext cx="947182" cy="461665"/>
              </a:xfrm>
              <a:prstGeom prst="rect">
                <a:avLst/>
              </a:prstGeom>
              <a:blipFill>
                <a:blip r:embed="rId7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6E92446-8B0F-4A45-90AC-BACC96930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Optimization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AE049-1353-D841-966C-32B3CBF24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11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385" y="1600280"/>
            <a:ext cx="3372802" cy="290061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8462924" y="225559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187622" y="3012683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750088" y="378451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0555B8-EF5B-B04C-9A05-95DDBCEDF9C4}"/>
              </a:ext>
            </a:extLst>
          </p:cNvPr>
          <p:cNvSpPr txBox="1"/>
          <p:nvPr/>
        </p:nvSpPr>
        <p:spPr>
          <a:xfrm>
            <a:off x="7817656" y="3790925"/>
            <a:ext cx="641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[2]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8AC2E9B8-B296-8949-B163-A1E580231236}"/>
              </a:ext>
            </a:extLst>
          </p:cNvPr>
          <p:cNvSpPr/>
          <p:nvPr/>
        </p:nvSpPr>
        <p:spPr bwMode="auto">
          <a:xfrm>
            <a:off x="8266688" y="2584045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2A027B3B-1733-FF47-92FA-B53B4DE28B1F}"/>
              </a:ext>
            </a:extLst>
          </p:cNvPr>
          <p:cNvSpPr/>
          <p:nvPr/>
        </p:nvSpPr>
        <p:spPr bwMode="auto">
          <a:xfrm>
            <a:off x="7843894" y="3349328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C475FCE1-494D-A64D-B7FD-091606FA74D3}"/>
              </a:ext>
            </a:extLst>
          </p:cNvPr>
          <p:cNvSpPr/>
          <p:nvPr/>
        </p:nvSpPr>
        <p:spPr bwMode="auto">
          <a:xfrm>
            <a:off x="7232583" y="4010108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E4AAAD-F1C7-3440-9733-36C81167B1E2}"/>
              </a:ext>
            </a:extLst>
          </p:cNvPr>
          <p:cNvSpPr txBox="1"/>
          <p:nvPr/>
        </p:nvSpPr>
        <p:spPr>
          <a:xfrm>
            <a:off x="6409024" y="4291210"/>
            <a:ext cx="641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[3]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4BAAEE-83F8-3E49-8ACB-C8D2AAF93C62}"/>
              </a:ext>
            </a:extLst>
          </p:cNvPr>
          <p:cNvSpPr/>
          <p:nvPr/>
        </p:nvSpPr>
        <p:spPr bwMode="auto">
          <a:xfrm>
            <a:off x="6942368" y="432553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138B0C-03FF-8C4F-9FD2-D8E4FF05D9C7}"/>
                  </a:ext>
                </a:extLst>
              </p:cNvPr>
              <p:cNvSpPr txBox="1"/>
              <p:nvPr/>
            </p:nvSpPr>
            <p:spPr>
              <a:xfrm>
                <a:off x="79643" y="1524000"/>
                <a:ext cx="3091543" cy="113556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8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138B0C-03FF-8C4F-9FD2-D8E4FF05D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3" y="1524000"/>
                <a:ext cx="3091543" cy="1135567"/>
              </a:xfrm>
              <a:prstGeom prst="rect">
                <a:avLst/>
              </a:prstGeom>
              <a:blipFill>
                <a:blip r:embed="rId3"/>
                <a:stretch>
                  <a:fillRect t="-132584" b="-184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7AE02BA-CB44-DB41-BA49-7A6A46DF62C7}"/>
              </a:ext>
            </a:extLst>
          </p:cNvPr>
          <p:cNvSpPr txBox="1"/>
          <p:nvPr/>
        </p:nvSpPr>
        <p:spPr>
          <a:xfrm>
            <a:off x="8542561" y="1761075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[0]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B9ED16-01DA-9348-A824-79D8DC5A79F0}"/>
              </a:ext>
            </a:extLst>
          </p:cNvPr>
          <p:cNvSpPr txBox="1"/>
          <p:nvPr/>
        </p:nvSpPr>
        <p:spPr>
          <a:xfrm>
            <a:off x="8381169" y="2865186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[1]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025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385" y="1600280"/>
            <a:ext cx="3372802" cy="290061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8462924" y="225559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187622" y="3012683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750088" y="378451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0555B8-EF5B-B04C-9A05-95DDBCEDF9C4}"/>
              </a:ext>
            </a:extLst>
          </p:cNvPr>
          <p:cNvSpPr txBox="1"/>
          <p:nvPr/>
        </p:nvSpPr>
        <p:spPr>
          <a:xfrm>
            <a:off x="7817656" y="3790925"/>
            <a:ext cx="641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[2]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8AC2E9B8-B296-8949-B163-A1E580231236}"/>
              </a:ext>
            </a:extLst>
          </p:cNvPr>
          <p:cNvSpPr/>
          <p:nvPr/>
        </p:nvSpPr>
        <p:spPr bwMode="auto">
          <a:xfrm>
            <a:off x="8266688" y="2584045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2A027B3B-1733-FF47-92FA-B53B4DE28B1F}"/>
              </a:ext>
            </a:extLst>
          </p:cNvPr>
          <p:cNvSpPr/>
          <p:nvPr/>
        </p:nvSpPr>
        <p:spPr bwMode="auto">
          <a:xfrm>
            <a:off x="7843894" y="3349328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C475FCE1-494D-A64D-B7FD-091606FA74D3}"/>
              </a:ext>
            </a:extLst>
          </p:cNvPr>
          <p:cNvSpPr/>
          <p:nvPr/>
        </p:nvSpPr>
        <p:spPr bwMode="auto">
          <a:xfrm>
            <a:off x="7232583" y="4010108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E4AAAD-F1C7-3440-9733-36C81167B1E2}"/>
              </a:ext>
            </a:extLst>
          </p:cNvPr>
          <p:cNvSpPr txBox="1"/>
          <p:nvPr/>
        </p:nvSpPr>
        <p:spPr>
          <a:xfrm>
            <a:off x="6409024" y="4291210"/>
            <a:ext cx="641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[3]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4BAAEE-83F8-3E49-8ACB-C8D2AAF93C62}"/>
              </a:ext>
            </a:extLst>
          </p:cNvPr>
          <p:cNvSpPr/>
          <p:nvPr/>
        </p:nvSpPr>
        <p:spPr bwMode="auto">
          <a:xfrm>
            <a:off x="6942368" y="432553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138B0C-03FF-8C4F-9FD2-D8E4FF05D9C7}"/>
                  </a:ext>
                </a:extLst>
              </p:cNvPr>
              <p:cNvSpPr txBox="1"/>
              <p:nvPr/>
            </p:nvSpPr>
            <p:spPr>
              <a:xfrm>
                <a:off x="79643" y="1524000"/>
                <a:ext cx="3091543" cy="113556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8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138B0C-03FF-8C4F-9FD2-D8E4FF05D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3" y="1524000"/>
                <a:ext cx="3091543" cy="1135567"/>
              </a:xfrm>
              <a:prstGeom prst="rect">
                <a:avLst/>
              </a:prstGeom>
              <a:blipFill>
                <a:blip r:embed="rId3"/>
                <a:stretch>
                  <a:fillRect t="-132584" b="-184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B7B9ED16-01DA-9348-A824-79D8DC5A79F0}"/>
              </a:ext>
            </a:extLst>
          </p:cNvPr>
          <p:cNvSpPr txBox="1"/>
          <p:nvPr/>
        </p:nvSpPr>
        <p:spPr>
          <a:xfrm>
            <a:off x="8381169" y="2865186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[1]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1D9F532-9499-B24C-8B83-2D73E2F5D6F8}"/>
                  </a:ext>
                </a:extLst>
              </p:cNvPr>
              <p:cNvSpPr/>
              <p:nvPr/>
            </p:nvSpPr>
            <p:spPr>
              <a:xfrm>
                <a:off x="79643" y="5113372"/>
                <a:ext cx="6769936" cy="128734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+1]⟵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]−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1D9F532-9499-B24C-8B83-2D73E2F5D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3" y="5113372"/>
                <a:ext cx="6769936" cy="1287340"/>
              </a:xfrm>
              <a:prstGeom prst="rect">
                <a:avLst/>
              </a:prstGeom>
              <a:blipFill>
                <a:blip r:embed="rId4"/>
                <a:stretch>
                  <a:fillRect t="-134314" b="-18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58295391-59FC-A249-9502-35CEB2D91538}"/>
              </a:ext>
            </a:extLst>
          </p:cNvPr>
          <p:cNvSpPr txBox="1"/>
          <p:nvPr/>
        </p:nvSpPr>
        <p:spPr>
          <a:xfrm>
            <a:off x="8542561" y="1761075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[0]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29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385" y="1600280"/>
            <a:ext cx="3372802" cy="290061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8462924" y="225559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187622" y="3012683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750088" y="378451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0555B8-EF5B-B04C-9A05-95DDBCEDF9C4}"/>
              </a:ext>
            </a:extLst>
          </p:cNvPr>
          <p:cNvSpPr txBox="1"/>
          <p:nvPr/>
        </p:nvSpPr>
        <p:spPr>
          <a:xfrm>
            <a:off x="7817656" y="3790925"/>
            <a:ext cx="641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[2]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8AC2E9B8-B296-8949-B163-A1E580231236}"/>
              </a:ext>
            </a:extLst>
          </p:cNvPr>
          <p:cNvSpPr/>
          <p:nvPr/>
        </p:nvSpPr>
        <p:spPr bwMode="auto">
          <a:xfrm>
            <a:off x="8266688" y="2584045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2A027B3B-1733-FF47-92FA-B53B4DE28B1F}"/>
              </a:ext>
            </a:extLst>
          </p:cNvPr>
          <p:cNvSpPr/>
          <p:nvPr/>
        </p:nvSpPr>
        <p:spPr bwMode="auto">
          <a:xfrm>
            <a:off x="7843894" y="3349328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C475FCE1-494D-A64D-B7FD-091606FA74D3}"/>
              </a:ext>
            </a:extLst>
          </p:cNvPr>
          <p:cNvSpPr/>
          <p:nvPr/>
        </p:nvSpPr>
        <p:spPr bwMode="auto">
          <a:xfrm>
            <a:off x="7232583" y="4010108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E4AAAD-F1C7-3440-9733-36C81167B1E2}"/>
              </a:ext>
            </a:extLst>
          </p:cNvPr>
          <p:cNvSpPr txBox="1"/>
          <p:nvPr/>
        </p:nvSpPr>
        <p:spPr>
          <a:xfrm>
            <a:off x="6409024" y="4291210"/>
            <a:ext cx="641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[3]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4BAAEE-83F8-3E49-8ACB-C8D2AAF93C62}"/>
              </a:ext>
            </a:extLst>
          </p:cNvPr>
          <p:cNvSpPr/>
          <p:nvPr/>
        </p:nvSpPr>
        <p:spPr bwMode="auto">
          <a:xfrm>
            <a:off x="6942368" y="432553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138B0C-03FF-8C4F-9FD2-D8E4FF05D9C7}"/>
                  </a:ext>
                </a:extLst>
              </p:cNvPr>
              <p:cNvSpPr txBox="1"/>
              <p:nvPr/>
            </p:nvSpPr>
            <p:spPr>
              <a:xfrm>
                <a:off x="79643" y="1524000"/>
                <a:ext cx="3091543" cy="113556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8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138B0C-03FF-8C4F-9FD2-D8E4FF05D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3" y="1524000"/>
                <a:ext cx="3091543" cy="1135567"/>
              </a:xfrm>
              <a:prstGeom prst="rect">
                <a:avLst/>
              </a:prstGeom>
              <a:blipFill>
                <a:blip r:embed="rId3"/>
                <a:stretch>
                  <a:fillRect t="-132584" b="-184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B7B9ED16-01DA-9348-A824-79D8DC5A79F0}"/>
              </a:ext>
            </a:extLst>
          </p:cNvPr>
          <p:cNvSpPr txBox="1"/>
          <p:nvPr/>
        </p:nvSpPr>
        <p:spPr>
          <a:xfrm>
            <a:off x="8381169" y="2865186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[1]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1D9F532-9499-B24C-8B83-2D73E2F5D6F8}"/>
                  </a:ext>
                </a:extLst>
              </p:cNvPr>
              <p:cNvSpPr/>
              <p:nvPr/>
            </p:nvSpPr>
            <p:spPr>
              <a:xfrm>
                <a:off x="79643" y="5113372"/>
                <a:ext cx="6769936" cy="128734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+1]⟵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]−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1D9F532-9499-B24C-8B83-2D73E2F5D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3" y="5113372"/>
                <a:ext cx="6769936" cy="1287340"/>
              </a:xfrm>
              <a:prstGeom prst="rect">
                <a:avLst/>
              </a:prstGeom>
              <a:blipFill>
                <a:blip r:embed="rId4"/>
                <a:stretch>
                  <a:fillRect t="-134314" b="-18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F0EA28BA-3FB6-6748-81F0-D3FE61F7AEFC}"/>
              </a:ext>
            </a:extLst>
          </p:cNvPr>
          <p:cNvSpPr/>
          <p:nvPr/>
        </p:nvSpPr>
        <p:spPr bwMode="auto">
          <a:xfrm>
            <a:off x="4227238" y="4709113"/>
            <a:ext cx="750627" cy="2028967"/>
          </a:xfrm>
          <a:prstGeom prst="ellipse">
            <a:avLst/>
          </a:prstGeom>
          <a:solidFill>
            <a:schemeClr val="accent1">
              <a:alpha val="42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495029-7C40-D646-A951-04B02DC8F1D3}"/>
              </a:ext>
            </a:extLst>
          </p:cNvPr>
          <p:cNvSpPr txBox="1"/>
          <p:nvPr/>
        </p:nvSpPr>
        <p:spPr>
          <a:xfrm>
            <a:off x="8542561" y="1761075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[0]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365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Each agent maintains an estimate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Local estimates shared with neighbors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updated</a:t>
            </a:r>
          </a:p>
          <a:p>
            <a:endParaRPr lang="en-US" dirty="0"/>
          </a:p>
          <a:p>
            <a:r>
              <a:rPr lang="en-US" dirty="0"/>
              <a:t>Estimates converge to optimum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7B37F6C-A504-F340-807B-54B6F9C1B97F}"/>
                  </a:ext>
                </a:extLst>
              </p:cNvPr>
              <p:cNvSpPr txBox="1"/>
              <p:nvPr/>
            </p:nvSpPr>
            <p:spPr>
              <a:xfrm>
                <a:off x="6715168" y="1382383"/>
                <a:ext cx="2428832" cy="83760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7B37F6C-A504-F340-807B-54B6F9C1B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168" y="1382383"/>
                <a:ext cx="2428832" cy="837602"/>
              </a:xfrm>
              <a:prstGeom prst="rect">
                <a:avLst/>
              </a:prstGeom>
              <a:blipFill>
                <a:blip r:embed="rId9"/>
                <a:stretch>
                  <a:fillRect t="-123881" b="-173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829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4766" y="3238500"/>
            <a:ext cx="5484578" cy="1717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>
              <a:buNone/>
            </a:pP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>
              <a:buNone/>
            </a:pP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>
              <a:buNone/>
            </a:pPr>
            <a:r>
              <a:rPr lang="en-US" sz="2000" dirty="0">
                <a:solidFill>
                  <a:schemeClr val="bg2"/>
                </a:solidFill>
                <a:latin typeface="Helvetica"/>
                <a:cs typeface="Helvetica"/>
              </a:rPr>
              <a:t>Example based on [</a:t>
            </a:r>
            <a:r>
              <a:rPr lang="en-US" sz="2000" dirty="0" err="1">
                <a:solidFill>
                  <a:schemeClr val="bg2"/>
                </a:solidFill>
                <a:latin typeface="Helvetica"/>
                <a:cs typeface="Helvetica"/>
              </a:rPr>
              <a:t>Nedic</a:t>
            </a:r>
            <a:r>
              <a:rPr lang="en-US" sz="2000" dirty="0">
                <a:solidFill>
                  <a:schemeClr val="bg2"/>
                </a:solidFill>
                <a:latin typeface="Helvetica"/>
                <a:cs typeface="Helvetica"/>
              </a:rPr>
              <a:t> and </a:t>
            </a:r>
            <a:r>
              <a:rPr lang="en-US" sz="2000" dirty="0" err="1">
                <a:solidFill>
                  <a:schemeClr val="bg2"/>
                </a:solidFill>
                <a:latin typeface="Helvetica"/>
                <a:cs typeface="Helvetica"/>
              </a:rPr>
              <a:t>Ozdaglar</a:t>
            </a:r>
            <a:r>
              <a:rPr lang="en-US" sz="2000" dirty="0">
                <a:solidFill>
                  <a:schemeClr val="bg2"/>
                </a:solidFill>
                <a:latin typeface="Helvetica"/>
                <a:cs typeface="Helvetica"/>
              </a:rPr>
              <a:t>, 2009]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CB771F3-DB37-1740-B040-7B6380E0EB18}"/>
              </a:ext>
            </a:extLst>
          </p:cNvPr>
          <p:cNvSpPr/>
          <p:nvPr/>
        </p:nvSpPr>
        <p:spPr>
          <a:xfrm>
            <a:off x="2209800" y="261860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C245EC-910A-9A4D-8581-3602C094F1DD}"/>
              </a:ext>
            </a:extLst>
          </p:cNvPr>
          <p:cNvSpPr/>
          <p:nvPr/>
        </p:nvSpPr>
        <p:spPr>
          <a:xfrm>
            <a:off x="3852333" y="2031393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8C2DAA-2AD0-4A44-A027-F4E6E48C1D18}"/>
              </a:ext>
            </a:extLst>
          </p:cNvPr>
          <p:cNvSpPr/>
          <p:nvPr/>
        </p:nvSpPr>
        <p:spPr>
          <a:xfrm>
            <a:off x="6121400" y="338060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3142A73-87A2-514A-B8E4-EAA8F18F507A}"/>
              </a:ext>
            </a:extLst>
          </p:cNvPr>
          <p:cNvCxnSpPr>
            <a:stCxn id="15" idx="5"/>
            <a:endCxn id="16" idx="1"/>
          </p:cNvCxnSpPr>
          <p:nvPr/>
        </p:nvCxnSpPr>
        <p:spPr>
          <a:xfrm>
            <a:off x="2881888" y="840001"/>
            <a:ext cx="1085757" cy="1290585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B6DC09-9FF0-BC48-9E91-6F5F7B93F036}"/>
              </a:ext>
            </a:extLst>
          </p:cNvPr>
          <p:cNvCxnSpPr/>
          <p:nvPr/>
        </p:nvCxnSpPr>
        <p:spPr>
          <a:xfrm flipV="1">
            <a:off x="4521200" y="795260"/>
            <a:ext cx="1591733" cy="1337735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019A2DA-7E74-0748-A53E-785D49107670}"/>
              </a:ext>
            </a:extLst>
          </p:cNvPr>
          <p:cNvSpPr txBox="1"/>
          <p:nvPr/>
        </p:nvSpPr>
        <p:spPr>
          <a:xfrm>
            <a:off x="3079589" y="1668921"/>
            <a:ext cx="423514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C0F93F-503B-374F-A5A8-E42CDA865354}"/>
              </a:ext>
            </a:extLst>
          </p:cNvPr>
          <p:cNvCxnSpPr/>
          <p:nvPr/>
        </p:nvCxnSpPr>
        <p:spPr bwMode="auto">
          <a:xfrm flipV="1">
            <a:off x="5330779" y="1464127"/>
            <a:ext cx="406400" cy="3386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A345814-5967-6147-89DE-1EDA12E83C2C}"/>
              </a:ext>
            </a:extLst>
          </p:cNvPr>
          <p:cNvCxnSpPr/>
          <p:nvPr/>
        </p:nvCxnSpPr>
        <p:spPr bwMode="auto">
          <a:xfrm flipH="1" flipV="1">
            <a:off x="2870672" y="1416726"/>
            <a:ext cx="270934" cy="2878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0B98C78-4750-D946-A7C5-FA14E1089D22}"/>
              </a:ext>
            </a:extLst>
          </p:cNvPr>
          <p:cNvSpPr txBox="1"/>
          <p:nvPr/>
        </p:nvSpPr>
        <p:spPr>
          <a:xfrm>
            <a:off x="4907266" y="1703490"/>
            <a:ext cx="423513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904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427564"/>
            <a:ext cx="7772400" cy="195105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Security and Privacy for</a:t>
            </a:r>
            <a:br>
              <a:rPr lang="en-US" dirty="0"/>
            </a:br>
            <a:r>
              <a:rPr lang="en-US" dirty="0"/>
              <a:t>Distributed Optimization and Learning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Nitin Vaidya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Georgetown University</a:t>
            </a:r>
            <a:br>
              <a:rPr lang="en-US" sz="2400" dirty="0">
                <a:solidFill>
                  <a:srgbClr val="0080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E7A66-0D6D-A64E-871F-2884AF8C8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49" y="0"/>
            <a:ext cx="4836183" cy="160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23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2209800" y="261860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3852333" y="2031393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6121400" y="338060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7" name="Straight Arrow Connector 16"/>
          <p:cNvCxnSpPr>
            <a:stCxn id="13" idx="5"/>
            <a:endCxn id="15" idx="1"/>
          </p:cNvCxnSpPr>
          <p:nvPr/>
        </p:nvCxnSpPr>
        <p:spPr>
          <a:xfrm>
            <a:off x="2881888" y="840001"/>
            <a:ext cx="1085757" cy="1290585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521200" y="795260"/>
            <a:ext cx="1591733" cy="1337735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D8D3AB4-A589-3B46-B9EA-9A658DE84237}"/>
              </a:ext>
            </a:extLst>
          </p:cNvPr>
          <p:cNvSpPr/>
          <p:nvPr/>
        </p:nvSpPr>
        <p:spPr bwMode="auto">
          <a:xfrm>
            <a:off x="4747829" y="3449269"/>
            <a:ext cx="1751945" cy="1088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EFEDF9-1B47-D84F-B347-105E94CB8253}"/>
              </a:ext>
            </a:extLst>
          </p:cNvPr>
          <p:cNvSpPr/>
          <p:nvPr/>
        </p:nvSpPr>
        <p:spPr bwMode="auto">
          <a:xfrm>
            <a:off x="2413416" y="3449270"/>
            <a:ext cx="1903314" cy="108814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1E18C8-1265-D74C-AC84-4077685CA3DA}"/>
              </a:ext>
            </a:extLst>
          </p:cNvPr>
          <p:cNvSpPr txBox="1"/>
          <p:nvPr/>
        </p:nvSpPr>
        <p:spPr>
          <a:xfrm>
            <a:off x="3079589" y="1668921"/>
            <a:ext cx="423514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40CF496-E292-0D4B-8B64-47048B81C6EA}"/>
              </a:ext>
            </a:extLst>
          </p:cNvPr>
          <p:cNvCxnSpPr/>
          <p:nvPr/>
        </p:nvCxnSpPr>
        <p:spPr bwMode="auto">
          <a:xfrm flipV="1">
            <a:off x="5330779" y="1464127"/>
            <a:ext cx="406400" cy="3386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AC04B9-0FF7-4C47-ADE5-D00EFA30D17F}"/>
              </a:ext>
            </a:extLst>
          </p:cNvPr>
          <p:cNvCxnSpPr/>
          <p:nvPr/>
        </p:nvCxnSpPr>
        <p:spPr bwMode="auto">
          <a:xfrm flipH="1" flipV="1">
            <a:off x="2870672" y="1416726"/>
            <a:ext cx="270934" cy="2878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1DBA359-EE2C-6548-AA77-698BC9CFCF2C}"/>
              </a:ext>
            </a:extLst>
          </p:cNvPr>
          <p:cNvSpPr txBox="1"/>
          <p:nvPr/>
        </p:nvSpPr>
        <p:spPr>
          <a:xfrm>
            <a:off x="4907266" y="1703490"/>
            <a:ext cx="423513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4C27105-5CEC-5F42-857D-EC5B2FFEB241}"/>
                  </a:ext>
                </a:extLst>
              </p:cNvPr>
              <p:cNvSpPr/>
              <p:nvPr/>
            </p:nvSpPr>
            <p:spPr>
              <a:xfrm>
                <a:off x="155422" y="3460646"/>
                <a:ext cx="7197877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⟵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4C27105-5CEC-5F42-857D-EC5B2FFEB2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22" y="3460646"/>
                <a:ext cx="7197877" cy="901785"/>
              </a:xfrm>
              <a:prstGeom prst="rect">
                <a:avLst/>
              </a:prstGeom>
              <a:blipFill>
                <a:blip r:embed="rId2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046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3A790E7-6077-FE46-A5F1-C7AB38BA7336}"/>
              </a:ext>
            </a:extLst>
          </p:cNvPr>
          <p:cNvSpPr/>
          <p:nvPr/>
        </p:nvSpPr>
        <p:spPr bwMode="auto">
          <a:xfrm>
            <a:off x="5737180" y="4954219"/>
            <a:ext cx="1616120" cy="1088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6B9488-14C8-2B4A-B7EE-4089A2EF36E2}"/>
              </a:ext>
            </a:extLst>
          </p:cNvPr>
          <p:cNvSpPr/>
          <p:nvPr/>
        </p:nvSpPr>
        <p:spPr bwMode="auto">
          <a:xfrm>
            <a:off x="2413416" y="4981607"/>
            <a:ext cx="2829505" cy="108814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209800" y="261860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3852333" y="2031393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6121400" y="338060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7" name="Straight Arrow Connector 16"/>
          <p:cNvCxnSpPr>
            <a:stCxn id="13" idx="5"/>
            <a:endCxn id="15" idx="1"/>
          </p:cNvCxnSpPr>
          <p:nvPr/>
        </p:nvCxnSpPr>
        <p:spPr>
          <a:xfrm>
            <a:off x="2881888" y="840001"/>
            <a:ext cx="1085757" cy="1290585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521200" y="795260"/>
            <a:ext cx="1591733" cy="1337735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D8D3AB4-A589-3B46-B9EA-9A658DE84237}"/>
              </a:ext>
            </a:extLst>
          </p:cNvPr>
          <p:cNvSpPr/>
          <p:nvPr/>
        </p:nvSpPr>
        <p:spPr bwMode="auto">
          <a:xfrm>
            <a:off x="4747829" y="3449269"/>
            <a:ext cx="1751945" cy="1088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EFEDF9-1B47-D84F-B347-105E94CB8253}"/>
              </a:ext>
            </a:extLst>
          </p:cNvPr>
          <p:cNvSpPr/>
          <p:nvPr/>
        </p:nvSpPr>
        <p:spPr bwMode="auto">
          <a:xfrm>
            <a:off x="2413416" y="3449270"/>
            <a:ext cx="1903314" cy="108814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1E18C8-1265-D74C-AC84-4077685CA3DA}"/>
              </a:ext>
            </a:extLst>
          </p:cNvPr>
          <p:cNvSpPr txBox="1"/>
          <p:nvPr/>
        </p:nvSpPr>
        <p:spPr>
          <a:xfrm>
            <a:off x="3079589" y="1668921"/>
            <a:ext cx="423514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40CF496-E292-0D4B-8B64-47048B81C6EA}"/>
              </a:ext>
            </a:extLst>
          </p:cNvPr>
          <p:cNvCxnSpPr/>
          <p:nvPr/>
        </p:nvCxnSpPr>
        <p:spPr bwMode="auto">
          <a:xfrm flipV="1">
            <a:off x="5330779" y="1464127"/>
            <a:ext cx="406400" cy="3386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AC04B9-0FF7-4C47-ADE5-D00EFA30D17F}"/>
              </a:ext>
            </a:extLst>
          </p:cNvPr>
          <p:cNvCxnSpPr/>
          <p:nvPr/>
        </p:nvCxnSpPr>
        <p:spPr bwMode="auto">
          <a:xfrm flipH="1" flipV="1">
            <a:off x="2870672" y="1416726"/>
            <a:ext cx="270934" cy="2878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1DBA359-EE2C-6548-AA77-698BC9CFCF2C}"/>
              </a:ext>
            </a:extLst>
          </p:cNvPr>
          <p:cNvSpPr txBox="1"/>
          <p:nvPr/>
        </p:nvSpPr>
        <p:spPr>
          <a:xfrm>
            <a:off x="4907266" y="1703490"/>
            <a:ext cx="423513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4C27105-5CEC-5F42-857D-EC5B2FFEB241}"/>
                  </a:ext>
                </a:extLst>
              </p:cNvPr>
              <p:cNvSpPr/>
              <p:nvPr/>
            </p:nvSpPr>
            <p:spPr>
              <a:xfrm>
                <a:off x="155422" y="3460646"/>
                <a:ext cx="7197877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⟵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4C27105-5CEC-5F42-857D-EC5B2FFEB2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22" y="3460646"/>
                <a:ext cx="7197877" cy="901785"/>
              </a:xfrm>
              <a:prstGeom prst="rect">
                <a:avLst/>
              </a:prstGeom>
              <a:blipFill>
                <a:blip r:embed="rId2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9ABE43E-4173-6B4E-A7D5-DE7A859B0215}"/>
                  </a:ext>
                </a:extLst>
              </p:cNvPr>
              <p:cNvSpPr/>
              <p:nvPr/>
            </p:nvSpPr>
            <p:spPr>
              <a:xfrm>
                <a:off x="649682" y="4954219"/>
                <a:ext cx="7197877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⟵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9ABE43E-4173-6B4E-A7D5-DE7A859B02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682" y="4954219"/>
                <a:ext cx="7197877" cy="901785"/>
              </a:xfrm>
              <a:prstGeom prst="rect">
                <a:avLst/>
              </a:prstGeom>
              <a:blipFill>
                <a:blip r:embed="rId3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592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25849-A237-4B47-BBC6-15B12D767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5A77-106F-254F-8647-823A2C48F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8092440" cy="4572000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As time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∞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Consensus</a:t>
            </a:r>
            <a:r>
              <a:rPr lang="en-US" dirty="0"/>
              <a:t>: All agents converge to same estimate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Optimality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30F8B-0F49-4145-ACBF-6F643EEA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D9C1C5-436D-E445-B043-92616527FBD1}"/>
                  </a:ext>
                </a:extLst>
              </p:cNvPr>
              <p:cNvSpPr txBox="1"/>
              <p:nvPr/>
            </p:nvSpPr>
            <p:spPr>
              <a:xfrm>
                <a:off x="3037115" y="3543300"/>
                <a:ext cx="2852716" cy="117366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8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D9C1C5-436D-E445-B043-92616527F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7115" y="3543300"/>
                <a:ext cx="2852716" cy="1173667"/>
              </a:xfrm>
              <a:prstGeom prst="rect">
                <a:avLst/>
              </a:prstGeom>
              <a:blipFill>
                <a:blip r:embed="rId2"/>
                <a:stretch>
                  <a:fillRect l="-2655" t="-125806" b="-173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8941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Helvetica"/>
                <a:ea typeface="+mj-ea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>
              <a:buClrTx/>
              <a:buSzTx/>
              <a:buFontTx/>
              <a:buNone/>
            </a:pPr>
            <a:endParaRPr lang="en-US" kern="0" dirty="0"/>
          </a:p>
          <a:p>
            <a:pPr>
              <a:buClrTx/>
              <a:buSzTx/>
              <a:buFontTx/>
              <a:buNone/>
            </a:pPr>
            <a:r>
              <a:rPr lang="en-US" kern="0"/>
              <a:t>Why does this work?</a:t>
            </a:r>
            <a:endParaRPr lang="en-US" kern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C56FFC-B171-0D44-ADA9-2B358CBFCA69}"/>
              </a:ext>
            </a:extLst>
          </p:cNvPr>
          <p:cNvGrpSpPr/>
          <p:nvPr/>
        </p:nvGrpSpPr>
        <p:grpSpPr>
          <a:xfrm>
            <a:off x="2251877" y="2017429"/>
            <a:ext cx="4557550" cy="4294025"/>
            <a:chOff x="2251877" y="2115403"/>
            <a:chExt cx="4557550" cy="4294025"/>
          </a:xfrm>
        </p:grpSpPr>
        <p:pic>
          <p:nvPicPr>
            <p:cNvPr id="6" name="Picture 3" descr="C:\Users\Nitin\AppData\Local\Microsoft\Windows\Temporary Internet Files\Content.IE5\3BID1E21\MC900056645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877" y="2115403"/>
              <a:ext cx="4557550" cy="4294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119B1B-18A8-814D-88C9-64B503A48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5004" y="5727030"/>
              <a:ext cx="1433284" cy="471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5416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CA610-2FDA-7543-AEE9-9B3C832F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A3034-CC88-9E49-985C-118CDA1A5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488" y="1665514"/>
            <a:ext cx="3730925" cy="311370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… stochastic optimization</a:t>
            </a:r>
          </a:p>
          <a:p>
            <a:pPr marL="0" indent="0">
              <a:buNone/>
            </a:pPr>
            <a:r>
              <a:rPr lang="en-US" dirty="0"/>
              <a:t>… asynchronous</a:t>
            </a:r>
          </a:p>
          <a:p>
            <a:pPr marL="0" indent="0">
              <a:buNone/>
            </a:pPr>
            <a:r>
              <a:rPr lang="en-US" dirty="0"/>
              <a:t>… gradient compression</a:t>
            </a:r>
          </a:p>
          <a:p>
            <a:pPr marL="0" indent="0">
              <a:buNone/>
            </a:pPr>
            <a:r>
              <a:rPr lang="en-US" dirty="0"/>
              <a:t>… acceleration</a:t>
            </a:r>
          </a:p>
          <a:p>
            <a:pPr marL="0" indent="0">
              <a:buNone/>
            </a:pPr>
            <a:r>
              <a:rPr lang="en-US" dirty="0"/>
              <a:t>… shared memory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AAC6FF-3B60-7844-86F6-5C8B71CA4186}"/>
              </a:ext>
            </a:extLst>
          </p:cNvPr>
          <p:cNvGrpSpPr/>
          <p:nvPr/>
        </p:nvGrpSpPr>
        <p:grpSpPr>
          <a:xfrm>
            <a:off x="478251" y="4744428"/>
            <a:ext cx="3656676" cy="1963982"/>
            <a:chOff x="685800" y="4418551"/>
            <a:chExt cx="3656676" cy="19639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7B3DD551-F642-9E4A-A7E3-843CCA6AB936}"/>
                    </a:ext>
                  </a:extLst>
                </p:cNvPr>
                <p:cNvSpPr/>
                <p:nvPr/>
              </p:nvSpPr>
              <p:spPr>
                <a:xfrm>
                  <a:off x="3450103" y="4504531"/>
                  <a:ext cx="602090" cy="63275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7B3DD551-F642-9E4A-A7E3-843CCA6AB9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0103" y="4504531"/>
                  <a:ext cx="602090" cy="632759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9C86F92D-3C01-1448-91D2-D64A38EEAA5D}"/>
                    </a:ext>
                  </a:extLst>
                </p:cNvPr>
                <p:cNvSpPr/>
                <p:nvPr/>
              </p:nvSpPr>
              <p:spPr>
                <a:xfrm>
                  <a:off x="2450582" y="5357240"/>
                  <a:ext cx="602090" cy="63275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ea typeface="CMU Sans Serif Demi Condensed" panose="02000706000000000000" pitchFamily="2" charset="0"/>
                            <a:cs typeface="CMU Sans Serif Demi Condensed" panose="02000706000000000000" pitchFamily="2" charset="0"/>
                          </a:rPr>
                          <m:t>2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9C86F92D-3C01-1448-91D2-D64A38EEAA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0582" y="5357240"/>
                  <a:ext cx="602090" cy="632759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818032E-C676-D54A-8C78-FC17B14AE156}"/>
                </a:ext>
              </a:extLst>
            </p:cNvPr>
            <p:cNvCxnSpPr/>
            <p:nvPr/>
          </p:nvCxnSpPr>
          <p:spPr>
            <a:xfrm flipH="1" flipV="1">
              <a:off x="2067314" y="5051310"/>
              <a:ext cx="471442" cy="398595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4D9B3E5-35A9-D44C-BC54-234C7834A6AC}"/>
                </a:ext>
              </a:extLst>
            </p:cNvPr>
            <p:cNvCxnSpPr/>
            <p:nvPr/>
          </p:nvCxnSpPr>
          <p:spPr>
            <a:xfrm flipV="1">
              <a:off x="2964498" y="5044625"/>
              <a:ext cx="573779" cy="405280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249877C-ABB4-F744-B168-7EC2E764FFC5}"/>
                </a:ext>
              </a:extLst>
            </p:cNvPr>
            <p:cNvCxnSpPr/>
            <p:nvPr/>
          </p:nvCxnSpPr>
          <p:spPr>
            <a:xfrm flipV="1">
              <a:off x="2368358" y="4597196"/>
              <a:ext cx="1169919" cy="137734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8ED71400-7297-E641-A5AF-FB4C9D6FB787}"/>
                    </a:ext>
                  </a:extLst>
                </p:cNvPr>
                <p:cNvSpPr/>
                <p:nvPr/>
              </p:nvSpPr>
              <p:spPr>
                <a:xfrm>
                  <a:off x="3740386" y="5749774"/>
                  <a:ext cx="602090" cy="63275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8ED71400-7297-E641-A5AF-FB4C9D6FB7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386" y="5749774"/>
                  <a:ext cx="602090" cy="632759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FF3EBB32-A016-8143-87D0-7081D309F22D}"/>
                    </a:ext>
                  </a:extLst>
                </p:cNvPr>
                <p:cNvSpPr/>
                <p:nvPr/>
              </p:nvSpPr>
              <p:spPr>
                <a:xfrm>
                  <a:off x="685800" y="5388157"/>
                  <a:ext cx="602090" cy="63275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FF3EBB32-A016-8143-87D0-7081D309F2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" y="5388157"/>
                  <a:ext cx="602090" cy="632759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3E881E1-8372-C248-835E-EAEEB671FBEC}"/>
                </a:ext>
              </a:extLst>
            </p:cNvPr>
            <p:cNvCxnSpPr/>
            <p:nvPr/>
          </p:nvCxnSpPr>
          <p:spPr>
            <a:xfrm>
              <a:off x="2964498" y="5897334"/>
              <a:ext cx="775887" cy="168820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D5B28E9-8D89-FA41-9F8F-9DC9431FF99D}"/>
                </a:ext>
              </a:extLst>
            </p:cNvPr>
            <p:cNvCxnSpPr/>
            <p:nvPr/>
          </p:nvCxnSpPr>
          <p:spPr>
            <a:xfrm flipV="1">
              <a:off x="1199716" y="4958645"/>
              <a:ext cx="654725" cy="522177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323AA3F3-AADB-1F49-B175-EEE5A0C953BD}"/>
                    </a:ext>
                  </a:extLst>
                </p:cNvPr>
                <p:cNvSpPr/>
                <p:nvPr/>
              </p:nvSpPr>
              <p:spPr>
                <a:xfrm>
                  <a:off x="1766268" y="4418551"/>
                  <a:ext cx="602090" cy="63275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323AA3F3-AADB-1F49-B175-EEE5A0C953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6268" y="4418551"/>
                  <a:ext cx="602090" cy="632759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8E3865-69E0-0E42-BB24-B99B94794C4B}"/>
              </a:ext>
            </a:extLst>
          </p:cNvPr>
          <p:cNvGrpSpPr/>
          <p:nvPr/>
        </p:nvGrpSpPr>
        <p:grpSpPr>
          <a:xfrm>
            <a:off x="388894" y="1576548"/>
            <a:ext cx="3510304" cy="2305961"/>
            <a:chOff x="4910475" y="4180770"/>
            <a:chExt cx="3510304" cy="230596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6FF7C1F-214A-9147-B851-EE03F711E6D4}"/>
                </a:ext>
              </a:extLst>
            </p:cNvPr>
            <p:cNvSpPr/>
            <p:nvPr/>
          </p:nvSpPr>
          <p:spPr>
            <a:xfrm>
              <a:off x="4910475" y="5786216"/>
              <a:ext cx="692060" cy="66402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en-US" dirty="0">
                  <a:latin typeface="Arial" panose="020B0604020202020204" pitchFamily="34" charset="0"/>
                  <a:ea typeface="CMU Sans Serif Demi Condensed" panose="02000706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977E868-4156-B543-9D9B-7CE572B3AAF3}"/>
                </a:ext>
              </a:extLst>
            </p:cNvPr>
            <p:cNvCxnSpPr/>
            <p:nvPr/>
          </p:nvCxnSpPr>
          <p:spPr>
            <a:xfrm flipH="1">
              <a:off x="5358902" y="4654028"/>
              <a:ext cx="1202887" cy="1158663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784FB8F-89B0-354D-BC85-4214C0FAB22B}"/>
                </a:ext>
              </a:extLst>
            </p:cNvPr>
            <p:cNvCxnSpPr/>
            <p:nvPr/>
          </p:nvCxnSpPr>
          <p:spPr>
            <a:xfrm>
              <a:off x="7010215" y="4654028"/>
              <a:ext cx="1094334" cy="1132188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859A3F90-A14C-714D-928D-C7385EC2C971}"/>
                    </a:ext>
                  </a:extLst>
                </p:cNvPr>
                <p:cNvSpPr/>
                <p:nvPr/>
              </p:nvSpPr>
              <p:spPr>
                <a:xfrm>
                  <a:off x="6373873" y="5822702"/>
                  <a:ext cx="692060" cy="66402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859A3F90-A14C-714D-928D-C7385EC2C9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3873" y="5822702"/>
                  <a:ext cx="692060" cy="664029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EABE01C3-9A34-334D-8667-982127B94958}"/>
                    </a:ext>
                  </a:extLst>
                </p:cNvPr>
                <p:cNvSpPr/>
                <p:nvPr/>
              </p:nvSpPr>
              <p:spPr>
                <a:xfrm>
                  <a:off x="7728719" y="5786216"/>
                  <a:ext cx="692060" cy="66402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EABE01C3-9A34-334D-8667-982127B949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719" y="5786216"/>
                  <a:ext cx="692060" cy="664029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4DA7330-1B8C-D44A-9125-E486FB5CCA2D}"/>
                </a:ext>
              </a:extLst>
            </p:cNvPr>
            <p:cNvCxnSpPr/>
            <p:nvPr/>
          </p:nvCxnSpPr>
          <p:spPr>
            <a:xfrm flipH="1">
              <a:off x="6730687" y="4654028"/>
              <a:ext cx="4067" cy="1168674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64DAD98-D4F0-864A-94C4-9179D7B7CA37}"/>
                </a:ext>
              </a:extLst>
            </p:cNvPr>
            <p:cNvSpPr/>
            <p:nvPr/>
          </p:nvSpPr>
          <p:spPr bwMode="auto">
            <a:xfrm>
              <a:off x="5880335" y="4180770"/>
              <a:ext cx="1768374" cy="451870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Server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6093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EF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23F96B-54C9-5E4D-974B-7BFE89B9C6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962ABE1-E2E8-8D42-BB92-2106DD7C0D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3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563303" y="4446054"/>
            <a:ext cx="2752200" cy="1444487"/>
          </a:xfrm>
          <a:prstGeom prst="rect">
            <a:avLst/>
          </a:prstGeom>
          <a:solidFill>
            <a:srgbClr val="FFF69B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Fault-tolerant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/>
              <a:t>distributed optimization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How to optimize</a:t>
            </a:r>
            <a:br>
              <a:rPr lang="en-US" dirty="0"/>
            </a:br>
            <a:r>
              <a:rPr lang="en-US" dirty="0"/>
              <a:t>	if agents inject</a:t>
            </a:r>
            <a:br>
              <a:rPr lang="en-US" dirty="0"/>
            </a:br>
            <a:r>
              <a:rPr lang="en-US" dirty="0"/>
              <a:t>	bogus information?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3BF672-CEA4-8E4A-A6B4-35CFEE7E5210}"/>
              </a:ext>
            </a:extLst>
          </p:cNvPr>
          <p:cNvGrpSpPr/>
          <p:nvPr/>
        </p:nvGrpSpPr>
        <p:grpSpPr>
          <a:xfrm>
            <a:off x="5736009" y="1779933"/>
            <a:ext cx="2780244" cy="3052965"/>
            <a:chOff x="5352956" y="2032699"/>
            <a:chExt cx="2780244" cy="305296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DC0A80A-8D1B-374A-B2C0-B3D10D992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52956" y="2239663"/>
              <a:ext cx="1124522" cy="112452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02432F7-4884-1945-9203-62F48E1E3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6305" y="3961142"/>
              <a:ext cx="1124522" cy="1124522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49FF246-46DA-C343-BE02-53B5D0DAFAD6}"/>
                </a:ext>
              </a:extLst>
            </p:cNvPr>
            <p:cNvSpPr/>
            <p:nvPr/>
          </p:nvSpPr>
          <p:spPr bwMode="auto">
            <a:xfrm>
              <a:off x="7595171" y="2572210"/>
              <a:ext cx="146304" cy="14630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C94C04-2D2D-FD40-A51F-CF8C3FE78D40}"/>
                </a:ext>
              </a:extLst>
            </p:cNvPr>
            <p:cNvSpPr txBox="1"/>
            <p:nvPr/>
          </p:nvSpPr>
          <p:spPr>
            <a:xfrm>
              <a:off x="7765792" y="2263532"/>
              <a:ext cx="3674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endPara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CC7F1BA-D5EA-0C40-BA67-2500164ACC93}"/>
                </a:ext>
              </a:extLst>
            </p:cNvPr>
            <p:cNvCxnSpPr/>
            <p:nvPr/>
          </p:nvCxnSpPr>
          <p:spPr bwMode="auto">
            <a:xfrm flipV="1">
              <a:off x="6375971" y="2643209"/>
              <a:ext cx="1046922" cy="7099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D5D7507-6FE4-5F4C-9ACC-DD7418508DA3}"/>
                </a:ext>
              </a:extLst>
            </p:cNvPr>
            <p:cNvCxnSpPr/>
            <p:nvPr/>
          </p:nvCxnSpPr>
          <p:spPr bwMode="auto">
            <a:xfrm flipV="1">
              <a:off x="7426035" y="2874520"/>
              <a:ext cx="169136" cy="120639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2465D8-EC45-ED4F-A495-8FEDF85B84C6}"/>
                </a:ext>
              </a:extLst>
            </p:cNvPr>
            <p:cNvSpPr txBox="1"/>
            <p:nvPr/>
          </p:nvSpPr>
          <p:spPr>
            <a:xfrm>
              <a:off x="6324592" y="2032699"/>
              <a:ext cx="8034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r>
                <a:rPr lang="en-US" sz="2800" i="1" baseline="-25000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sz="2800" i="1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(x)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AF4B589-B284-094D-9882-6223EA096CA6}"/>
                </a:ext>
              </a:extLst>
            </p:cNvPr>
            <p:cNvSpPr txBox="1"/>
            <p:nvPr/>
          </p:nvSpPr>
          <p:spPr>
            <a:xfrm>
              <a:off x="5663385" y="3112148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3200" i="1" baseline="-25000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i="1" baseline="-25000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BA8F1E2-F3C9-8A4A-BA6C-BE791B519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490" y="3849115"/>
            <a:ext cx="882536" cy="8825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4876F2-7C10-BE4D-9DD7-6BD40DC18ECE}"/>
              </a:ext>
            </a:extLst>
          </p:cNvPr>
          <p:cNvSpPr txBox="1"/>
          <p:nvPr/>
        </p:nvSpPr>
        <p:spPr>
          <a:xfrm>
            <a:off x="1698311" y="3049931"/>
            <a:ext cx="3025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2800" i="1" baseline="-250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(x)</a:t>
            </a:r>
            <a:r>
              <a:rPr lang="en-US" sz="2800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i="1" dirty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sz="2800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2800" i="1" baseline="-25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(x)</a:t>
            </a:r>
            <a:r>
              <a:rPr lang="en-US" sz="2800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i="1" dirty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sz="2800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2800" i="1" baseline="-250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(x)</a:t>
            </a:r>
            <a:r>
              <a:rPr lang="en-US" sz="2800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B86C1-4FE6-0948-AA34-D30C09E0A642}"/>
              </a:ext>
            </a:extLst>
          </p:cNvPr>
          <p:cNvSpPr txBox="1"/>
          <p:nvPr/>
        </p:nvSpPr>
        <p:spPr>
          <a:xfrm>
            <a:off x="7965240" y="3153122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2800" i="1" baseline="-25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(x)</a:t>
            </a:r>
          </a:p>
        </p:txBody>
      </p:sp>
    </p:spTree>
    <p:extLst>
      <p:ext uri="{BB962C8B-B14F-4D97-AF65-F5344CB8AC3E}">
        <p14:creationId xmlns:p14="http://schemas.microsoft.com/office/powerpoint/2010/main" val="3969067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1528251" y="3954600"/>
            <a:ext cx="2752200" cy="1444487"/>
          </a:xfrm>
          <a:prstGeom prst="rect">
            <a:avLst/>
          </a:prstGeom>
          <a:solidFill>
            <a:srgbClr val="FFF69B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Privacy-preserving</a:t>
            </a:r>
            <a:br>
              <a:rPr lang="en-US" dirty="0"/>
            </a:br>
            <a:r>
              <a:rPr lang="en-US" dirty="0"/>
              <a:t>distributed optimization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	How to collaborate </a:t>
            </a:r>
            <a:br>
              <a:rPr lang="en-US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	without revealing</a:t>
            </a:r>
            <a:br>
              <a:rPr lang="en-US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	own cost function?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36009" y="1779933"/>
            <a:ext cx="3032656" cy="3052965"/>
            <a:chOff x="5352956" y="2032699"/>
            <a:chExt cx="3032656" cy="30529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52956" y="2239663"/>
              <a:ext cx="1124522" cy="112452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6305" y="3961142"/>
              <a:ext cx="1124522" cy="1124522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 bwMode="auto">
            <a:xfrm>
              <a:off x="7595171" y="2572210"/>
              <a:ext cx="146304" cy="14630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65792" y="2263532"/>
              <a:ext cx="3674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endPara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V="1">
              <a:off x="6375971" y="2643209"/>
              <a:ext cx="1046922" cy="7099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7426035" y="2874520"/>
              <a:ext cx="169136" cy="120639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6324592" y="2032699"/>
              <a:ext cx="8034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r>
                <a:rPr lang="en-US" sz="2800" i="1" baseline="-25000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sz="2800" i="1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(x)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82187" y="3405888"/>
              <a:ext cx="8034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r>
                <a:rPr lang="en-US" sz="2800" i="1" baseline="-25000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n-US" sz="2800" i="1" dirty="0">
                  <a:solidFill>
                    <a:schemeClr val="accent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(x)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63385" y="3112148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3200" i="1" baseline="-25000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i="1" baseline="-25000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58203" y="4393823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3200" i="1" baseline="-25000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 i="1" baseline="-25000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759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315685" y="1924752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958218" y="3694285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4227285" y="2000952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7" name="Straight Arrow Connector 16"/>
          <p:cNvCxnSpPr>
            <a:stCxn id="13" idx="5"/>
            <a:endCxn id="15" idx="1"/>
          </p:cNvCxnSpPr>
          <p:nvPr/>
        </p:nvCxnSpPr>
        <p:spPr>
          <a:xfrm>
            <a:off x="987773" y="2502893"/>
            <a:ext cx="1085757" cy="1290585"/>
          </a:xfrm>
          <a:prstGeom prst="straightConnector1">
            <a:avLst/>
          </a:prstGeom>
          <a:ln w="1270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627085" y="2458152"/>
            <a:ext cx="1591733" cy="1337735"/>
          </a:xfrm>
          <a:prstGeom prst="straightConnector1">
            <a:avLst/>
          </a:prstGeom>
          <a:ln w="1270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D8D3AB4-A589-3B46-B9EA-9A658DE84237}"/>
              </a:ext>
            </a:extLst>
          </p:cNvPr>
          <p:cNvSpPr/>
          <p:nvPr/>
        </p:nvSpPr>
        <p:spPr bwMode="auto">
          <a:xfrm>
            <a:off x="3490528" y="5049467"/>
            <a:ext cx="1751945" cy="1088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EFEDF9-1B47-D84F-B347-105E94CB8253}"/>
              </a:ext>
            </a:extLst>
          </p:cNvPr>
          <p:cNvSpPr/>
          <p:nvPr/>
        </p:nvSpPr>
        <p:spPr bwMode="auto">
          <a:xfrm>
            <a:off x="1156115" y="5049468"/>
            <a:ext cx="1903314" cy="108814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1E18C8-1265-D74C-AC84-4077685CA3DA}"/>
              </a:ext>
            </a:extLst>
          </p:cNvPr>
          <p:cNvSpPr txBox="1"/>
          <p:nvPr/>
        </p:nvSpPr>
        <p:spPr>
          <a:xfrm>
            <a:off x="1185474" y="3331813"/>
            <a:ext cx="423514" cy="4616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AC04B9-0FF7-4C47-ADE5-D00EFA30D17F}"/>
              </a:ext>
            </a:extLst>
          </p:cNvPr>
          <p:cNvCxnSpPr/>
          <p:nvPr/>
        </p:nvCxnSpPr>
        <p:spPr bwMode="auto">
          <a:xfrm flipH="1" flipV="1">
            <a:off x="976557" y="3079618"/>
            <a:ext cx="270934" cy="2878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4C27105-5CEC-5F42-857D-EC5B2FFEB241}"/>
                  </a:ext>
                </a:extLst>
              </p:cNvPr>
              <p:cNvSpPr/>
              <p:nvPr/>
            </p:nvSpPr>
            <p:spPr>
              <a:xfrm>
                <a:off x="-1101879" y="5060844"/>
                <a:ext cx="7197877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⟵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4C27105-5CEC-5F42-857D-EC5B2FFEB2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01879" y="5060844"/>
                <a:ext cx="7197877" cy="901785"/>
              </a:xfrm>
              <a:prstGeom prst="rect">
                <a:avLst/>
              </a:prstGeom>
              <a:blipFill>
                <a:blip r:embed="rId2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CF54F7-DE9B-4449-8210-3672D7D617D8}"/>
              </a:ext>
            </a:extLst>
          </p:cNvPr>
          <p:cNvCxnSpPr>
            <a:cxnSpLocks/>
          </p:cNvCxnSpPr>
          <p:nvPr/>
        </p:nvCxnSpPr>
        <p:spPr bwMode="auto">
          <a:xfrm>
            <a:off x="1504246" y="2678286"/>
            <a:ext cx="312529" cy="39347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0687248-04DF-214A-B0F7-3BB895CA3726}"/>
              </a:ext>
            </a:extLst>
          </p:cNvPr>
          <p:cNvSpPr txBox="1"/>
          <p:nvPr/>
        </p:nvSpPr>
        <p:spPr>
          <a:xfrm>
            <a:off x="1222328" y="2178716"/>
            <a:ext cx="423514" cy="4616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994195C-84BA-9041-910B-5E4FAE310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Communication Leaks Information</a:t>
            </a:r>
          </a:p>
        </p:txBody>
      </p:sp>
    </p:spTree>
    <p:extLst>
      <p:ext uri="{BB962C8B-B14F-4D97-AF65-F5344CB8AC3E}">
        <p14:creationId xmlns:p14="http://schemas.microsoft.com/office/powerpoint/2010/main" val="2476739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6994195C-84BA-9041-910B-5E4FAE310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Communication Leaks 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D528F-0C39-3346-9E9F-F9BB8F221F5B}"/>
              </a:ext>
            </a:extLst>
          </p:cNvPr>
          <p:cNvSpPr txBox="1"/>
          <p:nvPr/>
        </p:nvSpPr>
        <p:spPr>
          <a:xfrm>
            <a:off x="6095998" y="1968817"/>
            <a:ext cx="2923364" cy="904863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Agent 3 can infer</a:t>
            </a:r>
          </a:p>
          <a:p>
            <a:pPr algn="l"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gradients at Agent 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20E6A15-AEB7-954E-BE6F-4D347B92BDDA}"/>
              </a:ext>
            </a:extLst>
          </p:cNvPr>
          <p:cNvSpPr/>
          <p:nvPr/>
        </p:nvSpPr>
        <p:spPr>
          <a:xfrm>
            <a:off x="315685" y="1924752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3174FA7-0CF5-B34E-9C9F-9D916B20A5FA}"/>
              </a:ext>
            </a:extLst>
          </p:cNvPr>
          <p:cNvSpPr/>
          <p:nvPr/>
        </p:nvSpPr>
        <p:spPr>
          <a:xfrm>
            <a:off x="1958218" y="3694285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ADE4AE5-FAB1-8249-BCC4-65A8CBB2D527}"/>
              </a:ext>
            </a:extLst>
          </p:cNvPr>
          <p:cNvSpPr/>
          <p:nvPr/>
        </p:nvSpPr>
        <p:spPr>
          <a:xfrm>
            <a:off x="4227285" y="2000952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EE8274A-A6DA-924E-8DC7-2FF67CDB336D}"/>
              </a:ext>
            </a:extLst>
          </p:cNvPr>
          <p:cNvCxnSpPr>
            <a:stCxn id="37" idx="5"/>
            <a:endCxn id="38" idx="1"/>
          </p:cNvCxnSpPr>
          <p:nvPr/>
        </p:nvCxnSpPr>
        <p:spPr>
          <a:xfrm>
            <a:off x="987773" y="2502893"/>
            <a:ext cx="1085757" cy="1290585"/>
          </a:xfrm>
          <a:prstGeom prst="straightConnector1">
            <a:avLst/>
          </a:prstGeom>
          <a:ln w="1270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ABCBD4C-F4E3-5946-A3F0-D0A587EEDACA}"/>
              </a:ext>
            </a:extLst>
          </p:cNvPr>
          <p:cNvCxnSpPr/>
          <p:nvPr/>
        </p:nvCxnSpPr>
        <p:spPr>
          <a:xfrm flipV="1">
            <a:off x="2627085" y="2458152"/>
            <a:ext cx="1591733" cy="1337735"/>
          </a:xfrm>
          <a:prstGeom prst="straightConnector1">
            <a:avLst/>
          </a:prstGeom>
          <a:ln w="1270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C7602080-F6C5-E348-B3F2-3A426E8DB21B}"/>
              </a:ext>
            </a:extLst>
          </p:cNvPr>
          <p:cNvSpPr/>
          <p:nvPr/>
        </p:nvSpPr>
        <p:spPr bwMode="auto">
          <a:xfrm>
            <a:off x="3490528" y="5049467"/>
            <a:ext cx="1751945" cy="1088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4999C3D-8389-4548-9CF4-2A38F74309F7}"/>
              </a:ext>
            </a:extLst>
          </p:cNvPr>
          <p:cNvSpPr/>
          <p:nvPr/>
        </p:nvSpPr>
        <p:spPr bwMode="auto">
          <a:xfrm>
            <a:off x="1156115" y="5049468"/>
            <a:ext cx="1903314" cy="108814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142428-219D-2347-82B3-2EEA28B88AD2}"/>
              </a:ext>
            </a:extLst>
          </p:cNvPr>
          <p:cNvSpPr txBox="1"/>
          <p:nvPr/>
        </p:nvSpPr>
        <p:spPr>
          <a:xfrm>
            <a:off x="1185474" y="3331813"/>
            <a:ext cx="423514" cy="4616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B325AF3-F2D4-8341-A364-EA3235891CCB}"/>
              </a:ext>
            </a:extLst>
          </p:cNvPr>
          <p:cNvCxnSpPr/>
          <p:nvPr/>
        </p:nvCxnSpPr>
        <p:spPr bwMode="auto">
          <a:xfrm flipH="1" flipV="1">
            <a:off x="976557" y="3079618"/>
            <a:ext cx="270934" cy="2878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361CDB5-1129-7248-8D58-97A3FAD0833C}"/>
              </a:ext>
            </a:extLst>
          </p:cNvPr>
          <p:cNvCxnSpPr>
            <a:cxnSpLocks/>
          </p:cNvCxnSpPr>
          <p:nvPr/>
        </p:nvCxnSpPr>
        <p:spPr bwMode="auto">
          <a:xfrm>
            <a:off x="1504246" y="2678286"/>
            <a:ext cx="312529" cy="39347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C532F68-5703-E54E-BAAC-4E6D88E3EBB9}"/>
              </a:ext>
            </a:extLst>
          </p:cNvPr>
          <p:cNvSpPr txBox="1"/>
          <p:nvPr/>
        </p:nvSpPr>
        <p:spPr>
          <a:xfrm>
            <a:off x="1222328" y="2178716"/>
            <a:ext cx="423514" cy="4616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1940A3C-D5C5-6649-9227-6CEC7DE16DEE}"/>
                  </a:ext>
                </a:extLst>
              </p:cNvPr>
              <p:cNvSpPr/>
              <p:nvPr/>
            </p:nvSpPr>
            <p:spPr>
              <a:xfrm>
                <a:off x="-1101879" y="5060844"/>
                <a:ext cx="7197877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⟵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1940A3C-D5C5-6649-9227-6CEC7DE16D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01879" y="5060844"/>
                <a:ext cx="7197877" cy="901785"/>
              </a:xfrm>
              <a:prstGeom prst="rect">
                <a:avLst/>
              </a:prstGeom>
              <a:blipFill>
                <a:blip r:embed="rId2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258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320040" y="898071"/>
            <a:ext cx="8618220" cy="2533834"/>
          </a:xfrm>
        </p:spPr>
        <p:txBody>
          <a:bodyPr/>
          <a:lstStyle/>
          <a:p>
            <a:pPr algn="l"/>
            <a:r>
              <a:rPr lang="en-US" dirty="0">
                <a:latin typeface="Arial"/>
                <a:cs typeface="Arial"/>
              </a:rPr>
              <a:t>Secret to happiness is to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lower your expectations to the point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where they're already met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				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   - Hobbes </a:t>
            </a:r>
            <a:r>
              <a:rPr lang="en-US" dirty="0">
                <a:solidFill>
                  <a:schemeClr val="bg2"/>
                </a:solidFill>
                <a:latin typeface="Arial"/>
                <a:cs typeface="Arial"/>
              </a:rPr>
              <a:t>(paraphrased)</a:t>
            </a:r>
            <a:br>
              <a:rPr lang="en-US" dirty="0">
                <a:solidFill>
                  <a:schemeClr val="bg2"/>
                </a:solidFill>
                <a:latin typeface="Comic Sans MS" charset="0"/>
              </a:rPr>
            </a:br>
            <a:r>
              <a:rPr lang="en-US" dirty="0">
                <a:latin typeface="Comic Sans MS" charset="0"/>
              </a:rPr>
              <a:t>		</a:t>
            </a:r>
            <a:r>
              <a:rPr lang="en-US" dirty="0">
                <a:latin typeface="Arial"/>
                <a:cs typeface="Arial"/>
              </a:rPr>
              <a:t>			</a:t>
            </a:r>
            <a:r>
              <a:rPr lang="en-US" dirty="0">
                <a:latin typeface="Comic Sans MS" charset="0"/>
              </a:rPr>
              <a:t>					</a:t>
            </a:r>
            <a:endParaRPr lang="en-US" sz="2400" dirty="0">
              <a:solidFill>
                <a:schemeClr val="bg2"/>
              </a:solidFill>
              <a:latin typeface="Comic Sans MS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7B143A-0CCD-1744-BEE5-18AA5A250C17}"/>
              </a:ext>
            </a:extLst>
          </p:cNvPr>
          <p:cNvGrpSpPr/>
          <p:nvPr/>
        </p:nvGrpSpPr>
        <p:grpSpPr>
          <a:xfrm>
            <a:off x="3200018" y="3431905"/>
            <a:ext cx="4094078" cy="2519433"/>
            <a:chOff x="3542921" y="3232269"/>
            <a:chExt cx="4094078" cy="25194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396C64-8444-2A4B-9BBB-177DB740E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42921" y="3232269"/>
              <a:ext cx="4094078" cy="25194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3DABB2-C4D3-A34F-ACAB-E4CD83255D74}"/>
                </a:ext>
              </a:extLst>
            </p:cNvPr>
            <p:cNvSpPr txBox="1"/>
            <p:nvPr/>
          </p:nvSpPr>
          <p:spPr>
            <a:xfrm>
              <a:off x="6642095" y="5494585"/>
              <a:ext cx="9012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Bill Waterson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95402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6994195C-84BA-9041-910B-5E4FAE310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Communication Leaks 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D528F-0C39-3346-9E9F-F9BB8F221F5B}"/>
              </a:ext>
            </a:extLst>
          </p:cNvPr>
          <p:cNvSpPr txBox="1"/>
          <p:nvPr/>
        </p:nvSpPr>
        <p:spPr>
          <a:xfrm>
            <a:off x="6095998" y="1968817"/>
            <a:ext cx="2923364" cy="2677656"/>
          </a:xfrm>
          <a:prstGeom prst="rect">
            <a:avLst/>
          </a:prstGeom>
          <a:solidFill>
            <a:srgbClr val="C00000">
              <a:alpha val="90000"/>
            </a:srgbClr>
          </a:solidFill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Agent 3 can infer</a:t>
            </a:r>
          </a:p>
          <a:p>
            <a:pPr algn="l"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gradients at Agent 1</a:t>
            </a:r>
          </a:p>
          <a:p>
            <a:pPr algn="l">
              <a:buNone/>
            </a:pPr>
            <a:endParaRPr lang="en-US" dirty="0">
              <a:solidFill>
                <a:schemeClr val="bg1"/>
              </a:solidFill>
              <a:latin typeface="Helvetica" pitchFamily="2" charset="0"/>
            </a:endParaRPr>
          </a:p>
          <a:p>
            <a:pPr algn="l"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  <a:sym typeface="Wingdings" pitchFamily="2" charset="2"/>
              </a:rPr>
              <a:t> Infer polynomial</a:t>
            </a:r>
          </a:p>
          <a:p>
            <a:pPr algn="l"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    cost function</a:t>
            </a:r>
          </a:p>
          <a:p>
            <a:pPr algn="l"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 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(up to a constant)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20E6A15-AEB7-954E-BE6F-4D347B92BDDA}"/>
              </a:ext>
            </a:extLst>
          </p:cNvPr>
          <p:cNvSpPr/>
          <p:nvPr/>
        </p:nvSpPr>
        <p:spPr>
          <a:xfrm>
            <a:off x="315685" y="1924752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3174FA7-0CF5-B34E-9C9F-9D916B20A5FA}"/>
              </a:ext>
            </a:extLst>
          </p:cNvPr>
          <p:cNvSpPr/>
          <p:nvPr/>
        </p:nvSpPr>
        <p:spPr>
          <a:xfrm>
            <a:off x="1958218" y="3694285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ADE4AE5-FAB1-8249-BCC4-65A8CBB2D527}"/>
              </a:ext>
            </a:extLst>
          </p:cNvPr>
          <p:cNvSpPr/>
          <p:nvPr/>
        </p:nvSpPr>
        <p:spPr>
          <a:xfrm>
            <a:off x="4227285" y="2000952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EE8274A-A6DA-924E-8DC7-2FF67CDB336D}"/>
              </a:ext>
            </a:extLst>
          </p:cNvPr>
          <p:cNvCxnSpPr>
            <a:stCxn id="37" idx="5"/>
            <a:endCxn id="38" idx="1"/>
          </p:cNvCxnSpPr>
          <p:nvPr/>
        </p:nvCxnSpPr>
        <p:spPr>
          <a:xfrm>
            <a:off x="987773" y="2502893"/>
            <a:ext cx="1085757" cy="1290585"/>
          </a:xfrm>
          <a:prstGeom prst="straightConnector1">
            <a:avLst/>
          </a:prstGeom>
          <a:ln w="1270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ABCBD4C-F4E3-5946-A3F0-D0A587EEDACA}"/>
              </a:ext>
            </a:extLst>
          </p:cNvPr>
          <p:cNvCxnSpPr/>
          <p:nvPr/>
        </p:nvCxnSpPr>
        <p:spPr>
          <a:xfrm flipV="1">
            <a:off x="2627085" y="2458152"/>
            <a:ext cx="1591733" cy="1337735"/>
          </a:xfrm>
          <a:prstGeom prst="straightConnector1">
            <a:avLst/>
          </a:prstGeom>
          <a:ln w="1270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C7602080-F6C5-E348-B3F2-3A426E8DB21B}"/>
              </a:ext>
            </a:extLst>
          </p:cNvPr>
          <p:cNvSpPr/>
          <p:nvPr/>
        </p:nvSpPr>
        <p:spPr bwMode="auto">
          <a:xfrm>
            <a:off x="3490528" y="5049467"/>
            <a:ext cx="1751945" cy="1088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4999C3D-8389-4548-9CF4-2A38F74309F7}"/>
              </a:ext>
            </a:extLst>
          </p:cNvPr>
          <p:cNvSpPr/>
          <p:nvPr/>
        </p:nvSpPr>
        <p:spPr bwMode="auto">
          <a:xfrm>
            <a:off x="1156115" y="5049468"/>
            <a:ext cx="1903314" cy="108814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142428-219D-2347-82B3-2EEA28B88AD2}"/>
              </a:ext>
            </a:extLst>
          </p:cNvPr>
          <p:cNvSpPr txBox="1"/>
          <p:nvPr/>
        </p:nvSpPr>
        <p:spPr>
          <a:xfrm>
            <a:off x="1185474" y="3331813"/>
            <a:ext cx="423514" cy="4616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B325AF3-F2D4-8341-A364-EA3235891CCB}"/>
              </a:ext>
            </a:extLst>
          </p:cNvPr>
          <p:cNvCxnSpPr/>
          <p:nvPr/>
        </p:nvCxnSpPr>
        <p:spPr bwMode="auto">
          <a:xfrm flipH="1" flipV="1">
            <a:off x="976557" y="3079618"/>
            <a:ext cx="270934" cy="2878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361CDB5-1129-7248-8D58-97A3FAD0833C}"/>
              </a:ext>
            </a:extLst>
          </p:cNvPr>
          <p:cNvCxnSpPr>
            <a:cxnSpLocks/>
          </p:cNvCxnSpPr>
          <p:nvPr/>
        </p:nvCxnSpPr>
        <p:spPr bwMode="auto">
          <a:xfrm>
            <a:off x="1504246" y="2678286"/>
            <a:ext cx="312529" cy="39347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C532F68-5703-E54E-BAAC-4E6D88E3EBB9}"/>
              </a:ext>
            </a:extLst>
          </p:cNvPr>
          <p:cNvSpPr txBox="1"/>
          <p:nvPr/>
        </p:nvSpPr>
        <p:spPr>
          <a:xfrm>
            <a:off x="1222328" y="2178716"/>
            <a:ext cx="423514" cy="4616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1940A3C-D5C5-6649-9227-6CEC7DE16DEE}"/>
                  </a:ext>
                </a:extLst>
              </p:cNvPr>
              <p:cNvSpPr/>
              <p:nvPr/>
            </p:nvSpPr>
            <p:spPr>
              <a:xfrm>
                <a:off x="-1101879" y="5060844"/>
                <a:ext cx="7197877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⟵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1940A3C-D5C5-6649-9227-6CEC7DE16D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01879" y="5060844"/>
                <a:ext cx="7197877" cy="901785"/>
              </a:xfrm>
              <a:prstGeom prst="rect">
                <a:avLst/>
              </a:prstGeom>
              <a:blipFill>
                <a:blip r:embed="rId2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287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383E32-D8CE-1942-8144-8BA87F9117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Privacy-Preserving Optimization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6FDC7D3-EE4C-D24C-B6D3-B7665D83AD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5483C63-E495-A644-8018-4FB3D0EDF60D}"/>
              </a:ext>
            </a:extLst>
          </p:cNvPr>
          <p:cNvSpPr/>
          <p:nvPr/>
        </p:nvSpPr>
        <p:spPr bwMode="auto">
          <a:xfrm>
            <a:off x="2334987" y="5780314"/>
            <a:ext cx="1812141" cy="680357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7EB41-EFB4-A344-8216-B15CE1F95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5659B-6870-AB43-B5D5-A5BDEB174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26026"/>
            <a:ext cx="7772400" cy="4572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Differential privacy … </a:t>
            </a:r>
            <a:r>
              <a:rPr lang="en-US" dirty="0">
                <a:solidFill>
                  <a:srgbClr val="C00000"/>
                </a:solidFill>
              </a:rPr>
              <a:t>add noise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Optimality compromised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due to the noise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B2C5066-1DF5-F74C-9384-C022ED14BECE}"/>
              </a:ext>
            </a:extLst>
          </p:cNvPr>
          <p:cNvSpPr/>
          <p:nvPr/>
        </p:nvSpPr>
        <p:spPr>
          <a:xfrm>
            <a:off x="5524499" y="3112699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35E57B7-93B0-6B46-83F4-5F2A1238D27D}"/>
              </a:ext>
            </a:extLst>
          </p:cNvPr>
          <p:cNvSpPr/>
          <p:nvPr/>
        </p:nvSpPr>
        <p:spPr>
          <a:xfrm>
            <a:off x="7167032" y="4882232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3329E1-CCAB-D74E-BE72-8415A4FB66E8}"/>
              </a:ext>
            </a:extLst>
          </p:cNvPr>
          <p:cNvSpPr/>
          <p:nvPr/>
        </p:nvSpPr>
        <p:spPr>
          <a:xfrm>
            <a:off x="9436099" y="3188899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6C2D89-5EB4-624F-83A8-2EADBB6BF58E}"/>
              </a:ext>
            </a:extLst>
          </p:cNvPr>
          <p:cNvCxnSpPr>
            <a:stCxn id="5" idx="5"/>
            <a:endCxn id="6" idx="1"/>
          </p:cNvCxnSpPr>
          <p:nvPr/>
        </p:nvCxnSpPr>
        <p:spPr>
          <a:xfrm>
            <a:off x="6196587" y="3690840"/>
            <a:ext cx="1085757" cy="1290585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CB7384-F109-C843-96A6-6AD2C6FC69D8}"/>
              </a:ext>
            </a:extLst>
          </p:cNvPr>
          <p:cNvCxnSpPr/>
          <p:nvPr/>
        </p:nvCxnSpPr>
        <p:spPr>
          <a:xfrm flipV="1">
            <a:off x="7835899" y="3646099"/>
            <a:ext cx="1591733" cy="1337735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D30A750-6171-B643-B93E-73A1107CADEC}"/>
              </a:ext>
            </a:extLst>
          </p:cNvPr>
          <p:cNvCxnSpPr>
            <a:cxnSpLocks/>
          </p:cNvCxnSpPr>
          <p:nvPr/>
        </p:nvCxnSpPr>
        <p:spPr bwMode="auto">
          <a:xfrm>
            <a:off x="6273932" y="4448640"/>
            <a:ext cx="312529" cy="39347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39290D2-0F3A-614A-AD1F-27AA0AD73C4F}"/>
              </a:ext>
            </a:extLst>
          </p:cNvPr>
          <p:cNvSpPr txBox="1"/>
          <p:nvPr/>
        </p:nvSpPr>
        <p:spPr>
          <a:xfrm>
            <a:off x="5261611" y="3879249"/>
            <a:ext cx="986167" cy="52322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42153CF-7636-9A4C-9DFB-A9898278F8A1}"/>
                  </a:ext>
                </a:extLst>
              </p:cNvPr>
              <p:cNvSpPr txBox="1"/>
              <p:nvPr/>
            </p:nvSpPr>
            <p:spPr>
              <a:xfrm>
                <a:off x="2671783" y="5559566"/>
                <a:ext cx="2852716" cy="1135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8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42153CF-7636-9A4C-9DFB-A9898278F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783" y="5559566"/>
                <a:ext cx="2852716" cy="1135567"/>
              </a:xfrm>
              <a:prstGeom prst="rect">
                <a:avLst/>
              </a:prstGeom>
              <a:blipFill>
                <a:blip r:embed="rId2"/>
                <a:stretch>
                  <a:fillRect l="-5310" t="-130000" r="-1327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65546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FE0FD-2E6B-8C4F-95C0-03911692C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68896-8592-B14A-84CB-EFB63495E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Homomorphic encryption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Expensive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18502-4159-854B-BD7D-AB2F5260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992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0BB64-1882-8346-9C9F-004C997EF82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Our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CB661-08AA-F74A-ACC3-9FFE3F9F6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Motivated by secret sharing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&amp;</a:t>
            </a:r>
            <a:r>
              <a:rPr lang="en-US" dirty="0"/>
              <a:t> differential privacy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Add </a:t>
            </a:r>
            <a:r>
              <a:rPr lang="en-US" dirty="0">
                <a:solidFill>
                  <a:srgbClr val="C00000"/>
                </a:solidFill>
              </a:rPr>
              <a:t>cancellable</a:t>
            </a:r>
            <a:r>
              <a:rPr lang="en-US" dirty="0"/>
              <a:t> noise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E21B7-A9E7-BC47-84A4-E8C223A2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727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2D04C-FD45-BB4F-A7AB-5066DE774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C7281A-067A-ED43-86EA-F7C06563F0B9}"/>
              </a:ext>
            </a:extLst>
          </p:cNvPr>
          <p:cNvSpPr/>
          <p:nvPr/>
        </p:nvSpPr>
        <p:spPr>
          <a:xfrm>
            <a:off x="315685" y="1924752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49407C-F9FC-FA4D-AC74-66406C25F026}"/>
              </a:ext>
            </a:extLst>
          </p:cNvPr>
          <p:cNvSpPr/>
          <p:nvPr/>
        </p:nvSpPr>
        <p:spPr>
          <a:xfrm>
            <a:off x="1958218" y="3694285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AD5BD6-3C64-664D-89CA-5EB55CA390A2}"/>
              </a:ext>
            </a:extLst>
          </p:cNvPr>
          <p:cNvSpPr/>
          <p:nvPr/>
        </p:nvSpPr>
        <p:spPr>
          <a:xfrm>
            <a:off x="3098484" y="1851964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4A2CBF0-E928-6745-BB7C-DDB1217D6597}"/>
              </a:ext>
            </a:extLst>
          </p:cNvPr>
          <p:cNvCxnSpPr>
            <a:stCxn id="12" idx="5"/>
            <a:endCxn id="13" idx="1"/>
          </p:cNvCxnSpPr>
          <p:nvPr/>
        </p:nvCxnSpPr>
        <p:spPr>
          <a:xfrm>
            <a:off x="987773" y="2502893"/>
            <a:ext cx="1085757" cy="1290585"/>
          </a:xfrm>
          <a:prstGeom prst="straightConnector1">
            <a:avLst/>
          </a:prstGeom>
          <a:ln w="1270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F3F5B8-47E1-CC4F-BC4E-27C23637AC78}"/>
              </a:ext>
            </a:extLst>
          </p:cNvPr>
          <p:cNvCxnSpPr>
            <a:cxnSpLocks/>
          </p:cNvCxnSpPr>
          <p:nvPr/>
        </p:nvCxnSpPr>
        <p:spPr>
          <a:xfrm flipV="1">
            <a:off x="2627085" y="2502893"/>
            <a:ext cx="680830" cy="1292995"/>
          </a:xfrm>
          <a:prstGeom prst="straightConnector1">
            <a:avLst/>
          </a:prstGeom>
          <a:ln w="1270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AE59714-B083-3D41-A16B-E7143C371B70}"/>
              </a:ext>
            </a:extLst>
          </p:cNvPr>
          <p:cNvSpPr/>
          <p:nvPr/>
        </p:nvSpPr>
        <p:spPr bwMode="auto">
          <a:xfrm>
            <a:off x="3490528" y="5049467"/>
            <a:ext cx="1751945" cy="1088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04C64B-970E-4746-9F1A-8CB3509636A1}"/>
              </a:ext>
            </a:extLst>
          </p:cNvPr>
          <p:cNvSpPr/>
          <p:nvPr/>
        </p:nvSpPr>
        <p:spPr bwMode="auto">
          <a:xfrm>
            <a:off x="1156115" y="5049468"/>
            <a:ext cx="1903314" cy="108814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49DAF1-386B-9047-AAE1-7B76E84474E5}"/>
              </a:ext>
            </a:extLst>
          </p:cNvPr>
          <p:cNvSpPr txBox="1"/>
          <p:nvPr/>
        </p:nvSpPr>
        <p:spPr>
          <a:xfrm>
            <a:off x="873691" y="3331813"/>
            <a:ext cx="1047082" cy="52322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ε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2C270B-A362-504E-85D2-ACEBF28D23AB}"/>
              </a:ext>
            </a:extLst>
          </p:cNvPr>
          <p:cNvCxnSpPr/>
          <p:nvPr/>
        </p:nvCxnSpPr>
        <p:spPr bwMode="auto">
          <a:xfrm flipH="1" flipV="1">
            <a:off x="976557" y="3079618"/>
            <a:ext cx="270934" cy="2878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DAE8CA3-23AE-8D47-9744-DF63D05A2F70}"/>
                  </a:ext>
                </a:extLst>
              </p:cNvPr>
              <p:cNvSpPr/>
              <p:nvPr/>
            </p:nvSpPr>
            <p:spPr>
              <a:xfrm>
                <a:off x="-1101879" y="5060844"/>
                <a:ext cx="7197877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⟵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DAE8CA3-23AE-8D47-9744-DF63D05A2F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01879" y="5060844"/>
                <a:ext cx="7197877" cy="901785"/>
              </a:xfrm>
              <a:prstGeom prst="rect">
                <a:avLst/>
              </a:prstGeom>
              <a:blipFill>
                <a:blip r:embed="rId2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7FB4ACC0-0FEA-1240-93D5-F00D33D426B2}"/>
              </a:ext>
            </a:extLst>
          </p:cNvPr>
          <p:cNvSpPr txBox="1"/>
          <p:nvPr/>
        </p:nvSpPr>
        <p:spPr>
          <a:xfrm>
            <a:off x="1889468" y="2948205"/>
            <a:ext cx="1047082" cy="52322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ε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2A11F8E-C1EB-2048-9E4A-7AD522694B5D}"/>
              </a:ext>
            </a:extLst>
          </p:cNvPr>
          <p:cNvSpPr/>
          <p:nvPr/>
        </p:nvSpPr>
        <p:spPr>
          <a:xfrm>
            <a:off x="4699540" y="2454905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07E390-53E1-0C45-B023-2AD1465624D1}"/>
              </a:ext>
            </a:extLst>
          </p:cNvPr>
          <p:cNvCxnSpPr>
            <a:cxnSpLocks/>
          </p:cNvCxnSpPr>
          <p:nvPr/>
        </p:nvCxnSpPr>
        <p:spPr>
          <a:xfrm flipV="1">
            <a:off x="2779485" y="3024405"/>
            <a:ext cx="1920055" cy="923884"/>
          </a:xfrm>
          <a:prstGeom prst="straightConnector1">
            <a:avLst/>
          </a:prstGeom>
          <a:ln w="1270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44F19AD-2885-0E46-A9E0-1C410C9C1108}"/>
              </a:ext>
            </a:extLst>
          </p:cNvPr>
          <p:cNvSpPr txBox="1"/>
          <p:nvPr/>
        </p:nvSpPr>
        <p:spPr>
          <a:xfrm>
            <a:off x="3430352" y="3507428"/>
            <a:ext cx="1047082" cy="52322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ε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8CFA2D1-15AA-0343-9896-EEC9B737F959}"/>
              </a:ext>
            </a:extLst>
          </p:cNvPr>
          <p:cNvCxnSpPr>
            <a:cxnSpLocks/>
          </p:cNvCxnSpPr>
          <p:nvPr/>
        </p:nvCxnSpPr>
        <p:spPr bwMode="auto">
          <a:xfrm flipV="1">
            <a:off x="2610401" y="2613032"/>
            <a:ext cx="231197" cy="44254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477A55E-B269-6D40-8F9A-9A0C52B363F2}"/>
              </a:ext>
            </a:extLst>
          </p:cNvPr>
          <p:cNvCxnSpPr>
            <a:cxnSpLocks/>
          </p:cNvCxnSpPr>
          <p:nvPr/>
        </p:nvCxnSpPr>
        <p:spPr bwMode="auto">
          <a:xfrm flipV="1">
            <a:off x="4202395" y="3330804"/>
            <a:ext cx="649545" cy="29427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313259F-53CA-A14E-972D-71CD069AB561}"/>
              </a:ext>
            </a:extLst>
          </p:cNvPr>
          <p:cNvCxnSpPr>
            <a:cxnSpLocks/>
            <a:stCxn id="14" idx="6"/>
            <a:endCxn id="25" idx="1"/>
          </p:cNvCxnSpPr>
          <p:nvPr/>
        </p:nvCxnSpPr>
        <p:spPr>
          <a:xfrm>
            <a:off x="3885884" y="2190631"/>
            <a:ext cx="928968" cy="363467"/>
          </a:xfrm>
          <a:prstGeom prst="straightConnector1">
            <a:avLst/>
          </a:prstGeom>
          <a:ln w="1270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89C5E8B-6D45-BF44-AF91-EF0884336B04}"/>
              </a:ext>
            </a:extLst>
          </p:cNvPr>
          <p:cNvSpPr txBox="1"/>
          <p:nvPr/>
        </p:nvSpPr>
        <p:spPr>
          <a:xfrm>
            <a:off x="6466909" y="2577242"/>
            <a:ext cx="2382383" cy="89255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800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ε</a:t>
            </a:r>
            <a:r>
              <a:rPr lang="en-US" sz="2800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ε</a:t>
            </a:r>
            <a:r>
              <a:rPr lang="en-US" sz="2800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b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time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804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2D04C-FD45-BB4F-A7AB-5066DE774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C7281A-067A-ED43-86EA-F7C06563F0B9}"/>
              </a:ext>
            </a:extLst>
          </p:cNvPr>
          <p:cNvSpPr/>
          <p:nvPr/>
        </p:nvSpPr>
        <p:spPr>
          <a:xfrm>
            <a:off x="315685" y="1924752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49407C-F9FC-FA4D-AC74-66406C25F026}"/>
              </a:ext>
            </a:extLst>
          </p:cNvPr>
          <p:cNvSpPr/>
          <p:nvPr/>
        </p:nvSpPr>
        <p:spPr>
          <a:xfrm>
            <a:off x="1958218" y="3694285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AD5BD6-3C64-664D-89CA-5EB55CA390A2}"/>
              </a:ext>
            </a:extLst>
          </p:cNvPr>
          <p:cNvSpPr/>
          <p:nvPr/>
        </p:nvSpPr>
        <p:spPr>
          <a:xfrm>
            <a:off x="3098484" y="1851964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4A2CBF0-E928-6745-BB7C-DDB1217D6597}"/>
              </a:ext>
            </a:extLst>
          </p:cNvPr>
          <p:cNvCxnSpPr>
            <a:stCxn id="12" idx="5"/>
            <a:endCxn id="13" idx="1"/>
          </p:cNvCxnSpPr>
          <p:nvPr/>
        </p:nvCxnSpPr>
        <p:spPr>
          <a:xfrm>
            <a:off x="987773" y="2502893"/>
            <a:ext cx="1085757" cy="1290585"/>
          </a:xfrm>
          <a:prstGeom prst="straightConnector1">
            <a:avLst/>
          </a:prstGeom>
          <a:ln w="1270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F3F5B8-47E1-CC4F-BC4E-27C23637AC78}"/>
              </a:ext>
            </a:extLst>
          </p:cNvPr>
          <p:cNvCxnSpPr>
            <a:cxnSpLocks/>
          </p:cNvCxnSpPr>
          <p:nvPr/>
        </p:nvCxnSpPr>
        <p:spPr>
          <a:xfrm flipV="1">
            <a:off x="2627085" y="2502893"/>
            <a:ext cx="680830" cy="1292995"/>
          </a:xfrm>
          <a:prstGeom prst="straightConnector1">
            <a:avLst/>
          </a:prstGeom>
          <a:ln w="1270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AE59714-B083-3D41-A16B-E7143C371B70}"/>
              </a:ext>
            </a:extLst>
          </p:cNvPr>
          <p:cNvSpPr/>
          <p:nvPr/>
        </p:nvSpPr>
        <p:spPr bwMode="auto">
          <a:xfrm>
            <a:off x="3490528" y="5049467"/>
            <a:ext cx="1751945" cy="1088141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04C64B-970E-4746-9F1A-8CB3509636A1}"/>
              </a:ext>
            </a:extLst>
          </p:cNvPr>
          <p:cNvSpPr/>
          <p:nvPr/>
        </p:nvSpPr>
        <p:spPr bwMode="auto">
          <a:xfrm>
            <a:off x="1156115" y="5049468"/>
            <a:ext cx="1903314" cy="1088141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2C270B-A362-504E-85D2-ACEBF28D23AB}"/>
              </a:ext>
            </a:extLst>
          </p:cNvPr>
          <p:cNvCxnSpPr/>
          <p:nvPr/>
        </p:nvCxnSpPr>
        <p:spPr bwMode="auto">
          <a:xfrm flipH="1" flipV="1">
            <a:off x="976557" y="3079618"/>
            <a:ext cx="270934" cy="2878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DAE8CA3-23AE-8D47-9744-DF63D05A2F70}"/>
                  </a:ext>
                </a:extLst>
              </p:cNvPr>
              <p:cNvSpPr/>
              <p:nvPr/>
            </p:nvSpPr>
            <p:spPr>
              <a:xfrm>
                <a:off x="-1101879" y="5060844"/>
                <a:ext cx="7197877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⟵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DAE8CA3-23AE-8D47-9744-DF63D05A2F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01879" y="5060844"/>
                <a:ext cx="7197877" cy="901785"/>
              </a:xfrm>
              <a:prstGeom prst="rect">
                <a:avLst/>
              </a:prstGeom>
              <a:blipFill>
                <a:blip r:embed="rId2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>
            <a:extLst>
              <a:ext uri="{FF2B5EF4-FFF2-40B4-BE49-F238E27FC236}">
                <a16:creationId xmlns:a16="http://schemas.microsoft.com/office/drawing/2014/main" id="{F2A11F8E-C1EB-2048-9E4A-7AD522694B5D}"/>
              </a:ext>
            </a:extLst>
          </p:cNvPr>
          <p:cNvSpPr/>
          <p:nvPr/>
        </p:nvSpPr>
        <p:spPr>
          <a:xfrm>
            <a:off x="4699540" y="2454905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07E390-53E1-0C45-B023-2AD1465624D1}"/>
              </a:ext>
            </a:extLst>
          </p:cNvPr>
          <p:cNvCxnSpPr>
            <a:cxnSpLocks/>
          </p:cNvCxnSpPr>
          <p:nvPr/>
        </p:nvCxnSpPr>
        <p:spPr>
          <a:xfrm flipV="1">
            <a:off x="2779485" y="3024405"/>
            <a:ext cx="1920055" cy="923884"/>
          </a:xfrm>
          <a:prstGeom prst="straightConnector1">
            <a:avLst/>
          </a:prstGeom>
          <a:ln w="1270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8CFA2D1-15AA-0343-9896-EEC9B737F959}"/>
              </a:ext>
            </a:extLst>
          </p:cNvPr>
          <p:cNvCxnSpPr>
            <a:cxnSpLocks/>
          </p:cNvCxnSpPr>
          <p:nvPr/>
        </p:nvCxnSpPr>
        <p:spPr bwMode="auto">
          <a:xfrm flipV="1">
            <a:off x="2610401" y="2613032"/>
            <a:ext cx="231197" cy="44254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477A55E-B269-6D40-8F9A-9A0C52B363F2}"/>
              </a:ext>
            </a:extLst>
          </p:cNvPr>
          <p:cNvCxnSpPr>
            <a:cxnSpLocks/>
          </p:cNvCxnSpPr>
          <p:nvPr/>
        </p:nvCxnSpPr>
        <p:spPr bwMode="auto">
          <a:xfrm flipV="1">
            <a:off x="4202395" y="3330804"/>
            <a:ext cx="649545" cy="29427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313259F-53CA-A14E-972D-71CD069AB561}"/>
              </a:ext>
            </a:extLst>
          </p:cNvPr>
          <p:cNvCxnSpPr>
            <a:cxnSpLocks/>
            <a:stCxn id="14" idx="6"/>
            <a:endCxn id="25" idx="1"/>
          </p:cNvCxnSpPr>
          <p:nvPr/>
        </p:nvCxnSpPr>
        <p:spPr>
          <a:xfrm>
            <a:off x="3885884" y="2190631"/>
            <a:ext cx="928968" cy="363467"/>
          </a:xfrm>
          <a:prstGeom prst="straightConnector1">
            <a:avLst/>
          </a:prstGeom>
          <a:ln w="1270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89C5E8B-6D45-BF44-AF91-EF0884336B04}"/>
              </a:ext>
            </a:extLst>
          </p:cNvPr>
          <p:cNvSpPr txBox="1"/>
          <p:nvPr/>
        </p:nvSpPr>
        <p:spPr>
          <a:xfrm>
            <a:off x="6512594" y="2577242"/>
            <a:ext cx="229101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ε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ε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b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time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CBF574-E7FC-4240-84BA-EBC37B25431F}"/>
              </a:ext>
            </a:extLst>
          </p:cNvPr>
          <p:cNvSpPr txBox="1"/>
          <p:nvPr/>
        </p:nvSpPr>
        <p:spPr>
          <a:xfrm>
            <a:off x="5757645" y="2042411"/>
            <a:ext cx="3300904" cy="275152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Correctness preserved</a:t>
            </a:r>
            <a:br>
              <a:rPr lang="en-US" dirty="0">
                <a:latin typeface="Helvetica" pitchFamily="2" charset="0"/>
              </a:rPr>
            </a:br>
            <a:endParaRPr lang="en-US" dirty="0">
              <a:latin typeface="Helvetica" pitchFamily="2" charset="0"/>
            </a:endParaRPr>
          </a:p>
          <a:p>
            <a:pPr>
              <a:buNone/>
            </a:pP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Privacy can be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preserved if at least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one neighbor is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non-adversarial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B8C74D-1152-8A43-BFA0-5221FF48BD71}"/>
              </a:ext>
            </a:extLst>
          </p:cNvPr>
          <p:cNvSpPr txBox="1"/>
          <p:nvPr/>
        </p:nvSpPr>
        <p:spPr>
          <a:xfrm>
            <a:off x="873691" y="3331813"/>
            <a:ext cx="1047082" cy="52322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ε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CB55D1-540C-C946-8859-B17B0C926756}"/>
              </a:ext>
            </a:extLst>
          </p:cNvPr>
          <p:cNvSpPr txBox="1"/>
          <p:nvPr/>
        </p:nvSpPr>
        <p:spPr>
          <a:xfrm>
            <a:off x="1889468" y="2948205"/>
            <a:ext cx="1047082" cy="52322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ε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441134-6A87-BB49-A7E4-FC7A3C9FBD96}"/>
              </a:ext>
            </a:extLst>
          </p:cNvPr>
          <p:cNvSpPr txBox="1"/>
          <p:nvPr/>
        </p:nvSpPr>
        <p:spPr>
          <a:xfrm>
            <a:off x="3430352" y="3507428"/>
            <a:ext cx="1047082" cy="52322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ε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6914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1D8B9-A9BD-264A-BB0B-A87A0A1B7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4A990-1DC9-C841-9138-7011AE25E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813" y="1447800"/>
            <a:ext cx="3329087" cy="5118100"/>
          </a:xfrm>
          <a:solidFill>
            <a:srgbClr val="FFFF00"/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Distributed </a:t>
            </a:r>
            <a:br>
              <a:rPr lang="en-US" dirty="0"/>
            </a:br>
            <a:r>
              <a:rPr lang="en-US" dirty="0"/>
              <a:t> optimization works</a:t>
            </a:r>
            <a:br>
              <a:rPr lang="en-US" dirty="0"/>
            </a:br>
            <a:r>
              <a:rPr lang="en-US" dirty="0"/>
              <a:t> even if cost functions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not convex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 ... so long as  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aggregate is convex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F85DE2-12A8-4744-BD14-4FC1E4C9DA46}"/>
                  </a:ext>
                </a:extLst>
              </p:cNvPr>
              <p:cNvSpPr txBox="1"/>
              <p:nvPr/>
            </p:nvSpPr>
            <p:spPr>
              <a:xfrm>
                <a:off x="5882133" y="5007266"/>
                <a:ext cx="2428832" cy="837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F85DE2-12A8-4744-BD14-4FC1E4C9D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133" y="5007266"/>
                <a:ext cx="2428832" cy="837602"/>
              </a:xfrm>
              <a:prstGeom prst="rect">
                <a:avLst/>
              </a:prstGeom>
              <a:blipFill>
                <a:blip r:embed="rId2"/>
                <a:stretch>
                  <a:fillRect t="-123881" b="-173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C567D341-AF17-3646-83EC-8B8F65B8206A}"/>
              </a:ext>
            </a:extLst>
          </p:cNvPr>
          <p:cNvSpPr/>
          <p:nvPr/>
        </p:nvSpPr>
        <p:spPr>
          <a:xfrm>
            <a:off x="315685" y="1924752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2FC4DC-2FF4-184F-B568-4D19F5996F9E}"/>
              </a:ext>
            </a:extLst>
          </p:cNvPr>
          <p:cNvSpPr/>
          <p:nvPr/>
        </p:nvSpPr>
        <p:spPr>
          <a:xfrm>
            <a:off x="1958218" y="3694285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5B877B-6CDB-7F48-82D8-17C64FF09142}"/>
              </a:ext>
            </a:extLst>
          </p:cNvPr>
          <p:cNvSpPr/>
          <p:nvPr/>
        </p:nvSpPr>
        <p:spPr>
          <a:xfrm>
            <a:off x="3197821" y="1825559"/>
            <a:ext cx="787400" cy="677334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203C9C-E564-4E41-8070-079ADACE9DD1}"/>
              </a:ext>
            </a:extLst>
          </p:cNvPr>
          <p:cNvCxnSpPr>
            <a:stCxn id="6" idx="5"/>
            <a:endCxn id="7" idx="1"/>
          </p:cNvCxnSpPr>
          <p:nvPr/>
        </p:nvCxnSpPr>
        <p:spPr>
          <a:xfrm>
            <a:off x="987773" y="2502893"/>
            <a:ext cx="1085757" cy="1290585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3EF3FF-A86C-2343-8AD7-C2504779B2FE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2627085" y="2403700"/>
            <a:ext cx="686048" cy="1392188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AAFC0B4-469E-664B-8E2B-5255F0FD9BC1}"/>
              </a:ext>
            </a:extLst>
          </p:cNvPr>
          <p:cNvSpPr/>
          <p:nvPr/>
        </p:nvSpPr>
        <p:spPr bwMode="auto">
          <a:xfrm>
            <a:off x="2438398" y="4984870"/>
            <a:ext cx="1371602" cy="1055093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7D28DE-93D7-1047-BBDF-EAE45B5EF4D6}"/>
              </a:ext>
            </a:extLst>
          </p:cNvPr>
          <p:cNvSpPr/>
          <p:nvPr/>
        </p:nvSpPr>
        <p:spPr bwMode="auto">
          <a:xfrm>
            <a:off x="909241" y="4984870"/>
            <a:ext cx="1237059" cy="1055093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6B9FA5-5331-E545-ABBB-CD7EE9020F2C}"/>
              </a:ext>
            </a:extLst>
          </p:cNvPr>
          <p:cNvSpPr txBox="1"/>
          <p:nvPr/>
        </p:nvSpPr>
        <p:spPr>
          <a:xfrm>
            <a:off x="1185474" y="3331813"/>
            <a:ext cx="423514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F229FB-BA6C-AD46-9E56-85FBF96EEF45}"/>
              </a:ext>
            </a:extLst>
          </p:cNvPr>
          <p:cNvCxnSpPr/>
          <p:nvPr/>
        </p:nvCxnSpPr>
        <p:spPr bwMode="auto">
          <a:xfrm flipH="1" flipV="1">
            <a:off x="976557" y="3079618"/>
            <a:ext cx="270934" cy="2878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7394BF-D0DF-094E-8EB0-32257AAEF013}"/>
              </a:ext>
            </a:extLst>
          </p:cNvPr>
          <p:cNvCxnSpPr>
            <a:cxnSpLocks/>
          </p:cNvCxnSpPr>
          <p:nvPr/>
        </p:nvCxnSpPr>
        <p:spPr bwMode="auto">
          <a:xfrm>
            <a:off x="1504246" y="2678286"/>
            <a:ext cx="312529" cy="39347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3CDA560-9526-D045-99F3-B13E5B29DF8F}"/>
              </a:ext>
            </a:extLst>
          </p:cNvPr>
          <p:cNvSpPr txBox="1"/>
          <p:nvPr/>
        </p:nvSpPr>
        <p:spPr>
          <a:xfrm>
            <a:off x="1222328" y="2178716"/>
            <a:ext cx="423514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CE90D27-7AC3-1D48-8A2B-80E25505E85E}"/>
                  </a:ext>
                </a:extLst>
              </p:cNvPr>
              <p:cNvSpPr/>
              <p:nvPr/>
            </p:nvSpPr>
            <p:spPr>
              <a:xfrm>
                <a:off x="-1871064" y="5073666"/>
                <a:ext cx="7197877" cy="6705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⟵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CE90D27-7AC3-1D48-8A2B-80E25505E8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71064" y="5073666"/>
                <a:ext cx="7197877" cy="670568"/>
              </a:xfrm>
              <a:prstGeom prst="rect">
                <a:avLst/>
              </a:prstGeom>
              <a:blipFill>
                <a:blip r:embed="rId3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77839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BA054E-9AEC-AE49-8722-F91613AE05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Parameter Servers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9B6B762-A407-D64D-9AD2-C41863E23F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381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61" t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456B51-00C7-2241-B54B-D8B1C3980A31}"/>
                  </a:ext>
                </a:extLst>
              </p:cNvPr>
              <p:cNvSpPr txBox="1"/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456B51-00C7-2241-B54B-D8B1C3980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blipFill>
                <a:blip r:embed="rId3"/>
                <a:stretch>
                  <a:fillRect l="-416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FA9E0B3E-63A5-4B44-9AA0-BE686D2B4302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6AC3B69-0D79-814B-A61F-E11D95293AE9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7576602-0BFA-0143-A4F1-D4E654F35BB5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35811A9-D030-224F-B536-161BBDFCB095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Content Placeholder 11">
            <a:extLst>
              <a:ext uri="{FF2B5EF4-FFF2-40B4-BE49-F238E27FC236}">
                <a16:creationId xmlns:a16="http://schemas.microsoft.com/office/drawing/2014/main" id="{797D1023-562F-C848-8A9C-6C1843E59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Content Placeholder 11">
            <a:extLst>
              <a:ext uri="{FF2B5EF4-FFF2-40B4-BE49-F238E27FC236}">
                <a16:creationId xmlns:a16="http://schemas.microsoft.com/office/drawing/2014/main" id="{60A62394-57E1-2F40-BF91-04000975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734015F-4C8A-5F42-A1BC-742F004A6443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EC9250AB-4378-DE45-815E-78A2DDD21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15350" y="3736830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5469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DD918-5748-1F4C-B677-2CE49C13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34559-4E69-524C-9844-C84F7236F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Background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Problem formulation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Intuition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No theorems / proofs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DF88B6-B4E7-CF47-9963-69A8A54C00C2}"/>
              </a:ext>
            </a:extLst>
          </p:cNvPr>
          <p:cNvGrpSpPr>
            <a:grpSpLocks noChangeAspect="1"/>
          </p:cNvGrpSpPr>
          <p:nvPr/>
        </p:nvGrpSpPr>
        <p:grpSpPr>
          <a:xfrm>
            <a:off x="5519515" y="3290751"/>
            <a:ext cx="3493857" cy="3291840"/>
            <a:chOff x="2251877" y="2115403"/>
            <a:chExt cx="4557550" cy="4294025"/>
          </a:xfrm>
        </p:grpSpPr>
        <p:pic>
          <p:nvPicPr>
            <p:cNvPr id="5" name="Picture 3" descr="C:\Users\Nitin\AppData\Local\Microsoft\Windows\Temporary Internet Files\Content.IE5\3BID1E21\MC900056645[1].wmf">
              <a:extLst>
                <a:ext uri="{FF2B5EF4-FFF2-40B4-BE49-F238E27FC236}">
                  <a16:creationId xmlns:a16="http://schemas.microsoft.com/office/drawing/2014/main" id="{F9F3D9C8-8DB5-594B-94EB-73C9E758B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877" y="2115403"/>
              <a:ext cx="4557550" cy="4294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59A2F-4BEA-6147-8245-DA7B787EC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5004" y="5727030"/>
              <a:ext cx="1433284" cy="471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9887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ED768F-59F2-E445-B476-BC55E603D8D0}"/>
              </a:ext>
            </a:extLst>
          </p:cNvPr>
          <p:cNvSpPr/>
          <p:nvPr/>
        </p:nvSpPr>
        <p:spPr bwMode="auto">
          <a:xfrm flipV="1">
            <a:off x="457203" y="2114127"/>
            <a:ext cx="4800600" cy="2931402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each iteration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Agent</a:t>
                </a:r>
                <a:r>
                  <a:rPr lang="en-US" i="1" dirty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US" i="1" dirty="0" err="1">
                    <a:latin typeface="Times" charset="0"/>
                    <a:ea typeface="Times" charset="0"/>
                    <a:cs typeface="Times" charset="0"/>
                  </a:rPr>
                  <a:t>i</a:t>
                </a:r>
                <a:endParaRPr lang="en-US" i="1" dirty="0">
                  <a:latin typeface="Times" charset="0"/>
                  <a:ea typeface="Times" charset="0"/>
                  <a:cs typeface="Times" charset="0"/>
                </a:endParaRPr>
              </a:p>
              <a:p>
                <a:pPr lvl="1"/>
                <a:r>
                  <a:rPr lang="en-US" sz="2400" dirty="0"/>
                  <a:t>Downloads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from server</a:t>
                </a:r>
              </a:p>
              <a:p>
                <a:pPr lvl="1"/>
                <a:r>
                  <a:rPr lang="en-US" sz="2400" dirty="0"/>
                  <a:t>Uploads gradient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marL="457200" lvl="1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286" t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294275C4-2BC0-254B-9980-F0A3B914A791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847B327-3C08-9D41-B280-F0DE2179B170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CC90F22-2AB2-694D-905F-1702C5A4F6F1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B73844B-1390-4042-B477-1ACE1AAEEBA3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Content Placeholder 11">
            <a:extLst>
              <a:ext uri="{FF2B5EF4-FFF2-40B4-BE49-F238E27FC236}">
                <a16:creationId xmlns:a16="http://schemas.microsoft.com/office/drawing/2014/main" id="{B96104A9-6306-5F4D-A4E0-B145277DA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Content Placeholder 11">
            <a:extLst>
              <a:ext uri="{FF2B5EF4-FFF2-40B4-BE49-F238E27FC236}">
                <a16:creationId xmlns:a16="http://schemas.microsoft.com/office/drawing/2014/main" id="{4A608283-3D02-0343-8ADD-24F2088D6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140C58D-E178-2C4C-9DA9-08D4198B0A32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9BBA71E-03B9-4D4D-8994-CCB732090AFD}"/>
                  </a:ext>
                </a:extLst>
              </p:cNvPr>
              <p:cNvSpPr txBox="1"/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9BBA71E-03B9-4D4D-8994-CCB732090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A786971-6407-7E43-B7B9-0A929FC86BF1}"/>
                  </a:ext>
                </a:extLst>
              </p:cNvPr>
              <p:cNvSpPr txBox="1"/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A786971-6407-7E43-B7B9-0A929FC86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blipFill>
                <a:blip r:embed="rId7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52A4E06C-BFE5-DC49-A3EE-CAE4D0A5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520013-D0F5-8A46-AB0C-14C803EA78D4}"/>
                  </a:ext>
                </a:extLst>
              </p:cNvPr>
              <p:cNvSpPr txBox="1"/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520013-D0F5-8A46-AB0C-14C803EA7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blipFill>
                <a:blip r:embed="rId8"/>
                <a:stretch>
                  <a:fillRect l="-416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ECC03878-1A09-6145-B8BC-31D012E70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15350" y="3736830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32420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A7F9214-328B-A64A-B6D5-171D8B86C4EE}"/>
              </a:ext>
            </a:extLst>
          </p:cNvPr>
          <p:cNvSpPr/>
          <p:nvPr/>
        </p:nvSpPr>
        <p:spPr bwMode="auto">
          <a:xfrm flipV="1">
            <a:off x="457202" y="4698522"/>
            <a:ext cx="6993293" cy="1947209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each iteration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Agent</a:t>
                </a:r>
                <a:r>
                  <a:rPr lang="en-US" i="1" dirty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US" i="1" dirty="0" err="1">
                    <a:latin typeface="Times" charset="0"/>
                    <a:ea typeface="Times" charset="0"/>
                    <a:cs typeface="Times" charset="0"/>
                  </a:rPr>
                  <a:t>i</a:t>
                </a:r>
                <a:endParaRPr lang="en-US" i="1" dirty="0">
                  <a:latin typeface="Times" charset="0"/>
                  <a:ea typeface="Times" charset="0"/>
                  <a:cs typeface="Times" charset="0"/>
                </a:endParaRPr>
              </a:p>
              <a:p>
                <a:pPr lvl="1"/>
                <a:r>
                  <a:rPr lang="en-US" sz="2400" dirty="0"/>
                  <a:t>Downloads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from server</a:t>
                </a:r>
              </a:p>
              <a:p>
                <a:pPr lvl="1"/>
                <a:r>
                  <a:rPr lang="en-US" sz="2400" dirty="0"/>
                  <a:t>Uploads gradient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endParaRPr lang="en-US" sz="1800" dirty="0"/>
              </a:p>
              <a:p>
                <a:r>
                  <a:rPr lang="en-US" dirty="0"/>
                  <a:t>Server updates estimate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⟵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286" t="-949" b="-86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AFE5763-E15B-464B-AF14-94A7EE380E5C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BD98647-909E-464F-87FF-F47BA95456B9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FE24933-8C59-BC44-9994-F5291C6FA031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20AB885-AD8F-C14B-A8E0-B401A6CA6A70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Content Placeholder 11">
            <a:extLst>
              <a:ext uri="{FF2B5EF4-FFF2-40B4-BE49-F238E27FC236}">
                <a16:creationId xmlns:a16="http://schemas.microsoft.com/office/drawing/2014/main" id="{B5F5A4C1-CA5F-464F-9ACE-81B436D7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Content Placeholder 11">
            <a:extLst>
              <a:ext uri="{FF2B5EF4-FFF2-40B4-BE49-F238E27FC236}">
                <a16:creationId xmlns:a16="http://schemas.microsoft.com/office/drawing/2014/main" id="{7B4BA7DC-B72E-AF47-B3CC-C0405983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9DF4683-AA1F-E548-BA6A-46A4337E8D02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/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A772E1-DD0B-E34D-BC8F-14E9598275D9}"/>
                  </a:ext>
                </a:extLst>
              </p:cNvPr>
              <p:cNvSpPr txBox="1"/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A772E1-DD0B-E34D-BC8F-14E959827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blipFill>
                <a:blip r:embed="rId7"/>
                <a:stretch>
                  <a:fillRect l="-416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A2D13E-12B5-0D47-B053-7687F2DD58AA}"/>
                  </a:ext>
                </a:extLst>
              </p:cNvPr>
              <p:cNvSpPr txBox="1"/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A2D13E-12B5-0D47-B053-7687F2DD5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AAF31648-0BA8-5B43-82D4-54BA4F385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15350" y="3736830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16329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Parameter Servers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 bwMode="auto">
          <a:xfrm>
            <a:off x="2702215" y="2715038"/>
            <a:ext cx="432871" cy="162879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2425096" y="2191181"/>
            <a:ext cx="1678675" cy="52385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 1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758744" y="2177533"/>
            <a:ext cx="1678675" cy="52385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 2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4103771" y="2439461"/>
            <a:ext cx="1654974" cy="136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cxnSpLocks/>
          </p:cNvCxnSpPr>
          <p:nvPr/>
        </p:nvCxnSpPr>
        <p:spPr bwMode="auto">
          <a:xfrm>
            <a:off x="3262923" y="2715038"/>
            <a:ext cx="1436593" cy="174119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cxnSpLocks/>
          </p:cNvCxnSpPr>
          <p:nvPr/>
        </p:nvCxnSpPr>
        <p:spPr bwMode="auto">
          <a:xfrm flipH="1">
            <a:off x="3468966" y="2715038"/>
            <a:ext cx="2549930" cy="162879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2A2E7B7B-1791-B048-BA46-66119DC23AE9}"/>
              </a:ext>
            </a:extLst>
          </p:cNvPr>
          <p:cNvCxnSpPr>
            <a:cxnSpLocks/>
          </p:cNvCxnSpPr>
          <p:nvPr/>
        </p:nvCxnSpPr>
        <p:spPr bwMode="auto">
          <a:xfrm flipH="1">
            <a:off x="5123258" y="2692867"/>
            <a:ext cx="1152749" cy="17633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9B2DEADC-DD60-7049-95C3-23E7099F06DC}"/>
              </a:ext>
            </a:extLst>
          </p:cNvPr>
          <p:cNvCxnSpPr>
            <a:cxnSpLocks/>
          </p:cNvCxnSpPr>
          <p:nvPr/>
        </p:nvCxnSpPr>
        <p:spPr bwMode="auto">
          <a:xfrm>
            <a:off x="3782268" y="2701390"/>
            <a:ext cx="2298591" cy="166461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0F2B8E99-BE24-E140-9FFB-07771BC13790}"/>
              </a:ext>
            </a:extLst>
          </p:cNvPr>
          <p:cNvCxnSpPr>
            <a:cxnSpLocks/>
            <a:endCxn id="22" idx="0"/>
          </p:cNvCxnSpPr>
          <p:nvPr/>
        </p:nvCxnSpPr>
        <p:spPr bwMode="auto">
          <a:xfrm flipH="1">
            <a:off x="6293388" y="2692867"/>
            <a:ext cx="544430" cy="156542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05">
                <a:extLst>
                  <a:ext uri="{FF2B5EF4-FFF2-40B4-BE49-F238E27FC236}">
                    <a16:creationId xmlns:a16="http://schemas.microsoft.com/office/drawing/2014/main" id="{34B7E24F-F1D8-4945-A2AF-3CD196AE4FB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559617" y="3595624"/>
                <a:ext cx="1980326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Marlett" pitchFamily="2" charset="2"/>
                  <a:buChar char="g"/>
                  <a:defRPr sz="24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25000"/>
                  <a:buFont typeface="Marlett" pitchFamily="2" charset="2"/>
                  <a:buChar char="i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75000"/>
                  <a:buChar char="•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Font typeface="Marlett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kern="0" smtClean="0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ker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ker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ker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 kern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i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Content Placeholder 205">
                <a:extLst>
                  <a:ext uri="{FF2B5EF4-FFF2-40B4-BE49-F238E27FC236}">
                    <a16:creationId xmlns:a16="http://schemas.microsoft.com/office/drawing/2014/main" id="{34B7E24F-F1D8-4945-A2AF-3CD196AE4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9617" y="3595624"/>
                <a:ext cx="1980326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16D9365-146F-594F-859A-BA7334A2FDFB}"/>
              </a:ext>
            </a:extLst>
          </p:cNvPr>
          <p:cNvSpPr txBox="1"/>
          <p:nvPr/>
        </p:nvSpPr>
        <p:spPr>
          <a:xfrm>
            <a:off x="3757786" y="1689055"/>
            <a:ext cx="2323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consensus step</a:t>
            </a:r>
          </a:p>
        </p:txBody>
      </p:sp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794DA34F-8377-964E-BACF-04D7E04F8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65050" y="4258295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Content Placeholder 11">
            <a:extLst>
              <a:ext uri="{FF2B5EF4-FFF2-40B4-BE49-F238E27FC236}">
                <a16:creationId xmlns:a16="http://schemas.microsoft.com/office/drawing/2014/main" id="{A596DE14-C5A8-084A-94B1-A7368B6DA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80282" y="4271943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Content Placeholder 11">
            <a:extLst>
              <a:ext uri="{FF2B5EF4-FFF2-40B4-BE49-F238E27FC236}">
                <a16:creationId xmlns:a16="http://schemas.microsoft.com/office/drawing/2014/main" id="{45772A3B-AAEA-334E-A42E-A2F67EACA1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95515" y="4258294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93652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Privacy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Content Placeholder 205">
                <a:extLst>
                  <a:ext uri="{FF2B5EF4-FFF2-40B4-BE49-F238E27FC236}">
                    <a16:creationId xmlns:a16="http://schemas.microsoft.com/office/drawing/2014/main" id="{4A111DE3-1A92-F648-9B02-0C6BC90197C8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1156565" y="3529434"/>
                <a:ext cx="1980326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en-US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ε</m:t>
                      </m:r>
                      <m:r>
                        <m:rPr>
                          <m:nor/>
                        </m:rPr>
                        <a:rPr lang="en-US" b="1" i="1" baseline="-2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6" name="Content Placeholder 205">
                <a:extLst>
                  <a:ext uri="{FF2B5EF4-FFF2-40B4-BE49-F238E27FC236}">
                    <a16:creationId xmlns:a16="http://schemas.microsoft.com/office/drawing/2014/main" id="{4A111DE3-1A92-F648-9B02-0C6BC90197C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56565" y="3529434"/>
                <a:ext cx="1980326" cy="461665"/>
              </a:xfrm>
              <a:prstGeom prst="rect">
                <a:avLst/>
              </a:prstGeom>
              <a:blipFill>
                <a:blip r:embed="rId5"/>
                <a:stretch>
                  <a:fillRect t="-2703" b="-21622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8" name="TextBox 207">
            <a:extLst>
              <a:ext uri="{FF2B5EF4-FFF2-40B4-BE49-F238E27FC236}">
                <a16:creationId xmlns:a16="http://schemas.microsoft.com/office/drawing/2014/main" id="{EECA9E3B-FA06-0247-94F1-8D081939E6BE}"/>
              </a:ext>
            </a:extLst>
          </p:cNvPr>
          <p:cNvSpPr txBox="1"/>
          <p:nvPr/>
        </p:nvSpPr>
        <p:spPr>
          <a:xfrm>
            <a:off x="393719" y="4496677"/>
            <a:ext cx="1729961" cy="89255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800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ε</a:t>
            </a:r>
            <a:r>
              <a:rPr lang="en-US" sz="2800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b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time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05">
                <a:extLst>
                  <a:ext uri="{FF2B5EF4-FFF2-40B4-BE49-F238E27FC236}">
                    <a16:creationId xmlns:a16="http://schemas.microsoft.com/office/drawing/2014/main" id="{F8AC5963-8B68-5349-86C3-D30E333FA91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29339" y="3092521"/>
                <a:ext cx="1980326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Marlett" pitchFamily="2" charset="2"/>
                  <a:buChar char="g"/>
                  <a:defRPr sz="24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25000"/>
                  <a:buFont typeface="Marlett" pitchFamily="2" charset="2"/>
                  <a:buChar char="i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75000"/>
                  <a:buChar char="•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Font typeface="Marlett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kern="0" smtClean="0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ker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ker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ker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 ker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b="1" i="1" kern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en-US" b="1" i="1" kern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ε</m:t>
                      </m:r>
                      <m:r>
                        <m:rPr>
                          <m:nor/>
                        </m:rPr>
                        <a:rPr lang="en-US" b="1" i="1" kern="0" baseline="-25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b="1" i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Content Placeholder 205">
                <a:extLst>
                  <a:ext uri="{FF2B5EF4-FFF2-40B4-BE49-F238E27FC236}">
                    <a16:creationId xmlns:a16="http://schemas.microsoft.com/office/drawing/2014/main" id="{F8AC5963-8B68-5349-86C3-D30E333FA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9339" y="3092521"/>
                <a:ext cx="1980326" cy="461665"/>
              </a:xfrm>
              <a:prstGeom prst="rect">
                <a:avLst/>
              </a:prstGeom>
              <a:blipFill>
                <a:blip r:embed="rId6"/>
                <a:stretch>
                  <a:fillRect t="-2703" b="-18919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B36DC83B-62B8-5343-92CE-7195A5724E25}"/>
              </a:ext>
            </a:extLst>
          </p:cNvPr>
          <p:cNvSpPr/>
          <p:nvPr/>
        </p:nvSpPr>
        <p:spPr bwMode="auto">
          <a:xfrm>
            <a:off x="2425096" y="2191181"/>
            <a:ext cx="1678675" cy="52385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9EE45E-23E0-7149-BD75-77142F4BFEFF}"/>
              </a:ext>
            </a:extLst>
          </p:cNvPr>
          <p:cNvSpPr/>
          <p:nvPr/>
        </p:nvSpPr>
        <p:spPr bwMode="auto">
          <a:xfrm>
            <a:off x="5758744" y="2177533"/>
            <a:ext cx="1678675" cy="52385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 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7E794A-1882-584C-86E4-D9F7EBBF9A6B}"/>
              </a:ext>
            </a:extLst>
          </p:cNvPr>
          <p:cNvCxnSpPr/>
          <p:nvPr/>
        </p:nvCxnSpPr>
        <p:spPr bwMode="auto">
          <a:xfrm flipH="1">
            <a:off x="4103771" y="2439461"/>
            <a:ext cx="1654974" cy="136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5A093D-2351-364E-9EC4-21C4E989165E}"/>
              </a:ext>
            </a:extLst>
          </p:cNvPr>
          <p:cNvCxnSpPr>
            <a:cxnSpLocks/>
          </p:cNvCxnSpPr>
          <p:nvPr/>
        </p:nvCxnSpPr>
        <p:spPr bwMode="auto">
          <a:xfrm flipH="1">
            <a:off x="3468966" y="2715038"/>
            <a:ext cx="2549930" cy="162879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8" name="Content Placeholder 11">
            <a:extLst>
              <a:ext uri="{FF2B5EF4-FFF2-40B4-BE49-F238E27FC236}">
                <a16:creationId xmlns:a16="http://schemas.microsoft.com/office/drawing/2014/main" id="{20060429-E5EC-DA43-A626-167AA3D990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65050" y="4258295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Content Placeholder 11">
            <a:extLst>
              <a:ext uri="{FF2B5EF4-FFF2-40B4-BE49-F238E27FC236}">
                <a16:creationId xmlns:a16="http://schemas.microsoft.com/office/drawing/2014/main" id="{EA55B5B9-32BE-A34D-8D5F-3735E94E3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80282" y="4271943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Content Placeholder 11">
            <a:extLst>
              <a:ext uri="{FF2B5EF4-FFF2-40B4-BE49-F238E27FC236}">
                <a16:creationId xmlns:a16="http://schemas.microsoft.com/office/drawing/2014/main" id="{23611000-75D3-8E41-AA07-04391C8F24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95515" y="4258294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5639F9-1D14-0D4C-A49D-6FFD73F58CB3}"/>
              </a:ext>
            </a:extLst>
          </p:cNvPr>
          <p:cNvCxnSpPr>
            <a:cxnSpLocks/>
          </p:cNvCxnSpPr>
          <p:nvPr/>
        </p:nvCxnSpPr>
        <p:spPr bwMode="auto">
          <a:xfrm>
            <a:off x="2702215" y="2715038"/>
            <a:ext cx="432871" cy="162879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047362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Privacy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EECA9E3B-FA06-0247-94F1-8D081939E6BE}"/>
              </a:ext>
            </a:extLst>
          </p:cNvPr>
          <p:cNvSpPr txBox="1"/>
          <p:nvPr/>
        </p:nvSpPr>
        <p:spPr>
          <a:xfrm>
            <a:off x="393719" y="4496677"/>
            <a:ext cx="1729961" cy="89255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800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ε</a:t>
            </a:r>
            <a:r>
              <a:rPr lang="en-US" sz="2800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b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time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05">
                <a:extLst>
                  <a:ext uri="{FF2B5EF4-FFF2-40B4-BE49-F238E27FC236}">
                    <a16:creationId xmlns:a16="http://schemas.microsoft.com/office/drawing/2014/main" id="{03165D4C-CBD5-1C4E-A2BA-1ED5E1276E5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156565" y="3529434"/>
                <a:ext cx="1980326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Marlett" pitchFamily="2" charset="2"/>
                  <a:buChar char="g"/>
                  <a:defRPr sz="24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25000"/>
                  <a:buFont typeface="Marlett" pitchFamily="2" charset="2"/>
                  <a:buChar char="i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75000"/>
                  <a:buChar char="•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Font typeface="Marlett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kern="0" smtClean="0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ker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ker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ker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 ker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b="1" i="1" kern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en-US" b="1" i="1" kern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ε</m:t>
                      </m:r>
                      <m:r>
                        <m:rPr>
                          <m:nor/>
                        </m:rPr>
                        <a:rPr lang="en-US" b="1" i="1" kern="0" baseline="-2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b="1" i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Content Placeholder 205">
                <a:extLst>
                  <a:ext uri="{FF2B5EF4-FFF2-40B4-BE49-F238E27FC236}">
                    <a16:creationId xmlns:a16="http://schemas.microsoft.com/office/drawing/2014/main" id="{03165D4C-CBD5-1C4E-A2BA-1ED5E1276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565" y="3529434"/>
                <a:ext cx="1980326" cy="461665"/>
              </a:xfrm>
              <a:prstGeom prst="rect">
                <a:avLst/>
              </a:prstGeom>
              <a:blipFill>
                <a:blip r:embed="rId2"/>
                <a:stretch>
                  <a:fillRect t="-2703" b="-2162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05">
                <a:extLst>
                  <a:ext uri="{FF2B5EF4-FFF2-40B4-BE49-F238E27FC236}">
                    <a16:creationId xmlns:a16="http://schemas.microsoft.com/office/drawing/2014/main" id="{D2575C39-D123-904C-A123-90595F0B320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29339" y="3092521"/>
                <a:ext cx="1980326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Marlett" pitchFamily="2" charset="2"/>
                  <a:buChar char="g"/>
                  <a:defRPr sz="24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25000"/>
                  <a:buFont typeface="Marlett" pitchFamily="2" charset="2"/>
                  <a:buChar char="i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75000"/>
                  <a:buChar char="•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Font typeface="Marlett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kern="0" smtClean="0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ker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ker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ker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 ker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b="1" i="1" kern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en-US" b="1" i="1" kern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ε</m:t>
                      </m:r>
                      <m:r>
                        <m:rPr>
                          <m:nor/>
                        </m:rPr>
                        <a:rPr lang="en-US" b="1" i="1" kern="0" baseline="-25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b="1" i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Content Placeholder 205">
                <a:extLst>
                  <a:ext uri="{FF2B5EF4-FFF2-40B4-BE49-F238E27FC236}">
                    <a16:creationId xmlns:a16="http://schemas.microsoft.com/office/drawing/2014/main" id="{D2575C39-D123-904C-A123-90595F0B3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9339" y="3092521"/>
                <a:ext cx="1980326" cy="461665"/>
              </a:xfrm>
              <a:prstGeom prst="rect">
                <a:avLst/>
              </a:prstGeom>
              <a:blipFill>
                <a:blip r:embed="rId3"/>
                <a:stretch>
                  <a:fillRect t="-2703" b="-18919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621F509C-422A-EF4A-97B6-50A6BEF2F7F0}"/>
              </a:ext>
            </a:extLst>
          </p:cNvPr>
          <p:cNvSpPr/>
          <p:nvPr/>
        </p:nvSpPr>
        <p:spPr bwMode="auto">
          <a:xfrm>
            <a:off x="2425096" y="2191181"/>
            <a:ext cx="1678675" cy="52385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0B173C-7880-0345-BACF-64FAB351058F}"/>
              </a:ext>
            </a:extLst>
          </p:cNvPr>
          <p:cNvSpPr/>
          <p:nvPr/>
        </p:nvSpPr>
        <p:spPr bwMode="auto">
          <a:xfrm>
            <a:off x="5758744" y="2177533"/>
            <a:ext cx="1678675" cy="52385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 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F4E74F-9A62-ED4D-B9C1-724C3083658D}"/>
              </a:ext>
            </a:extLst>
          </p:cNvPr>
          <p:cNvCxnSpPr/>
          <p:nvPr/>
        </p:nvCxnSpPr>
        <p:spPr bwMode="auto">
          <a:xfrm flipH="1">
            <a:off x="4103771" y="2439461"/>
            <a:ext cx="1654974" cy="136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4F89A6-A94B-3443-BA11-708423D14EC0}"/>
              </a:ext>
            </a:extLst>
          </p:cNvPr>
          <p:cNvCxnSpPr>
            <a:cxnSpLocks/>
          </p:cNvCxnSpPr>
          <p:nvPr/>
        </p:nvCxnSpPr>
        <p:spPr bwMode="auto">
          <a:xfrm flipH="1">
            <a:off x="3468966" y="2715038"/>
            <a:ext cx="2549930" cy="162879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Content Placeholder 11">
            <a:extLst>
              <a:ext uri="{FF2B5EF4-FFF2-40B4-BE49-F238E27FC236}">
                <a16:creationId xmlns:a16="http://schemas.microsoft.com/office/drawing/2014/main" id="{231D24E5-8E6C-B541-BB28-A4E5B74BE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65050" y="4258295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Content Placeholder 11">
            <a:extLst>
              <a:ext uri="{FF2B5EF4-FFF2-40B4-BE49-F238E27FC236}">
                <a16:creationId xmlns:a16="http://schemas.microsoft.com/office/drawing/2014/main" id="{CB87B1A3-2AF6-6843-A9E0-295B1D540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80282" y="4271943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Content Placeholder 11">
            <a:extLst>
              <a:ext uri="{FF2B5EF4-FFF2-40B4-BE49-F238E27FC236}">
                <a16:creationId xmlns:a16="http://schemas.microsoft.com/office/drawing/2014/main" id="{A9D66D1D-D327-6C44-9572-60CC6EACF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95515" y="4258294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209869-C918-2948-A7C1-08C1CF499224}"/>
              </a:ext>
            </a:extLst>
          </p:cNvPr>
          <p:cNvCxnSpPr>
            <a:cxnSpLocks/>
          </p:cNvCxnSpPr>
          <p:nvPr/>
        </p:nvCxnSpPr>
        <p:spPr bwMode="auto">
          <a:xfrm>
            <a:off x="2702215" y="2715038"/>
            <a:ext cx="432871" cy="162879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77E8AA-9AB0-BD4D-8416-C69766D6A0FB}"/>
              </a:ext>
            </a:extLst>
          </p:cNvPr>
          <p:cNvSpPr txBox="1"/>
          <p:nvPr/>
        </p:nvSpPr>
        <p:spPr>
          <a:xfrm>
            <a:off x="5021374" y="2981852"/>
            <a:ext cx="3323346" cy="1815882"/>
          </a:xfrm>
          <a:prstGeom prst="rect">
            <a:avLst/>
          </a:prstGeom>
          <a:solidFill>
            <a:srgbClr val="C00000">
              <a:alpha val="90000"/>
            </a:srgb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Privacy can be</a:t>
            </a:r>
            <a:br>
              <a:rPr lang="en-US" sz="28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preserved if at least</a:t>
            </a:r>
            <a:br>
              <a:rPr lang="en-US" sz="28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one server is</a:t>
            </a:r>
            <a:br>
              <a:rPr lang="en-US" sz="28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non-adversarial</a:t>
            </a:r>
          </a:p>
        </p:txBody>
      </p:sp>
    </p:spTree>
    <p:extLst>
      <p:ext uri="{BB962C8B-B14F-4D97-AF65-F5344CB8AC3E}">
        <p14:creationId xmlns:p14="http://schemas.microsoft.com/office/powerpoint/2010/main" val="14632253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C301-FE1D-FF48-A716-33190FF791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Fault-Tolerant Optimization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44EC24-9B08-8C4E-9DB8-A0452013D6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552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Byzantine Fault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No constraint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on misbehavior</a:t>
            </a:r>
            <a:br>
              <a:rPr lang="en-US" dirty="0"/>
            </a:br>
            <a:r>
              <a:rPr lang="en-US" dirty="0"/>
              <a:t>of </a:t>
            </a:r>
            <a:r>
              <a:rPr lang="en-US" i="1" dirty="0"/>
              <a:t>faulty</a:t>
            </a:r>
            <a:r>
              <a:rPr lang="en-US" dirty="0"/>
              <a:t> agents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5" descr="CSL graffiti modifi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66" y="2561149"/>
            <a:ext cx="4056463" cy="304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3840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25" y="3406608"/>
            <a:ext cx="3083824" cy="31108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421882" y="4945262"/>
            <a:ext cx="6604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69471" y="342418"/>
            <a:ext cx="7772400" cy="161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Faulty agent may provide gradients based on falsified data</a:t>
            </a:r>
          </a:p>
          <a:p>
            <a:endParaRPr lang="en-US" kern="0" dirty="0"/>
          </a:p>
          <a:p>
            <a:r>
              <a:rPr lang="en-US" kern="0" dirty="0"/>
              <a:t>Adversely affect model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85853" y="3634102"/>
                <a:ext cx="2400300" cy="240232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lang="en-US" sz="2000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</a:br>
                <a:r>
                  <a:rPr lang="en-US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Minimize global loss</a:t>
                </a:r>
                <a:endParaRPr lang="en-US" sz="2800" dirty="0"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      </a:t>
                </a:r>
                <a:endParaRPr lang="en-US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853" y="3634102"/>
                <a:ext cx="2400300" cy="2402324"/>
              </a:xfrm>
              <a:prstGeom prst="rect">
                <a:avLst/>
              </a:prstGeom>
              <a:blipFill>
                <a:blip r:embed="rId3"/>
                <a:stretch>
                  <a:fillRect l="-21579" t="-10526" r="-4737" b="-5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blipFill>
                <a:blip r:embed="rId4"/>
                <a:stretch>
                  <a:fillRect l="-3947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/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blipFill>
                <a:blip r:embed="rId5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/>
              <p:nvPr/>
            </p:nvSpPr>
            <p:spPr>
              <a:xfrm>
                <a:off x="2833969" y="3076126"/>
                <a:ext cx="954299" cy="46166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69" y="3076126"/>
                <a:ext cx="954299" cy="461665"/>
              </a:xfrm>
              <a:prstGeom prst="rect">
                <a:avLst/>
              </a:prstGeom>
              <a:blipFill>
                <a:blip r:embed="rId6"/>
                <a:stretch>
                  <a:fillRect l="-394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/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blipFill>
                <a:blip r:embed="rId7"/>
                <a:stretch>
                  <a:fillRect l="-394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CFE9DC1-BA48-F94D-BE35-9FA1860A05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54" y="2383037"/>
            <a:ext cx="692727" cy="6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512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8BE9-8B5E-BC47-A039-4A26D0CB1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Fault-Tolerance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7D7A-DF54-D74E-8CA8-6F25FA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897546" cy="4572000"/>
          </a:xfrm>
        </p:spPr>
        <p:txBody>
          <a:bodyPr/>
          <a:lstStyle/>
          <a:p>
            <a:r>
              <a:rPr lang="en-US" dirty="0"/>
              <a:t>What should be the objective of fault-tolerant optimization?</a:t>
            </a:r>
          </a:p>
          <a:p>
            <a:endParaRPr lang="en-US" dirty="0"/>
          </a:p>
          <a:p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                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6B5E2-C0BF-9947-BF12-95291972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6645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8BE9-8B5E-BC47-A039-4A26D0CB1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Fault-Tolerance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7D7A-DF54-D74E-8CA8-6F25FA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897546" cy="4572000"/>
          </a:xfrm>
        </p:spPr>
        <p:txBody>
          <a:bodyPr/>
          <a:lstStyle/>
          <a:p>
            <a:r>
              <a:rPr lang="en-US" dirty="0"/>
              <a:t>What should be the objective of fault-tolerant optimization?</a:t>
            </a:r>
          </a:p>
          <a:p>
            <a:endParaRPr lang="en-US" dirty="0"/>
          </a:p>
          <a:p>
            <a:r>
              <a:rPr lang="en-US" dirty="0"/>
              <a:t>Optimize over only </a:t>
            </a:r>
            <a:r>
              <a:rPr lang="en-US" dirty="0">
                <a:solidFill>
                  <a:srgbClr val="00B050"/>
                </a:solidFill>
              </a:rPr>
              <a:t>non-faulty</a:t>
            </a:r>
            <a:r>
              <a:rPr lang="en-US" dirty="0"/>
              <a:t> agents …  </a:t>
            </a:r>
            <a:r>
              <a:rPr lang="en-US" dirty="0">
                <a:solidFill>
                  <a:srgbClr val="00B050"/>
                </a:solidFill>
              </a:rPr>
              <a:t>set </a:t>
            </a:r>
            <a:r>
              <a:rPr lang="en-US" i="1" dirty="0">
                <a:solidFill>
                  <a:srgbClr val="00B050"/>
                </a:solidFill>
              </a:rPr>
              <a:t>N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                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6B5E2-C0BF-9947-BF12-95291972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93B650-09CB-4F48-8175-59179EE296FF}"/>
                  </a:ext>
                </a:extLst>
              </p:cNvPr>
              <p:cNvSpPr txBox="1"/>
              <p:nvPr/>
            </p:nvSpPr>
            <p:spPr>
              <a:xfrm>
                <a:off x="2616418" y="3391199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93B650-09CB-4F48-8175-59179EE29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418" y="3391199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28571" b="-179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977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>
            <a:cxnSpLocks/>
          </p:cNvCxnSpPr>
          <p:nvPr/>
        </p:nvCxnSpPr>
        <p:spPr bwMode="auto">
          <a:xfrm>
            <a:off x="1802327" y="370801"/>
            <a:ext cx="5375169" cy="63456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907425" y="2571624"/>
            <a:ext cx="4496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1980: Pease, </a:t>
            </a:r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Shostak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Lamport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Byzantine consensus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3186" y="4739720"/>
            <a:ext cx="2608406" cy="1520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1986: </a:t>
            </a:r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Dolev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al.</a:t>
            </a:r>
            <a:b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Approximate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Byzantine consensus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91737" y="4451211"/>
            <a:ext cx="3406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Tsitsiklis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1984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517" y="496222"/>
            <a:ext cx="23267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Hajnal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1958</a:t>
            </a:r>
            <a:b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Weak ergodicity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of nonhomogeneous Markov chains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097910-5304-2C4B-BD6E-33C72B576576}"/>
              </a:ext>
            </a:extLst>
          </p:cNvPr>
          <p:cNvSpPr txBox="1"/>
          <p:nvPr/>
        </p:nvSpPr>
        <p:spPr>
          <a:xfrm>
            <a:off x="1867643" y="5289474"/>
            <a:ext cx="39869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Jadbabaei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Lin, Morse 2003</a:t>
            </a:r>
            <a:b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Flocking problem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0516D6-329C-FC43-B47F-43C353EA1600}"/>
              </a:ext>
            </a:extLst>
          </p:cNvPr>
          <p:cNvSpPr txBox="1"/>
          <p:nvPr/>
        </p:nvSpPr>
        <p:spPr>
          <a:xfrm>
            <a:off x="3907425" y="3501451"/>
            <a:ext cx="51816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1983: Fischer, Lynch, Paterson</a:t>
            </a:r>
          </a:p>
          <a:p>
            <a:pPr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 Asynchronous consensus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impossibility result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8673B-13F0-FB46-BC60-B71F6A32B64C}"/>
              </a:ext>
            </a:extLst>
          </p:cNvPr>
          <p:cNvSpPr txBox="1"/>
          <p:nvPr/>
        </p:nvSpPr>
        <p:spPr>
          <a:xfrm>
            <a:off x="378035" y="2363401"/>
            <a:ext cx="2979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DeGroot 1974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Reaching a consensus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66B4DE-72D2-704F-9EF8-A4A9B6BC5612}"/>
              </a:ext>
            </a:extLst>
          </p:cNvPr>
          <p:cNvSpPr txBox="1"/>
          <p:nvPr/>
        </p:nvSpPr>
        <p:spPr>
          <a:xfrm>
            <a:off x="3162092" y="6205876"/>
            <a:ext cx="3336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Nedich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Ozdaglar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2009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7674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8BE9-8B5E-BC47-A039-4A26D0CB1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Fault-Tolerance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7D7A-DF54-D74E-8CA8-6F25FA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897546" cy="4572000"/>
          </a:xfrm>
        </p:spPr>
        <p:txBody>
          <a:bodyPr/>
          <a:lstStyle/>
          <a:p>
            <a:r>
              <a:rPr lang="en-US" dirty="0"/>
              <a:t>What should be the objective of fault-tolerant optimization?</a:t>
            </a:r>
          </a:p>
          <a:p>
            <a:endParaRPr lang="en-US" dirty="0"/>
          </a:p>
          <a:p>
            <a:r>
              <a:rPr lang="en-US" dirty="0"/>
              <a:t>Optimize over only </a:t>
            </a:r>
            <a:r>
              <a:rPr lang="en-US" dirty="0">
                <a:solidFill>
                  <a:srgbClr val="00B050"/>
                </a:solidFill>
              </a:rPr>
              <a:t>non-faulty</a:t>
            </a:r>
            <a:r>
              <a:rPr lang="en-US" dirty="0"/>
              <a:t> agents …  </a:t>
            </a:r>
            <a:r>
              <a:rPr lang="en-US" dirty="0">
                <a:solidFill>
                  <a:srgbClr val="00B050"/>
                </a:solidFill>
              </a:rPr>
              <a:t>set </a:t>
            </a:r>
            <a:r>
              <a:rPr lang="en-US" i="1" dirty="0">
                <a:solidFill>
                  <a:srgbClr val="00B050"/>
                </a:solidFill>
              </a:rPr>
              <a:t>N</a:t>
            </a:r>
            <a:endParaRPr lang="en-US" i="1" dirty="0"/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6B5E2-C0BF-9947-BF12-95291972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109035-82B8-614F-BFCE-A16B24C52AD9}"/>
                  </a:ext>
                </a:extLst>
              </p:cNvPr>
              <p:cNvSpPr txBox="1"/>
              <p:nvPr/>
            </p:nvSpPr>
            <p:spPr>
              <a:xfrm>
                <a:off x="2616418" y="3391199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109035-82B8-614F-BFCE-A16B24C52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418" y="3391199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28571" b="-179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7F2B080-B755-6A4C-9DF0-DE5C8D8E4EE6}"/>
              </a:ext>
            </a:extLst>
          </p:cNvPr>
          <p:cNvSpPr txBox="1"/>
          <p:nvPr/>
        </p:nvSpPr>
        <p:spPr>
          <a:xfrm rot="20462544">
            <a:off x="4075050" y="4126630"/>
            <a:ext cx="440770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Is this achievable?</a:t>
            </a:r>
          </a:p>
        </p:txBody>
      </p:sp>
    </p:spTree>
    <p:extLst>
      <p:ext uri="{BB962C8B-B14F-4D97-AF65-F5344CB8AC3E}">
        <p14:creationId xmlns:p14="http://schemas.microsoft.com/office/powerpoint/2010/main" val="27078786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7D7A-DF54-D74E-8CA8-6F25FA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9936" y="4294330"/>
            <a:ext cx="7897546" cy="45720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Depends on redundancy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 in agents’ cost functions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3622D4-57A1-DA4F-A58D-6025952631AB}"/>
              </a:ext>
            </a:extLst>
          </p:cNvPr>
          <p:cNvSpPr txBox="1">
            <a:spLocks/>
          </p:cNvSpPr>
          <p:nvPr/>
        </p:nvSpPr>
        <p:spPr bwMode="auto">
          <a:xfrm>
            <a:off x="685800" y="1524000"/>
            <a:ext cx="789754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Marlett" pitchFamily="2" charset="2"/>
              <a:buNone/>
            </a:pPr>
            <a:endParaRPr lang="en-US" kern="0" dirty="0">
              <a:sym typeface="Wingdings" pitchFamily="2" charset="2"/>
            </a:endParaRPr>
          </a:p>
          <a:p>
            <a:pPr marL="0" indent="0">
              <a:buFont typeface="Marlett" pitchFamily="2" charset="2"/>
              <a:buNone/>
            </a:pPr>
            <a:endParaRPr lang="en-US" kern="0" dirty="0">
              <a:sym typeface="Wingdings" pitchFamily="2" charset="2"/>
            </a:endParaRPr>
          </a:p>
          <a:p>
            <a:pPr marL="0" indent="0" algn="ctr">
              <a:buFont typeface="Marlett" pitchFamily="2" charset="2"/>
              <a:buNone/>
            </a:pPr>
            <a:r>
              <a:rPr lang="en-US" sz="4000" kern="0" dirty="0">
                <a:latin typeface="Impact" panose="020B0806030902050204" pitchFamily="34" charset="0"/>
                <a:sym typeface="Wingdings" pitchFamily="2" charset="2"/>
              </a:rPr>
              <a:t> </a:t>
            </a:r>
            <a:r>
              <a:rPr lang="en-US" sz="4000" kern="0" dirty="0">
                <a:solidFill>
                  <a:srgbClr val="00B050"/>
                </a:solidFill>
                <a:latin typeface="Impact" panose="020B0806030902050204" pitchFamily="34" charset="0"/>
                <a:sym typeface="Wingdings" pitchFamily="2" charset="2"/>
              </a:rPr>
              <a:t>It Depends</a:t>
            </a:r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B1DE8F6-C7E0-9849-8844-658D89427156}"/>
              </a:ext>
            </a:extLst>
          </p:cNvPr>
          <p:cNvSpPr txBox="1"/>
          <p:nvPr/>
        </p:nvSpPr>
        <p:spPr>
          <a:xfrm rot="20462544">
            <a:off x="5941523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5701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7D7A-DF54-D74E-8CA8-6F25FA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9936" y="4294330"/>
            <a:ext cx="7897546" cy="45720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Depends on redundancy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 in agents’ cost functions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3622D4-57A1-DA4F-A58D-6025952631AB}"/>
              </a:ext>
            </a:extLst>
          </p:cNvPr>
          <p:cNvSpPr txBox="1">
            <a:spLocks/>
          </p:cNvSpPr>
          <p:nvPr/>
        </p:nvSpPr>
        <p:spPr bwMode="auto">
          <a:xfrm>
            <a:off x="685800" y="1524000"/>
            <a:ext cx="789754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Marlett" pitchFamily="2" charset="2"/>
              <a:buNone/>
            </a:pPr>
            <a:endParaRPr lang="en-US" kern="0" dirty="0">
              <a:sym typeface="Wingdings" pitchFamily="2" charset="2"/>
            </a:endParaRPr>
          </a:p>
          <a:p>
            <a:pPr marL="0" indent="0">
              <a:buFont typeface="Marlett" pitchFamily="2" charset="2"/>
              <a:buNone/>
            </a:pPr>
            <a:endParaRPr lang="en-US" kern="0" dirty="0">
              <a:sym typeface="Wingdings" pitchFamily="2" charset="2"/>
            </a:endParaRPr>
          </a:p>
          <a:p>
            <a:pPr marL="0" indent="0" algn="ctr">
              <a:buFont typeface="Marlett" pitchFamily="2" charset="2"/>
              <a:buNone/>
            </a:pPr>
            <a:r>
              <a:rPr lang="en-US" sz="4000" kern="0" dirty="0">
                <a:latin typeface="Impact" panose="020B0806030902050204" pitchFamily="34" charset="0"/>
                <a:sym typeface="Wingdings" pitchFamily="2" charset="2"/>
              </a:rPr>
              <a:t> </a:t>
            </a:r>
            <a:r>
              <a:rPr lang="en-US" sz="4000" kern="0" dirty="0">
                <a:solidFill>
                  <a:srgbClr val="00B050"/>
                </a:solidFill>
                <a:latin typeface="Impact" panose="020B0806030902050204" pitchFamily="34" charset="0"/>
                <a:sym typeface="Wingdings" pitchFamily="2" charset="2"/>
              </a:rPr>
              <a:t>It Depends</a:t>
            </a:r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B1DE8F6-C7E0-9849-8844-658D89427156}"/>
              </a:ext>
            </a:extLst>
          </p:cNvPr>
          <p:cNvSpPr txBox="1"/>
          <p:nvPr/>
        </p:nvSpPr>
        <p:spPr>
          <a:xfrm rot="20462544">
            <a:off x="5941523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6DB083-A646-F241-9FB4-2E79C791926E}"/>
              </a:ext>
            </a:extLst>
          </p:cNvPr>
          <p:cNvCxnSpPr/>
          <p:nvPr/>
        </p:nvCxnSpPr>
        <p:spPr bwMode="auto">
          <a:xfrm>
            <a:off x="869795" y="4832195"/>
            <a:ext cx="752335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3EF87D8-99BD-0541-8391-771A431E882A}"/>
              </a:ext>
            </a:extLst>
          </p:cNvPr>
          <p:cNvSpPr txBox="1"/>
          <p:nvPr/>
        </p:nvSpPr>
        <p:spPr>
          <a:xfrm>
            <a:off x="851379" y="3908447"/>
            <a:ext cx="189827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Independent</a:t>
            </a:r>
            <a:br>
              <a:rPr lang="en-US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functions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0E2B4D-BB43-714E-B623-502B2C4052B0}"/>
              </a:ext>
            </a:extLst>
          </p:cNvPr>
          <p:cNvSpPr txBox="1"/>
          <p:nvPr/>
        </p:nvSpPr>
        <p:spPr>
          <a:xfrm>
            <a:off x="6510512" y="3908446"/>
            <a:ext cx="179568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“Enough”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redundancy</a:t>
            </a:r>
          </a:p>
        </p:txBody>
      </p:sp>
    </p:spTree>
    <p:extLst>
      <p:ext uri="{BB962C8B-B14F-4D97-AF65-F5344CB8AC3E}">
        <p14:creationId xmlns:p14="http://schemas.microsoft.com/office/powerpoint/2010/main" val="10418480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977D9F-05F3-D041-AD48-91B88E3A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B3A61F93-6E93-4646-81E8-4B97B53D6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904" y="3964340"/>
            <a:ext cx="595745" cy="595745"/>
          </a:xfr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23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7EAEFED5-783E-8740-9E18-5AE900483C43}"/>
              </a:ext>
            </a:extLst>
          </p:cNvPr>
          <p:cNvSpPr/>
          <p:nvPr/>
        </p:nvSpPr>
        <p:spPr bwMode="auto">
          <a:xfrm>
            <a:off x="1745672" y="1608244"/>
            <a:ext cx="3560157" cy="2346287"/>
          </a:xfrm>
          <a:custGeom>
            <a:avLst/>
            <a:gdLst>
              <a:gd name="connsiteX0" fmla="*/ 0 w 2951018"/>
              <a:gd name="connsiteY0" fmla="*/ 13855 h 2328104"/>
              <a:gd name="connsiteX1" fmla="*/ 665018 w 2951018"/>
              <a:gd name="connsiteY1" fmla="*/ 2175164 h 2328104"/>
              <a:gd name="connsiteX2" fmla="*/ 2216727 w 2951018"/>
              <a:gd name="connsiteY2" fmla="*/ 1911927 h 2328104"/>
              <a:gd name="connsiteX3" fmla="*/ 2951018 w 2951018"/>
              <a:gd name="connsiteY3" fmla="*/ 0 h 232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328104">
                <a:moveTo>
                  <a:pt x="0" y="13855"/>
                </a:moveTo>
                <a:cubicBezTo>
                  <a:pt x="147782" y="936337"/>
                  <a:pt x="295564" y="1858819"/>
                  <a:pt x="665018" y="2175164"/>
                </a:cubicBezTo>
                <a:cubicBezTo>
                  <a:pt x="1034473" y="2491509"/>
                  <a:pt x="1835727" y="2274454"/>
                  <a:pt x="2216727" y="1911927"/>
                </a:cubicBezTo>
                <a:cubicBezTo>
                  <a:pt x="2597727" y="1549400"/>
                  <a:pt x="2774372" y="774700"/>
                  <a:pt x="2951018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6678330-E1FF-4247-857E-07DF79BE5FC5}"/>
              </a:ext>
            </a:extLst>
          </p:cNvPr>
          <p:cNvSpPr/>
          <p:nvPr/>
        </p:nvSpPr>
        <p:spPr bwMode="auto">
          <a:xfrm>
            <a:off x="5930808" y="1460171"/>
            <a:ext cx="874855" cy="2495542"/>
          </a:xfrm>
          <a:custGeom>
            <a:avLst/>
            <a:gdLst>
              <a:gd name="connsiteX0" fmla="*/ 0 w 2604655"/>
              <a:gd name="connsiteY0" fmla="*/ 41564 h 2680071"/>
              <a:gd name="connsiteX1" fmla="*/ 609600 w 2604655"/>
              <a:gd name="connsiteY1" fmla="*/ 2299854 h 2680071"/>
              <a:gd name="connsiteX2" fmla="*/ 2064328 w 2604655"/>
              <a:gd name="connsiteY2" fmla="*/ 2452254 h 2680071"/>
              <a:gd name="connsiteX3" fmla="*/ 2604655 w 2604655"/>
              <a:gd name="connsiteY3" fmla="*/ 0 h 2680071"/>
              <a:gd name="connsiteX4" fmla="*/ 2604655 w 2604655"/>
              <a:gd name="connsiteY4" fmla="*/ 0 h 268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4655" h="2680071">
                <a:moveTo>
                  <a:pt x="0" y="41564"/>
                </a:moveTo>
                <a:cubicBezTo>
                  <a:pt x="132772" y="969818"/>
                  <a:pt x="265545" y="1898073"/>
                  <a:pt x="609600" y="2299854"/>
                </a:cubicBezTo>
                <a:cubicBezTo>
                  <a:pt x="953655" y="2701635"/>
                  <a:pt x="1731819" y="2835563"/>
                  <a:pt x="2064328" y="2452254"/>
                </a:cubicBezTo>
                <a:cubicBezTo>
                  <a:pt x="2396837" y="2068945"/>
                  <a:pt x="2604655" y="0"/>
                  <a:pt x="2604655" y="0"/>
                </a:cubicBezTo>
                <a:lnTo>
                  <a:pt x="2604655" y="0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A9BDB3-351F-314C-8267-E7571B04D495}"/>
              </a:ext>
            </a:extLst>
          </p:cNvPr>
          <p:cNvSpPr txBox="1"/>
          <p:nvPr/>
        </p:nvSpPr>
        <p:spPr>
          <a:xfrm>
            <a:off x="769872" y="4647084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6ABAC-0EA9-8C4B-B4C4-A73F0A6E5E9E}"/>
              </a:ext>
            </a:extLst>
          </p:cNvPr>
          <p:cNvSpPr txBox="1"/>
          <p:nvPr/>
        </p:nvSpPr>
        <p:spPr>
          <a:xfrm>
            <a:off x="2877394" y="4642199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34983D-495F-604D-AFAE-4C6E679CDF94}"/>
              </a:ext>
            </a:extLst>
          </p:cNvPr>
          <p:cNvSpPr txBox="1"/>
          <p:nvPr/>
        </p:nvSpPr>
        <p:spPr>
          <a:xfrm>
            <a:off x="6282911" y="4650826"/>
            <a:ext cx="343364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463859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977D9F-05F3-D041-AD48-91B88E3A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B3A61F93-6E93-4646-81E8-4B97B53D6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904" y="3964340"/>
            <a:ext cx="595745" cy="595745"/>
          </a:xfr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23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7EAEFED5-783E-8740-9E18-5AE900483C43}"/>
              </a:ext>
            </a:extLst>
          </p:cNvPr>
          <p:cNvSpPr/>
          <p:nvPr/>
        </p:nvSpPr>
        <p:spPr bwMode="auto">
          <a:xfrm>
            <a:off x="1745672" y="1608244"/>
            <a:ext cx="3560157" cy="2346287"/>
          </a:xfrm>
          <a:custGeom>
            <a:avLst/>
            <a:gdLst>
              <a:gd name="connsiteX0" fmla="*/ 0 w 2951018"/>
              <a:gd name="connsiteY0" fmla="*/ 13855 h 2328104"/>
              <a:gd name="connsiteX1" fmla="*/ 665018 w 2951018"/>
              <a:gd name="connsiteY1" fmla="*/ 2175164 h 2328104"/>
              <a:gd name="connsiteX2" fmla="*/ 2216727 w 2951018"/>
              <a:gd name="connsiteY2" fmla="*/ 1911927 h 2328104"/>
              <a:gd name="connsiteX3" fmla="*/ 2951018 w 2951018"/>
              <a:gd name="connsiteY3" fmla="*/ 0 h 232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328104">
                <a:moveTo>
                  <a:pt x="0" y="13855"/>
                </a:moveTo>
                <a:cubicBezTo>
                  <a:pt x="147782" y="936337"/>
                  <a:pt x="295564" y="1858819"/>
                  <a:pt x="665018" y="2175164"/>
                </a:cubicBezTo>
                <a:cubicBezTo>
                  <a:pt x="1034473" y="2491509"/>
                  <a:pt x="1835727" y="2274454"/>
                  <a:pt x="2216727" y="1911927"/>
                </a:cubicBezTo>
                <a:cubicBezTo>
                  <a:pt x="2597727" y="1549400"/>
                  <a:pt x="2774372" y="774700"/>
                  <a:pt x="2951018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70322-F886-814E-9B4A-7A0D2B0AD83E}"/>
              </a:ext>
            </a:extLst>
          </p:cNvPr>
          <p:cNvSpPr txBox="1"/>
          <p:nvPr/>
        </p:nvSpPr>
        <p:spPr>
          <a:xfrm>
            <a:off x="769872" y="4647084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480EB4-EED5-5845-AA20-ED7A0BDFCDBD}"/>
              </a:ext>
            </a:extLst>
          </p:cNvPr>
          <p:cNvSpPr txBox="1"/>
          <p:nvPr/>
        </p:nvSpPr>
        <p:spPr>
          <a:xfrm>
            <a:off x="2877394" y="4642199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8EEC19-8B14-464C-88B3-A11166E47F7A}"/>
              </a:ext>
            </a:extLst>
          </p:cNvPr>
          <p:cNvSpPr txBox="1"/>
          <p:nvPr/>
        </p:nvSpPr>
        <p:spPr>
          <a:xfrm>
            <a:off x="6282911" y="4650826"/>
            <a:ext cx="343364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0660F28B-F88E-2740-95CA-A364AA365712}"/>
              </a:ext>
            </a:extLst>
          </p:cNvPr>
          <p:cNvSpPr/>
          <p:nvPr/>
        </p:nvSpPr>
        <p:spPr bwMode="auto">
          <a:xfrm>
            <a:off x="1502229" y="4506679"/>
            <a:ext cx="391885" cy="1077686"/>
          </a:xfrm>
          <a:prstGeom prst="upArrow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598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977D9F-05F3-D041-AD48-91B88E3A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7EAEFED5-783E-8740-9E18-5AE900483C43}"/>
              </a:ext>
            </a:extLst>
          </p:cNvPr>
          <p:cNvSpPr/>
          <p:nvPr/>
        </p:nvSpPr>
        <p:spPr bwMode="auto">
          <a:xfrm>
            <a:off x="1745672" y="1608244"/>
            <a:ext cx="3560157" cy="2346287"/>
          </a:xfrm>
          <a:custGeom>
            <a:avLst/>
            <a:gdLst>
              <a:gd name="connsiteX0" fmla="*/ 0 w 2951018"/>
              <a:gd name="connsiteY0" fmla="*/ 13855 h 2328104"/>
              <a:gd name="connsiteX1" fmla="*/ 665018 w 2951018"/>
              <a:gd name="connsiteY1" fmla="*/ 2175164 h 2328104"/>
              <a:gd name="connsiteX2" fmla="*/ 2216727 w 2951018"/>
              <a:gd name="connsiteY2" fmla="*/ 1911927 h 2328104"/>
              <a:gd name="connsiteX3" fmla="*/ 2951018 w 2951018"/>
              <a:gd name="connsiteY3" fmla="*/ 0 h 232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328104">
                <a:moveTo>
                  <a:pt x="0" y="13855"/>
                </a:moveTo>
                <a:cubicBezTo>
                  <a:pt x="147782" y="936337"/>
                  <a:pt x="295564" y="1858819"/>
                  <a:pt x="665018" y="2175164"/>
                </a:cubicBezTo>
                <a:cubicBezTo>
                  <a:pt x="1034473" y="2491509"/>
                  <a:pt x="1835727" y="2274454"/>
                  <a:pt x="2216727" y="1911927"/>
                </a:cubicBezTo>
                <a:cubicBezTo>
                  <a:pt x="2597727" y="1549400"/>
                  <a:pt x="2774372" y="774700"/>
                  <a:pt x="2951018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6678330-E1FF-4247-857E-07DF79BE5FC5}"/>
              </a:ext>
            </a:extLst>
          </p:cNvPr>
          <p:cNvSpPr/>
          <p:nvPr/>
        </p:nvSpPr>
        <p:spPr bwMode="auto">
          <a:xfrm>
            <a:off x="5930808" y="1460171"/>
            <a:ext cx="874855" cy="2495542"/>
          </a:xfrm>
          <a:custGeom>
            <a:avLst/>
            <a:gdLst>
              <a:gd name="connsiteX0" fmla="*/ 0 w 2604655"/>
              <a:gd name="connsiteY0" fmla="*/ 41564 h 2680071"/>
              <a:gd name="connsiteX1" fmla="*/ 609600 w 2604655"/>
              <a:gd name="connsiteY1" fmla="*/ 2299854 h 2680071"/>
              <a:gd name="connsiteX2" fmla="*/ 2064328 w 2604655"/>
              <a:gd name="connsiteY2" fmla="*/ 2452254 h 2680071"/>
              <a:gd name="connsiteX3" fmla="*/ 2604655 w 2604655"/>
              <a:gd name="connsiteY3" fmla="*/ 0 h 2680071"/>
              <a:gd name="connsiteX4" fmla="*/ 2604655 w 2604655"/>
              <a:gd name="connsiteY4" fmla="*/ 0 h 268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4655" h="2680071">
                <a:moveTo>
                  <a:pt x="0" y="41564"/>
                </a:moveTo>
                <a:cubicBezTo>
                  <a:pt x="132772" y="969818"/>
                  <a:pt x="265545" y="1898073"/>
                  <a:pt x="609600" y="2299854"/>
                </a:cubicBezTo>
                <a:cubicBezTo>
                  <a:pt x="953655" y="2701635"/>
                  <a:pt x="1731819" y="2835563"/>
                  <a:pt x="2064328" y="2452254"/>
                </a:cubicBezTo>
                <a:cubicBezTo>
                  <a:pt x="2396837" y="2068945"/>
                  <a:pt x="2604655" y="0"/>
                  <a:pt x="2604655" y="0"/>
                </a:cubicBezTo>
                <a:lnTo>
                  <a:pt x="2604655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1D68B-E874-134D-92A8-99E7DE496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D6EEE87-75C4-BA44-94E4-1386427B0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29834" y="3953358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3FCB8F-0F7E-DF4A-B100-D67F61AEB56C}"/>
              </a:ext>
            </a:extLst>
          </p:cNvPr>
          <p:cNvSpPr txBox="1"/>
          <p:nvPr/>
        </p:nvSpPr>
        <p:spPr>
          <a:xfrm>
            <a:off x="769872" y="4647084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7F7FA0-E269-CB41-BC03-A5CBDA17D47C}"/>
              </a:ext>
            </a:extLst>
          </p:cNvPr>
          <p:cNvSpPr txBox="1"/>
          <p:nvPr/>
        </p:nvSpPr>
        <p:spPr>
          <a:xfrm>
            <a:off x="2877394" y="4642199"/>
            <a:ext cx="364203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A145F1-8AD6-2E4B-BA68-ECBD343D5664}"/>
              </a:ext>
            </a:extLst>
          </p:cNvPr>
          <p:cNvSpPr txBox="1"/>
          <p:nvPr/>
        </p:nvSpPr>
        <p:spPr>
          <a:xfrm>
            <a:off x="6282911" y="4650826"/>
            <a:ext cx="343364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785295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6D1A7A-E34D-BC40-BAF7-473DD73E7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C6678330-E1FF-4247-857E-07DF79BE5FC5}"/>
              </a:ext>
            </a:extLst>
          </p:cNvPr>
          <p:cNvSpPr/>
          <p:nvPr/>
        </p:nvSpPr>
        <p:spPr bwMode="auto">
          <a:xfrm>
            <a:off x="5930808" y="1460171"/>
            <a:ext cx="874855" cy="2495542"/>
          </a:xfrm>
          <a:custGeom>
            <a:avLst/>
            <a:gdLst>
              <a:gd name="connsiteX0" fmla="*/ 0 w 2604655"/>
              <a:gd name="connsiteY0" fmla="*/ 41564 h 2680071"/>
              <a:gd name="connsiteX1" fmla="*/ 609600 w 2604655"/>
              <a:gd name="connsiteY1" fmla="*/ 2299854 h 2680071"/>
              <a:gd name="connsiteX2" fmla="*/ 2064328 w 2604655"/>
              <a:gd name="connsiteY2" fmla="*/ 2452254 h 2680071"/>
              <a:gd name="connsiteX3" fmla="*/ 2604655 w 2604655"/>
              <a:gd name="connsiteY3" fmla="*/ 0 h 2680071"/>
              <a:gd name="connsiteX4" fmla="*/ 2604655 w 2604655"/>
              <a:gd name="connsiteY4" fmla="*/ 0 h 268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4655" h="2680071">
                <a:moveTo>
                  <a:pt x="0" y="41564"/>
                </a:moveTo>
                <a:cubicBezTo>
                  <a:pt x="132772" y="969818"/>
                  <a:pt x="265545" y="1898073"/>
                  <a:pt x="609600" y="2299854"/>
                </a:cubicBezTo>
                <a:cubicBezTo>
                  <a:pt x="953655" y="2701635"/>
                  <a:pt x="1731819" y="2835563"/>
                  <a:pt x="2064328" y="2452254"/>
                </a:cubicBezTo>
                <a:cubicBezTo>
                  <a:pt x="2396837" y="2068945"/>
                  <a:pt x="2604655" y="0"/>
                  <a:pt x="2604655" y="0"/>
                </a:cubicBezTo>
                <a:lnTo>
                  <a:pt x="2604655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17771-6314-7542-9BB1-CECABEF0E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1">
            <a:extLst>
              <a:ext uri="{FF2B5EF4-FFF2-40B4-BE49-F238E27FC236}">
                <a16:creationId xmlns:a16="http://schemas.microsoft.com/office/drawing/2014/main" id="{354963BC-F2CF-E148-80D5-2BBB0A5D1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29834" y="3953358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585AF3-3B52-9949-BF01-88B355429BE4}"/>
              </a:ext>
            </a:extLst>
          </p:cNvPr>
          <p:cNvSpPr txBox="1"/>
          <p:nvPr/>
        </p:nvSpPr>
        <p:spPr>
          <a:xfrm>
            <a:off x="769872" y="4647084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46A934-523F-F343-B342-5A70F908DA30}"/>
              </a:ext>
            </a:extLst>
          </p:cNvPr>
          <p:cNvSpPr txBox="1"/>
          <p:nvPr/>
        </p:nvSpPr>
        <p:spPr>
          <a:xfrm>
            <a:off x="2877394" y="4642199"/>
            <a:ext cx="364203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002CE2-9AB6-3248-9CF3-E3AF17B9E6A1}"/>
              </a:ext>
            </a:extLst>
          </p:cNvPr>
          <p:cNvSpPr txBox="1"/>
          <p:nvPr/>
        </p:nvSpPr>
        <p:spPr>
          <a:xfrm>
            <a:off x="6282911" y="4650826"/>
            <a:ext cx="343364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5DE62E8C-BB20-9A4E-A614-FAC3517BBD83}"/>
              </a:ext>
            </a:extLst>
          </p:cNvPr>
          <p:cNvSpPr/>
          <p:nvPr/>
        </p:nvSpPr>
        <p:spPr bwMode="auto">
          <a:xfrm>
            <a:off x="5255990" y="4523008"/>
            <a:ext cx="391885" cy="1077686"/>
          </a:xfrm>
          <a:prstGeom prst="upArrow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6507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C55EAB7-86BA-394B-8EB7-320771171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B3A61F93-6E93-4646-81E8-4B97B53D6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834" y="3953358"/>
            <a:ext cx="595745" cy="595745"/>
          </a:xfr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C6678330-E1FF-4247-857E-07DF79BE5FC5}"/>
              </a:ext>
            </a:extLst>
          </p:cNvPr>
          <p:cNvSpPr/>
          <p:nvPr/>
        </p:nvSpPr>
        <p:spPr bwMode="auto">
          <a:xfrm>
            <a:off x="5930808" y="1460171"/>
            <a:ext cx="874855" cy="2495542"/>
          </a:xfrm>
          <a:custGeom>
            <a:avLst/>
            <a:gdLst>
              <a:gd name="connsiteX0" fmla="*/ 0 w 2604655"/>
              <a:gd name="connsiteY0" fmla="*/ 41564 h 2680071"/>
              <a:gd name="connsiteX1" fmla="*/ 609600 w 2604655"/>
              <a:gd name="connsiteY1" fmla="*/ 2299854 h 2680071"/>
              <a:gd name="connsiteX2" fmla="*/ 2064328 w 2604655"/>
              <a:gd name="connsiteY2" fmla="*/ 2452254 h 2680071"/>
              <a:gd name="connsiteX3" fmla="*/ 2604655 w 2604655"/>
              <a:gd name="connsiteY3" fmla="*/ 0 h 2680071"/>
              <a:gd name="connsiteX4" fmla="*/ 2604655 w 2604655"/>
              <a:gd name="connsiteY4" fmla="*/ 0 h 268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4655" h="2680071">
                <a:moveTo>
                  <a:pt x="0" y="41564"/>
                </a:moveTo>
                <a:cubicBezTo>
                  <a:pt x="132772" y="969818"/>
                  <a:pt x="265545" y="1898073"/>
                  <a:pt x="609600" y="2299854"/>
                </a:cubicBezTo>
                <a:cubicBezTo>
                  <a:pt x="953655" y="2701635"/>
                  <a:pt x="1731819" y="2835563"/>
                  <a:pt x="2064328" y="2452254"/>
                </a:cubicBezTo>
                <a:cubicBezTo>
                  <a:pt x="2396837" y="2068945"/>
                  <a:pt x="2604655" y="0"/>
                  <a:pt x="2604655" y="0"/>
                </a:cubicBezTo>
                <a:lnTo>
                  <a:pt x="2604655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5DD721-AE2B-9C48-880E-681F95A95A8B}"/>
              </a:ext>
            </a:extLst>
          </p:cNvPr>
          <p:cNvSpPr/>
          <p:nvPr/>
        </p:nvSpPr>
        <p:spPr bwMode="auto">
          <a:xfrm>
            <a:off x="706178" y="4882243"/>
            <a:ext cx="7604522" cy="1975757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09E09B-69E0-4149-91A6-09CCA85E97EC}"/>
              </a:ext>
            </a:extLst>
          </p:cNvPr>
          <p:cNvSpPr txBox="1"/>
          <p:nvPr/>
        </p:nvSpPr>
        <p:spPr>
          <a:xfrm>
            <a:off x="654102" y="5098193"/>
            <a:ext cx="5239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Provably impossible to compute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153FCC-2314-5C43-9F79-B0A89651AFDE}"/>
                  </a:ext>
                </a:extLst>
              </p:cNvPr>
              <p:cNvSpPr txBox="1"/>
              <p:nvPr/>
            </p:nvSpPr>
            <p:spPr>
              <a:xfrm>
                <a:off x="4968222" y="5493786"/>
                <a:ext cx="2918967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153FCC-2314-5C43-9F79-B0A89651A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222" y="5493786"/>
                <a:ext cx="2918967" cy="1137876"/>
              </a:xfrm>
              <a:prstGeom prst="rect">
                <a:avLst/>
              </a:prstGeom>
              <a:blipFill>
                <a:blip r:embed="rId5"/>
                <a:stretch>
                  <a:fillRect t="-131111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94364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2C0257-7CEF-2844-A87A-62FD2309887B}"/>
              </a:ext>
            </a:extLst>
          </p:cNvPr>
          <p:cNvCxnSpPr/>
          <p:nvPr/>
        </p:nvCxnSpPr>
        <p:spPr bwMode="auto">
          <a:xfrm>
            <a:off x="869795" y="4081079"/>
            <a:ext cx="752335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4D7966E-A57F-774E-9973-F7981A6B590E}"/>
              </a:ext>
            </a:extLst>
          </p:cNvPr>
          <p:cNvSpPr txBox="1"/>
          <p:nvPr/>
        </p:nvSpPr>
        <p:spPr>
          <a:xfrm>
            <a:off x="851379" y="3157331"/>
            <a:ext cx="1898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Independent</a:t>
            </a:r>
            <a:br>
              <a:rPr lang="en-US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functions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8EC4E-3600-DC44-947F-5004DBF839BA}"/>
              </a:ext>
            </a:extLst>
          </p:cNvPr>
          <p:cNvSpPr txBox="1"/>
          <p:nvPr/>
        </p:nvSpPr>
        <p:spPr>
          <a:xfrm>
            <a:off x="6510512" y="3157330"/>
            <a:ext cx="1795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“Enough”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redundancy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37EF0-D8B3-EE47-AEA4-4EC2D0F52EFB}"/>
              </a:ext>
            </a:extLst>
          </p:cNvPr>
          <p:cNvSpPr txBox="1"/>
          <p:nvPr/>
        </p:nvSpPr>
        <p:spPr>
          <a:xfrm rot="20462544">
            <a:off x="6023168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8C71D6-1977-4346-BA19-DE9BC05D1625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8C71D6-1977-4346-BA19-DE9BC05D1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963E49C-3033-5B4B-9459-7F90D29CBDE3}"/>
              </a:ext>
            </a:extLst>
          </p:cNvPr>
          <p:cNvSpPr txBox="1"/>
          <p:nvPr/>
        </p:nvSpPr>
        <p:spPr>
          <a:xfrm rot="20462544">
            <a:off x="5941523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5F2D92-4D22-F841-9787-81006B06D94A}"/>
              </a:ext>
            </a:extLst>
          </p:cNvPr>
          <p:cNvSpPr txBox="1"/>
          <p:nvPr/>
        </p:nvSpPr>
        <p:spPr>
          <a:xfrm>
            <a:off x="851379" y="4178068"/>
            <a:ext cx="2154756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Approximation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BC3F8-91D1-B74B-9CA6-C81D4121F864}"/>
              </a:ext>
            </a:extLst>
          </p:cNvPr>
          <p:cNvSpPr txBox="1"/>
          <p:nvPr/>
        </p:nvSpPr>
        <p:spPr>
          <a:xfrm>
            <a:off x="7060164" y="4178068"/>
            <a:ext cx="954107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Exact</a:t>
            </a:r>
          </a:p>
        </p:txBody>
      </p:sp>
    </p:spTree>
    <p:extLst>
      <p:ext uri="{BB962C8B-B14F-4D97-AF65-F5344CB8AC3E}">
        <p14:creationId xmlns:p14="http://schemas.microsoft.com/office/powerpoint/2010/main" val="11156686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A7F9214-328B-A64A-B6D5-171D8B86C4EE}"/>
              </a:ext>
            </a:extLst>
          </p:cNvPr>
          <p:cNvSpPr/>
          <p:nvPr/>
        </p:nvSpPr>
        <p:spPr bwMode="auto">
          <a:xfrm flipV="1">
            <a:off x="457202" y="4698522"/>
            <a:ext cx="6993293" cy="1947209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each iteration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Agent</a:t>
                </a:r>
                <a:r>
                  <a:rPr lang="en-US" i="1" dirty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US" i="1" dirty="0" err="1">
                    <a:latin typeface="Times" charset="0"/>
                    <a:ea typeface="Times" charset="0"/>
                    <a:cs typeface="Times" charset="0"/>
                  </a:rPr>
                  <a:t>i</a:t>
                </a:r>
                <a:endParaRPr lang="en-US" i="1" dirty="0">
                  <a:latin typeface="Times" charset="0"/>
                  <a:ea typeface="Times" charset="0"/>
                  <a:cs typeface="Times" charset="0"/>
                </a:endParaRPr>
              </a:p>
              <a:p>
                <a:pPr lvl="1"/>
                <a:r>
                  <a:rPr lang="en-US" sz="2400" dirty="0"/>
                  <a:t>Downloads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from server</a:t>
                </a:r>
              </a:p>
              <a:p>
                <a:pPr lvl="1"/>
                <a:r>
                  <a:rPr lang="en-US" sz="2400" dirty="0"/>
                  <a:t>Uploads gradient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endParaRPr lang="en-US" sz="1800" dirty="0"/>
              </a:p>
              <a:p>
                <a:r>
                  <a:rPr lang="en-US" dirty="0"/>
                  <a:t>Server updates estimate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⟵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286" t="-949" b="-86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AFE5763-E15B-464B-AF14-94A7EE380E5C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BD98647-909E-464F-87FF-F47BA95456B9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FE24933-8C59-BC44-9994-F5291C6FA031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20AB885-AD8F-C14B-A8E0-B401A6CA6A70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Content Placeholder 11">
            <a:extLst>
              <a:ext uri="{FF2B5EF4-FFF2-40B4-BE49-F238E27FC236}">
                <a16:creationId xmlns:a16="http://schemas.microsoft.com/office/drawing/2014/main" id="{B5F5A4C1-CA5F-464F-9ACE-81B436D7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Content Placeholder 11">
            <a:extLst>
              <a:ext uri="{FF2B5EF4-FFF2-40B4-BE49-F238E27FC236}">
                <a16:creationId xmlns:a16="http://schemas.microsoft.com/office/drawing/2014/main" id="{7B4BA7DC-B72E-AF47-B3CC-C0405983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9DF4683-AA1F-E548-BA6A-46A4337E8D02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/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A772E1-DD0B-E34D-BC8F-14E9598275D9}"/>
                  </a:ext>
                </a:extLst>
              </p:cNvPr>
              <p:cNvSpPr txBox="1"/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A772E1-DD0B-E34D-BC8F-14E959827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blipFill>
                <a:blip r:embed="rId7"/>
                <a:stretch>
                  <a:fillRect l="-416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A2D13E-12B5-0D47-B053-7687F2DD58AA}"/>
                  </a:ext>
                </a:extLst>
              </p:cNvPr>
              <p:cNvSpPr txBox="1"/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A2D13E-12B5-0D47-B053-7687F2DD5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AAF31648-0BA8-5B43-82D4-54BA4F385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15350" y="3736830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Left Arrow 19">
            <a:extLst>
              <a:ext uri="{FF2B5EF4-FFF2-40B4-BE49-F238E27FC236}">
                <a16:creationId xmlns:a16="http://schemas.microsoft.com/office/drawing/2014/main" id="{7F04946B-D2EC-C849-9FFA-98D093195B15}"/>
              </a:ext>
            </a:extLst>
          </p:cNvPr>
          <p:cNvSpPr/>
          <p:nvPr/>
        </p:nvSpPr>
        <p:spPr bwMode="auto">
          <a:xfrm>
            <a:off x="7450495" y="5600700"/>
            <a:ext cx="837035" cy="440871"/>
          </a:xfrm>
          <a:prstGeom prst="leftArrow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14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>
            <a:cxnSpLocks/>
          </p:cNvCxnSpPr>
          <p:nvPr/>
        </p:nvCxnSpPr>
        <p:spPr bwMode="auto">
          <a:xfrm>
            <a:off x="1802327" y="370801"/>
            <a:ext cx="5375169" cy="63456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907425" y="2571624"/>
            <a:ext cx="4496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1980: Pease, </a:t>
            </a:r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Shostak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Lamport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Byzantine consensus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3186" y="4739720"/>
            <a:ext cx="2608406" cy="1520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1986: </a:t>
            </a:r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Dolev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al.</a:t>
            </a:r>
            <a:b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Approximate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Byzantine consensus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91737" y="4451211"/>
            <a:ext cx="3406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Tsitsiklis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1984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517" y="496222"/>
            <a:ext cx="23267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Hajnal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1958</a:t>
            </a:r>
            <a:b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Weak ergodicity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of nonhomogeneous Markov chains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097910-5304-2C4B-BD6E-33C72B576576}"/>
              </a:ext>
            </a:extLst>
          </p:cNvPr>
          <p:cNvSpPr txBox="1"/>
          <p:nvPr/>
        </p:nvSpPr>
        <p:spPr>
          <a:xfrm>
            <a:off x="1867643" y="5289474"/>
            <a:ext cx="39869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Jadbabaei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Lin, Morse 2003</a:t>
            </a:r>
            <a:b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Flocking problem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0516D6-329C-FC43-B47F-43C353EA1600}"/>
              </a:ext>
            </a:extLst>
          </p:cNvPr>
          <p:cNvSpPr txBox="1"/>
          <p:nvPr/>
        </p:nvSpPr>
        <p:spPr>
          <a:xfrm>
            <a:off x="3907425" y="3501451"/>
            <a:ext cx="51816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1983: Fischer, Lynch, Paterson</a:t>
            </a:r>
          </a:p>
          <a:p>
            <a:pPr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 Asynchronous consensus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impossibility result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8673B-13F0-FB46-BC60-B71F6A32B64C}"/>
              </a:ext>
            </a:extLst>
          </p:cNvPr>
          <p:cNvSpPr txBox="1"/>
          <p:nvPr/>
        </p:nvSpPr>
        <p:spPr>
          <a:xfrm>
            <a:off x="378035" y="2363401"/>
            <a:ext cx="2979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DeGroot 1974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Reaching a consensus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A30E3-DC3A-D04A-8C74-FC2A4D25D8EF}"/>
              </a:ext>
            </a:extLst>
          </p:cNvPr>
          <p:cNvSpPr txBox="1"/>
          <p:nvPr/>
        </p:nvSpPr>
        <p:spPr>
          <a:xfrm>
            <a:off x="378035" y="3998779"/>
            <a:ext cx="2136763" cy="9048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Decentralized</a:t>
            </a: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669C2C-4A81-7D46-AE63-9A7B21996601}"/>
              </a:ext>
            </a:extLst>
          </p:cNvPr>
          <p:cNvSpPr txBox="1"/>
          <p:nvPr/>
        </p:nvSpPr>
        <p:spPr>
          <a:xfrm>
            <a:off x="5476892" y="1180245"/>
            <a:ext cx="2045528" cy="90486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Distributed</a:t>
            </a: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Computing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66B4DE-72D2-704F-9EF8-A4A9B6BC5612}"/>
              </a:ext>
            </a:extLst>
          </p:cNvPr>
          <p:cNvSpPr txBox="1"/>
          <p:nvPr/>
        </p:nvSpPr>
        <p:spPr>
          <a:xfrm>
            <a:off x="3162092" y="6205876"/>
            <a:ext cx="3336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Nedich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Ozdaglar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2009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4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285BC7-27B4-984D-9516-0473A6E18EA6}"/>
              </a:ext>
            </a:extLst>
          </p:cNvPr>
          <p:cNvSpPr/>
          <p:nvPr/>
        </p:nvSpPr>
        <p:spPr bwMode="auto">
          <a:xfrm flipV="1">
            <a:off x="457202" y="4698522"/>
            <a:ext cx="6993293" cy="1947209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each iteration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Agent</a:t>
                </a:r>
                <a:r>
                  <a:rPr lang="en-US" i="1" dirty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US" i="1" dirty="0" err="1">
                    <a:latin typeface="Times" charset="0"/>
                    <a:ea typeface="Times" charset="0"/>
                    <a:cs typeface="Times" charset="0"/>
                  </a:rPr>
                  <a:t>i</a:t>
                </a:r>
                <a:endParaRPr lang="en-US" i="1" dirty="0">
                  <a:latin typeface="Times" charset="0"/>
                  <a:ea typeface="Times" charset="0"/>
                  <a:cs typeface="Times" charset="0"/>
                </a:endParaRPr>
              </a:p>
              <a:p>
                <a:pPr lvl="1"/>
                <a:r>
                  <a:rPr lang="en-US" sz="2400" dirty="0"/>
                  <a:t>Downloads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from server</a:t>
                </a:r>
              </a:p>
              <a:p>
                <a:pPr lvl="1"/>
                <a:r>
                  <a:rPr lang="en-US" sz="2400" dirty="0"/>
                  <a:t>Uploads gradient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endParaRPr lang="en-US" sz="1800" dirty="0"/>
              </a:p>
              <a:p>
                <a:r>
                  <a:rPr lang="en-US" dirty="0"/>
                  <a:t>Server updates estimate</a:t>
                </a:r>
                <a:br>
                  <a:rPr lang="en-US" dirty="0">
                    <a:solidFill>
                      <a:srgbClr val="FF0000"/>
                    </a:solidFill>
                  </a:rPr>
                </a:b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286" t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AFE5763-E15B-464B-AF14-94A7EE380E5C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BD98647-909E-464F-87FF-F47BA95456B9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FE24933-8C59-BC44-9994-F5291C6FA031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20AB885-AD8F-C14B-A8E0-B401A6CA6A70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Content Placeholder 11">
            <a:extLst>
              <a:ext uri="{FF2B5EF4-FFF2-40B4-BE49-F238E27FC236}">
                <a16:creationId xmlns:a16="http://schemas.microsoft.com/office/drawing/2014/main" id="{B5F5A4C1-CA5F-464F-9ACE-81B436D7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7986374-7C7E-7445-85E9-9447B31B4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994" y="3749275"/>
            <a:ext cx="692727" cy="692727"/>
          </a:xfrm>
          <a:prstGeom prst="rect">
            <a:avLst/>
          </a:prstGeom>
        </p:spPr>
      </p:pic>
      <p:pic>
        <p:nvPicPr>
          <p:cNvPr id="38" name="Content Placeholder 11">
            <a:extLst>
              <a:ext uri="{FF2B5EF4-FFF2-40B4-BE49-F238E27FC236}">
                <a16:creationId xmlns:a16="http://schemas.microsoft.com/office/drawing/2014/main" id="{7B4BA7DC-B72E-AF47-B3CC-C0405983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9DF4683-AA1F-E548-BA6A-46A4337E8D02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/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3B55974-EAFB-B648-BE78-8F32EB066A54}"/>
                  </a:ext>
                </a:extLst>
              </p:cNvPr>
              <p:cNvSpPr txBox="1"/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3B55974-EAFB-B648-BE78-8F32EB066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Arrow 3">
            <a:extLst>
              <a:ext uri="{FF2B5EF4-FFF2-40B4-BE49-F238E27FC236}">
                <a16:creationId xmlns:a16="http://schemas.microsoft.com/office/drawing/2014/main" id="{AE17C6BA-FD43-8B46-988A-32A16BF33177}"/>
              </a:ext>
            </a:extLst>
          </p:cNvPr>
          <p:cNvSpPr/>
          <p:nvPr/>
        </p:nvSpPr>
        <p:spPr bwMode="auto">
          <a:xfrm>
            <a:off x="7450495" y="5600700"/>
            <a:ext cx="837035" cy="440871"/>
          </a:xfrm>
          <a:prstGeom prst="leftArrow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5F615-D306-3045-971E-030416AFC4CA}"/>
                  </a:ext>
                </a:extLst>
              </p:cNvPr>
              <p:cNvSpPr/>
              <p:nvPr/>
            </p:nvSpPr>
            <p:spPr>
              <a:xfrm>
                <a:off x="452270" y="5531696"/>
                <a:ext cx="715259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 ⟵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Filtered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Gradient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5F615-D306-3045-971E-030416AFC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70" y="5531696"/>
                <a:ext cx="7152599" cy="584775"/>
              </a:xfrm>
              <a:prstGeom prst="rect">
                <a:avLst/>
              </a:prstGeom>
              <a:blipFill>
                <a:blip r:embed="rId7"/>
                <a:stretch>
                  <a:fillRect l="-710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5A3AFA-C892-8745-9914-78BF49474159}"/>
                  </a:ext>
                </a:extLst>
              </p:cNvPr>
              <p:cNvSpPr txBox="1"/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5A3AFA-C892-8745-9914-78BF49474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blipFill>
                <a:blip r:embed="rId8"/>
                <a:stretch>
                  <a:fillRect l="-416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80617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852B0A-E767-5142-A077-98B201D6019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Filter for Scalar Parameter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852B0A-E767-5142-A077-98B201D60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C46AB-611A-0D46-ADD4-5DDAFEF59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 faulty agents</a:t>
            </a:r>
          </a:p>
          <a:p>
            <a:endParaRPr lang="en-US" dirty="0"/>
          </a:p>
          <a:p>
            <a:r>
              <a:rPr lang="en-US" dirty="0"/>
              <a:t>Discard smallest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 and largest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 gradients</a:t>
            </a:r>
          </a:p>
          <a:p>
            <a:r>
              <a:rPr lang="en-US" dirty="0"/>
              <a:t>Average the rest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 = 1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F99E65-8533-9F4F-BCD9-C7BD58174A7A}"/>
                  </a:ext>
                </a:extLst>
              </p:cNvPr>
              <p:cNvSpPr txBox="1"/>
              <p:nvPr/>
            </p:nvSpPr>
            <p:spPr>
              <a:xfrm>
                <a:off x="2166254" y="4466069"/>
                <a:ext cx="3942105" cy="70378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Filter(1, 4, 6, 0, 2)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1+2+4 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F99E65-8533-9F4F-BCD9-C7BD58174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254" y="4466069"/>
                <a:ext cx="3942105" cy="703782"/>
              </a:xfrm>
              <a:prstGeom prst="rect">
                <a:avLst/>
              </a:prstGeom>
              <a:blipFill>
                <a:blip r:embed="rId3"/>
                <a:stretch>
                  <a:fillRect l="-1929" t="-1786" r="-322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33834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852B0A-E767-5142-A077-98B201D6019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Filter for Scalar Parameter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852B0A-E767-5142-A077-98B201D60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C46AB-611A-0D46-ADD4-5DDAFEF59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 faulty agents</a:t>
            </a:r>
          </a:p>
          <a:p>
            <a:endParaRPr lang="en-US" dirty="0"/>
          </a:p>
          <a:p>
            <a:r>
              <a:rPr lang="en-US" dirty="0"/>
              <a:t>Discard smallest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 and largest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 gradients</a:t>
            </a:r>
          </a:p>
          <a:p>
            <a:r>
              <a:rPr lang="en-US" dirty="0"/>
              <a:t>Average the rest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 = 1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F99E65-8533-9F4F-BCD9-C7BD58174A7A}"/>
                  </a:ext>
                </a:extLst>
              </p:cNvPr>
              <p:cNvSpPr txBox="1"/>
              <p:nvPr/>
            </p:nvSpPr>
            <p:spPr>
              <a:xfrm>
                <a:off x="2166254" y="4466069"/>
                <a:ext cx="3942105" cy="70378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Filter(1, 4, 6, 0, 2)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1+2+4 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F99E65-8533-9F4F-BCD9-C7BD58174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254" y="4466069"/>
                <a:ext cx="3942105" cy="703782"/>
              </a:xfrm>
              <a:prstGeom prst="rect">
                <a:avLst/>
              </a:prstGeom>
              <a:blipFill>
                <a:blip r:embed="rId3"/>
                <a:stretch>
                  <a:fillRect l="-1929" t="-1786" r="-322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E2DED71-F87F-3649-A714-CB55ADAED429}"/>
              </a:ext>
            </a:extLst>
          </p:cNvPr>
          <p:cNvSpPr txBox="1"/>
          <p:nvPr/>
        </p:nvSpPr>
        <p:spPr>
          <a:xfrm>
            <a:off x="4941407" y="3805094"/>
            <a:ext cx="4307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solidFill>
                  <a:srgbClr val="C00000"/>
                </a:solidFill>
                <a:latin typeface="Impact" panose="020B0806030902050204" pitchFamily="34" charset="0"/>
              </a:rPr>
              <a:t>What does this achieve?</a:t>
            </a:r>
          </a:p>
        </p:txBody>
      </p:sp>
    </p:spTree>
    <p:extLst>
      <p:ext uri="{BB962C8B-B14F-4D97-AF65-F5344CB8AC3E}">
        <p14:creationId xmlns:p14="http://schemas.microsoft.com/office/powerpoint/2010/main" val="33209529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CB340-E4BC-994F-BFFD-51B5A0053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Ideal Goal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C3C0BF-78A8-9F49-917B-AF612D8B0D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Equal </a:t>
                </a:r>
                <a:r>
                  <a:rPr lang="en-US" dirty="0">
                    <a:solidFill>
                      <a:srgbClr val="C00000"/>
                    </a:solidFill>
                  </a:rPr>
                  <a:t>importance</a:t>
                </a:r>
                <a:r>
                  <a:rPr lang="en-US" dirty="0"/>
                  <a:t> to each good agent’s cost</a:t>
                </a:r>
              </a:p>
              <a:p>
                <a:endParaRPr lang="en-US" dirty="0"/>
              </a:p>
              <a:p>
                <a:r>
                  <a:rPr lang="en-US" dirty="0"/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has identical weight in the aggregate cost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C3C0BF-78A8-9F49-917B-AF612D8B0D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FC0E8-01D0-A446-9263-AEFF4D6B8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E83C59-4463-FA46-9575-3963F114C965}"/>
                  </a:ext>
                </a:extLst>
              </p:cNvPr>
              <p:cNvSpPr txBox="1"/>
              <p:nvPr/>
            </p:nvSpPr>
            <p:spPr>
              <a:xfrm>
                <a:off x="2148332" y="1905000"/>
                <a:ext cx="4159940" cy="52347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0" dirty="0">
                    <a:solidFill>
                      <a:schemeClr val="accent2">
                        <a:lumMod val="50000"/>
                      </a:schemeClr>
                    </a:solidFill>
                    <a:latin typeface="Helvetica" pitchFamily="2" charset="0"/>
                  </a:rPr>
                  <a:t>Optimize  </a:t>
                </a:r>
                <a:r>
                  <a:rPr lang="en-US" sz="2800" b="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E83C59-4463-FA46-9575-3963F114C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332" y="1905000"/>
                <a:ext cx="4159940" cy="523477"/>
              </a:xfrm>
              <a:prstGeom prst="rect">
                <a:avLst/>
              </a:prstGeom>
              <a:blipFill>
                <a:blip r:embed="rId3"/>
                <a:stretch>
                  <a:fillRect t="-126190" b="-19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39392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/>
          </a:p>
          <a:p>
            <a:r>
              <a:rPr kumimoji="1" lang="en-US" altLang="zh-CN" dirty="0"/>
              <a:t>Instead of </a:t>
            </a:r>
            <a:r>
              <a:rPr kumimoji="1" lang="en-US" altLang="zh-CN" dirty="0">
                <a:solidFill>
                  <a:srgbClr val="009242"/>
                </a:solidFill>
              </a:rPr>
              <a:t>uniform</a:t>
            </a:r>
            <a:r>
              <a:rPr kumimoji="1" lang="en-US" altLang="zh-CN" dirty="0"/>
              <a:t> weights</a:t>
            </a:r>
          </a:p>
          <a:p>
            <a:pPr marL="0" indent="0">
              <a:buNone/>
            </a:pPr>
            <a:endParaRPr kumimoji="1" lang="en-US" altLang="zh-CN" sz="1800" dirty="0"/>
          </a:p>
          <a:p>
            <a:pPr marL="0" indent="0">
              <a:buNone/>
            </a:pPr>
            <a:endParaRPr kumimoji="1" lang="en-US" altLang="zh-CN" sz="1800" dirty="0"/>
          </a:p>
          <a:p>
            <a:pPr marL="0" indent="0">
              <a:buNone/>
            </a:pPr>
            <a:endParaRPr kumimoji="1" lang="en-US" altLang="zh-CN" sz="1800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    the filter achieves </a:t>
            </a:r>
            <a:r>
              <a:rPr kumimoji="1" lang="en-US" altLang="zh-CN" dirty="0">
                <a:solidFill>
                  <a:srgbClr val="800000"/>
                </a:solidFill>
              </a:rPr>
              <a:t>unequal</a:t>
            </a:r>
            <a:r>
              <a:rPr kumimoji="1" lang="en-US" altLang="zh-CN" dirty="0"/>
              <a:t> weights</a:t>
            </a:r>
          </a:p>
          <a:p>
            <a:pPr marL="0" indent="0">
              <a:buNone/>
            </a:pPr>
            <a:endParaRPr kumimoji="1" lang="en-US" altLang="zh-CN" sz="1800" dirty="0"/>
          </a:p>
          <a:p>
            <a:pPr marL="0" indent="0">
              <a:buNone/>
            </a:pPr>
            <a:endParaRPr kumimoji="1" lang="en-US" altLang="zh-CN" sz="1800" dirty="0"/>
          </a:p>
          <a:p>
            <a:pPr marL="0" indent="0">
              <a:buNone/>
            </a:pPr>
            <a:r>
              <a:rPr kumimoji="1" lang="en-US" altLang="zh-CN" dirty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endParaRPr kumimoji="1" lang="en-US" altLang="zh-CN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6558EC4-9EC2-FA4A-A609-FAEFD04E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Independent Functions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How good an approximation?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1EAEA3-DDDE-3E48-8B8F-C2345FBFC040}"/>
                  </a:ext>
                </a:extLst>
              </p:cNvPr>
              <p:cNvSpPr txBox="1"/>
              <p:nvPr/>
            </p:nvSpPr>
            <p:spPr>
              <a:xfrm>
                <a:off x="3890046" y="2444142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1EAEA3-DDDE-3E48-8B8F-C2345FBFC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046" y="2444142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l="-19048" t="-131111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30B2AB-3AAD-6746-AA18-B53AD6A34105}"/>
                  </a:ext>
                </a:extLst>
              </p:cNvPr>
              <p:cNvSpPr txBox="1"/>
              <p:nvPr/>
            </p:nvSpPr>
            <p:spPr>
              <a:xfrm>
                <a:off x="3890046" y="50343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30B2AB-3AAD-6746-AA18-B53AD6A34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046" y="5034324"/>
                <a:ext cx="2918967" cy="1137876"/>
              </a:xfrm>
              <a:prstGeom prst="rect">
                <a:avLst/>
              </a:prstGeom>
              <a:blipFill>
                <a:blip r:embed="rId3"/>
                <a:stretch>
                  <a:fillRect l="-25974" t="-131111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04471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977D9F-05F3-D041-AD48-91B88E3A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7EAEFED5-783E-8740-9E18-5AE900483C43}"/>
              </a:ext>
            </a:extLst>
          </p:cNvPr>
          <p:cNvSpPr/>
          <p:nvPr/>
        </p:nvSpPr>
        <p:spPr bwMode="auto">
          <a:xfrm>
            <a:off x="1745672" y="1608244"/>
            <a:ext cx="3560157" cy="2346287"/>
          </a:xfrm>
          <a:custGeom>
            <a:avLst/>
            <a:gdLst>
              <a:gd name="connsiteX0" fmla="*/ 0 w 2951018"/>
              <a:gd name="connsiteY0" fmla="*/ 13855 h 2328104"/>
              <a:gd name="connsiteX1" fmla="*/ 665018 w 2951018"/>
              <a:gd name="connsiteY1" fmla="*/ 2175164 h 2328104"/>
              <a:gd name="connsiteX2" fmla="*/ 2216727 w 2951018"/>
              <a:gd name="connsiteY2" fmla="*/ 1911927 h 2328104"/>
              <a:gd name="connsiteX3" fmla="*/ 2951018 w 2951018"/>
              <a:gd name="connsiteY3" fmla="*/ 0 h 232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328104">
                <a:moveTo>
                  <a:pt x="0" y="13855"/>
                </a:moveTo>
                <a:cubicBezTo>
                  <a:pt x="147782" y="936337"/>
                  <a:pt x="295564" y="1858819"/>
                  <a:pt x="665018" y="2175164"/>
                </a:cubicBezTo>
                <a:cubicBezTo>
                  <a:pt x="1034473" y="2491509"/>
                  <a:pt x="1835727" y="2274454"/>
                  <a:pt x="2216727" y="1911927"/>
                </a:cubicBezTo>
                <a:cubicBezTo>
                  <a:pt x="2597727" y="1549400"/>
                  <a:pt x="2774372" y="774700"/>
                  <a:pt x="2951018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6678330-E1FF-4247-857E-07DF79BE5FC5}"/>
              </a:ext>
            </a:extLst>
          </p:cNvPr>
          <p:cNvSpPr/>
          <p:nvPr/>
        </p:nvSpPr>
        <p:spPr bwMode="auto">
          <a:xfrm>
            <a:off x="5930808" y="1460171"/>
            <a:ext cx="874855" cy="2495542"/>
          </a:xfrm>
          <a:custGeom>
            <a:avLst/>
            <a:gdLst>
              <a:gd name="connsiteX0" fmla="*/ 0 w 2604655"/>
              <a:gd name="connsiteY0" fmla="*/ 41564 h 2680071"/>
              <a:gd name="connsiteX1" fmla="*/ 609600 w 2604655"/>
              <a:gd name="connsiteY1" fmla="*/ 2299854 h 2680071"/>
              <a:gd name="connsiteX2" fmla="*/ 2064328 w 2604655"/>
              <a:gd name="connsiteY2" fmla="*/ 2452254 h 2680071"/>
              <a:gd name="connsiteX3" fmla="*/ 2604655 w 2604655"/>
              <a:gd name="connsiteY3" fmla="*/ 0 h 2680071"/>
              <a:gd name="connsiteX4" fmla="*/ 2604655 w 2604655"/>
              <a:gd name="connsiteY4" fmla="*/ 0 h 268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4655" h="2680071">
                <a:moveTo>
                  <a:pt x="0" y="41564"/>
                </a:moveTo>
                <a:cubicBezTo>
                  <a:pt x="132772" y="969818"/>
                  <a:pt x="265545" y="1898073"/>
                  <a:pt x="609600" y="2299854"/>
                </a:cubicBezTo>
                <a:cubicBezTo>
                  <a:pt x="953655" y="2701635"/>
                  <a:pt x="1731819" y="2835563"/>
                  <a:pt x="2064328" y="2452254"/>
                </a:cubicBezTo>
                <a:cubicBezTo>
                  <a:pt x="2396837" y="2068945"/>
                  <a:pt x="2604655" y="0"/>
                  <a:pt x="2604655" y="0"/>
                </a:cubicBezTo>
                <a:lnTo>
                  <a:pt x="2604655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1D68B-E874-134D-92A8-99E7DE496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D6EEE87-75C4-BA44-94E4-1386427B0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29834" y="3953358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82A7AC-B7BD-5B47-A0E9-EA8C930BB718}"/>
              </a:ext>
            </a:extLst>
          </p:cNvPr>
          <p:cNvSpPr txBox="1"/>
          <p:nvPr/>
        </p:nvSpPr>
        <p:spPr>
          <a:xfrm>
            <a:off x="1292197" y="5086841"/>
            <a:ext cx="6396303" cy="461665"/>
          </a:xfrm>
          <a:prstGeom prst="rect">
            <a:avLst/>
          </a:prstGeom>
          <a:solidFill>
            <a:srgbClr val="C0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Cost functions of faulty nodes “filtered away”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CBAF025-FD01-DD4C-B60B-963B170CCF62}"/>
                  </a:ext>
                </a:extLst>
              </p:cNvPr>
              <p:cNvSpPr txBox="1"/>
              <p:nvPr/>
            </p:nvSpPr>
            <p:spPr>
              <a:xfrm>
                <a:off x="4027105" y="3948965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CBAF025-FD01-DD4C-B60B-963B170CC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105" y="3948965"/>
                <a:ext cx="2918967" cy="1137876"/>
              </a:xfrm>
              <a:prstGeom prst="rect">
                <a:avLst/>
              </a:prstGeom>
              <a:blipFill>
                <a:blip r:embed="rId5"/>
                <a:stretch>
                  <a:fillRect l="-26407" t="-128571" b="-179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19764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977D9F-05F3-D041-AD48-91B88E3A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7EAEFED5-783E-8740-9E18-5AE900483C43}"/>
              </a:ext>
            </a:extLst>
          </p:cNvPr>
          <p:cNvSpPr/>
          <p:nvPr/>
        </p:nvSpPr>
        <p:spPr bwMode="auto">
          <a:xfrm>
            <a:off x="1745672" y="1608244"/>
            <a:ext cx="3560157" cy="2346287"/>
          </a:xfrm>
          <a:custGeom>
            <a:avLst/>
            <a:gdLst>
              <a:gd name="connsiteX0" fmla="*/ 0 w 2951018"/>
              <a:gd name="connsiteY0" fmla="*/ 13855 h 2328104"/>
              <a:gd name="connsiteX1" fmla="*/ 665018 w 2951018"/>
              <a:gd name="connsiteY1" fmla="*/ 2175164 h 2328104"/>
              <a:gd name="connsiteX2" fmla="*/ 2216727 w 2951018"/>
              <a:gd name="connsiteY2" fmla="*/ 1911927 h 2328104"/>
              <a:gd name="connsiteX3" fmla="*/ 2951018 w 2951018"/>
              <a:gd name="connsiteY3" fmla="*/ 0 h 232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328104">
                <a:moveTo>
                  <a:pt x="0" y="13855"/>
                </a:moveTo>
                <a:cubicBezTo>
                  <a:pt x="147782" y="936337"/>
                  <a:pt x="295564" y="1858819"/>
                  <a:pt x="665018" y="2175164"/>
                </a:cubicBezTo>
                <a:cubicBezTo>
                  <a:pt x="1034473" y="2491509"/>
                  <a:pt x="1835727" y="2274454"/>
                  <a:pt x="2216727" y="1911927"/>
                </a:cubicBezTo>
                <a:cubicBezTo>
                  <a:pt x="2597727" y="1549400"/>
                  <a:pt x="2774372" y="774700"/>
                  <a:pt x="2951018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6678330-E1FF-4247-857E-07DF79BE5FC5}"/>
              </a:ext>
            </a:extLst>
          </p:cNvPr>
          <p:cNvSpPr/>
          <p:nvPr/>
        </p:nvSpPr>
        <p:spPr bwMode="auto">
          <a:xfrm>
            <a:off x="5930808" y="1460171"/>
            <a:ext cx="874855" cy="2495542"/>
          </a:xfrm>
          <a:custGeom>
            <a:avLst/>
            <a:gdLst>
              <a:gd name="connsiteX0" fmla="*/ 0 w 2604655"/>
              <a:gd name="connsiteY0" fmla="*/ 41564 h 2680071"/>
              <a:gd name="connsiteX1" fmla="*/ 609600 w 2604655"/>
              <a:gd name="connsiteY1" fmla="*/ 2299854 h 2680071"/>
              <a:gd name="connsiteX2" fmla="*/ 2064328 w 2604655"/>
              <a:gd name="connsiteY2" fmla="*/ 2452254 h 2680071"/>
              <a:gd name="connsiteX3" fmla="*/ 2604655 w 2604655"/>
              <a:gd name="connsiteY3" fmla="*/ 0 h 2680071"/>
              <a:gd name="connsiteX4" fmla="*/ 2604655 w 2604655"/>
              <a:gd name="connsiteY4" fmla="*/ 0 h 268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4655" h="2680071">
                <a:moveTo>
                  <a:pt x="0" y="41564"/>
                </a:moveTo>
                <a:cubicBezTo>
                  <a:pt x="132772" y="969818"/>
                  <a:pt x="265545" y="1898073"/>
                  <a:pt x="609600" y="2299854"/>
                </a:cubicBezTo>
                <a:cubicBezTo>
                  <a:pt x="953655" y="2701635"/>
                  <a:pt x="1731819" y="2835563"/>
                  <a:pt x="2064328" y="2452254"/>
                </a:cubicBezTo>
                <a:cubicBezTo>
                  <a:pt x="2396837" y="2068945"/>
                  <a:pt x="2604655" y="0"/>
                  <a:pt x="2604655" y="0"/>
                </a:cubicBezTo>
                <a:lnTo>
                  <a:pt x="2604655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1D68B-E874-134D-92A8-99E7DE496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D6EEE87-75C4-BA44-94E4-1386427B0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29834" y="3953358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82A7AC-B7BD-5B47-A0E9-EA8C930BB718}"/>
              </a:ext>
            </a:extLst>
          </p:cNvPr>
          <p:cNvSpPr txBox="1"/>
          <p:nvPr/>
        </p:nvSpPr>
        <p:spPr>
          <a:xfrm>
            <a:off x="1292197" y="5086841"/>
            <a:ext cx="6396303" cy="461665"/>
          </a:xfrm>
          <a:prstGeom prst="rect">
            <a:avLst/>
          </a:prstGeom>
          <a:solidFill>
            <a:srgbClr val="C0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Cost functions of faulty nodes “filtered away”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4028A2-2D27-7645-86E5-5B18EBB497F5}"/>
              </a:ext>
            </a:extLst>
          </p:cNvPr>
          <p:cNvSpPr txBox="1"/>
          <p:nvPr/>
        </p:nvSpPr>
        <p:spPr>
          <a:xfrm>
            <a:off x="1190407" y="5546642"/>
            <a:ext cx="6599885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At most t good cost functions also filtered away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CBAF025-FD01-DD4C-B60B-963B170CCF62}"/>
                  </a:ext>
                </a:extLst>
              </p:cNvPr>
              <p:cNvSpPr txBox="1"/>
              <p:nvPr/>
            </p:nvSpPr>
            <p:spPr>
              <a:xfrm>
                <a:off x="4027105" y="3948965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CBAF025-FD01-DD4C-B60B-963B170CC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105" y="3948965"/>
                <a:ext cx="2918967" cy="1137876"/>
              </a:xfrm>
              <a:prstGeom prst="rect">
                <a:avLst/>
              </a:prstGeom>
              <a:blipFill>
                <a:blip r:embed="rId5"/>
                <a:stretch>
                  <a:fillRect l="-26407" t="-128571" b="-179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3066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977D9F-05F3-D041-AD48-91B88E3A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7EAEFED5-783E-8740-9E18-5AE900483C43}"/>
              </a:ext>
            </a:extLst>
          </p:cNvPr>
          <p:cNvSpPr/>
          <p:nvPr/>
        </p:nvSpPr>
        <p:spPr bwMode="auto">
          <a:xfrm>
            <a:off x="1745672" y="1608244"/>
            <a:ext cx="3560157" cy="2346287"/>
          </a:xfrm>
          <a:custGeom>
            <a:avLst/>
            <a:gdLst>
              <a:gd name="connsiteX0" fmla="*/ 0 w 2951018"/>
              <a:gd name="connsiteY0" fmla="*/ 13855 h 2328104"/>
              <a:gd name="connsiteX1" fmla="*/ 665018 w 2951018"/>
              <a:gd name="connsiteY1" fmla="*/ 2175164 h 2328104"/>
              <a:gd name="connsiteX2" fmla="*/ 2216727 w 2951018"/>
              <a:gd name="connsiteY2" fmla="*/ 1911927 h 2328104"/>
              <a:gd name="connsiteX3" fmla="*/ 2951018 w 2951018"/>
              <a:gd name="connsiteY3" fmla="*/ 0 h 232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328104">
                <a:moveTo>
                  <a:pt x="0" y="13855"/>
                </a:moveTo>
                <a:cubicBezTo>
                  <a:pt x="147782" y="936337"/>
                  <a:pt x="295564" y="1858819"/>
                  <a:pt x="665018" y="2175164"/>
                </a:cubicBezTo>
                <a:cubicBezTo>
                  <a:pt x="1034473" y="2491509"/>
                  <a:pt x="1835727" y="2274454"/>
                  <a:pt x="2216727" y="1911927"/>
                </a:cubicBezTo>
                <a:cubicBezTo>
                  <a:pt x="2597727" y="1549400"/>
                  <a:pt x="2774372" y="774700"/>
                  <a:pt x="2951018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6678330-E1FF-4247-857E-07DF79BE5FC5}"/>
              </a:ext>
            </a:extLst>
          </p:cNvPr>
          <p:cNvSpPr/>
          <p:nvPr/>
        </p:nvSpPr>
        <p:spPr bwMode="auto">
          <a:xfrm>
            <a:off x="5930808" y="1460171"/>
            <a:ext cx="874855" cy="2495542"/>
          </a:xfrm>
          <a:custGeom>
            <a:avLst/>
            <a:gdLst>
              <a:gd name="connsiteX0" fmla="*/ 0 w 2604655"/>
              <a:gd name="connsiteY0" fmla="*/ 41564 h 2680071"/>
              <a:gd name="connsiteX1" fmla="*/ 609600 w 2604655"/>
              <a:gd name="connsiteY1" fmla="*/ 2299854 h 2680071"/>
              <a:gd name="connsiteX2" fmla="*/ 2064328 w 2604655"/>
              <a:gd name="connsiteY2" fmla="*/ 2452254 h 2680071"/>
              <a:gd name="connsiteX3" fmla="*/ 2604655 w 2604655"/>
              <a:gd name="connsiteY3" fmla="*/ 0 h 2680071"/>
              <a:gd name="connsiteX4" fmla="*/ 2604655 w 2604655"/>
              <a:gd name="connsiteY4" fmla="*/ 0 h 268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4655" h="2680071">
                <a:moveTo>
                  <a:pt x="0" y="41564"/>
                </a:moveTo>
                <a:cubicBezTo>
                  <a:pt x="132772" y="969818"/>
                  <a:pt x="265545" y="1898073"/>
                  <a:pt x="609600" y="2299854"/>
                </a:cubicBezTo>
                <a:cubicBezTo>
                  <a:pt x="953655" y="2701635"/>
                  <a:pt x="1731819" y="2835563"/>
                  <a:pt x="2064328" y="2452254"/>
                </a:cubicBezTo>
                <a:cubicBezTo>
                  <a:pt x="2396837" y="2068945"/>
                  <a:pt x="2604655" y="0"/>
                  <a:pt x="2604655" y="0"/>
                </a:cubicBezTo>
                <a:lnTo>
                  <a:pt x="2604655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1D68B-E874-134D-92A8-99E7DE496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D6EEE87-75C4-BA44-94E4-1386427B0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29834" y="3953358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82A7AC-B7BD-5B47-A0E9-EA8C930BB718}"/>
              </a:ext>
            </a:extLst>
          </p:cNvPr>
          <p:cNvSpPr txBox="1"/>
          <p:nvPr/>
        </p:nvSpPr>
        <p:spPr>
          <a:xfrm>
            <a:off x="1292197" y="5086841"/>
            <a:ext cx="6396303" cy="461665"/>
          </a:xfrm>
          <a:prstGeom prst="rect">
            <a:avLst/>
          </a:prstGeom>
          <a:solidFill>
            <a:srgbClr val="C0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Cost functions of faulty nodes “filtered away”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4028A2-2D27-7645-86E5-5B18EBB497F5}"/>
              </a:ext>
            </a:extLst>
          </p:cNvPr>
          <p:cNvSpPr txBox="1"/>
          <p:nvPr/>
        </p:nvSpPr>
        <p:spPr>
          <a:xfrm>
            <a:off x="1190406" y="5546642"/>
            <a:ext cx="6599885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At most t good cost functions also filtered away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A1C4FC-9D3E-2045-9FC9-24E5433047C1}"/>
              </a:ext>
            </a:extLst>
          </p:cNvPr>
          <p:cNvSpPr txBox="1"/>
          <p:nvPr/>
        </p:nvSpPr>
        <p:spPr>
          <a:xfrm>
            <a:off x="1077512" y="6008307"/>
            <a:ext cx="6894837" cy="461665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Nearly uniform importance to the remaining costs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CBAF025-FD01-DD4C-B60B-963B170CCF62}"/>
                  </a:ext>
                </a:extLst>
              </p:cNvPr>
              <p:cNvSpPr txBox="1"/>
              <p:nvPr/>
            </p:nvSpPr>
            <p:spPr>
              <a:xfrm>
                <a:off x="4027105" y="3948965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CBAF025-FD01-DD4C-B60B-963B170CC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105" y="3948965"/>
                <a:ext cx="2918967" cy="1137876"/>
              </a:xfrm>
              <a:prstGeom prst="rect">
                <a:avLst/>
              </a:prstGeom>
              <a:blipFill>
                <a:blip r:embed="rId5"/>
                <a:stretch>
                  <a:fillRect l="-26407" t="-128571" b="-179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93544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A84E2-9710-D44F-9EE1-A9532EFA2E2C}"/>
              </a:ext>
            </a:extLst>
          </p:cNvPr>
          <p:cNvSpPr/>
          <p:nvPr/>
        </p:nvSpPr>
        <p:spPr bwMode="auto">
          <a:xfrm>
            <a:off x="1583870" y="2808514"/>
            <a:ext cx="2188029" cy="783772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zh-CN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kumimoji="1" lang="en-US" altLang="zh-CN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 bwMode="auto">
              <a:xfrm>
                <a:off x="838200" y="1676400"/>
                <a:ext cx="7772400" cy="45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Marlett" pitchFamily="2" charset="2"/>
                  <a:buChar char="g"/>
                  <a:defRPr sz="24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25000"/>
                  <a:buFont typeface="Marlett" pitchFamily="2" charset="2"/>
                  <a:buChar char="i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75000"/>
                  <a:buChar char="•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endParaRPr kumimoji="1" lang="en-US" altLang="zh-CN" dirty="0">
                  <a:latin typeface="Helvetica" pitchFamily="2" charset="0"/>
                </a:endParaRPr>
              </a:p>
              <a:p>
                <a:r>
                  <a:rPr kumimoji="1" lang="en-US" altLang="zh-CN" dirty="0">
                    <a:latin typeface="Helvetica" pitchFamily="2" charset="0"/>
                  </a:rPr>
                  <a:t>Necessary condition in general</a:t>
                </a:r>
              </a:p>
              <a:p>
                <a:pPr marL="0" indent="0">
                  <a:buNone/>
                </a:pPr>
                <a:endParaRPr kumimoji="1" lang="en-US" altLang="zh-CN" dirty="0">
                  <a:latin typeface="Helvetica" pitchFamily="2" charset="0"/>
                </a:endParaRPr>
              </a:p>
              <a:p>
                <a:pPr marL="0" indent="0">
                  <a:buNone/>
                </a:pPr>
                <a:r>
                  <a:rPr kumimoji="1" lang="en-US" altLang="zh-CN" dirty="0">
                    <a:latin typeface="Helvetica" pitchFamily="2" charset="0"/>
                  </a:rPr>
                  <a:t>	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zh-CN" dirty="0">
                    <a:latin typeface="Helvetica" pitchFamily="2" charset="0"/>
                  </a:rPr>
                  <a:t>     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kumimoji="1" lang="en-US" altLang="zh-CN" dirty="0">
                    <a:latin typeface="Helvetica" pitchFamily="2" charset="0"/>
                  </a:rPr>
                  <a:t>-dimensional parameter </a:t>
                </a:r>
                <a:r>
                  <a:rPr kumimoji="1" lang="en-US" altLang="zh-CN" i="1" dirty="0">
                    <a:latin typeface="Times" pitchFamily="2" charset="0"/>
                  </a:rPr>
                  <a:t>x</a:t>
                </a:r>
              </a:p>
              <a:p>
                <a:pPr marL="0" indent="0">
                  <a:buNone/>
                </a:pPr>
                <a:endParaRPr kumimoji="1" lang="en-US" altLang="zh-CN" i="1" dirty="0">
                  <a:latin typeface="Times" pitchFamily="2" charset="0"/>
                </a:endParaRPr>
              </a:p>
              <a:p>
                <a:pPr marL="0" indent="0">
                  <a:buNone/>
                </a:pPr>
                <a:endParaRPr kumimoji="1" lang="en-US" altLang="zh-CN" i="1" dirty="0">
                  <a:latin typeface="Times" pitchFamily="2" charset="0"/>
                </a:endParaRPr>
              </a:p>
              <a:p>
                <a:pPr marL="0" indent="0">
                  <a:buNone/>
                </a:pPr>
                <a:endParaRPr kumimoji="1" lang="en-US" altLang="zh-CN" i="1" dirty="0">
                  <a:latin typeface="Times" pitchFamily="2" charset="0"/>
                </a:endParaRPr>
              </a:p>
              <a:p>
                <a:pPr marL="0" indent="0">
                  <a:buNone/>
                </a:pPr>
                <a:r>
                  <a:rPr kumimoji="1" lang="en-US" sz="2800" i="1" dirty="0">
                    <a:latin typeface="Times" pitchFamily="2" charset="0"/>
                    <a:sym typeface="Wingdings" pitchFamily="2" charset="2"/>
                  </a:rPr>
                  <a:t>				</a:t>
                </a:r>
                <a:r>
                  <a:rPr lang="en-US" sz="2800" kern="0" dirty="0">
                    <a:solidFill>
                      <a:srgbClr val="C00000"/>
                    </a:solidFill>
                    <a:latin typeface="Impact" panose="020B0806030902050204" pitchFamily="34" charset="0"/>
                    <a:sym typeface="Wingdings" pitchFamily="2" charset="2"/>
                  </a:rPr>
                  <a:t>Bad news for large d</a:t>
                </a:r>
              </a:p>
              <a:p>
                <a:pPr marL="0" indent="0">
                  <a:buNone/>
                </a:pPr>
                <a:endParaRPr kumimoji="1" lang="en-US" altLang="zh-CN" i="1" dirty="0">
                  <a:latin typeface="Times" pitchFamily="2" charset="0"/>
                </a:endParaRPr>
              </a:p>
              <a:p>
                <a:pPr marL="0" indent="0">
                  <a:buNone/>
                </a:pPr>
                <a:endParaRPr kumimoji="1" lang="en-US" altLang="zh-CN" i="1" dirty="0">
                  <a:latin typeface="Times" pitchFamily="2" charset="0"/>
                </a:endParaRPr>
              </a:p>
              <a:p>
                <a:pPr marL="0" indent="0">
                  <a:buNone/>
                </a:pPr>
                <a:endParaRPr kumimoji="1" lang="en-US" altLang="zh-CN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1676400"/>
                <a:ext cx="7772400" cy="4572000"/>
              </a:xfrm>
              <a:prstGeom prst="rect">
                <a:avLst/>
              </a:prstGeom>
              <a:blipFill>
                <a:blip r:embed="rId2"/>
                <a:stretch>
                  <a:fillRect l="-1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60773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E526C-208B-2C4E-BF4F-FE081418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Good News</a:t>
            </a:r>
            <a:br>
              <a:rPr lang="en-US" dirty="0"/>
            </a:br>
            <a:r>
              <a:rPr lang="en-US" dirty="0"/>
              <a:t>Cost functions often naturally redundant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15EC03-DBB8-C44A-B888-493DA3523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49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EF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4C02766-1C26-2C4E-A745-05D230886E49}"/>
              </a:ext>
            </a:extLst>
          </p:cNvPr>
          <p:cNvSpPr/>
          <p:nvPr/>
        </p:nvSpPr>
        <p:spPr bwMode="auto">
          <a:xfrm>
            <a:off x="2487391" y="2628901"/>
            <a:ext cx="1790699" cy="11919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8BCB4A-BD74-B84B-80F2-BC984AA72B6C}"/>
              </a:ext>
            </a:extLst>
          </p:cNvPr>
          <p:cNvSpPr/>
          <p:nvPr/>
        </p:nvSpPr>
        <p:spPr bwMode="auto">
          <a:xfrm>
            <a:off x="4708079" y="2628901"/>
            <a:ext cx="1861459" cy="1191986"/>
          </a:xfrm>
          <a:prstGeom prst="rect">
            <a:avLst/>
          </a:prstGeom>
          <a:solidFill>
            <a:srgbClr val="CCFFA4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DC40A7-27BA-5E43-8B34-724B8C3F868E}"/>
              </a:ext>
            </a:extLst>
          </p:cNvPr>
          <p:cNvSpPr/>
          <p:nvPr/>
        </p:nvSpPr>
        <p:spPr bwMode="auto">
          <a:xfrm>
            <a:off x="7053946" y="2628901"/>
            <a:ext cx="1719945" cy="1191986"/>
          </a:xfrm>
          <a:prstGeom prst="rect">
            <a:avLst/>
          </a:prstGeom>
          <a:solidFill>
            <a:srgbClr val="CCFFA4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82CCFF-589A-B649-82D9-D9E5C8A76E5C}"/>
              </a:ext>
            </a:extLst>
          </p:cNvPr>
          <p:cNvSpPr/>
          <p:nvPr/>
        </p:nvSpPr>
        <p:spPr bwMode="auto">
          <a:xfrm>
            <a:off x="375562" y="2645230"/>
            <a:ext cx="1681843" cy="11919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7E996-43DA-724E-9DE5-BD35C8986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51906-34AA-B148-8621-A00A79AAF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1524000"/>
            <a:ext cx="8556171" cy="4572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Consensus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  Average         Distributed      Distributed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		      Consensus        Optimization         Learning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764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E526C-208B-2C4E-BF4F-FE081418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Good News</a:t>
            </a:r>
            <a:br>
              <a:rPr lang="en-US" dirty="0"/>
            </a:br>
            <a:r>
              <a:rPr lang="en-US" dirty="0"/>
              <a:t>Cost functions often naturally redundant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1AD4-7A67-B442-8AD4-8E72A29E1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28052"/>
            <a:ext cx="7772400" cy="45720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Data sets at different agents may be drawn from same distribution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ym typeface="Wingdings" pitchFamily="2" charset="2"/>
              </a:rPr>
              <a:t> In expectation, all cost functions are identical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2757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E526C-208B-2C4E-BF4F-FE081418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Good News</a:t>
            </a:r>
            <a:br>
              <a:rPr lang="en-US" dirty="0"/>
            </a:br>
            <a:r>
              <a:rPr lang="en-US" dirty="0"/>
              <a:t>Cost functions often naturally redundant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1AD4-7A67-B442-8AD4-8E72A29E1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28052"/>
            <a:ext cx="7772400" cy="45720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Data sets at different agents may be drawn from same distribution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ym typeface="Wingdings" pitchFamily="2" charset="2"/>
              </a:rPr>
              <a:t> In expectation, all cost functions are identical</a:t>
            </a:r>
            <a:endParaRPr lang="en-US" dirty="0"/>
          </a:p>
          <a:p>
            <a:endParaRPr lang="en-US" dirty="0"/>
          </a:p>
          <a:p>
            <a:r>
              <a:rPr lang="en-US" dirty="0"/>
              <a:t>Observations by different agents conditioned on the same ground truth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9A6E7-6DE6-1047-8007-D122EC951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645" y="3998188"/>
            <a:ext cx="3899745" cy="285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878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3FD73-B2BE-F241-A105-2E62CD575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Good News</a:t>
            </a:r>
            <a:br>
              <a:rPr lang="en-US" dirty="0"/>
            </a:br>
            <a:r>
              <a:rPr lang="en-US" dirty="0"/>
              <a:t>Cost functions often naturally redundant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783574-3C0E-CB4F-8EF1-975B8CEE48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With redundancy in functions, possible to compute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with far </a:t>
                </a:r>
                <a:r>
                  <a:rPr lang="en-US" dirty="0">
                    <a:solidFill>
                      <a:srgbClr val="C00000"/>
                    </a:solidFill>
                  </a:rPr>
                  <a:t>fewer</a:t>
                </a:r>
                <a:r>
                  <a:rPr lang="en-US" dirty="0"/>
                  <a:t> than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agents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783574-3C0E-CB4F-8EF1-975B8CEE48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0A7FF-799F-8A43-87F4-9795513EA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1E13A-3430-314E-AEF6-71FB4E088F83}"/>
                  </a:ext>
                </a:extLst>
              </p:cNvPr>
              <p:cNvSpPr txBox="1"/>
              <p:nvPr/>
            </p:nvSpPr>
            <p:spPr>
              <a:xfrm>
                <a:off x="2011307" y="26721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1E13A-3430-314E-AEF6-71FB4E088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307" y="2672124"/>
                <a:ext cx="2918967" cy="1137876"/>
              </a:xfrm>
              <a:prstGeom prst="rect">
                <a:avLst/>
              </a:prstGeom>
              <a:blipFill>
                <a:blip r:embed="rId3"/>
                <a:stretch>
                  <a:fillRect t="-128571" b="-180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86725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A93FA-C922-8040-8C18-C347EB0E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Redundancy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092695-A7F0-6D44-A0E7-DAA36D1ED2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2t-redundancy</a:t>
                </a:r>
                <a:r>
                  <a:rPr lang="en-US" dirty="0"/>
                  <a:t> (any dimension d)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Aggregate cost functions of 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agents</a:t>
                </a:r>
                <a:br>
                  <a:rPr lang="en-US" dirty="0"/>
                </a:br>
                <a:r>
                  <a:rPr lang="en-US" dirty="0"/>
                  <a:t>	have identical minimum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092695-A7F0-6D44-A0E7-DAA36D1ED2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377F0-1C17-C84F-8F1B-EF312B818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6893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A93FA-C922-8040-8C18-C347EB0E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Redundancy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092695-A7F0-6D44-A0E7-DAA36D1ED2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799" y="1524000"/>
                <a:ext cx="7968343" cy="4572000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2t-redundancy </a:t>
                </a:r>
                <a:r>
                  <a:rPr lang="en-US" dirty="0"/>
                  <a:t>(any dimension d)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Aggregate cost functions of any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agents</a:t>
                </a:r>
                <a:br>
                  <a:rPr lang="en-US" dirty="0"/>
                </a:br>
                <a:r>
                  <a:rPr lang="en-US" dirty="0"/>
                  <a:t>	have identical minimum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There exists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such that for any set </a:t>
                </a:r>
                <a:r>
                  <a:rPr lang="en-US" dirty="0">
                    <a:solidFill>
                      <a:srgbClr val="C00000"/>
                    </a:solidFill>
                  </a:rPr>
                  <a:t>S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agents,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092695-A7F0-6D44-A0E7-DAA36D1ED2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799" y="1524000"/>
                <a:ext cx="7968343" cy="4572000"/>
              </a:xfrm>
              <a:blipFill>
                <a:blip r:embed="rId2"/>
                <a:stretch>
                  <a:fillRect l="-159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377F0-1C17-C84F-8F1B-EF312B818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C436B8-18B0-DE46-AD31-B40BE7B22865}"/>
                  </a:ext>
                </a:extLst>
              </p:cNvPr>
              <p:cNvSpPr txBox="1"/>
              <p:nvPr/>
            </p:nvSpPr>
            <p:spPr>
              <a:xfrm>
                <a:off x="2306175" y="4553090"/>
                <a:ext cx="4747768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C436B8-18B0-DE46-AD31-B40BE7B22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175" y="4553090"/>
                <a:ext cx="4747768" cy="1137876"/>
              </a:xfrm>
              <a:prstGeom prst="rect">
                <a:avLst/>
              </a:prstGeom>
              <a:blipFill>
                <a:blip r:embed="rId3"/>
                <a:stretch>
                  <a:fillRect t="-131111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76859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2t-Redundancy …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-dimensional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-by-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matrix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F0C90-0883-1A4F-ACF5-776E24453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616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A82B1C-7E5E-9C45-ABBE-8AC5ABDFE50C}"/>
              </a:ext>
            </a:extLst>
          </p:cNvPr>
          <p:cNvSpPr/>
          <p:nvPr/>
        </p:nvSpPr>
        <p:spPr bwMode="auto">
          <a:xfrm>
            <a:off x="408214" y="2759529"/>
            <a:ext cx="5388429" cy="1453242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2t-Redundancy …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-dimensional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-by-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matrix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Agent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knows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where 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F0C90-0883-1A4F-ACF5-776E24453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9968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A82B1C-7E5E-9C45-ABBE-8AC5ABDFE50C}"/>
              </a:ext>
            </a:extLst>
          </p:cNvPr>
          <p:cNvSpPr/>
          <p:nvPr/>
        </p:nvSpPr>
        <p:spPr bwMode="auto">
          <a:xfrm>
            <a:off x="1518557" y="4425044"/>
            <a:ext cx="6792686" cy="1453242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2t-Redundancy …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-dimensional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-by-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matrix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Agent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knows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where 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Determine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allowing for </a:t>
                </a:r>
                <a:r>
                  <a:rPr lang="en-US" dirty="0">
                    <a:solidFill>
                      <a:srgbClr val="C00000"/>
                    </a:solidFill>
                  </a:rPr>
                  <a:t>t</a:t>
                </a:r>
                <a:r>
                  <a:rPr lang="en-US" dirty="0"/>
                  <a:t> agents to be </a:t>
                </a:r>
                <a:r>
                  <a:rPr lang="en-US" dirty="0">
                    <a:solidFill>
                      <a:srgbClr val="C00000"/>
                    </a:solidFill>
                  </a:rPr>
                  <a:t>faulty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10168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3C7DA-3D05-2A4C-8AE9-74B5F33EF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2t-Redundancy …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FD1EAF-4248-7E45-9605-762DA1FCA1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Requires that any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agents have enough information to 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FD1EAF-4248-7E45-9605-762DA1FCA1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BDB8C-EB32-A74C-BE0D-C59D6CA07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532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3C7DA-3D05-2A4C-8AE9-74B5F33EF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2t-Redundancy …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FD1EAF-4248-7E45-9605-762DA1FCA1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Requires that any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agents have enough information to 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Define cost function of agent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as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The cost functions satisfy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-redundancy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FD1EAF-4248-7E45-9605-762DA1FCA1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BDB8C-EB32-A74C-BE0D-C59D6CA07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057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45ED-40C7-2541-BA8C-0607A502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B3EB6-FCC8-414F-8C7D-81F4A744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26BFA3-B9DD-BB41-9D3F-35038D9D1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3AA36-BAF5-1242-B03B-E88B09C5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673" y="1524000"/>
            <a:ext cx="10956324" cy="5334000"/>
          </a:xfrm>
          <a:prstGeom prst="rect">
            <a:avLst/>
          </a:prstGeo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AD23936F-2211-6041-BEDC-8F70E16A7347}"/>
              </a:ext>
            </a:extLst>
          </p:cNvPr>
          <p:cNvSpPr/>
          <p:nvPr/>
        </p:nvSpPr>
        <p:spPr bwMode="auto">
          <a:xfrm rot="18831150">
            <a:off x="2153387" y="2315261"/>
            <a:ext cx="3982890" cy="2339298"/>
          </a:xfrm>
          <a:prstGeom prst="triangle">
            <a:avLst/>
          </a:prstGeom>
          <a:solidFill>
            <a:srgbClr val="92D050">
              <a:alpha val="6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EAAEFF-9097-574D-922F-4B810465FCC3}"/>
              </a:ext>
            </a:extLst>
          </p:cNvPr>
          <p:cNvSpPr txBox="1"/>
          <p:nvPr/>
        </p:nvSpPr>
        <p:spPr>
          <a:xfrm>
            <a:off x="3773388" y="3357568"/>
            <a:ext cx="116570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Helvetica" pitchFamily="2" charset="0"/>
              </a:rPr>
              <a:t>convex</a:t>
            </a:r>
          </a:p>
          <a:p>
            <a:pPr>
              <a:buNone/>
            </a:pPr>
            <a:r>
              <a:rPr lang="en-US" dirty="0">
                <a:latin typeface="Helvetica" pitchFamily="2" charset="0"/>
              </a:rPr>
              <a:t>hull</a:t>
            </a:r>
          </a:p>
        </p:txBody>
      </p:sp>
      <p:pic>
        <p:nvPicPr>
          <p:cNvPr id="13" name="Picture 12" descr="AA028202.png">
            <a:extLst>
              <a:ext uri="{FF2B5EF4-FFF2-40B4-BE49-F238E27FC236}">
                <a16:creationId xmlns:a16="http://schemas.microsoft.com/office/drawing/2014/main" id="{819B95D8-63C4-5A4E-BC8E-C46E08B184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94" y="2004869"/>
            <a:ext cx="801479" cy="912920"/>
          </a:xfrm>
          <a:prstGeom prst="rect">
            <a:avLst/>
          </a:prstGeom>
        </p:spPr>
      </p:pic>
      <p:pic>
        <p:nvPicPr>
          <p:cNvPr id="15" name="Picture 14" descr="AA028202.png">
            <a:extLst>
              <a:ext uri="{FF2B5EF4-FFF2-40B4-BE49-F238E27FC236}">
                <a16:creationId xmlns:a16="http://schemas.microsoft.com/office/drawing/2014/main" id="{502D0B3E-50A3-C049-99C9-73987D8E3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33" y="5421617"/>
            <a:ext cx="1020562" cy="1162465"/>
          </a:xfrm>
          <a:prstGeom prst="rect">
            <a:avLst/>
          </a:prstGeom>
        </p:spPr>
      </p:pic>
      <p:pic>
        <p:nvPicPr>
          <p:cNvPr id="16" name="Picture 15" descr="AA028202.png">
            <a:extLst>
              <a:ext uri="{FF2B5EF4-FFF2-40B4-BE49-F238E27FC236}">
                <a16:creationId xmlns:a16="http://schemas.microsoft.com/office/drawing/2014/main" id="{AD68A0BE-5568-6344-8077-FB907207C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33" y="2321480"/>
            <a:ext cx="1020562" cy="116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960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285BC7-27B4-984D-9516-0473A6E18EA6}"/>
              </a:ext>
            </a:extLst>
          </p:cNvPr>
          <p:cNvSpPr/>
          <p:nvPr/>
        </p:nvSpPr>
        <p:spPr bwMode="auto">
          <a:xfrm flipV="1">
            <a:off x="457202" y="4698522"/>
            <a:ext cx="6993293" cy="1947209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each iteration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Agent</a:t>
                </a:r>
                <a:r>
                  <a:rPr lang="en-US" i="1" dirty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US" i="1" dirty="0" err="1">
                    <a:latin typeface="Times" charset="0"/>
                    <a:ea typeface="Times" charset="0"/>
                    <a:cs typeface="Times" charset="0"/>
                  </a:rPr>
                  <a:t>i</a:t>
                </a:r>
                <a:endParaRPr lang="en-US" i="1" dirty="0">
                  <a:latin typeface="Times" charset="0"/>
                  <a:ea typeface="Times" charset="0"/>
                  <a:cs typeface="Times" charset="0"/>
                </a:endParaRPr>
              </a:p>
              <a:p>
                <a:pPr lvl="1"/>
                <a:r>
                  <a:rPr lang="en-US" sz="2400" dirty="0"/>
                  <a:t>Downloads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from server</a:t>
                </a:r>
              </a:p>
              <a:p>
                <a:pPr lvl="1"/>
                <a:r>
                  <a:rPr lang="en-US" sz="2400" dirty="0"/>
                  <a:t>Uploads gradient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endParaRPr lang="en-US" sz="1800" dirty="0"/>
              </a:p>
              <a:p>
                <a:r>
                  <a:rPr lang="en-US" dirty="0"/>
                  <a:t>Server updates estimate</a:t>
                </a:r>
                <a:br>
                  <a:rPr lang="en-US" dirty="0">
                    <a:solidFill>
                      <a:srgbClr val="FF0000"/>
                    </a:solidFill>
                  </a:rPr>
                </a:b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286" t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AFE5763-E15B-464B-AF14-94A7EE380E5C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BD98647-909E-464F-87FF-F47BA95456B9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FE24933-8C59-BC44-9994-F5291C6FA031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20AB885-AD8F-C14B-A8E0-B401A6CA6A70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Content Placeholder 11">
            <a:extLst>
              <a:ext uri="{FF2B5EF4-FFF2-40B4-BE49-F238E27FC236}">
                <a16:creationId xmlns:a16="http://schemas.microsoft.com/office/drawing/2014/main" id="{B5F5A4C1-CA5F-464F-9ACE-81B436D7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7986374-7C7E-7445-85E9-9447B31B4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994" y="3749275"/>
            <a:ext cx="692727" cy="692727"/>
          </a:xfrm>
          <a:prstGeom prst="rect">
            <a:avLst/>
          </a:prstGeom>
        </p:spPr>
      </p:pic>
      <p:pic>
        <p:nvPicPr>
          <p:cNvPr id="38" name="Content Placeholder 11">
            <a:extLst>
              <a:ext uri="{FF2B5EF4-FFF2-40B4-BE49-F238E27FC236}">
                <a16:creationId xmlns:a16="http://schemas.microsoft.com/office/drawing/2014/main" id="{7B4BA7DC-B72E-AF47-B3CC-C0405983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9DF4683-AA1F-E548-BA6A-46A4337E8D02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/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3B55974-EAFB-B648-BE78-8F32EB066A54}"/>
                  </a:ext>
                </a:extLst>
              </p:cNvPr>
              <p:cNvSpPr txBox="1"/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3B55974-EAFB-B648-BE78-8F32EB066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5F615-D306-3045-971E-030416AFC4CA}"/>
                  </a:ext>
                </a:extLst>
              </p:cNvPr>
              <p:cNvSpPr/>
              <p:nvPr/>
            </p:nvSpPr>
            <p:spPr>
              <a:xfrm>
                <a:off x="452270" y="5531696"/>
                <a:ext cx="715259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 ⟵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Filtered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Gradient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5F615-D306-3045-971E-030416AFC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70" y="5531696"/>
                <a:ext cx="7152599" cy="584775"/>
              </a:xfrm>
              <a:prstGeom prst="rect">
                <a:avLst/>
              </a:prstGeom>
              <a:blipFill>
                <a:blip r:embed="rId7"/>
                <a:stretch>
                  <a:fillRect l="-710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5A3AFA-C892-8745-9914-78BF49474159}"/>
                  </a:ext>
                </a:extLst>
              </p:cNvPr>
              <p:cNvSpPr txBox="1"/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5A3AFA-C892-8745-9914-78BF49474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blipFill>
                <a:blip r:embed="rId8"/>
                <a:stretch>
                  <a:fillRect l="-416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84819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9B3A9A-9E37-C84B-97A7-5C95F3672E2A}"/>
              </a:ext>
            </a:extLst>
          </p:cNvPr>
          <p:cNvSpPr/>
          <p:nvPr/>
        </p:nvSpPr>
        <p:spPr bwMode="auto">
          <a:xfrm>
            <a:off x="1502228" y="2911929"/>
            <a:ext cx="6547757" cy="89807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40EDF-B1E1-C44B-B309-0577EDC1C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2t-Redundancy …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12E9D1-8003-5C4F-931A-B52331466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Simple gradient filter based on gradient norms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	</a:t>
                </a:r>
                <a:r>
                  <a:rPr lang="en-US" dirty="0">
                    <a:sym typeface="Wingdings" pitchFamily="2" charset="2"/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  <a:sym typeface="Wingdings" pitchFamily="2" charset="2"/>
                  </a:rPr>
                  <a:t>Clip the largest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sym typeface="Wingdings" pitchFamily="2" charset="2"/>
                  </a:rPr>
                  <a:t> norms</a:t>
                </a:r>
                <a:r>
                  <a:rPr lang="en-US" dirty="0">
                    <a:solidFill>
                      <a:srgbClr val="C00000"/>
                    </a:solidFill>
                  </a:rPr>
                  <a:t> to equal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baseline="30000" dirty="0" err="1">
                    <a:solidFill>
                      <a:srgbClr val="C00000"/>
                    </a:solidFill>
                  </a:rPr>
                  <a:t>th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norm</a:t>
                </a:r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Computes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12E9D1-8003-5C4F-931A-B52331466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1D998-4161-6D4C-A821-91EABE753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057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2C0257-7CEF-2844-A87A-62FD2309887B}"/>
              </a:ext>
            </a:extLst>
          </p:cNvPr>
          <p:cNvCxnSpPr/>
          <p:nvPr/>
        </p:nvCxnSpPr>
        <p:spPr bwMode="auto">
          <a:xfrm>
            <a:off x="869795" y="4832195"/>
            <a:ext cx="752335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4D7966E-A57F-774E-9973-F7981A6B590E}"/>
              </a:ext>
            </a:extLst>
          </p:cNvPr>
          <p:cNvSpPr txBox="1"/>
          <p:nvPr/>
        </p:nvSpPr>
        <p:spPr>
          <a:xfrm>
            <a:off x="851379" y="3908447"/>
            <a:ext cx="189827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Independent</a:t>
            </a:r>
            <a:br>
              <a:rPr lang="en-US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functions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8EC4E-3600-DC44-947F-5004DBF839BA}"/>
              </a:ext>
            </a:extLst>
          </p:cNvPr>
          <p:cNvSpPr txBox="1"/>
          <p:nvPr/>
        </p:nvSpPr>
        <p:spPr>
          <a:xfrm>
            <a:off x="6450399" y="3908446"/>
            <a:ext cx="1915909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“Enough”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Redundancy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37EF0-D8B3-EE47-AEA4-4EC2D0F52EFB}"/>
              </a:ext>
            </a:extLst>
          </p:cNvPr>
          <p:cNvSpPr txBox="1"/>
          <p:nvPr/>
        </p:nvSpPr>
        <p:spPr>
          <a:xfrm rot="20462544">
            <a:off x="6023168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41CDD6-31AF-974A-81C0-90BD3E2DF428}"/>
              </a:ext>
            </a:extLst>
          </p:cNvPr>
          <p:cNvSpPr txBox="1">
            <a:spLocks/>
          </p:cNvSpPr>
          <p:nvPr/>
        </p:nvSpPr>
        <p:spPr bwMode="auto">
          <a:xfrm>
            <a:off x="685800" y="1524000"/>
            <a:ext cx="789754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Marlett" pitchFamily="2" charset="2"/>
              <a:buNone/>
            </a:pPr>
            <a:endParaRPr lang="en-US" kern="0" dirty="0">
              <a:sym typeface="Wingdings" pitchFamily="2" charset="2"/>
            </a:endParaRPr>
          </a:p>
          <a:p>
            <a:pPr marL="0" indent="0">
              <a:buFont typeface="Marlett" pitchFamily="2" charset="2"/>
              <a:buNone/>
            </a:pPr>
            <a:endParaRPr lang="en-US" kern="0" dirty="0">
              <a:sym typeface="Wingdings" pitchFamily="2" charset="2"/>
            </a:endParaRPr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8C71D6-1977-4346-BA19-DE9BC05D1625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8C71D6-1977-4346-BA19-DE9BC05D1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963E49C-3033-5B4B-9459-7F90D29CBDE3}"/>
              </a:ext>
            </a:extLst>
          </p:cNvPr>
          <p:cNvSpPr txBox="1"/>
          <p:nvPr/>
        </p:nvSpPr>
        <p:spPr>
          <a:xfrm rot="20462544">
            <a:off x="5941523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5F2D92-4D22-F841-9787-81006B06D94A}"/>
              </a:ext>
            </a:extLst>
          </p:cNvPr>
          <p:cNvSpPr txBox="1"/>
          <p:nvPr/>
        </p:nvSpPr>
        <p:spPr>
          <a:xfrm>
            <a:off x="851379" y="4929184"/>
            <a:ext cx="2154756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Approximation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BC3F8-91D1-B74B-9CA6-C81D4121F864}"/>
              </a:ext>
            </a:extLst>
          </p:cNvPr>
          <p:cNvSpPr txBox="1"/>
          <p:nvPr/>
        </p:nvSpPr>
        <p:spPr>
          <a:xfrm>
            <a:off x="7060164" y="4929184"/>
            <a:ext cx="954107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Exact</a:t>
            </a:r>
          </a:p>
        </p:txBody>
      </p:sp>
    </p:spTree>
    <p:extLst>
      <p:ext uri="{BB962C8B-B14F-4D97-AF65-F5344CB8AC3E}">
        <p14:creationId xmlns:p14="http://schemas.microsoft.com/office/powerpoint/2010/main" val="34977482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7F30A-461D-394F-AB72-D4021711C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052AA-71F5-E64A-A30E-386BB84F7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B07B4D-4634-A947-924F-497E5C96A72D}"/>
              </a:ext>
            </a:extLst>
          </p:cNvPr>
          <p:cNvSpPr/>
          <p:nvPr/>
        </p:nvSpPr>
        <p:spPr bwMode="auto">
          <a:xfrm>
            <a:off x="2487391" y="2628901"/>
            <a:ext cx="1790699" cy="11919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7EB562-C5CE-C040-9446-9773382D19C2}"/>
              </a:ext>
            </a:extLst>
          </p:cNvPr>
          <p:cNvSpPr/>
          <p:nvPr/>
        </p:nvSpPr>
        <p:spPr bwMode="auto">
          <a:xfrm>
            <a:off x="4708079" y="2628901"/>
            <a:ext cx="1861459" cy="1191986"/>
          </a:xfrm>
          <a:prstGeom prst="rect">
            <a:avLst/>
          </a:prstGeom>
          <a:solidFill>
            <a:srgbClr val="CCFFA4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ADB602-2AA0-5247-A9D2-5DAE5E63A56A}"/>
              </a:ext>
            </a:extLst>
          </p:cNvPr>
          <p:cNvSpPr/>
          <p:nvPr/>
        </p:nvSpPr>
        <p:spPr bwMode="auto">
          <a:xfrm>
            <a:off x="375562" y="2645230"/>
            <a:ext cx="1681843" cy="11919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634BD1-F932-E34F-8954-826D2DF3201B}"/>
              </a:ext>
            </a:extLst>
          </p:cNvPr>
          <p:cNvSpPr txBox="1">
            <a:spLocks/>
          </p:cNvSpPr>
          <p:nvPr/>
        </p:nvSpPr>
        <p:spPr bwMode="auto">
          <a:xfrm>
            <a:off x="195943" y="1524000"/>
            <a:ext cx="855617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Marlett" pitchFamily="2" charset="2"/>
              <a:buNone/>
            </a:pPr>
            <a:endParaRPr lang="en-US" kern="0" dirty="0"/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  <a:p>
            <a:pPr marL="0" indent="0">
              <a:buFont typeface="Marlett" pitchFamily="2" charset="2"/>
              <a:buNone/>
            </a:pPr>
            <a: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Consensus  </a:t>
            </a:r>
            <a: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  Average         Distributed         </a:t>
            </a:r>
          </a:p>
          <a:p>
            <a:pPr marL="0" indent="0">
              <a:buFont typeface="Marlett" pitchFamily="2" charset="2"/>
              <a:buNone/>
            </a:pPr>
            <a: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		      Consensus        Optimization</a:t>
            </a:r>
          </a:p>
          <a:p>
            <a:pPr marL="0" indent="0">
              <a:buFont typeface="Marlett" pitchFamily="2" charset="2"/>
              <a:buNone/>
            </a:pPr>
            <a:endParaRPr lang="en-US" kern="0" dirty="0">
              <a:solidFill>
                <a:schemeClr val="tx1">
                  <a:lumMod val="75000"/>
                  <a:lumOff val="25000"/>
                </a:schemeClr>
              </a:solidFill>
              <a:sym typeface="Wingdings" pitchFamily="2" charset="2"/>
            </a:endParaRPr>
          </a:p>
          <a:p>
            <a:pPr marL="0" indent="0">
              <a:buFont typeface="Marlett" pitchFamily="2" charset="2"/>
              <a:buNone/>
            </a:pPr>
            <a:endParaRPr lang="en-US" kern="0" dirty="0">
              <a:solidFill>
                <a:schemeClr val="tx1">
                  <a:lumMod val="75000"/>
                  <a:lumOff val="25000"/>
                </a:schemeClr>
              </a:solidFill>
              <a:sym typeface="Wingdings" pitchFamily="2" charset="2"/>
            </a:endParaRPr>
          </a:p>
          <a:p>
            <a:pPr marL="0" indent="0">
              <a:buFont typeface="Marlett" pitchFamily="2" charset="2"/>
              <a:buNone/>
            </a:pPr>
            <a:endParaRPr lang="en-US" kern="0" dirty="0">
              <a:solidFill>
                <a:schemeClr val="tx1">
                  <a:lumMod val="75000"/>
                  <a:lumOff val="25000"/>
                </a:schemeClr>
              </a:solidFill>
              <a:sym typeface="Wingdings" pitchFamily="2" charset="2"/>
            </a:endParaRPr>
          </a:p>
          <a:p>
            <a:pPr marL="0" indent="0">
              <a:buFont typeface="Marlett" pitchFamily="2" charset="2"/>
              <a:buNone/>
            </a:pPr>
            <a:endParaRPr lang="en-US" kern="0" dirty="0">
              <a:solidFill>
                <a:schemeClr val="tx1">
                  <a:lumMod val="75000"/>
                  <a:lumOff val="25000"/>
                </a:schemeClr>
              </a:solidFill>
              <a:sym typeface="Wingdings" pitchFamily="2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D583FB-49C1-C146-8DF2-EB6CAC220069}"/>
              </a:ext>
            </a:extLst>
          </p:cNvPr>
          <p:cNvSpPr/>
          <p:nvPr/>
        </p:nvSpPr>
        <p:spPr bwMode="auto">
          <a:xfrm>
            <a:off x="7315200" y="2024741"/>
            <a:ext cx="1632857" cy="816428"/>
          </a:xfrm>
          <a:prstGeom prst="rect">
            <a:avLst/>
          </a:prstGeom>
          <a:solidFill>
            <a:srgbClr val="A3EF5C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rPr>
              <a:t>Privacy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028C48-D461-004D-B14C-8E0C0B1D73B8}"/>
              </a:ext>
            </a:extLst>
          </p:cNvPr>
          <p:cNvSpPr/>
          <p:nvPr/>
        </p:nvSpPr>
        <p:spPr bwMode="auto">
          <a:xfrm>
            <a:off x="7315200" y="3336470"/>
            <a:ext cx="1632857" cy="816428"/>
          </a:xfrm>
          <a:prstGeom prst="rect">
            <a:avLst/>
          </a:prstGeom>
          <a:solidFill>
            <a:srgbClr val="A3EF5C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rPr>
              <a:t>Fault-Tolerance</a:t>
            </a:r>
          </a:p>
        </p:txBody>
      </p:sp>
    </p:spTree>
    <p:extLst>
      <p:ext uri="{BB962C8B-B14F-4D97-AF65-F5344CB8AC3E}">
        <p14:creationId xmlns:p14="http://schemas.microsoft.com/office/powerpoint/2010/main" val="28685332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ADEA7-0003-764C-BEA3-8B0303CB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Problems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E4CF79-FB7D-4F43-8EF5-F3F399201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Impact" panose="020B0806030902050204" pitchFamily="34" charset="0"/>
              </a:rPr>
              <a:t>Plenty!</a:t>
            </a:r>
          </a:p>
          <a:p>
            <a:endParaRPr lang="en-US" dirty="0"/>
          </a:p>
          <a:p>
            <a:r>
              <a:rPr lang="en-US" dirty="0"/>
              <a:t>Byzantine consensus for dimension &gt; 1</a:t>
            </a:r>
          </a:p>
          <a:p>
            <a:endParaRPr lang="en-US" dirty="0"/>
          </a:p>
          <a:p>
            <a:r>
              <a:rPr lang="en-US" dirty="0"/>
              <a:t>Impact of redundancy</a:t>
            </a:r>
          </a:p>
          <a:p>
            <a:endParaRPr lang="en-US" dirty="0"/>
          </a:p>
          <a:p>
            <a:r>
              <a:rPr lang="en-US" dirty="0"/>
              <a:t>Stochastic fault-tolerant optimization</a:t>
            </a:r>
          </a:p>
          <a:p>
            <a:endParaRPr lang="en-US" dirty="0"/>
          </a:p>
          <a:p>
            <a:r>
              <a:rPr lang="en-US" dirty="0"/>
              <a:t>Notions of privacy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5DBEEC-0C98-8C43-86D6-782A07EB6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AEBF2-5F63-4212-9814-96C2174E3A77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5285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F7FC-2684-6640-A6B1-0C7EC0067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Moral of the Story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230BE6-924D-1A47-8951-8536D8129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79030"/>
            <a:ext cx="1905000" cy="457200"/>
          </a:xfrm>
        </p:spPr>
        <p:txBody>
          <a:bodyPr/>
          <a:lstStyle/>
          <a:p>
            <a:fld id="{31541DDD-D6AF-B148-8204-555DE02E24E5}" type="slidenum">
              <a:rPr lang="en-US" altLang="en-US"/>
              <a:pPr/>
              <a:t>95</a:t>
            </a:fld>
            <a:endParaRPr lang="en-US" altLang="en-US"/>
          </a:p>
        </p:txBody>
      </p:sp>
      <p:grpSp>
        <p:nvGrpSpPr>
          <p:cNvPr id="2804743" name="Group 7">
            <a:extLst>
              <a:ext uri="{FF2B5EF4-FFF2-40B4-BE49-F238E27FC236}">
                <a16:creationId xmlns:a16="http://schemas.microsoft.com/office/drawing/2014/main" id="{F2188D8F-B0A2-3C43-BEAB-1C831A0B1382}"/>
              </a:ext>
            </a:extLst>
          </p:cNvPr>
          <p:cNvGrpSpPr>
            <a:grpSpLocks/>
          </p:cNvGrpSpPr>
          <p:nvPr/>
        </p:nvGrpSpPr>
        <p:grpSpPr bwMode="auto">
          <a:xfrm>
            <a:off x="452438" y="2862130"/>
            <a:ext cx="8255000" cy="4214813"/>
            <a:chOff x="309" y="2318"/>
            <a:chExt cx="5200" cy="2655"/>
          </a:xfrm>
        </p:grpSpPr>
        <p:pic>
          <p:nvPicPr>
            <p:cNvPr id="2804744" name="Picture 8" descr="CreationofAdam">
              <a:extLst>
                <a:ext uri="{FF2B5EF4-FFF2-40B4-BE49-F238E27FC236}">
                  <a16:creationId xmlns:a16="http://schemas.microsoft.com/office/drawing/2014/main" id="{0DB88C3A-30F4-E14B-A518-4656F7AEDB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" y="2354"/>
              <a:ext cx="4800" cy="2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04745" name="Rectangle 9">
              <a:extLst>
                <a:ext uri="{FF2B5EF4-FFF2-40B4-BE49-F238E27FC236}">
                  <a16:creationId xmlns:a16="http://schemas.microsoft.com/office/drawing/2014/main" id="{2CF9C317-9200-7A4C-B7FD-3D7D36FC7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" y="3965"/>
              <a:ext cx="5088" cy="1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4746" name="Rectangle 10">
              <a:extLst>
                <a:ext uri="{FF2B5EF4-FFF2-40B4-BE49-F238E27FC236}">
                  <a16:creationId xmlns:a16="http://schemas.microsoft.com/office/drawing/2014/main" id="{98DD5D02-0655-0845-B8CC-81A0FEA11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" y="2318"/>
              <a:ext cx="5200" cy="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04747" name="Text Box 11">
            <a:extLst>
              <a:ext uri="{FF2B5EF4-FFF2-40B4-BE49-F238E27FC236}">
                <a16:creationId xmlns:a16="http://schemas.microsoft.com/office/drawing/2014/main" id="{E0491D53-0677-4F4A-8531-BE3482402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3302" y="6542860"/>
            <a:ext cx="133882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Font typeface="Marlett" pitchFamily="2" charset="2"/>
              <a:buNone/>
            </a:pPr>
            <a:r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Picture from Wikipedia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9B33B1-35C4-8F4D-8736-3BF5DA8F41E7}"/>
              </a:ext>
            </a:extLst>
          </p:cNvPr>
          <p:cNvSpPr txBox="1"/>
          <p:nvPr/>
        </p:nvSpPr>
        <p:spPr>
          <a:xfrm>
            <a:off x="1024978" y="2233832"/>
            <a:ext cx="2069797" cy="9048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Decentralized</a:t>
            </a: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6F0805-9148-9343-A9E7-7B0301C72F27}"/>
              </a:ext>
            </a:extLst>
          </p:cNvPr>
          <p:cNvSpPr txBox="1"/>
          <p:nvPr/>
        </p:nvSpPr>
        <p:spPr>
          <a:xfrm>
            <a:off x="6255572" y="2235301"/>
            <a:ext cx="1675459" cy="904863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Distributed</a:t>
            </a: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16971030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85800" y="288471"/>
            <a:ext cx="7772400" cy="1143000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C6642F-27A8-B149-8CCB-62B063C7EDD7}"/>
              </a:ext>
            </a:extLst>
          </p:cNvPr>
          <p:cNvGrpSpPr/>
          <p:nvPr/>
        </p:nvGrpSpPr>
        <p:grpSpPr>
          <a:xfrm>
            <a:off x="2718219" y="5287055"/>
            <a:ext cx="4052754" cy="1173892"/>
            <a:chOff x="2986541" y="5389331"/>
            <a:chExt cx="4052754" cy="1173892"/>
          </a:xfrm>
        </p:grpSpPr>
        <p:pic>
          <p:nvPicPr>
            <p:cNvPr id="19" name="Picture 18" descr="nsf1.jpg">
              <a:extLst>
                <a:ext uri="{FF2B5EF4-FFF2-40B4-BE49-F238E27FC236}">
                  <a16:creationId xmlns:a16="http://schemas.microsoft.com/office/drawing/2014/main" id="{5A49C36D-36EE-D24F-87C0-38282963C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6541" y="5389331"/>
              <a:ext cx="1166862" cy="1173892"/>
            </a:xfrm>
            <a:prstGeom prst="rect">
              <a:avLst/>
            </a:prstGeom>
          </p:spPr>
        </p:pic>
        <p:pic>
          <p:nvPicPr>
            <p:cNvPr id="20" name="Picture 19" descr="aro.gif">
              <a:extLst>
                <a:ext uri="{FF2B5EF4-FFF2-40B4-BE49-F238E27FC236}">
                  <a16:creationId xmlns:a16="http://schemas.microsoft.com/office/drawing/2014/main" id="{4D3DFFEF-5EE8-8347-A59E-52420A01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7603" y="5431379"/>
              <a:ext cx="1089796" cy="1089796"/>
            </a:xfrm>
            <a:prstGeom prst="rect">
              <a:avLst/>
            </a:prstGeom>
          </p:spPr>
        </p:pic>
        <p:pic>
          <p:nvPicPr>
            <p:cNvPr id="279559" name="Picture 7" descr="Image result for google logo">
              <a:hlinkClick r:id="rId4"/>
              <a:extLst>
                <a:ext uri="{FF2B5EF4-FFF2-40B4-BE49-F238E27FC236}">
                  <a16:creationId xmlns:a16="http://schemas.microsoft.com/office/drawing/2014/main" id="{32133FFB-6272-0744-B4B1-0DCAC6033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1599" y="5438500"/>
              <a:ext cx="1627696" cy="1083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F7A7E64-58FF-EF4F-BB79-9AE689EFFBB7}"/>
              </a:ext>
            </a:extLst>
          </p:cNvPr>
          <p:cNvGrpSpPr/>
          <p:nvPr/>
        </p:nvGrpSpPr>
        <p:grpSpPr>
          <a:xfrm>
            <a:off x="1334044" y="1561089"/>
            <a:ext cx="6475912" cy="3283492"/>
            <a:chOff x="1334044" y="1699637"/>
            <a:chExt cx="6475912" cy="328349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72136D0-CD94-6E4A-B851-621A7878E0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34044" y="1886295"/>
              <a:ext cx="6475912" cy="3096834"/>
              <a:chOff x="806338" y="1708346"/>
              <a:chExt cx="7697463" cy="368098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806338" y="2197399"/>
                <a:ext cx="2743200" cy="3191932"/>
                <a:chOff x="4904460" y="2271484"/>
                <a:chExt cx="2743200" cy="3191932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flipH="1">
                  <a:off x="5077025" y="2271484"/>
                  <a:ext cx="2119976" cy="2971929"/>
                </a:xfrm>
                <a:prstGeom prst="rect">
                  <a:avLst/>
                </a:prstGeom>
              </p:spPr>
            </p:pic>
            <p:sp>
              <p:nvSpPr>
                <p:cNvPr id="2" name="Rectangle 1"/>
                <p:cNvSpPr/>
                <p:nvPr/>
              </p:nvSpPr>
              <p:spPr bwMode="auto">
                <a:xfrm>
                  <a:off x="4904460" y="4402356"/>
                  <a:ext cx="2743200" cy="1061060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ctr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0000"/>
                    </a:buClr>
                    <a:buSzPct val="65000"/>
                    <a:buFont typeface="Marlett" pitchFamily="2" charset="2"/>
                    <a:buChar char="g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1068433" y="4486722"/>
                <a:ext cx="17668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Helvetica" charset="0"/>
                    <a:ea typeface="Helvetica" charset="0"/>
                    <a:cs typeface="Helvetica" charset="0"/>
                  </a:rPr>
                  <a:t>Shripad </a:t>
                </a:r>
                <a:r>
                  <a:rPr lang="en-US" sz="2000" dirty="0" err="1">
                    <a:latin typeface="Helvetica" charset="0"/>
                    <a:ea typeface="Helvetica" charset="0"/>
                    <a:cs typeface="Helvetica" charset="0"/>
                  </a:rPr>
                  <a:t>Gade</a:t>
                </a:r>
                <a:endParaRPr lang="en-US" sz="20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184048" y="4476627"/>
                <a:ext cx="8851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Helvetica" charset="0"/>
                    <a:ea typeface="Helvetica" charset="0"/>
                    <a:cs typeface="Helvetica" charset="0"/>
                  </a:rPr>
                  <a:t>Lili Su</a:t>
                </a: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36745" y="2213728"/>
                <a:ext cx="2119976" cy="211997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5AEF5F6-642D-9342-A957-F3438D3831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83183" y="1708346"/>
                <a:ext cx="2219744" cy="3059222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C1E04F-8E83-D747-8719-9AF4C171CF00}"/>
                  </a:ext>
                </a:extLst>
              </p:cNvPr>
              <p:cNvSpPr/>
              <p:nvPr/>
            </p:nvSpPr>
            <p:spPr bwMode="auto">
              <a:xfrm>
                <a:off x="6049425" y="4328272"/>
                <a:ext cx="2454376" cy="661163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Marlett" pitchFamily="2" charset="2"/>
                  <a:buChar char="g"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966FE1-B8F7-B843-992C-9D8C9BD710FB}"/>
                  </a:ext>
                </a:extLst>
              </p:cNvPr>
              <p:cNvSpPr txBox="1"/>
              <p:nvPr/>
            </p:nvSpPr>
            <p:spPr>
              <a:xfrm>
                <a:off x="6296000" y="4468535"/>
                <a:ext cx="19223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err="1">
                    <a:latin typeface="Helvetica" charset="0"/>
                    <a:ea typeface="Helvetica" charset="0"/>
                    <a:cs typeface="Helvetica" charset="0"/>
                  </a:rPr>
                  <a:t>Nirupam</a:t>
                </a:r>
                <a:r>
                  <a:rPr lang="en-US" sz="2000" dirty="0">
                    <a:latin typeface="Helvetica" charset="0"/>
                    <a:ea typeface="Helvetica" charset="0"/>
                    <a:cs typeface="Helvetica" charset="0"/>
                  </a:rPr>
                  <a:t> Gupta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397ADD-15C4-EE41-AEA9-643B1B6F5709}"/>
                </a:ext>
              </a:extLst>
            </p:cNvPr>
            <p:cNvSpPr/>
            <p:nvPr/>
          </p:nvSpPr>
          <p:spPr bwMode="auto">
            <a:xfrm>
              <a:off x="5694849" y="1699637"/>
              <a:ext cx="2024739" cy="58172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63569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9B45-1015-C349-B5BB-D8DD334C67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46301-BB1E-384E-BBED-D2D5E73327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disc.georgetown.domains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3921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9B45-1015-C349-B5BB-D8DD334C67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46301-BB1E-384E-BBED-D2D5E73327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disc.georgetown.domains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20661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673C-AB77-254A-9AD8-A473A5D06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Averaging </a:t>
            </a:r>
            <a:r>
              <a:rPr lang="en-US" dirty="0">
                <a:sym typeface="Wingdings" pitchFamily="2" charset="2"/>
              </a:rPr>
              <a:t> Optimization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49202F-31BE-DD42-9ED0-6927819AB1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Input of agent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Average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US" u="sng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	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49202F-31BE-DD42-9ED0-6927819AB1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731BB-3CD4-5841-AAA7-EC5B9F25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126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graphicx}&#10;\usepackage{epsf}&#10;%\usepackage{subfigure}&#10;&#10;\begin{document}&#10;&#10;\input{random_result.pstex_t}&#10;&#10;\end{document}&#10;"/>
  <p:tag name="EXTERNALNAME" val="txp_fig"/>
  <p:tag name="BLEND" val="0"/>
  <p:tag name="TRANSPARENT" val="0"/>
  <p:tag name="KEEPFILES" val="0"/>
  <p:tag name="DEBUGPAUSE" val="0"/>
  <p:tag name="RESOLUTION" val="300"/>
  <p:tag name="WORKAROUNDTRANSPARENCYBUG" val="0"/>
  <p:tag name="ALLOWFONTSUBSTITUTION" val="0"/>
  <p:tag name="BITMAPFORMAT" val="bmp16m"/>
  <p:tag name="BOXWIDTH" val="354"/>
  <p:tag name="BOXHEIGHT" val="412"/>
  <p:tag name="BOXFONT" val="10"/>
  <p:tag name="BOXWRAP" val="0"/>
  <p:tag name="ORIGWIDTH" val="151"/>
  <p:tag name="PICTUREFILESIZE" val="99125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65000"/>
          <a:buFont typeface="Marlett" pitchFamily="2" charset="2"/>
          <a:buChar char="g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65000"/>
          <a:buFont typeface="Marlett" pitchFamily="2" charset="2"/>
          <a:buChar char="g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28854</TotalTime>
  <Words>1973</Words>
  <Application>Microsoft Macintosh PowerPoint</Application>
  <PresentationFormat>On-screen Show (4:3)</PresentationFormat>
  <Paragraphs>834</Paragraphs>
  <Slides>103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14" baseType="lpstr">
      <vt:lpstr>Arial</vt:lpstr>
      <vt:lpstr>Cambria Math</vt:lpstr>
      <vt:lpstr>CMU Sans Serif Demi Condensed</vt:lpstr>
      <vt:lpstr>Comic Sans MS</vt:lpstr>
      <vt:lpstr>Helvetica</vt:lpstr>
      <vt:lpstr>Impact</vt:lpstr>
      <vt:lpstr>Marlett</vt:lpstr>
      <vt:lpstr>Times</vt:lpstr>
      <vt:lpstr>Times New Roman</vt:lpstr>
      <vt:lpstr>Wingdings</vt:lpstr>
      <vt:lpstr>Default Design</vt:lpstr>
      <vt:lpstr>PowerPoint Presentation</vt:lpstr>
      <vt:lpstr>Net-X: Multi-Channel Mesh   Theory to Practice</vt:lpstr>
      <vt:lpstr>Security and Privacy for Distributed Optimization and Learning    Nitin Vaidya Georgetown University    </vt:lpstr>
      <vt:lpstr>Secret to happiness is to lower your expectations to the point where they're already met         - Hobbes (paraphrased)           </vt:lpstr>
      <vt:lpstr>Goals</vt:lpstr>
      <vt:lpstr>PowerPoint Presentation</vt:lpstr>
      <vt:lpstr>PowerPoint Presentation</vt:lpstr>
      <vt:lpstr>Brief History</vt:lpstr>
      <vt:lpstr>Consensus</vt:lpstr>
      <vt:lpstr>Average Consensus</vt:lpstr>
      <vt:lpstr>Optimization</vt:lpstr>
      <vt:lpstr>Consensus</vt:lpstr>
      <vt:lpstr>Consensus</vt:lpstr>
      <vt:lpstr>Consensus</vt:lpstr>
      <vt:lpstr>Average Consensus Change of Weights</vt:lpstr>
      <vt:lpstr>Average Consensus</vt:lpstr>
      <vt:lpstr>Average Consensus</vt:lpstr>
      <vt:lpstr>Optimization</vt:lpstr>
      <vt:lpstr>Many Applications</vt:lpstr>
      <vt:lpstr>Distributed Classification</vt:lpstr>
      <vt:lpstr>Distributed Machine Learning</vt:lpstr>
      <vt:lpstr>PowerPoint Presentation</vt:lpstr>
      <vt:lpstr>Average Consensus</vt:lpstr>
      <vt:lpstr>Distributed Optimization</vt:lpstr>
      <vt:lpstr>Gradient Method</vt:lpstr>
      <vt:lpstr>Gradient Method</vt:lpstr>
      <vt:lpstr>Gradient Method</vt:lpstr>
      <vt:lpstr>Distributed Optimization</vt:lpstr>
      <vt:lpstr>PowerPoint Presentation</vt:lpstr>
      <vt:lpstr>PowerPoint Presentation</vt:lpstr>
      <vt:lpstr>PowerPoint Presentation</vt:lpstr>
      <vt:lpstr>Distributed Optimization</vt:lpstr>
      <vt:lpstr>PowerPoint Presentation</vt:lpstr>
      <vt:lpstr>Many Variations</vt:lpstr>
      <vt:lpstr>Challenges</vt:lpstr>
      <vt:lpstr>Challenges</vt:lpstr>
      <vt:lpstr>Challenges</vt:lpstr>
      <vt:lpstr>Communication Leaks Information</vt:lpstr>
      <vt:lpstr>Communication Leaks Information</vt:lpstr>
      <vt:lpstr>Communication Leaks Information</vt:lpstr>
      <vt:lpstr>Privacy-Preserving Optimization</vt:lpstr>
      <vt:lpstr>Privacy Techniques</vt:lpstr>
      <vt:lpstr>Privacy Techniques</vt:lpstr>
      <vt:lpstr>Our Approach</vt:lpstr>
      <vt:lpstr>Noise Cancellation</vt:lpstr>
      <vt:lpstr>Noise Cancellation</vt:lpstr>
      <vt:lpstr>Technical Aside</vt:lpstr>
      <vt:lpstr>Parameter Servers</vt:lpstr>
      <vt:lpstr>Parameter Server</vt:lpstr>
      <vt:lpstr>Parameter Server</vt:lpstr>
      <vt:lpstr>Parameter Server</vt:lpstr>
      <vt:lpstr>Multiple Parameter Servers</vt:lpstr>
      <vt:lpstr>Privacy</vt:lpstr>
      <vt:lpstr>Privacy</vt:lpstr>
      <vt:lpstr>Fault-Tolerant Optimization</vt:lpstr>
      <vt:lpstr>Byzantine Fault Model</vt:lpstr>
      <vt:lpstr>PowerPoint Presentation</vt:lpstr>
      <vt:lpstr>Fault-Tolerance</vt:lpstr>
      <vt:lpstr>Fault-Tolerance</vt:lpstr>
      <vt:lpstr>Fault-Tolerance</vt:lpstr>
      <vt:lpstr>PowerPoint Presentation</vt:lpstr>
      <vt:lpstr>PowerPoint Presentation</vt:lpstr>
      <vt:lpstr>Independent Functions</vt:lpstr>
      <vt:lpstr>Independent Functions</vt:lpstr>
      <vt:lpstr>Independent Functions</vt:lpstr>
      <vt:lpstr>Independent Functions</vt:lpstr>
      <vt:lpstr>Independent Functions</vt:lpstr>
      <vt:lpstr>PowerPoint Presentation</vt:lpstr>
      <vt:lpstr>Parameter Server</vt:lpstr>
      <vt:lpstr>Parameter Server</vt:lpstr>
      <vt:lpstr>Filter for Scalar Parameter x</vt:lpstr>
      <vt:lpstr>Filter for Scalar Parameter x</vt:lpstr>
      <vt:lpstr>Our Ideal Goal</vt:lpstr>
      <vt:lpstr>Independent Functions How good an approximation?</vt:lpstr>
      <vt:lpstr>Independent Functions</vt:lpstr>
      <vt:lpstr>Independent Functions</vt:lpstr>
      <vt:lpstr>Independent Functions</vt:lpstr>
      <vt:lpstr>Independent Functions</vt:lpstr>
      <vt:lpstr>Good News Cost functions often naturally redundant</vt:lpstr>
      <vt:lpstr>Good News Cost functions often naturally redundant</vt:lpstr>
      <vt:lpstr>Good News Cost functions often naturally redundant</vt:lpstr>
      <vt:lpstr>Good News Cost functions often naturally redundant</vt:lpstr>
      <vt:lpstr>Example of Redundancy</vt:lpstr>
      <vt:lpstr>Example of Redundancy</vt:lpstr>
      <vt:lpstr>2t-Redundancy … Linear Regression</vt:lpstr>
      <vt:lpstr>2t-Redundancy … Linear Regression</vt:lpstr>
      <vt:lpstr>2t-Redundancy … Linear Regression</vt:lpstr>
      <vt:lpstr>2t-Redundancy … Linear Regression</vt:lpstr>
      <vt:lpstr>2t-Redundancy … Linear Regression</vt:lpstr>
      <vt:lpstr>Parameter Server</vt:lpstr>
      <vt:lpstr>2t-Redundancy … Linear Regression</vt:lpstr>
      <vt:lpstr>PowerPoint Presentation</vt:lpstr>
      <vt:lpstr>Summary</vt:lpstr>
      <vt:lpstr>Open Problems</vt:lpstr>
      <vt:lpstr>Moral of the Story</vt:lpstr>
      <vt:lpstr>Acknowledgements</vt:lpstr>
      <vt:lpstr>Thanks!</vt:lpstr>
      <vt:lpstr>Thanks!</vt:lpstr>
      <vt:lpstr>Averaging  Optimization</vt:lpstr>
      <vt:lpstr>Averaging  Optimization</vt:lpstr>
      <vt:lpstr>Quick Detour … Byzantine Consensus</vt:lpstr>
      <vt:lpstr>t faults, d-dimensional input  need &gt;(d+1)t agents</vt:lpstr>
      <vt:lpstr>Challenge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TCP for Mobile and Wireless Hosts</dc:title>
  <dc:creator>Nitin</dc:creator>
  <cp:lastModifiedBy>Microsoft Office User</cp:lastModifiedBy>
  <cp:revision>6433</cp:revision>
  <cp:lastPrinted>2019-09-06T17:35:04Z</cp:lastPrinted>
  <dcterms:created xsi:type="dcterms:W3CDTF">1996-09-30T18:28:10Z</dcterms:created>
  <dcterms:modified xsi:type="dcterms:W3CDTF">2019-09-25T00:45:18Z</dcterms:modified>
</cp:coreProperties>
</file>