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270" r:id="rId2"/>
    <p:sldId id="2269" r:id="rId3"/>
    <p:sldId id="2271" r:id="rId4"/>
    <p:sldId id="2203" r:id="rId5"/>
    <p:sldId id="2183" r:id="rId6"/>
    <p:sldId id="2165" r:id="rId7"/>
    <p:sldId id="2164" r:id="rId8"/>
    <p:sldId id="2177" r:id="rId9"/>
    <p:sldId id="2187" r:id="rId10"/>
    <p:sldId id="2188" r:id="rId11"/>
    <p:sldId id="2169" r:id="rId12"/>
    <p:sldId id="2186" r:id="rId13"/>
    <p:sldId id="2171" r:id="rId14"/>
    <p:sldId id="2170" r:id="rId15"/>
    <p:sldId id="2198" r:id="rId16"/>
    <p:sldId id="2219" r:id="rId17"/>
  </p:sldIdLst>
  <p:sldSz cx="9144000" cy="6858000" type="screen4x3"/>
  <p:notesSz cx="6991350" cy="9282113"/>
  <p:defaultTextStyle>
    <a:defPPr>
      <a:defRPr lang="en-US"/>
    </a:defPPr>
    <a:lvl1pPr algn="ctr" rtl="0" eaLnBrk="0" fontAlgn="base" hangingPunct="0">
      <a:spcBef>
        <a:spcPct val="20000"/>
      </a:spcBef>
      <a:spcAft>
        <a:spcPct val="0"/>
      </a:spcAft>
      <a:buClr>
        <a:srgbClr val="FF0000"/>
      </a:buClr>
      <a:buSzPct val="65000"/>
      <a:buFont typeface="Marlett" pitchFamily="2" charset="2"/>
      <a:buChar char="g"/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ctr" rtl="0" eaLnBrk="0" fontAlgn="base" hangingPunct="0">
      <a:spcBef>
        <a:spcPct val="20000"/>
      </a:spcBef>
      <a:spcAft>
        <a:spcPct val="0"/>
      </a:spcAft>
      <a:buClr>
        <a:srgbClr val="FF0000"/>
      </a:buClr>
      <a:buSzPct val="65000"/>
      <a:buFont typeface="Marlett" pitchFamily="2" charset="2"/>
      <a:buChar char="g"/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ctr" rtl="0" eaLnBrk="0" fontAlgn="base" hangingPunct="0">
      <a:spcBef>
        <a:spcPct val="20000"/>
      </a:spcBef>
      <a:spcAft>
        <a:spcPct val="0"/>
      </a:spcAft>
      <a:buClr>
        <a:srgbClr val="FF0000"/>
      </a:buClr>
      <a:buSzPct val="65000"/>
      <a:buFont typeface="Marlett" pitchFamily="2" charset="2"/>
      <a:buChar char="g"/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ctr" rtl="0" eaLnBrk="0" fontAlgn="base" hangingPunct="0">
      <a:spcBef>
        <a:spcPct val="20000"/>
      </a:spcBef>
      <a:spcAft>
        <a:spcPct val="0"/>
      </a:spcAft>
      <a:buClr>
        <a:srgbClr val="FF0000"/>
      </a:buClr>
      <a:buSzPct val="65000"/>
      <a:buFont typeface="Marlett" pitchFamily="2" charset="2"/>
      <a:buChar char="g"/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ctr" rtl="0" eaLnBrk="0" fontAlgn="base" hangingPunct="0">
      <a:spcBef>
        <a:spcPct val="20000"/>
      </a:spcBef>
      <a:spcAft>
        <a:spcPct val="0"/>
      </a:spcAft>
      <a:buClr>
        <a:srgbClr val="FF0000"/>
      </a:buClr>
      <a:buSzPct val="65000"/>
      <a:buFont typeface="Marlett" pitchFamily="2" charset="2"/>
      <a:buChar char="g"/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20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CEFF"/>
    <a:srgbClr val="92FFA7"/>
    <a:srgbClr val="5AFDFA"/>
    <a:srgbClr val="029846"/>
    <a:srgbClr val="FF9900"/>
    <a:srgbClr val="FFF089"/>
    <a:srgbClr val="921102"/>
    <a:srgbClr val="8E1002"/>
    <a:srgbClr val="33CCFF"/>
    <a:srgbClr val="BAFF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00" autoAdjust="0"/>
    <p:restoredTop sz="50000" autoAdjust="0"/>
  </p:normalViewPr>
  <p:slideViewPr>
    <p:cSldViewPr snapToGrid="0">
      <p:cViewPr>
        <p:scale>
          <a:sx n="87" d="100"/>
          <a:sy n="87" d="100"/>
        </p:scale>
        <p:origin x="1328" y="5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-2538" y="-84"/>
      </p:cViewPr>
      <p:guideLst>
        <p:guide orient="horz" pos="2923"/>
        <p:guide pos="220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985" tIns="46493" rIns="92985" bIns="46493" numCol="1" anchor="ctr" anchorCtr="0" compatLnSpc="1">
            <a:prstTxWarp prst="textNoShape">
              <a:avLst/>
            </a:prstTxWarp>
          </a:bodyPr>
          <a:lstStyle>
            <a:lvl1pPr algn="l" defTabSz="930275">
              <a:spcBef>
                <a:spcPct val="0"/>
              </a:spcBef>
              <a:buClrTx/>
              <a:buSzTx/>
              <a:buFontTx/>
              <a:buNone/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137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985" tIns="46493" rIns="92985" bIns="46493" numCol="1" anchor="ctr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buClrTx/>
              <a:buSzTx/>
              <a:buFontTx/>
              <a:buNone/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13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l" defTabSz="930275">
              <a:spcBef>
                <a:spcPct val="0"/>
              </a:spcBef>
              <a:buClrTx/>
              <a:buSzTx/>
              <a:buFontTx/>
              <a:buNone/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13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18563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buClrTx/>
              <a:buSzTx/>
              <a:buFontTx/>
              <a:buNone/>
              <a:defRPr sz="1200" b="1">
                <a:latin typeface="Arial" charset="0"/>
              </a:defRPr>
            </a:lvl1pPr>
          </a:lstStyle>
          <a:p>
            <a:pPr>
              <a:defRPr/>
            </a:pPr>
            <a:fld id="{4D328B2F-E4A9-4B42-9114-8FE517F38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908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l" defTabSz="930275"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6338" y="696913"/>
            <a:ext cx="4640262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l" defTabSz="930275"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18563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262AFDE-5065-4356-9A1D-319F9FBCF6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9735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4A4FE-C508-445A-BEEA-5241DB609F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87A4A-469E-41B4-A4BB-20E7ADC1FB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0D3AB-AD66-458A-851D-A518A4FC23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62DA2-7D97-4C00-81E8-7464816732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524000"/>
            <a:ext cx="38100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524000"/>
            <a:ext cx="38100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3886200"/>
            <a:ext cx="38100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886200"/>
            <a:ext cx="38100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90451-B3EB-4D27-9BF6-B2ED89E438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524000"/>
            <a:ext cx="38100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86200"/>
            <a:ext cx="38100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5E721-646B-43FE-9C59-B1DD65377C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7DEF5-A307-4F25-8C66-A6D5B05847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EE0C2-57FB-4ADE-AB30-1194CE51D7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EC7BB-7051-4029-9E77-635DAEA5F5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51084-5C69-499E-A268-F024F61147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AEBF2-5F63-4212-9814-96C2174E3A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2C1C9-E007-43BE-85CB-100AF574EE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92685-606E-40D3-AC53-BA20005A57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22931-C89A-41AC-84F8-145AE746D5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400">
                <a:latin typeface="Helvetica"/>
                <a:cs typeface="Helvetic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Helvetica"/>
                <a:cs typeface="Helvetic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400">
                <a:latin typeface="Helvetica"/>
                <a:cs typeface="Helvetica"/>
              </a:defRPr>
            </a:lvl1pPr>
          </a:lstStyle>
          <a:p>
            <a:pPr>
              <a:defRPr/>
            </a:pPr>
            <a:fld id="{9FF9E353-2231-45A2-B736-4E2E121B5CA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FF"/>
          </a:solidFill>
          <a:latin typeface="Helvetica"/>
          <a:ea typeface="+mj-ea"/>
          <a:cs typeface="Helvetica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FF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FF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FF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FF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FF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FF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FF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FF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arlett" pitchFamily="2" charset="2"/>
        <a:buChar char="g"/>
        <a:defRPr sz="2400">
          <a:solidFill>
            <a:schemeClr val="tx1"/>
          </a:solidFill>
          <a:latin typeface="Helvetica"/>
          <a:ea typeface="+mn-ea"/>
          <a:cs typeface="Helvetica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25000"/>
        <a:buFont typeface="Marlett" pitchFamily="2" charset="2"/>
        <a:buChar char="i"/>
        <a:defRPr sz="2000">
          <a:solidFill>
            <a:schemeClr val="tx1"/>
          </a:solidFill>
          <a:latin typeface="Helvetica"/>
          <a:cs typeface="Helvetic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75000"/>
        <a:buChar char="•"/>
        <a:defRPr sz="2000">
          <a:solidFill>
            <a:schemeClr val="tx1"/>
          </a:solidFill>
          <a:latin typeface="Helvetica"/>
          <a:cs typeface="Helvetic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Helvetica"/>
          <a:cs typeface="Helvetic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Helvetica"/>
          <a:cs typeface="Helvetic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Research Interests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B4A4FE-C508-445A-BEEA-5241DB609F5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75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train your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Given a machine structure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B050"/>
                </a:solidFill>
              </a:rPr>
              <a:t>Parameters are the only free variables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 </a:t>
            </a:r>
            <a:r>
              <a:rPr lang="en-US" dirty="0" smtClean="0"/>
              <a:t>Choose parameters to maximize accuracy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17425" y="4895671"/>
            <a:ext cx="4940775" cy="120032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dirty="0">
                <a:latin typeface="Helvetica" charset="0"/>
                <a:ea typeface="Helvetica" charset="0"/>
                <a:cs typeface="Helvetica" charset="0"/>
                <a:sym typeface="Wingdings"/>
              </a:rPr>
              <a:t>Optimize 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a suitably defined</a:t>
            </a:r>
            <a:br>
              <a:rPr lang="en-US" dirty="0">
                <a:latin typeface="Helvetica" charset="0"/>
                <a:ea typeface="Helvetica" charset="0"/>
                <a:cs typeface="Helvetica" charset="0"/>
              </a:rPr>
            </a:br>
            <a:r>
              <a:rPr lang="en-US" dirty="0">
                <a:solidFill>
                  <a:srgbClr val="00B050"/>
                </a:solidFill>
                <a:latin typeface="Helvetica" charset="0"/>
                <a:ea typeface="Helvetica" charset="0"/>
                <a:cs typeface="Helvetica" charset="0"/>
              </a:rPr>
              <a:t>cost function </a:t>
            </a:r>
            <a:r>
              <a:rPr lang="en-US" dirty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h(w)</a:t>
            </a:r>
            <a:br>
              <a:rPr lang="en-US" dirty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</a:br>
            <a:r>
              <a:rPr lang="en-US" dirty="0">
                <a:solidFill>
                  <a:srgbClr val="00B050"/>
                </a:solidFill>
                <a:latin typeface="Helvetica" charset="0"/>
                <a:ea typeface="Helvetica" charset="0"/>
                <a:cs typeface="Helvetica" charset="0"/>
              </a:rPr>
              <a:t>to find the right parameter vector </a:t>
            </a:r>
            <a:r>
              <a:rPr lang="en-US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w</a:t>
            </a:r>
            <a:endParaRPr lang="en-US" dirty="0">
              <a:solidFill>
                <a:srgbClr val="C0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63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07DEF5-A307-4F25-8C66-A6D5B058479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65125" y="2386140"/>
            <a:ext cx="2782862" cy="280586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71073" y="2846648"/>
            <a:ext cx="2400300" cy="187743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Training</a:t>
            </a:r>
            <a:br>
              <a:rPr lang="en-US" dirty="0" smtClean="0">
                <a:latin typeface="Helvetica" charset="0"/>
                <a:ea typeface="Helvetica" charset="0"/>
                <a:cs typeface="Helvetica" charset="0"/>
              </a:rPr>
            </a:br>
            <a:r>
              <a:rPr lang="en-US" sz="2000" dirty="0" smtClean="0">
                <a:latin typeface="Helvetica" charset="0"/>
                <a:ea typeface="Helvetica" charset="0"/>
                <a:cs typeface="Helvetica" charset="0"/>
                <a:sym typeface="Wingdings"/>
              </a:rPr>
              <a:t> </a:t>
            </a:r>
            <a:br>
              <a:rPr lang="en-US" sz="2000" dirty="0" smtClean="0">
                <a:latin typeface="Helvetica" charset="0"/>
                <a:ea typeface="Helvetica" charset="0"/>
                <a:cs typeface="Helvetica" charset="0"/>
                <a:sym typeface="Wingdings"/>
              </a:rPr>
            </a:b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Optimize</a:t>
            </a:r>
            <a:br>
              <a:rPr lang="en-US" dirty="0" smtClean="0">
                <a:latin typeface="Helvetica" charset="0"/>
                <a:ea typeface="Helvetica" charset="0"/>
                <a:cs typeface="Helvetica" charset="0"/>
              </a:rPr>
            </a:b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cost function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h(w)</a:t>
            </a:r>
            <a:endParaRPr lang="en-US" dirty="0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2879296" y="3759335"/>
            <a:ext cx="6604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6008089" y="3745888"/>
            <a:ext cx="6604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6694379" y="3137952"/>
            <a:ext cx="240030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Machine parameters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w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</a:t>
            </a:r>
            <a:r>
              <a:rPr lang="en-US" smtClean="0"/>
              <a:t>far </a:t>
            </a:r>
            <a:r>
              <a:rPr lang="is-IS" smtClean="0"/>
              <a:t>…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087080" y="1947134"/>
            <a:ext cx="784189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h(w</a:t>
            </a:r>
            <a:r>
              <a:rPr lang="en-US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)</a:t>
            </a:r>
            <a:endParaRPr lang="en-US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2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Machine Learning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defRPr sz="24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Font typeface="Marlett" pitchFamily="2" charset="2"/>
              <a:buChar char="i"/>
              <a:defRPr sz="2000">
                <a:solidFill>
                  <a:schemeClr val="tx1"/>
                </a:solidFill>
                <a:latin typeface="Helvetica"/>
                <a:cs typeface="Helvetic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75000"/>
              <a:buChar char="•"/>
              <a:defRPr sz="2000">
                <a:solidFill>
                  <a:schemeClr val="tx1"/>
                </a:solidFill>
                <a:latin typeface="Helvetica"/>
                <a:cs typeface="Helvetic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Helvetica"/>
                <a:cs typeface="Helvetic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Helvetica"/>
                <a:cs typeface="Helvetic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Data is distributed</a:t>
            </a:r>
            <a:br>
              <a:rPr lang="en-US" kern="0" dirty="0" smtClean="0"/>
            </a:br>
            <a:r>
              <a:rPr lang="en-US" kern="0" dirty="0" smtClean="0"/>
              <a:t>across different</a:t>
            </a:r>
            <a:br>
              <a:rPr lang="en-US" kern="0" dirty="0" smtClean="0"/>
            </a:br>
            <a:r>
              <a:rPr lang="en-US" kern="0" dirty="0" smtClean="0"/>
              <a:t>agents</a:t>
            </a:r>
          </a:p>
          <a:p>
            <a:endParaRPr lang="en-US" kern="0" dirty="0"/>
          </a:p>
          <a:p>
            <a:pPr lvl="1"/>
            <a:r>
              <a:rPr lang="en-US" kern="0" dirty="0" smtClean="0"/>
              <a:t>Mobile users</a:t>
            </a:r>
          </a:p>
          <a:p>
            <a:pPr lvl="1"/>
            <a:r>
              <a:rPr lang="en-US" kern="0" dirty="0" smtClean="0"/>
              <a:t>Hospitals</a:t>
            </a:r>
          </a:p>
          <a:p>
            <a:pPr lvl="1"/>
            <a:r>
              <a:rPr lang="en-US" kern="0" dirty="0" smtClean="0"/>
              <a:t>Competing vendors</a:t>
            </a:r>
          </a:p>
        </p:txBody>
      </p:sp>
    </p:spTree>
    <p:extLst>
      <p:ext uri="{BB962C8B-B14F-4D97-AF65-F5344CB8AC3E}">
        <p14:creationId xmlns:p14="http://schemas.microsoft.com/office/powerpoint/2010/main" val="35009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Machine Learning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779" y="2310135"/>
            <a:ext cx="4361688" cy="4399948"/>
          </a:xfrm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defRPr sz="24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Font typeface="Marlett" pitchFamily="2" charset="2"/>
              <a:buChar char="i"/>
              <a:defRPr sz="2000">
                <a:solidFill>
                  <a:schemeClr val="tx1"/>
                </a:solidFill>
                <a:latin typeface="Helvetica"/>
                <a:cs typeface="Helvetic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75000"/>
              <a:buChar char="•"/>
              <a:defRPr sz="2000">
                <a:solidFill>
                  <a:schemeClr val="tx1"/>
                </a:solidFill>
                <a:latin typeface="Helvetica"/>
                <a:cs typeface="Helvetic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Helvetica"/>
                <a:cs typeface="Helvetic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Helvetica"/>
                <a:cs typeface="Helvetic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Data is distributed</a:t>
            </a:r>
            <a:br>
              <a:rPr lang="en-US" kern="0" dirty="0" smtClean="0"/>
            </a:br>
            <a:r>
              <a:rPr lang="en-US" kern="0" dirty="0" smtClean="0"/>
              <a:t>across different</a:t>
            </a:r>
            <a:br>
              <a:rPr lang="en-US" kern="0" dirty="0" smtClean="0"/>
            </a:br>
            <a:r>
              <a:rPr lang="en-US" kern="0" dirty="0" smtClean="0"/>
              <a:t>agents</a:t>
            </a:r>
          </a:p>
          <a:p>
            <a:endParaRPr lang="en-US" kern="0" dirty="0"/>
          </a:p>
          <a:p>
            <a:pPr lvl="1"/>
            <a:r>
              <a:rPr lang="en-US" kern="0" dirty="0" smtClean="0"/>
              <a:t>Mobile users</a:t>
            </a:r>
          </a:p>
          <a:p>
            <a:pPr lvl="1"/>
            <a:r>
              <a:rPr lang="en-US" kern="0" dirty="0" smtClean="0"/>
              <a:t>Hospitals</a:t>
            </a:r>
          </a:p>
          <a:p>
            <a:pPr lvl="1"/>
            <a:r>
              <a:rPr lang="en-US" kern="0" dirty="0" smtClean="0"/>
              <a:t>Competing vendors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07920" y="2008052"/>
            <a:ext cx="1276311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Agent 1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89241" y="2008051"/>
            <a:ext cx="1245854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Agent 2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23149" y="6445584"/>
            <a:ext cx="1245854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Agent 3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89241" y="6445583"/>
            <a:ext cx="1245854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Agent 4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01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Machine Learning</a:t>
            </a: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85800" y="1516593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defRPr sz="24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Font typeface="Marlett" pitchFamily="2" charset="2"/>
              <a:buChar char="i"/>
              <a:defRPr sz="2000">
                <a:solidFill>
                  <a:schemeClr val="tx1"/>
                </a:solidFill>
                <a:latin typeface="Helvetica"/>
                <a:cs typeface="Helvetic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75000"/>
              <a:buChar char="•"/>
              <a:defRPr sz="2000">
                <a:solidFill>
                  <a:schemeClr val="tx1"/>
                </a:solidFill>
                <a:latin typeface="Helvetica"/>
                <a:cs typeface="Helvetic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Helvetica"/>
                <a:cs typeface="Helvetic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Helvetica"/>
                <a:cs typeface="Helvetic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Data is distributed</a:t>
            </a:r>
            <a:br>
              <a:rPr lang="en-US" kern="0" dirty="0" smtClean="0"/>
            </a:br>
            <a:r>
              <a:rPr lang="en-US" kern="0" dirty="0" smtClean="0"/>
              <a:t>across different           	</a:t>
            </a:r>
            <a:r>
              <a:rPr lang="en-US" kern="0" dirty="0" smtClean="0">
                <a:sym typeface="Wingdings"/>
              </a:rPr>
              <a:t>   </a:t>
            </a:r>
            <a:r>
              <a:rPr lang="en-US" kern="0" dirty="0" smtClean="0">
                <a:solidFill>
                  <a:srgbClr val="C00000"/>
                </a:solidFill>
                <a:sym typeface="Wingdings"/>
              </a:rPr>
              <a:t>Collaborate to learn</a:t>
            </a: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>agents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0127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" y="3515096"/>
            <a:ext cx="3083824" cy="3110875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 bwMode="auto">
          <a:xfrm>
            <a:off x="2903046" y="5053750"/>
            <a:ext cx="6604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6008089" y="5040299"/>
            <a:ext cx="6604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/>
          </a:ln>
          <a:effectLst/>
        </p:spPr>
      </p:cxn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Machine Learning</a:t>
            </a: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85800" y="1516593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defRPr sz="24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Font typeface="Marlett" pitchFamily="2" charset="2"/>
              <a:buChar char="i"/>
              <a:defRPr sz="2000">
                <a:solidFill>
                  <a:schemeClr val="tx1"/>
                </a:solidFill>
                <a:latin typeface="Helvetica"/>
                <a:cs typeface="Helvetic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75000"/>
              <a:buChar char="•"/>
              <a:defRPr sz="2000">
                <a:solidFill>
                  <a:schemeClr val="tx1"/>
                </a:solidFill>
                <a:latin typeface="Helvetica"/>
                <a:cs typeface="Helvetic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Helvetica"/>
                <a:cs typeface="Helvetic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Helvetica"/>
                <a:cs typeface="Helvetic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Data is distributed</a:t>
            </a:r>
            <a:br>
              <a:rPr lang="en-US" kern="0" dirty="0" smtClean="0"/>
            </a:br>
            <a:r>
              <a:rPr lang="en-US" kern="0" dirty="0" smtClean="0"/>
              <a:t>across different</a:t>
            </a:r>
            <a:r>
              <a:rPr lang="en-US" kern="0" dirty="0">
                <a:sym typeface="Wingdings"/>
              </a:rPr>
              <a:t> </a:t>
            </a:r>
            <a:r>
              <a:rPr lang="en-US" kern="0" dirty="0" smtClean="0">
                <a:sym typeface="Wingdings"/>
              </a:rPr>
              <a:t>		   </a:t>
            </a:r>
            <a:r>
              <a:rPr lang="en-US" kern="0" dirty="0">
                <a:sym typeface="Wingdings"/>
              </a:rPr>
              <a:t>Collaborate to learn </a:t>
            </a: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>agents</a:t>
            </a:r>
            <a:endParaRPr lang="en-US" kern="0" dirty="0"/>
          </a:p>
        </p:txBody>
      </p:sp>
      <p:sp>
        <p:nvSpPr>
          <p:cNvPr id="12" name="TextBox 11"/>
          <p:cNvSpPr txBox="1"/>
          <p:nvPr/>
        </p:nvSpPr>
        <p:spPr>
          <a:xfrm>
            <a:off x="3571073" y="3872706"/>
            <a:ext cx="2400300" cy="236988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Training</a:t>
            </a:r>
            <a:br>
              <a:rPr lang="en-US" dirty="0" smtClean="0">
                <a:latin typeface="Helvetica" charset="0"/>
                <a:ea typeface="Helvetica" charset="0"/>
                <a:cs typeface="Helvetica" charset="0"/>
              </a:rPr>
            </a:br>
            <a:r>
              <a:rPr lang="en-US" sz="2000" dirty="0" smtClean="0">
                <a:latin typeface="Helvetica" charset="0"/>
                <a:ea typeface="Helvetica" charset="0"/>
                <a:cs typeface="Helvetica" charset="0"/>
                <a:sym typeface="Wingdings"/>
              </a:rPr>
              <a:t> </a:t>
            </a:r>
            <a:br>
              <a:rPr lang="en-US" sz="2000" dirty="0" smtClean="0">
                <a:latin typeface="Helvetica" charset="0"/>
                <a:ea typeface="Helvetica" charset="0"/>
                <a:cs typeface="Helvetica" charset="0"/>
                <a:sym typeface="Wingdings"/>
              </a:rPr>
            </a:b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Optimize</a:t>
            </a:r>
            <a:br>
              <a:rPr lang="en-US" dirty="0" smtClean="0">
                <a:latin typeface="Helvetica" charset="0"/>
                <a:ea typeface="Helvetica" charset="0"/>
                <a:cs typeface="Helvetica" charset="0"/>
              </a:rPr>
            </a:b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cost function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err="1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Σ</a:t>
            </a:r>
            <a:r>
              <a:rPr lang="en-US" sz="3200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h</a:t>
            </a:r>
            <a:r>
              <a:rPr lang="en-US" sz="3200" baseline="-25000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i</a:t>
            </a:r>
            <a:r>
              <a:rPr lang="en-US" sz="3200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(w)</a:t>
            </a:r>
            <a:endParaRPr lang="en-US" sz="3200" dirty="0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     </a:t>
            </a:r>
            <a:r>
              <a:rPr lang="en-US" dirty="0" err="1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i</a:t>
            </a:r>
            <a:endParaRPr lang="en-US" dirty="0" smtClean="0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691" y="3172438"/>
            <a:ext cx="898003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h</a:t>
            </a:r>
            <a:r>
              <a:rPr lang="en-US" baseline="-25000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1</a:t>
            </a:r>
            <a:r>
              <a:rPr lang="en-US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(w</a:t>
            </a:r>
            <a:r>
              <a:rPr lang="en-US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879502" y="3172437"/>
            <a:ext cx="898003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h</a:t>
            </a:r>
            <a:r>
              <a:rPr lang="en-US" baseline="-25000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(w</a:t>
            </a:r>
            <a:r>
              <a:rPr lang="en-US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926758" y="6443706"/>
            <a:ext cx="898003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h</a:t>
            </a:r>
            <a:r>
              <a:rPr lang="en-US" baseline="-25000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4</a:t>
            </a:r>
            <a:r>
              <a:rPr lang="en-US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(w</a:t>
            </a:r>
            <a:r>
              <a:rPr lang="en-US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2319" y="6439367"/>
            <a:ext cx="898003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h</a:t>
            </a:r>
            <a:r>
              <a:rPr lang="en-US" baseline="-25000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3</a:t>
            </a:r>
            <a:r>
              <a:rPr lang="en-US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(w</a:t>
            </a:r>
            <a:r>
              <a:rPr lang="en-US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694379" y="4420652"/>
            <a:ext cx="240030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Machine parameters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w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45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Machine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>
                <a:solidFill>
                  <a:srgbClr val="029846"/>
                </a:solidFill>
              </a:rPr>
              <a:t>Research problems</a:t>
            </a:r>
            <a:br>
              <a:rPr lang="en-US" dirty="0" smtClean="0">
                <a:solidFill>
                  <a:srgbClr val="029846"/>
                </a:solidFill>
              </a:rPr>
            </a:br>
            <a:endParaRPr lang="en-US" dirty="0" smtClean="0"/>
          </a:p>
          <a:p>
            <a:pPr marL="1714500" lvl="3" indent="-457200">
              <a:buClr>
                <a:srgbClr val="C00000"/>
              </a:buClr>
              <a:buSzPct val="100000"/>
            </a:pPr>
            <a:r>
              <a:rPr lang="en-US" sz="2400" dirty="0" smtClean="0"/>
              <a:t>Privacy-preserving distributed optimization</a:t>
            </a:r>
          </a:p>
          <a:p>
            <a:pPr marL="1714500" lvl="3" indent="-457200">
              <a:buClr>
                <a:srgbClr val="C00000"/>
              </a:buClr>
              <a:buSzPct val="100000"/>
            </a:pPr>
            <a:endParaRPr lang="en-US" sz="2400" dirty="0"/>
          </a:p>
          <a:p>
            <a:pPr marL="1714500" lvl="3" indent="-457200">
              <a:buClr>
                <a:srgbClr val="C00000"/>
              </a:buClr>
              <a:buSzPct val="100000"/>
            </a:pPr>
            <a:r>
              <a:rPr lang="en-US" sz="2400" dirty="0" smtClean="0"/>
              <a:t>Robustness to adversarial </a:t>
            </a:r>
            <a:r>
              <a:rPr lang="en-US" sz="2400" dirty="0" smtClean="0"/>
              <a:t>agents</a:t>
            </a:r>
            <a:endParaRPr lang="en-US" sz="2400" dirty="0"/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8713" y="38100"/>
            <a:ext cx="476250" cy="619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740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457200" y="2212258"/>
            <a:ext cx="3569110" cy="781664"/>
          </a:xfrm>
          <a:prstGeom prst="rect">
            <a:avLst/>
          </a:prstGeom>
          <a:solidFill>
            <a:srgbClr val="FFFF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Research </a:t>
            </a:r>
            <a:r>
              <a:rPr lang="en-US" dirty="0" smtClean="0"/>
              <a:t>Interests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052" y="1524000"/>
            <a:ext cx="7772400" cy="45720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Distributed algorithms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Distributed shared memory systems</a:t>
            </a:r>
          </a:p>
          <a:p>
            <a:endParaRPr lang="en-US" dirty="0"/>
          </a:p>
          <a:p>
            <a:r>
              <a:rPr lang="en-US" dirty="0" smtClean="0"/>
              <a:t>Distributed computations over wireless networks</a:t>
            </a:r>
          </a:p>
          <a:p>
            <a:endParaRPr lang="en-US" dirty="0"/>
          </a:p>
          <a:p>
            <a:r>
              <a:rPr lang="en-US" dirty="0" smtClean="0"/>
              <a:t>Distributed </a:t>
            </a:r>
            <a:r>
              <a:rPr lang="en-US" dirty="0" smtClean="0"/>
              <a:t>optimization/machine learning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07DEF5-A307-4F25-8C66-A6D5B05847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90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457199" y="4866967"/>
            <a:ext cx="6622027" cy="801328"/>
          </a:xfrm>
          <a:prstGeom prst="rect">
            <a:avLst/>
          </a:prstGeom>
          <a:solidFill>
            <a:srgbClr val="FFFF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Research </a:t>
            </a:r>
            <a:r>
              <a:rPr lang="en-US" dirty="0" smtClean="0"/>
              <a:t>Interests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052" y="1524000"/>
            <a:ext cx="7772400" cy="45720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Distributed algorithms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Distributed shared memory systems</a:t>
            </a:r>
          </a:p>
          <a:p>
            <a:endParaRPr lang="en-US" dirty="0"/>
          </a:p>
          <a:p>
            <a:r>
              <a:rPr lang="en-US" dirty="0" smtClean="0"/>
              <a:t>Distributed computations over wireless networks</a:t>
            </a:r>
          </a:p>
          <a:p>
            <a:endParaRPr lang="en-US" dirty="0"/>
          </a:p>
          <a:p>
            <a:r>
              <a:rPr lang="en-US" smtClean="0"/>
              <a:t>Distributed </a:t>
            </a:r>
            <a:r>
              <a:rPr lang="en-US" smtClean="0"/>
              <a:t>optimization/machine learning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07DEF5-A307-4F25-8C66-A6D5B05847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7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2847" y="85223"/>
            <a:ext cx="3014976" cy="1143000"/>
          </a:xfrm>
        </p:spPr>
        <p:txBody>
          <a:bodyPr/>
          <a:lstStyle/>
          <a:p>
            <a:r>
              <a:rPr lang="en-US" smtClean="0"/>
              <a:t>Deep</a:t>
            </a:r>
            <a:br>
              <a:rPr lang="en-US" smtClean="0"/>
            </a:br>
            <a:r>
              <a:rPr lang="en-US" smtClean="0"/>
              <a:t>Neural Networks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67374" y="1992853"/>
            <a:ext cx="8264974" cy="4420647"/>
            <a:chOff x="767374" y="1992853"/>
            <a:chExt cx="8264974" cy="4420647"/>
          </a:xfrm>
        </p:grpSpPr>
        <p:sp>
          <p:nvSpPr>
            <p:cNvPr id="5" name="Oval 4"/>
            <p:cNvSpPr/>
            <p:nvPr/>
          </p:nvSpPr>
          <p:spPr bwMode="auto">
            <a:xfrm>
              <a:off x="3683000" y="4800600"/>
              <a:ext cx="647700" cy="609600"/>
            </a:xfrm>
            <a:prstGeom prst="ellipse">
              <a:avLst/>
            </a:prstGeom>
            <a:solidFill>
              <a:srgbClr val="FFFF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65000"/>
                <a:buFont typeface="Marlett" pitchFamily="2" charset="2"/>
                <a:buChar char="g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2387600" y="2806700"/>
              <a:ext cx="647700" cy="609600"/>
            </a:xfrm>
            <a:prstGeom prst="ellips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dirty="0">
                  <a:latin typeface="Helvetica" charset="0"/>
                  <a:ea typeface="Helvetica" charset="0"/>
                  <a:cs typeface="Helvetica" charset="0"/>
                </a:rPr>
                <a:t>1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2387600" y="4864100"/>
              <a:ext cx="647700" cy="609600"/>
            </a:xfrm>
            <a:prstGeom prst="ellips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dirty="0"/>
                <a:t>3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2387600" y="3835400"/>
              <a:ext cx="647700" cy="609600"/>
            </a:xfrm>
            <a:prstGeom prst="ellips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dirty="0"/>
                <a:t>2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3683000" y="2032000"/>
              <a:ext cx="647700" cy="609600"/>
            </a:xfrm>
            <a:prstGeom prst="ellipse">
              <a:avLst/>
            </a:prstGeom>
            <a:solidFill>
              <a:srgbClr val="FFFF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65000"/>
                <a:buFont typeface="Marlett" pitchFamily="2" charset="2"/>
                <a:buChar char="g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3683000" y="3844925"/>
              <a:ext cx="647700" cy="609600"/>
            </a:xfrm>
            <a:prstGeom prst="ellipse">
              <a:avLst/>
            </a:prstGeom>
            <a:solidFill>
              <a:srgbClr val="FFFF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65000"/>
                <a:buFont typeface="Marlett" pitchFamily="2" charset="2"/>
                <a:buChar char="g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3683000" y="2901950"/>
              <a:ext cx="647700" cy="609600"/>
            </a:xfrm>
            <a:prstGeom prst="ellipse">
              <a:avLst/>
            </a:prstGeom>
            <a:solidFill>
              <a:srgbClr val="FFFF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65000"/>
                <a:buFont typeface="Marlett" pitchFamily="2" charset="2"/>
                <a:buChar char="g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3683000" y="5803900"/>
              <a:ext cx="647700" cy="609600"/>
            </a:xfrm>
            <a:prstGeom prst="ellipse">
              <a:avLst/>
            </a:prstGeom>
            <a:solidFill>
              <a:srgbClr val="FFFF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65000"/>
                <a:buFont typeface="Marlett" pitchFamily="2" charset="2"/>
                <a:buChar char="g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5207000" y="4800600"/>
              <a:ext cx="647700" cy="609600"/>
            </a:xfrm>
            <a:prstGeom prst="ellipse">
              <a:avLst/>
            </a:prstGeom>
            <a:solidFill>
              <a:srgbClr val="FFC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65000"/>
                <a:buFont typeface="Marlett" pitchFamily="2" charset="2"/>
                <a:buChar char="g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5207000" y="2032000"/>
              <a:ext cx="647700" cy="609600"/>
            </a:xfrm>
            <a:prstGeom prst="ellipse">
              <a:avLst/>
            </a:prstGeom>
            <a:solidFill>
              <a:srgbClr val="FFC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65000"/>
                <a:buFont typeface="Marlett" pitchFamily="2" charset="2"/>
                <a:buChar char="g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5207000" y="3844925"/>
              <a:ext cx="647700" cy="609600"/>
            </a:xfrm>
            <a:prstGeom prst="ellipse">
              <a:avLst/>
            </a:prstGeom>
            <a:solidFill>
              <a:srgbClr val="FFC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65000"/>
                <a:buFont typeface="Marlett" pitchFamily="2" charset="2"/>
                <a:buChar char="g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5207000" y="2901950"/>
              <a:ext cx="647700" cy="609600"/>
            </a:xfrm>
            <a:prstGeom prst="ellipse">
              <a:avLst/>
            </a:prstGeom>
            <a:solidFill>
              <a:srgbClr val="FFC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65000"/>
                <a:buFont typeface="Marlett" pitchFamily="2" charset="2"/>
                <a:buChar char="g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5207000" y="5803900"/>
              <a:ext cx="647700" cy="609600"/>
            </a:xfrm>
            <a:prstGeom prst="ellipse">
              <a:avLst/>
            </a:prstGeom>
            <a:solidFill>
              <a:srgbClr val="FFC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65000"/>
                <a:buFont typeface="Marlett" pitchFamily="2" charset="2"/>
                <a:buChar char="g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6819900" y="2292350"/>
              <a:ext cx="647700" cy="6096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65000"/>
                <a:buFont typeface="Marlett" pitchFamily="2" charset="2"/>
                <a:buChar char="g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6819900" y="4349750"/>
              <a:ext cx="647700" cy="6096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65000"/>
                <a:buFont typeface="Marlett" pitchFamily="2" charset="2"/>
                <a:buChar char="g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6819900" y="3321050"/>
              <a:ext cx="647700" cy="6096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65000"/>
                <a:buFont typeface="Marlett" pitchFamily="2" charset="2"/>
                <a:buChar char="g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6819900" y="5410200"/>
              <a:ext cx="647700" cy="6096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65000"/>
                <a:buFont typeface="Marlett" pitchFamily="2" charset="2"/>
                <a:buChar char="g"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31" name="Straight Arrow Connector 30"/>
            <p:cNvCxnSpPr>
              <a:endCxn id="7" idx="1"/>
            </p:cNvCxnSpPr>
            <p:nvPr/>
          </p:nvCxnSpPr>
          <p:spPr bwMode="auto">
            <a:xfrm flipV="1">
              <a:off x="1447800" y="2895974"/>
              <a:ext cx="1034653" cy="597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2" name="Straight Arrow Connector 31"/>
            <p:cNvCxnSpPr>
              <a:endCxn id="9" idx="1"/>
            </p:cNvCxnSpPr>
            <p:nvPr/>
          </p:nvCxnSpPr>
          <p:spPr bwMode="auto">
            <a:xfrm>
              <a:off x="1447800" y="2895787"/>
              <a:ext cx="1034653" cy="102888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 flipV="1">
              <a:off x="1446312" y="4099066"/>
              <a:ext cx="944265" cy="20823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9" name="Straight Arrow Connector 38"/>
            <p:cNvCxnSpPr>
              <a:endCxn id="8" idx="1"/>
            </p:cNvCxnSpPr>
            <p:nvPr/>
          </p:nvCxnSpPr>
          <p:spPr bwMode="auto">
            <a:xfrm>
              <a:off x="1446312" y="4149725"/>
              <a:ext cx="1036141" cy="80364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2" name="Straight Arrow Connector 41"/>
            <p:cNvCxnSpPr>
              <a:endCxn id="7" idx="3"/>
            </p:cNvCxnSpPr>
            <p:nvPr/>
          </p:nvCxnSpPr>
          <p:spPr bwMode="auto">
            <a:xfrm flipV="1">
              <a:off x="1352947" y="3327026"/>
              <a:ext cx="1129506" cy="188688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 flipV="1">
              <a:off x="1352947" y="5213911"/>
              <a:ext cx="1034653" cy="597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6" name="TextBox 45"/>
            <p:cNvSpPr txBox="1"/>
            <p:nvPr/>
          </p:nvSpPr>
          <p:spPr>
            <a:xfrm>
              <a:off x="767374" y="2588280"/>
              <a:ext cx="4972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dirty="0" smtClean="0">
                  <a:latin typeface="Helvetica" charset="0"/>
                  <a:ea typeface="Helvetica" charset="0"/>
                  <a:cs typeface="Helvetica" charset="0"/>
                </a:rPr>
                <a:t>x</a:t>
              </a:r>
              <a:r>
                <a:rPr lang="en-US" sz="2800" baseline="-25000" dirty="0" smtClean="0">
                  <a:latin typeface="Helvetica" charset="0"/>
                  <a:ea typeface="Helvetica" charset="0"/>
                  <a:cs typeface="Helvetica" charset="0"/>
                </a:rPr>
                <a:t>1</a:t>
              </a:r>
              <a:endParaRPr lang="en-US" sz="2800" baseline="-25000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814221" y="4843790"/>
              <a:ext cx="4972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dirty="0" smtClean="0">
                  <a:latin typeface="Helvetica" charset="0"/>
                  <a:ea typeface="Helvetica" charset="0"/>
                  <a:cs typeface="Helvetica" charset="0"/>
                </a:rPr>
                <a:t>x</a:t>
              </a:r>
              <a:r>
                <a:rPr lang="en-US" sz="2800" baseline="-25000" dirty="0">
                  <a:latin typeface="Helvetica" charset="0"/>
                  <a:ea typeface="Helvetica" charset="0"/>
                  <a:cs typeface="Helvetica" charset="0"/>
                </a:rPr>
                <a:t>3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804498" y="3741085"/>
              <a:ext cx="4972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dirty="0" smtClean="0">
                  <a:latin typeface="Helvetica" charset="0"/>
                  <a:ea typeface="Helvetica" charset="0"/>
                  <a:cs typeface="Helvetica" charset="0"/>
                </a:rPr>
                <a:t>x</a:t>
              </a:r>
              <a:r>
                <a:rPr lang="en-US" sz="2800" baseline="-25000" dirty="0">
                  <a:latin typeface="Helvetica" charset="0"/>
                  <a:ea typeface="Helvetica" charset="0"/>
                  <a:cs typeface="Helvetica" charset="0"/>
                </a:rPr>
                <a:t>2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145429" y="1992853"/>
              <a:ext cx="11320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dirty="0">
                  <a:latin typeface="Helvetica" charset="0"/>
                  <a:ea typeface="Helvetica" charset="0"/>
                  <a:cs typeface="Helvetica" charset="0"/>
                </a:rPr>
                <a:t>l</a:t>
              </a:r>
              <a:r>
                <a:rPr lang="en-US" dirty="0" smtClean="0">
                  <a:latin typeface="Helvetica" charset="0"/>
                  <a:ea typeface="Helvetica" charset="0"/>
                  <a:cs typeface="Helvetica" charset="0"/>
                </a:rPr>
                <a:t>ayer 1</a:t>
              </a:r>
              <a:endParaRPr lang="en-US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560306" y="5192629"/>
              <a:ext cx="9028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dirty="0" smtClean="0">
                  <a:solidFill>
                    <a:srgbClr val="C00000"/>
                  </a:solidFill>
                  <a:latin typeface="Helvetica" charset="0"/>
                  <a:ea typeface="Helvetica" charset="0"/>
                  <a:cs typeface="Helvetica" charset="0"/>
                </a:rPr>
                <a:t>W</a:t>
              </a:r>
              <a:r>
                <a:rPr lang="en-US" sz="2000" dirty="0" smtClean="0">
                  <a:solidFill>
                    <a:srgbClr val="C00000"/>
                  </a:solidFill>
                  <a:latin typeface="Helvetica" charset="0"/>
                  <a:ea typeface="Helvetica" charset="0"/>
                  <a:cs typeface="Helvetica" charset="0"/>
                </a:rPr>
                <a:t>132</a:t>
              </a:r>
              <a:endParaRPr lang="en-US" sz="2000" dirty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endParaRPr>
            </a:p>
          </p:txBody>
        </p:sp>
        <p:cxnSp>
          <p:nvCxnSpPr>
            <p:cNvPr id="51" name="Straight Arrow Connector 50"/>
            <p:cNvCxnSpPr>
              <a:stCxn id="7" idx="7"/>
              <a:endCxn id="13" idx="2"/>
            </p:cNvCxnSpPr>
            <p:nvPr/>
          </p:nvCxnSpPr>
          <p:spPr bwMode="auto">
            <a:xfrm flipV="1">
              <a:off x="2940447" y="2336800"/>
              <a:ext cx="742553" cy="55917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3" name="Straight Arrow Connector 52"/>
            <p:cNvCxnSpPr>
              <a:endCxn id="14" idx="1"/>
            </p:cNvCxnSpPr>
            <p:nvPr/>
          </p:nvCxnSpPr>
          <p:spPr bwMode="auto">
            <a:xfrm>
              <a:off x="3059212" y="3244616"/>
              <a:ext cx="718641" cy="689583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5" name="Straight Arrow Connector 54"/>
            <p:cNvCxnSpPr>
              <a:stCxn id="14" idx="6"/>
            </p:cNvCxnSpPr>
            <p:nvPr/>
          </p:nvCxnSpPr>
          <p:spPr bwMode="auto">
            <a:xfrm flipV="1">
              <a:off x="4330700" y="4093090"/>
              <a:ext cx="905653" cy="5663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6" name="Straight Arrow Connector 55"/>
            <p:cNvCxnSpPr>
              <a:stCxn id="5" idx="6"/>
              <a:endCxn id="23" idx="1"/>
            </p:cNvCxnSpPr>
            <p:nvPr/>
          </p:nvCxnSpPr>
          <p:spPr bwMode="auto">
            <a:xfrm>
              <a:off x="4330700" y="5105400"/>
              <a:ext cx="971153" cy="78777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8" name="Straight Arrow Connector 57"/>
            <p:cNvCxnSpPr>
              <a:endCxn id="24" idx="2"/>
            </p:cNvCxnSpPr>
            <p:nvPr/>
          </p:nvCxnSpPr>
          <p:spPr bwMode="auto">
            <a:xfrm flipV="1">
              <a:off x="5800923" y="2597150"/>
              <a:ext cx="1018977" cy="48115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0" name="Straight Arrow Connector 59"/>
            <p:cNvCxnSpPr>
              <a:endCxn id="25" idx="1"/>
            </p:cNvCxnSpPr>
            <p:nvPr/>
          </p:nvCxnSpPr>
          <p:spPr bwMode="auto">
            <a:xfrm>
              <a:off x="5800923" y="3381446"/>
              <a:ext cx="1113830" cy="105757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>
              <a:off x="7467600" y="2595633"/>
              <a:ext cx="1018977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9" name="Straight Arrow Connector 68"/>
            <p:cNvCxnSpPr/>
            <p:nvPr/>
          </p:nvCxnSpPr>
          <p:spPr bwMode="auto">
            <a:xfrm>
              <a:off x="7505700" y="4684783"/>
              <a:ext cx="1018977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0" name="Straight Arrow Connector 69"/>
            <p:cNvCxnSpPr/>
            <p:nvPr/>
          </p:nvCxnSpPr>
          <p:spPr bwMode="auto">
            <a:xfrm>
              <a:off x="7505700" y="3625850"/>
              <a:ext cx="1018977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1" name="Straight Arrow Connector 70"/>
            <p:cNvCxnSpPr/>
            <p:nvPr/>
          </p:nvCxnSpPr>
          <p:spPr bwMode="auto">
            <a:xfrm>
              <a:off x="7481788" y="5715000"/>
              <a:ext cx="1018977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7" name="TextBox 76"/>
            <p:cNvSpPr txBox="1"/>
            <p:nvPr/>
          </p:nvSpPr>
          <p:spPr>
            <a:xfrm>
              <a:off x="8430151" y="2216406"/>
              <a:ext cx="51809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dirty="0">
                  <a:latin typeface="Helvetica" charset="0"/>
                  <a:ea typeface="Helvetica" charset="0"/>
                  <a:cs typeface="Helvetica" charset="0"/>
                </a:rPr>
                <a:t>a</a:t>
              </a:r>
              <a:r>
                <a:rPr lang="en-US" sz="2800" baseline="-25000" dirty="0" smtClean="0">
                  <a:latin typeface="Helvetica" charset="0"/>
                  <a:ea typeface="Helvetica" charset="0"/>
                  <a:cs typeface="Helvetica" charset="0"/>
                </a:rPr>
                <a:t>1</a:t>
              </a:r>
              <a:endParaRPr lang="en-US" sz="2800" baseline="-25000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8490345" y="3282716"/>
              <a:ext cx="51809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dirty="0">
                  <a:latin typeface="Helvetica" charset="0"/>
                  <a:ea typeface="Helvetica" charset="0"/>
                  <a:cs typeface="Helvetica" charset="0"/>
                </a:rPr>
                <a:t>a</a:t>
              </a:r>
              <a:r>
                <a:rPr lang="en-US" sz="2800" baseline="-25000" dirty="0" smtClean="0">
                  <a:latin typeface="Helvetica" charset="0"/>
                  <a:ea typeface="Helvetica" charset="0"/>
                  <a:cs typeface="Helvetica" charset="0"/>
                </a:rPr>
                <a:t>2</a:t>
              </a:r>
              <a:endParaRPr lang="en-US" sz="2800" baseline="-25000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8514257" y="4340880"/>
              <a:ext cx="51809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dirty="0">
                  <a:latin typeface="Helvetica" charset="0"/>
                  <a:ea typeface="Helvetica" charset="0"/>
                  <a:cs typeface="Helvetica" charset="0"/>
                </a:rPr>
                <a:t>a</a:t>
              </a:r>
              <a:r>
                <a:rPr lang="en-US" sz="2800" baseline="-25000" dirty="0" smtClean="0">
                  <a:latin typeface="Helvetica" charset="0"/>
                  <a:ea typeface="Helvetica" charset="0"/>
                  <a:cs typeface="Helvetica" charset="0"/>
                </a:rPr>
                <a:t>3</a:t>
              </a:r>
              <a:endParaRPr lang="en-US" sz="2800" baseline="-25000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8502136" y="5367010"/>
              <a:ext cx="51809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dirty="0">
                  <a:latin typeface="Helvetica" charset="0"/>
                  <a:ea typeface="Helvetica" charset="0"/>
                  <a:cs typeface="Helvetica" charset="0"/>
                </a:rPr>
                <a:t>a</a:t>
              </a:r>
              <a:r>
                <a:rPr lang="en-US" sz="2800" baseline="-25000" dirty="0" smtClean="0">
                  <a:latin typeface="Helvetica" charset="0"/>
                  <a:ea typeface="Helvetica" charset="0"/>
                  <a:cs typeface="Helvetica" charset="0"/>
                </a:rPr>
                <a:t>4</a:t>
              </a:r>
              <a:endParaRPr lang="en-US" sz="2800" baseline="-25000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  <p:cxnSp>
          <p:nvCxnSpPr>
            <p:cNvPr id="52" name="Straight Arrow Connector 51"/>
            <p:cNvCxnSpPr/>
            <p:nvPr/>
          </p:nvCxnSpPr>
          <p:spPr bwMode="auto">
            <a:xfrm>
              <a:off x="3016013" y="5213911"/>
              <a:ext cx="666987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4" name="Straight Arrow Connector 53"/>
            <p:cNvCxnSpPr>
              <a:stCxn id="8" idx="7"/>
              <a:endCxn id="15" idx="3"/>
            </p:cNvCxnSpPr>
            <p:nvPr/>
          </p:nvCxnSpPr>
          <p:spPr bwMode="auto">
            <a:xfrm flipV="1">
              <a:off x="2940447" y="3422276"/>
              <a:ext cx="837406" cy="153109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57" name="TextBox 56"/>
          <p:cNvSpPr txBox="1"/>
          <p:nvPr/>
        </p:nvSpPr>
        <p:spPr>
          <a:xfrm>
            <a:off x="1485019" y="2461380"/>
            <a:ext cx="865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W</a:t>
            </a:r>
            <a:r>
              <a:rPr lang="en-US" sz="200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111</a:t>
            </a:r>
            <a:endParaRPr lang="en-US" sz="2000" dirty="0">
              <a:solidFill>
                <a:srgbClr val="C0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59" name="Down Arrow 58"/>
          <p:cNvSpPr/>
          <p:nvPr/>
        </p:nvSpPr>
        <p:spPr bwMode="auto">
          <a:xfrm>
            <a:off x="2634733" y="390863"/>
            <a:ext cx="158373" cy="2116294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  <a:scene3d>
            <a:camera prst="orthographicFront">
              <a:rot lat="0" lon="0" rev="36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78163" y="532553"/>
            <a:ext cx="11448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neuron</a:t>
            </a:r>
            <a:endParaRPr lang="en-US" dirty="0">
              <a:solidFill>
                <a:srgbClr val="C0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04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 bwMode="auto">
          <a:xfrm>
            <a:off x="3683000" y="4800600"/>
            <a:ext cx="647700" cy="609600"/>
          </a:xfrm>
          <a:prstGeom prst="ellipse">
            <a:avLst/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387600" y="2806700"/>
            <a:ext cx="647700" cy="609600"/>
          </a:xfrm>
          <a:prstGeom prst="ellips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387600" y="4864100"/>
            <a:ext cx="647700" cy="609600"/>
          </a:xfrm>
          <a:prstGeom prst="ellips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387600" y="3835400"/>
            <a:ext cx="647700" cy="609600"/>
          </a:xfrm>
          <a:prstGeom prst="ellips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3683000" y="2032000"/>
            <a:ext cx="647700" cy="609600"/>
          </a:xfrm>
          <a:prstGeom prst="ellipse">
            <a:avLst/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683000" y="3844925"/>
            <a:ext cx="647700" cy="609600"/>
          </a:xfrm>
          <a:prstGeom prst="ellipse">
            <a:avLst/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683000" y="2901950"/>
            <a:ext cx="647700" cy="609600"/>
          </a:xfrm>
          <a:prstGeom prst="ellipse">
            <a:avLst/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683000" y="5803900"/>
            <a:ext cx="647700" cy="609600"/>
          </a:xfrm>
          <a:prstGeom prst="ellipse">
            <a:avLst/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5207000" y="4800600"/>
            <a:ext cx="647700" cy="609600"/>
          </a:xfrm>
          <a:prstGeom prst="ellipse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207000" y="2032000"/>
            <a:ext cx="647700" cy="609600"/>
          </a:xfrm>
          <a:prstGeom prst="ellipse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5207000" y="3844925"/>
            <a:ext cx="647700" cy="609600"/>
          </a:xfrm>
          <a:prstGeom prst="ellipse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5207000" y="2901950"/>
            <a:ext cx="647700" cy="609600"/>
          </a:xfrm>
          <a:prstGeom prst="ellipse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5207000" y="5803900"/>
            <a:ext cx="647700" cy="609600"/>
          </a:xfrm>
          <a:prstGeom prst="ellipse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6819900" y="2292350"/>
            <a:ext cx="647700" cy="6096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6819900" y="4349750"/>
            <a:ext cx="647700" cy="6096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819900" y="3321050"/>
            <a:ext cx="647700" cy="6096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6819900" y="5410200"/>
            <a:ext cx="647700" cy="6096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31" name="Straight Arrow Connector 30"/>
          <p:cNvCxnSpPr>
            <a:endCxn id="7" idx="1"/>
          </p:cNvCxnSpPr>
          <p:nvPr/>
        </p:nvCxnSpPr>
        <p:spPr bwMode="auto">
          <a:xfrm flipV="1">
            <a:off x="1447800" y="2895974"/>
            <a:ext cx="1034653" cy="597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/>
          <p:cNvCxnSpPr>
            <a:endCxn id="9" idx="1"/>
          </p:cNvCxnSpPr>
          <p:nvPr/>
        </p:nvCxnSpPr>
        <p:spPr bwMode="auto">
          <a:xfrm>
            <a:off x="1447800" y="2895787"/>
            <a:ext cx="1034653" cy="102888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 flipV="1">
            <a:off x="1446312" y="4099066"/>
            <a:ext cx="944265" cy="2082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/>
          <p:cNvCxnSpPr>
            <a:endCxn id="8" idx="1"/>
          </p:cNvCxnSpPr>
          <p:nvPr/>
        </p:nvCxnSpPr>
        <p:spPr bwMode="auto">
          <a:xfrm>
            <a:off x="1446312" y="4149725"/>
            <a:ext cx="1036141" cy="80364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2" name="Straight Arrow Connector 41"/>
          <p:cNvCxnSpPr>
            <a:endCxn id="7" idx="3"/>
          </p:cNvCxnSpPr>
          <p:nvPr/>
        </p:nvCxnSpPr>
        <p:spPr bwMode="auto">
          <a:xfrm flipV="1">
            <a:off x="1352947" y="3327026"/>
            <a:ext cx="1129506" cy="188688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flipV="1">
            <a:off x="1352947" y="5213911"/>
            <a:ext cx="1034653" cy="597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767374" y="2588280"/>
            <a:ext cx="4972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x</a:t>
            </a:r>
            <a:r>
              <a:rPr lang="en-US" sz="2800" baseline="-25000" dirty="0" smtClean="0">
                <a:latin typeface="Helvetica" charset="0"/>
                <a:ea typeface="Helvetica" charset="0"/>
                <a:cs typeface="Helvetica" charset="0"/>
              </a:rPr>
              <a:t>1</a:t>
            </a:r>
            <a:endParaRPr lang="en-US" sz="2800" baseline="-250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14221" y="4843790"/>
            <a:ext cx="4972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x</a:t>
            </a:r>
            <a:r>
              <a:rPr lang="en-US" sz="2800" baseline="-25000" dirty="0">
                <a:latin typeface="Helvetica" charset="0"/>
                <a:ea typeface="Helvetica" charset="0"/>
                <a:cs typeface="Helvetica" charset="0"/>
              </a:rPr>
              <a:t>3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04498" y="3741085"/>
            <a:ext cx="4972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x</a:t>
            </a:r>
            <a:r>
              <a:rPr lang="en-US" sz="2800" baseline="-25000" dirty="0">
                <a:latin typeface="Helvetica" charset="0"/>
                <a:ea typeface="Helvetica" charset="0"/>
                <a:cs typeface="Helvetica" charset="0"/>
              </a:rPr>
              <a:t>2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145429" y="1992853"/>
            <a:ext cx="1132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l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ayer 1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560306" y="5192629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W</a:t>
            </a:r>
            <a:r>
              <a:rPr lang="en-US" sz="2000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132</a:t>
            </a:r>
            <a:endParaRPr lang="en-US" sz="2000" dirty="0">
              <a:solidFill>
                <a:srgbClr val="C0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51" name="Straight Arrow Connector 50"/>
          <p:cNvCxnSpPr>
            <a:stCxn id="7" idx="7"/>
            <a:endCxn id="13" idx="2"/>
          </p:cNvCxnSpPr>
          <p:nvPr/>
        </p:nvCxnSpPr>
        <p:spPr bwMode="auto">
          <a:xfrm flipV="1">
            <a:off x="2940447" y="2336800"/>
            <a:ext cx="742553" cy="55917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3" name="Straight Arrow Connector 52"/>
          <p:cNvCxnSpPr>
            <a:endCxn id="14" idx="1"/>
          </p:cNvCxnSpPr>
          <p:nvPr/>
        </p:nvCxnSpPr>
        <p:spPr bwMode="auto">
          <a:xfrm>
            <a:off x="3059212" y="3244616"/>
            <a:ext cx="718641" cy="68958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Straight Arrow Connector 54"/>
          <p:cNvCxnSpPr>
            <a:stCxn id="14" idx="6"/>
          </p:cNvCxnSpPr>
          <p:nvPr/>
        </p:nvCxnSpPr>
        <p:spPr bwMode="auto">
          <a:xfrm flipV="1">
            <a:off x="4330700" y="4093090"/>
            <a:ext cx="905653" cy="5663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6" name="Straight Arrow Connector 55"/>
          <p:cNvCxnSpPr>
            <a:stCxn id="5" idx="6"/>
            <a:endCxn id="23" idx="1"/>
          </p:cNvCxnSpPr>
          <p:nvPr/>
        </p:nvCxnSpPr>
        <p:spPr bwMode="auto">
          <a:xfrm>
            <a:off x="4330700" y="5105400"/>
            <a:ext cx="971153" cy="78777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8" name="Straight Arrow Connector 57"/>
          <p:cNvCxnSpPr>
            <a:endCxn id="24" idx="2"/>
          </p:cNvCxnSpPr>
          <p:nvPr/>
        </p:nvCxnSpPr>
        <p:spPr bwMode="auto">
          <a:xfrm flipV="1">
            <a:off x="5800923" y="2597150"/>
            <a:ext cx="1018977" cy="4811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Straight Arrow Connector 59"/>
          <p:cNvCxnSpPr>
            <a:endCxn id="25" idx="1"/>
          </p:cNvCxnSpPr>
          <p:nvPr/>
        </p:nvCxnSpPr>
        <p:spPr bwMode="auto">
          <a:xfrm>
            <a:off x="5800923" y="3381446"/>
            <a:ext cx="1113830" cy="105757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2" name="Straight Arrow Connector 61"/>
          <p:cNvCxnSpPr/>
          <p:nvPr/>
        </p:nvCxnSpPr>
        <p:spPr bwMode="auto">
          <a:xfrm>
            <a:off x="7467600" y="2595633"/>
            <a:ext cx="101897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Straight Arrow Connector 68"/>
          <p:cNvCxnSpPr/>
          <p:nvPr/>
        </p:nvCxnSpPr>
        <p:spPr bwMode="auto">
          <a:xfrm>
            <a:off x="7505700" y="4684783"/>
            <a:ext cx="101897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0" name="Straight Arrow Connector 69"/>
          <p:cNvCxnSpPr/>
          <p:nvPr/>
        </p:nvCxnSpPr>
        <p:spPr bwMode="auto">
          <a:xfrm>
            <a:off x="7505700" y="3625850"/>
            <a:ext cx="101897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>
            <a:off x="7481788" y="5715000"/>
            <a:ext cx="101897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8339583" y="2109531"/>
            <a:ext cx="6992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029846"/>
                </a:solidFill>
                <a:latin typeface="Helvetica" charset="0"/>
                <a:ea typeface="Helvetica" charset="0"/>
                <a:cs typeface="Helvetica" charset="0"/>
              </a:rPr>
              <a:t>0.8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029846"/>
                </a:solidFill>
                <a:latin typeface="Helvetica" charset="0"/>
                <a:ea typeface="Helvetica" charset="0"/>
                <a:cs typeface="Helvetica" charset="0"/>
              </a:rPr>
              <a:t>dog</a:t>
            </a:r>
            <a:endParaRPr lang="en-US" baseline="-25000" dirty="0">
              <a:solidFill>
                <a:srgbClr val="029846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8371807" y="3175841"/>
            <a:ext cx="6126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0.1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cat</a:t>
            </a:r>
            <a:endParaRPr lang="en-US" baseline="-25000" dirty="0">
              <a:solidFill>
                <a:srgbClr val="C0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369335" y="4198378"/>
            <a:ext cx="7841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0.09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ship</a:t>
            </a:r>
            <a:endParaRPr lang="en-US" baseline="-25000" dirty="0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8369088" y="5283885"/>
            <a:ext cx="7841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0.01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car</a:t>
            </a:r>
            <a:endParaRPr lang="en-US" baseline="-25000" dirty="0"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 bwMode="auto">
          <a:xfrm>
            <a:off x="3016013" y="5213911"/>
            <a:ext cx="66698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54" name="그림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587" y="3511454"/>
            <a:ext cx="967555" cy="967555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 flipV="1">
            <a:off x="1165893" y="2931969"/>
            <a:ext cx="280419" cy="57948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1115996" y="4493936"/>
            <a:ext cx="185754" cy="71997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 flipV="1">
            <a:off x="2940447" y="3422276"/>
            <a:ext cx="837406" cy="153109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Down Arrow 2"/>
          <p:cNvSpPr/>
          <p:nvPr/>
        </p:nvSpPr>
        <p:spPr bwMode="auto">
          <a:xfrm>
            <a:off x="408792" y="605098"/>
            <a:ext cx="279583" cy="281717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57" name="Down Arrow 56"/>
          <p:cNvSpPr/>
          <p:nvPr/>
        </p:nvSpPr>
        <p:spPr bwMode="auto">
          <a:xfrm>
            <a:off x="8500765" y="570806"/>
            <a:ext cx="302559" cy="1411470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9411" y="143433"/>
            <a:ext cx="853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input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091919" y="64782"/>
            <a:ext cx="104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output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485019" y="2461380"/>
            <a:ext cx="865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W</a:t>
            </a:r>
            <a:r>
              <a:rPr lang="en-US" sz="200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111</a:t>
            </a:r>
            <a:endParaRPr lang="en-US" sz="2000" dirty="0">
              <a:solidFill>
                <a:srgbClr val="C0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5" name="Down Arrow 64"/>
          <p:cNvSpPr/>
          <p:nvPr/>
        </p:nvSpPr>
        <p:spPr bwMode="auto">
          <a:xfrm>
            <a:off x="1790593" y="570805"/>
            <a:ext cx="270914" cy="1982541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362901" y="127435"/>
            <a:ext cx="17427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p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arameters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24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685800" y="4454525"/>
            <a:ext cx="2959100" cy="1435705"/>
          </a:xfrm>
          <a:prstGeom prst="rect">
            <a:avLst/>
          </a:prstGeom>
          <a:solidFill>
            <a:schemeClr val="bg1">
              <a:lumMod val="50000"/>
              <a:alpha val="5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 Neural Networks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 bwMode="auto">
          <a:xfrm>
            <a:off x="3683000" y="4800600"/>
            <a:ext cx="647700" cy="609600"/>
          </a:xfrm>
          <a:prstGeom prst="ellipse">
            <a:avLst/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387600" y="2806700"/>
            <a:ext cx="647700" cy="609600"/>
          </a:xfrm>
          <a:prstGeom prst="ellips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387600" y="4864100"/>
            <a:ext cx="647700" cy="609600"/>
          </a:xfrm>
          <a:prstGeom prst="ellips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387600" y="3835400"/>
            <a:ext cx="647700" cy="609600"/>
          </a:xfrm>
          <a:prstGeom prst="ellips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3683000" y="2032000"/>
            <a:ext cx="647700" cy="609600"/>
          </a:xfrm>
          <a:prstGeom prst="ellipse">
            <a:avLst/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683000" y="3844925"/>
            <a:ext cx="647700" cy="609600"/>
          </a:xfrm>
          <a:prstGeom prst="ellipse">
            <a:avLst/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683000" y="2901950"/>
            <a:ext cx="647700" cy="609600"/>
          </a:xfrm>
          <a:prstGeom prst="ellipse">
            <a:avLst/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683000" y="5803900"/>
            <a:ext cx="647700" cy="609600"/>
          </a:xfrm>
          <a:prstGeom prst="ellipse">
            <a:avLst/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5207000" y="4800600"/>
            <a:ext cx="647700" cy="609600"/>
          </a:xfrm>
          <a:prstGeom prst="ellipse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207000" y="2032000"/>
            <a:ext cx="647700" cy="609600"/>
          </a:xfrm>
          <a:prstGeom prst="ellipse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5207000" y="3844925"/>
            <a:ext cx="647700" cy="609600"/>
          </a:xfrm>
          <a:prstGeom prst="ellipse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5207000" y="2901950"/>
            <a:ext cx="647700" cy="609600"/>
          </a:xfrm>
          <a:prstGeom prst="ellipse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5207000" y="5803900"/>
            <a:ext cx="647700" cy="609600"/>
          </a:xfrm>
          <a:prstGeom prst="ellipse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6819900" y="2292350"/>
            <a:ext cx="647700" cy="6096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6819900" y="4349750"/>
            <a:ext cx="647700" cy="6096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819900" y="3321050"/>
            <a:ext cx="647700" cy="6096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6819900" y="5410200"/>
            <a:ext cx="647700" cy="6096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31" name="Straight Arrow Connector 30"/>
          <p:cNvCxnSpPr>
            <a:endCxn id="7" idx="1"/>
          </p:cNvCxnSpPr>
          <p:nvPr/>
        </p:nvCxnSpPr>
        <p:spPr bwMode="auto">
          <a:xfrm flipV="1">
            <a:off x="1447800" y="2895974"/>
            <a:ext cx="1034653" cy="597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/>
          <p:cNvCxnSpPr>
            <a:endCxn id="9" idx="1"/>
          </p:cNvCxnSpPr>
          <p:nvPr/>
        </p:nvCxnSpPr>
        <p:spPr bwMode="auto">
          <a:xfrm>
            <a:off x="1447800" y="2895787"/>
            <a:ext cx="1034653" cy="102888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 flipV="1">
            <a:off x="1446312" y="4099066"/>
            <a:ext cx="944265" cy="2082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/>
          <p:cNvCxnSpPr>
            <a:endCxn id="8" idx="1"/>
          </p:cNvCxnSpPr>
          <p:nvPr/>
        </p:nvCxnSpPr>
        <p:spPr bwMode="auto">
          <a:xfrm>
            <a:off x="1446312" y="4149725"/>
            <a:ext cx="1036141" cy="80364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2" name="Straight Arrow Connector 41"/>
          <p:cNvCxnSpPr>
            <a:endCxn id="7" idx="3"/>
          </p:cNvCxnSpPr>
          <p:nvPr/>
        </p:nvCxnSpPr>
        <p:spPr bwMode="auto">
          <a:xfrm flipV="1">
            <a:off x="1352947" y="3327026"/>
            <a:ext cx="1129506" cy="188688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flipV="1">
            <a:off x="1352947" y="5213911"/>
            <a:ext cx="1034653" cy="597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767374" y="2588280"/>
            <a:ext cx="4972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x</a:t>
            </a:r>
            <a:r>
              <a:rPr lang="en-US" sz="2800" baseline="-25000" dirty="0" smtClean="0">
                <a:latin typeface="Helvetica" charset="0"/>
                <a:ea typeface="Helvetica" charset="0"/>
                <a:cs typeface="Helvetica" charset="0"/>
              </a:rPr>
              <a:t>1</a:t>
            </a:r>
            <a:endParaRPr lang="en-US" sz="2800" baseline="-250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14221" y="4843790"/>
            <a:ext cx="4972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x</a:t>
            </a:r>
            <a:r>
              <a:rPr lang="en-US" sz="2800" baseline="-25000" dirty="0">
                <a:latin typeface="Helvetica" charset="0"/>
                <a:ea typeface="Helvetica" charset="0"/>
                <a:cs typeface="Helvetica" charset="0"/>
              </a:rPr>
              <a:t>3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04498" y="3741085"/>
            <a:ext cx="4972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x</a:t>
            </a:r>
            <a:r>
              <a:rPr lang="en-US" sz="2800" baseline="-25000" dirty="0">
                <a:latin typeface="Helvetica" charset="0"/>
                <a:ea typeface="Helvetica" charset="0"/>
                <a:cs typeface="Helvetica" charset="0"/>
              </a:rPr>
              <a:t>2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145429" y="1992853"/>
            <a:ext cx="1132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l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ayer 1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560306" y="5192629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W</a:t>
            </a:r>
            <a:r>
              <a:rPr lang="en-US" sz="2000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132</a:t>
            </a:r>
            <a:endParaRPr lang="en-US" sz="2000" dirty="0">
              <a:solidFill>
                <a:srgbClr val="C0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51" name="Straight Arrow Connector 50"/>
          <p:cNvCxnSpPr>
            <a:stCxn id="7" idx="7"/>
            <a:endCxn id="13" idx="2"/>
          </p:cNvCxnSpPr>
          <p:nvPr/>
        </p:nvCxnSpPr>
        <p:spPr bwMode="auto">
          <a:xfrm flipV="1">
            <a:off x="2940447" y="2336800"/>
            <a:ext cx="742553" cy="55917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3" name="Straight Arrow Connector 52"/>
          <p:cNvCxnSpPr>
            <a:endCxn id="14" idx="1"/>
          </p:cNvCxnSpPr>
          <p:nvPr/>
        </p:nvCxnSpPr>
        <p:spPr bwMode="auto">
          <a:xfrm>
            <a:off x="3059212" y="3244616"/>
            <a:ext cx="718641" cy="68958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Straight Arrow Connector 54"/>
          <p:cNvCxnSpPr>
            <a:stCxn id="14" idx="6"/>
          </p:cNvCxnSpPr>
          <p:nvPr/>
        </p:nvCxnSpPr>
        <p:spPr bwMode="auto">
          <a:xfrm flipV="1">
            <a:off x="4330700" y="4093090"/>
            <a:ext cx="905653" cy="5663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6" name="Straight Arrow Connector 55"/>
          <p:cNvCxnSpPr>
            <a:stCxn id="5" idx="6"/>
            <a:endCxn id="23" idx="1"/>
          </p:cNvCxnSpPr>
          <p:nvPr/>
        </p:nvCxnSpPr>
        <p:spPr bwMode="auto">
          <a:xfrm>
            <a:off x="4330700" y="5105400"/>
            <a:ext cx="971153" cy="78777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8" name="Straight Arrow Connector 57"/>
          <p:cNvCxnSpPr>
            <a:endCxn id="24" idx="2"/>
          </p:cNvCxnSpPr>
          <p:nvPr/>
        </p:nvCxnSpPr>
        <p:spPr bwMode="auto">
          <a:xfrm flipV="1">
            <a:off x="5800923" y="2597150"/>
            <a:ext cx="1018977" cy="48115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Straight Arrow Connector 59"/>
          <p:cNvCxnSpPr>
            <a:endCxn id="25" idx="1"/>
          </p:cNvCxnSpPr>
          <p:nvPr/>
        </p:nvCxnSpPr>
        <p:spPr bwMode="auto">
          <a:xfrm>
            <a:off x="5800923" y="3381446"/>
            <a:ext cx="1113830" cy="105757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2" name="Straight Arrow Connector 61"/>
          <p:cNvCxnSpPr/>
          <p:nvPr/>
        </p:nvCxnSpPr>
        <p:spPr bwMode="auto">
          <a:xfrm>
            <a:off x="7467600" y="2595633"/>
            <a:ext cx="101897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Straight Arrow Connector 68"/>
          <p:cNvCxnSpPr/>
          <p:nvPr/>
        </p:nvCxnSpPr>
        <p:spPr bwMode="auto">
          <a:xfrm>
            <a:off x="7505700" y="4684783"/>
            <a:ext cx="101897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0" name="Straight Arrow Connector 69"/>
          <p:cNvCxnSpPr/>
          <p:nvPr/>
        </p:nvCxnSpPr>
        <p:spPr bwMode="auto">
          <a:xfrm>
            <a:off x="7505700" y="3625850"/>
            <a:ext cx="101897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>
            <a:off x="7481788" y="5715000"/>
            <a:ext cx="101897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8430151" y="2216406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latin typeface="Helvetica" charset="0"/>
                <a:ea typeface="Helvetica" charset="0"/>
                <a:cs typeface="Helvetica" charset="0"/>
              </a:rPr>
              <a:t>a</a:t>
            </a:r>
            <a:r>
              <a:rPr lang="en-US" sz="2800" baseline="-25000" dirty="0" smtClean="0">
                <a:latin typeface="Helvetica" charset="0"/>
                <a:ea typeface="Helvetica" charset="0"/>
                <a:cs typeface="Helvetica" charset="0"/>
              </a:rPr>
              <a:t>1</a:t>
            </a:r>
            <a:endParaRPr lang="en-US" sz="2800" baseline="-250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8490345" y="3282716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latin typeface="Helvetica" charset="0"/>
                <a:ea typeface="Helvetica" charset="0"/>
                <a:cs typeface="Helvetica" charset="0"/>
              </a:rPr>
              <a:t>a</a:t>
            </a:r>
            <a:r>
              <a:rPr lang="en-US" sz="2800" baseline="-25000" dirty="0" smtClean="0">
                <a:latin typeface="Helvetica" charset="0"/>
                <a:ea typeface="Helvetica" charset="0"/>
                <a:cs typeface="Helvetica" charset="0"/>
              </a:rPr>
              <a:t>2</a:t>
            </a:r>
            <a:endParaRPr lang="en-US" sz="2800" baseline="-250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514257" y="4340880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latin typeface="Helvetica" charset="0"/>
                <a:ea typeface="Helvetica" charset="0"/>
                <a:cs typeface="Helvetica" charset="0"/>
              </a:rPr>
              <a:t>a</a:t>
            </a:r>
            <a:r>
              <a:rPr lang="en-US" sz="2800" baseline="-25000" dirty="0" smtClean="0">
                <a:latin typeface="Helvetica" charset="0"/>
                <a:ea typeface="Helvetica" charset="0"/>
                <a:cs typeface="Helvetica" charset="0"/>
              </a:rPr>
              <a:t>3</a:t>
            </a:r>
            <a:endParaRPr lang="en-US" sz="2800" baseline="-250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8502136" y="5367010"/>
            <a:ext cx="518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latin typeface="Helvetica" charset="0"/>
                <a:ea typeface="Helvetica" charset="0"/>
                <a:cs typeface="Helvetica" charset="0"/>
              </a:rPr>
              <a:t>a</a:t>
            </a:r>
            <a:r>
              <a:rPr lang="en-US" sz="2800" baseline="-25000" dirty="0" smtClean="0">
                <a:latin typeface="Helvetica" charset="0"/>
                <a:ea typeface="Helvetica" charset="0"/>
                <a:cs typeface="Helvetica" charset="0"/>
              </a:rPr>
              <a:t>4</a:t>
            </a:r>
            <a:endParaRPr lang="en-US" sz="2800" baseline="-25000" dirty="0"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 bwMode="auto">
          <a:xfrm>
            <a:off x="3016013" y="5213911"/>
            <a:ext cx="66698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 flipV="1">
            <a:off x="2940447" y="3422276"/>
            <a:ext cx="837406" cy="153109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403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Oval 4"/>
          <p:cNvSpPr/>
          <p:nvPr/>
        </p:nvSpPr>
        <p:spPr bwMode="auto">
          <a:xfrm>
            <a:off x="2387600" y="4864100"/>
            <a:ext cx="647700" cy="609600"/>
          </a:xfrm>
          <a:prstGeom prst="ellips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446312" y="4149725"/>
            <a:ext cx="1036141" cy="80364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814221" y="4843790"/>
            <a:ext cx="4972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x</a:t>
            </a:r>
            <a:r>
              <a:rPr lang="en-US" sz="2800" baseline="-25000" dirty="0">
                <a:latin typeface="Helvetica" charset="0"/>
                <a:ea typeface="Helvetica" charset="0"/>
                <a:cs typeface="Helvetica" charset="0"/>
              </a:rPr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8798" y="3753785"/>
            <a:ext cx="4972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x</a:t>
            </a:r>
            <a:r>
              <a:rPr lang="en-US" sz="2800" baseline="-25000" dirty="0">
                <a:latin typeface="Helvetica" charset="0"/>
                <a:ea typeface="Helvetica" charset="0"/>
                <a:cs typeface="Helvetica" charset="0"/>
              </a:rPr>
              <a:t>2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1352947" y="5213911"/>
            <a:ext cx="1034653" cy="597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560306" y="5192629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W</a:t>
            </a:r>
            <a:r>
              <a:rPr lang="en-US" sz="2000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132</a:t>
            </a:r>
            <a:endParaRPr lang="en-US" sz="2000" dirty="0">
              <a:solidFill>
                <a:srgbClr val="C0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85533" y="4089884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W</a:t>
            </a:r>
            <a:r>
              <a:rPr lang="en-US" sz="2000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131</a:t>
            </a:r>
            <a:endParaRPr lang="en-US" sz="2000" dirty="0">
              <a:solidFill>
                <a:srgbClr val="C0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3035300" y="5166290"/>
            <a:ext cx="1076127" cy="2128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683000" y="5074622"/>
            <a:ext cx="33313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Symbol" charset="2"/>
                <a:ea typeface="Symbol" charset="2"/>
                <a:cs typeface="Symbol" charset="2"/>
              </a:rPr>
              <a:t>s</a:t>
            </a: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(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X</a:t>
            </a:r>
            <a:r>
              <a:rPr lang="en-US" baseline="-25000" dirty="0" smtClean="0">
                <a:latin typeface="Helvetica" charset="0"/>
                <a:ea typeface="Helvetica" charset="0"/>
                <a:cs typeface="Helvetica" charset="0"/>
              </a:rPr>
              <a:t>2</a:t>
            </a:r>
            <a:r>
              <a:rPr lang="en-US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W</a:t>
            </a:r>
            <a:r>
              <a:rPr lang="en-US" baseline="-25000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131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+X</a:t>
            </a:r>
            <a:r>
              <a:rPr lang="en-US" baseline="-25000" dirty="0" smtClean="0">
                <a:latin typeface="Helvetica" charset="0"/>
                <a:ea typeface="Helvetica" charset="0"/>
                <a:cs typeface="Helvetica" charset="0"/>
              </a:rPr>
              <a:t>3</a:t>
            </a:r>
            <a:r>
              <a:rPr lang="en-US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W</a:t>
            </a:r>
            <a:r>
              <a:rPr lang="en-US" baseline="-25000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132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+</a:t>
            </a:r>
            <a:r>
              <a:rPr lang="en-US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b</a:t>
            </a:r>
            <a:r>
              <a:rPr lang="en-US" baseline="-25000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13</a:t>
            </a: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)</a:t>
            </a:r>
            <a:endParaRPr lang="en-US" sz="2800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31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 bwMode="auto">
          <a:xfrm>
            <a:off x="4126175" y="5149644"/>
            <a:ext cx="2658083" cy="548894"/>
          </a:xfrm>
          <a:prstGeom prst="rect">
            <a:avLst/>
          </a:prstGeom>
          <a:solidFill>
            <a:srgbClr val="FFFF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arlett" pitchFamily="2" charset="2"/>
              <a:buChar char="g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Oval 4"/>
          <p:cNvSpPr/>
          <p:nvPr/>
        </p:nvSpPr>
        <p:spPr bwMode="auto">
          <a:xfrm>
            <a:off x="2387600" y="4864100"/>
            <a:ext cx="647700" cy="609600"/>
          </a:xfrm>
          <a:prstGeom prst="ellips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446312" y="4149725"/>
            <a:ext cx="1036141" cy="80364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814221" y="4843790"/>
            <a:ext cx="4972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x</a:t>
            </a:r>
            <a:r>
              <a:rPr lang="en-US" sz="2800" baseline="-25000" dirty="0">
                <a:latin typeface="Helvetica" charset="0"/>
                <a:ea typeface="Helvetica" charset="0"/>
                <a:cs typeface="Helvetica" charset="0"/>
              </a:rPr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8798" y="3753785"/>
            <a:ext cx="4972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x</a:t>
            </a:r>
            <a:r>
              <a:rPr lang="en-US" sz="2800" baseline="-25000" dirty="0">
                <a:latin typeface="Helvetica" charset="0"/>
                <a:ea typeface="Helvetica" charset="0"/>
                <a:cs typeface="Helvetica" charset="0"/>
              </a:rPr>
              <a:t>2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1352947" y="5213911"/>
            <a:ext cx="1034653" cy="597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560306" y="5192629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W</a:t>
            </a:r>
            <a:r>
              <a:rPr lang="en-US" sz="2000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132</a:t>
            </a:r>
            <a:endParaRPr lang="en-US" sz="2000" dirty="0">
              <a:solidFill>
                <a:srgbClr val="C0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85533" y="4089884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W</a:t>
            </a:r>
            <a:r>
              <a:rPr lang="en-US" sz="2000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131</a:t>
            </a:r>
            <a:endParaRPr lang="en-US" sz="2000" dirty="0">
              <a:solidFill>
                <a:srgbClr val="C0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3035300" y="5166290"/>
            <a:ext cx="1076127" cy="2128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683000" y="5074622"/>
            <a:ext cx="33313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Symbol" charset="2"/>
                <a:ea typeface="Symbol" charset="2"/>
                <a:cs typeface="Symbol" charset="2"/>
              </a:rPr>
              <a:t>s</a:t>
            </a: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(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X</a:t>
            </a:r>
            <a:r>
              <a:rPr lang="en-US" baseline="-25000" dirty="0" smtClean="0">
                <a:latin typeface="Helvetica" charset="0"/>
                <a:ea typeface="Helvetica" charset="0"/>
                <a:cs typeface="Helvetica" charset="0"/>
              </a:rPr>
              <a:t>2</a:t>
            </a:r>
            <a:r>
              <a:rPr lang="en-US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W</a:t>
            </a:r>
            <a:r>
              <a:rPr lang="en-US" baseline="-25000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131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+X</a:t>
            </a:r>
            <a:r>
              <a:rPr lang="en-US" baseline="-25000" dirty="0" smtClean="0">
                <a:latin typeface="Helvetica" charset="0"/>
                <a:ea typeface="Helvetica" charset="0"/>
                <a:cs typeface="Helvetica" charset="0"/>
              </a:rPr>
              <a:t>3</a:t>
            </a:r>
            <a:r>
              <a:rPr lang="en-US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W</a:t>
            </a:r>
            <a:r>
              <a:rPr lang="en-US" baseline="-25000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132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+</a:t>
            </a:r>
            <a:r>
              <a:rPr lang="en-US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b</a:t>
            </a:r>
            <a:r>
              <a:rPr lang="en-US" baseline="-25000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13</a:t>
            </a:r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)</a:t>
            </a:r>
            <a:endParaRPr lang="en-US" sz="2800" dirty="0">
              <a:latin typeface="Helvetica" charset="0"/>
              <a:ea typeface="Helvetica" charset="0"/>
              <a:cs typeface="Helvetica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397829" y="1631692"/>
            <a:ext cx="4310742" cy="2639854"/>
            <a:chOff x="700646" y="2422566"/>
            <a:chExt cx="5569525" cy="3671900"/>
          </a:xfrm>
        </p:grpSpPr>
        <p:cxnSp>
          <p:nvCxnSpPr>
            <p:cNvPr id="16" name="Straight Arrow Connector 15"/>
            <p:cNvCxnSpPr/>
            <p:nvPr/>
          </p:nvCxnSpPr>
          <p:spPr bwMode="auto">
            <a:xfrm>
              <a:off x="771896" y="5130141"/>
              <a:ext cx="5498275" cy="1187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 flipV="1">
              <a:off x="3265714" y="2422566"/>
              <a:ext cx="0" cy="325383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700646" y="5106387"/>
              <a:ext cx="2588821" cy="11875"/>
            </a:xfrm>
            <a:prstGeom prst="line">
              <a:avLst/>
            </a:prstGeom>
            <a:solidFill>
              <a:schemeClr val="accent1"/>
            </a:solidFill>
            <a:ln w="53975" cap="flat" cmpd="sng" algn="ctr">
              <a:solidFill>
                <a:srgbClr val="02984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>
              <a:off x="3289468" y="2624447"/>
              <a:ext cx="2695696" cy="2481940"/>
            </a:xfrm>
            <a:prstGeom prst="line">
              <a:avLst/>
            </a:prstGeom>
            <a:solidFill>
              <a:schemeClr val="accent1"/>
            </a:solidFill>
            <a:ln w="53975" cap="flat" cmpd="sng" algn="ctr">
              <a:solidFill>
                <a:srgbClr val="02984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Rectangle 19"/>
            <p:cNvSpPr/>
            <p:nvPr/>
          </p:nvSpPr>
          <p:spPr>
            <a:xfrm>
              <a:off x="3392149" y="2616749"/>
              <a:ext cx="1174726" cy="8133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en-US" sz="3200" dirty="0" smtClean="0">
                  <a:solidFill>
                    <a:srgbClr val="029846"/>
                  </a:solidFill>
                  <a:latin typeface="Symbol" charset="2"/>
                  <a:ea typeface="Symbol" charset="2"/>
                  <a:cs typeface="Symbol" charset="2"/>
                </a:rPr>
                <a:t>s</a:t>
              </a:r>
              <a:r>
                <a:rPr lang="en-US" sz="3200" dirty="0" smtClean="0">
                  <a:solidFill>
                    <a:srgbClr val="FF0000"/>
                  </a:solidFill>
                  <a:latin typeface="Symbol" charset="2"/>
                  <a:ea typeface="Symbol" charset="2"/>
                  <a:cs typeface="Symbol" charset="2"/>
                </a:rPr>
                <a:t>(</a:t>
              </a:r>
              <a:r>
                <a:rPr lang="en-US" sz="3200" dirty="0">
                  <a:solidFill>
                    <a:srgbClr val="FF0000"/>
                  </a:solidFill>
                  <a:latin typeface="Helvetica" charset="0"/>
                  <a:ea typeface="Helvetica" charset="0"/>
                  <a:cs typeface="Helvetica" charset="0"/>
                </a:rPr>
                <a:t>z</a:t>
              </a:r>
              <a:r>
                <a:rPr lang="en-US" sz="3200" dirty="0" smtClean="0">
                  <a:solidFill>
                    <a:srgbClr val="FF0000"/>
                  </a:solidFill>
                  <a:latin typeface="Helvetica" charset="0"/>
                  <a:ea typeface="Helvetica" charset="0"/>
                  <a:cs typeface="Helvetica" charset="0"/>
                </a:rPr>
                <a:t>)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991542" y="5195453"/>
              <a:ext cx="812285" cy="899013"/>
            </a:xfrm>
            <a:prstGeom prst="rect">
              <a:avLst/>
            </a:prstGeom>
            <a:solidFill>
              <a:schemeClr val="bg1"/>
            </a:solidFill>
            <a:ln w="0">
              <a:noFill/>
            </a:ln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rgbClr val="FF0000"/>
                  </a:solidFill>
                  <a:latin typeface="Helvetica" charset="0"/>
                  <a:ea typeface="Helvetica" charset="0"/>
                  <a:cs typeface="Helvetica" charset="0"/>
                </a:rPr>
                <a:t> </a:t>
              </a:r>
              <a:r>
                <a:rPr lang="en-US" sz="3600" dirty="0">
                  <a:solidFill>
                    <a:srgbClr val="FF0000"/>
                  </a:solidFill>
                  <a:latin typeface="Helvetica" charset="0"/>
                  <a:ea typeface="Helvetica" charset="0"/>
                  <a:cs typeface="Helvetica" charset="0"/>
                </a:rPr>
                <a:t>z</a:t>
              </a:r>
              <a:r>
                <a:rPr lang="en-US" sz="3600" dirty="0" smtClean="0">
                  <a:solidFill>
                    <a:srgbClr val="FF0000"/>
                  </a:solidFill>
                  <a:latin typeface="Helvetica" charset="0"/>
                  <a:ea typeface="Helvetica" charset="0"/>
                  <a:cs typeface="Helvetica" charset="0"/>
                </a:rPr>
                <a:t> 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965574" y="2056279"/>
            <a:ext cx="13147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Rectifier</a:t>
            </a:r>
            <a:br>
              <a:rPr lang="en-US" dirty="0" smtClean="0">
                <a:latin typeface="Helvetica" charset="0"/>
                <a:ea typeface="Helvetica" charset="0"/>
                <a:cs typeface="Helvetica" charset="0"/>
              </a:rPr>
            </a:b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Linear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Unit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085337" y="5600505"/>
            <a:ext cx="628698" cy="646331"/>
          </a:xfrm>
          <a:prstGeom prst="rect">
            <a:avLst/>
          </a:prstGeom>
          <a:noFill/>
          <a:ln w="0">
            <a:noFill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z</a:t>
            </a:r>
            <a:r>
              <a:rPr lang="en-US" sz="3600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81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train your </a:t>
            </a:r>
            <a:r>
              <a:rPr lang="en-US" dirty="0"/>
              <a:t>d</a:t>
            </a:r>
            <a:r>
              <a:rPr lang="en-US" dirty="0" smtClean="0"/>
              <a:t>ragon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Given a machine structure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B050"/>
                </a:solidFill>
              </a:rPr>
              <a:t>Parameters are the only free variables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 </a:t>
            </a:r>
            <a:r>
              <a:rPr lang="en-US" dirty="0" smtClean="0"/>
              <a:t>Choose parameters that maximize accuracy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07DEF5-A307-4F25-8C66-A6D5B058479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 bwMode="auto">
          <a:xfrm flipV="1">
            <a:off x="5448300" y="647700"/>
            <a:ext cx="1117600" cy="4699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6545185" y="342900"/>
            <a:ext cx="14446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n</a:t>
            </a:r>
            <a:r>
              <a:rPr lang="en-US" sz="2800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etwork</a:t>
            </a:r>
            <a:endParaRPr lang="en-US" dirty="0">
              <a:solidFill>
                <a:srgbClr val="C0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89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65000"/>
          <a:buFont typeface="Marlett" pitchFamily="2" charset="2"/>
          <a:buChar char="g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65000"/>
          <a:buFont typeface="Marlett" pitchFamily="2" charset="2"/>
          <a:buChar char="g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23453</TotalTime>
  <Words>220</Words>
  <Application>Microsoft Macintosh PowerPoint</Application>
  <PresentationFormat>On-screen Show (4:3)</PresentationFormat>
  <Paragraphs>148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Comic Sans MS</vt:lpstr>
      <vt:lpstr>Helvetica</vt:lpstr>
      <vt:lpstr>Marlett</vt:lpstr>
      <vt:lpstr>Symbol</vt:lpstr>
      <vt:lpstr>Times New Roman</vt:lpstr>
      <vt:lpstr>Wingdings</vt:lpstr>
      <vt:lpstr>Arial</vt:lpstr>
      <vt:lpstr>Default Design</vt:lpstr>
      <vt:lpstr>Research Interests</vt:lpstr>
      <vt:lpstr>My Research Interests</vt:lpstr>
      <vt:lpstr>My Research Interests</vt:lpstr>
      <vt:lpstr>Deep Neural Networks</vt:lpstr>
      <vt:lpstr>PowerPoint Presentation</vt:lpstr>
      <vt:lpstr>Deep Neural Networks</vt:lpstr>
      <vt:lpstr>PowerPoint Presentation</vt:lpstr>
      <vt:lpstr>PowerPoint Presentation</vt:lpstr>
      <vt:lpstr>How to train your dragon</vt:lpstr>
      <vt:lpstr>How to train your network</vt:lpstr>
      <vt:lpstr>So far …</vt:lpstr>
      <vt:lpstr>Distributed Machine Learning</vt:lpstr>
      <vt:lpstr>Distributed Machine Learning</vt:lpstr>
      <vt:lpstr>Distributed Machine Learning</vt:lpstr>
      <vt:lpstr>Distributed Machine Learning</vt:lpstr>
      <vt:lpstr>Distributed Machine Learning</vt:lpstr>
    </vt:vector>
  </TitlesOfParts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TCP for Mobile and Wireless Hosts</dc:title>
  <dc:creator>Nitin</dc:creator>
  <cp:lastModifiedBy>Microsoft Office User</cp:lastModifiedBy>
  <cp:revision>5031</cp:revision>
  <cp:lastPrinted>2017-02-02T16:39:13Z</cp:lastPrinted>
  <dcterms:created xsi:type="dcterms:W3CDTF">1996-09-30T18:28:10Z</dcterms:created>
  <dcterms:modified xsi:type="dcterms:W3CDTF">2017-03-06T15:56:37Z</dcterms:modified>
</cp:coreProperties>
</file>