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622" r:id="rId2"/>
    <p:sldId id="1658" r:id="rId3"/>
    <p:sldId id="1805" r:id="rId4"/>
    <p:sldId id="1755" r:id="rId5"/>
    <p:sldId id="1806" r:id="rId6"/>
    <p:sldId id="1807" r:id="rId7"/>
    <p:sldId id="1808" r:id="rId8"/>
    <p:sldId id="1809" r:id="rId9"/>
    <p:sldId id="1736" r:id="rId10"/>
    <p:sldId id="1810" r:id="rId11"/>
    <p:sldId id="1811" r:id="rId12"/>
    <p:sldId id="1812" r:id="rId13"/>
    <p:sldId id="1813" r:id="rId14"/>
    <p:sldId id="1815" r:id="rId15"/>
    <p:sldId id="1816" r:id="rId16"/>
    <p:sldId id="1818" r:id="rId17"/>
    <p:sldId id="1819" r:id="rId18"/>
    <p:sldId id="1820" r:id="rId19"/>
    <p:sldId id="1821" r:id="rId20"/>
    <p:sldId id="1822" r:id="rId21"/>
    <p:sldId id="1823" r:id="rId22"/>
    <p:sldId id="1824" r:id="rId23"/>
    <p:sldId id="1825" r:id="rId24"/>
    <p:sldId id="1826" r:id="rId25"/>
    <p:sldId id="1827" r:id="rId26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246"/>
    <a:srgbClr val="B7F5FB"/>
    <a:srgbClr val="BAFFAC"/>
    <a:srgbClr val="8DFBEC"/>
    <a:srgbClr val="FFA55D"/>
    <a:srgbClr val="7AFF44"/>
    <a:srgbClr val="F4C07D"/>
    <a:srgbClr val="4E4E4E"/>
    <a:srgbClr val="C9F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7" autoAdjust="0"/>
    <p:restoredTop sz="99803" autoAdjust="0"/>
  </p:normalViewPr>
  <p:slideViewPr>
    <p:cSldViewPr snapToGrid="0">
      <p:cViewPr>
        <p:scale>
          <a:sx n="150" d="100"/>
          <a:sy n="150" d="100"/>
        </p:scale>
        <p:origin x="-632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92"/>
    </p:cViewPr>
  </p:sorterViewPr>
  <p:notesViewPr>
    <p:cSldViewPr snapToGrid="0">
      <p:cViewPr varScale="1">
        <p:scale>
          <a:sx n="58" d="100"/>
          <a:sy n="58" d="100"/>
        </p:scale>
        <p:origin x="-2496" y="-96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Mobicom'98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(c) 1998 Vaidya, Texas A&amp;M University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Iterative </a:t>
            </a:r>
            <a:r>
              <a:rPr lang="en-US" dirty="0"/>
              <a:t>Byzantine Vector Consensus in Incomplete Graphs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Nitin Vaidya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University of Illinois at Urbana-Champaign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ICDCN presentation by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Srikanth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Sastry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Google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22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         B     if there exists a node in B with</a:t>
            </a:r>
            <a:br>
              <a:rPr lang="en-US" dirty="0" smtClean="0"/>
            </a:br>
            <a:r>
              <a:rPr lang="en-US" dirty="0" smtClean="0"/>
              <a:t>	         c+1 incoming edges from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66801" y="2218268"/>
            <a:ext cx="6857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248645" y="1811867"/>
            <a:ext cx="34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131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Necessary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2" y="2065866"/>
            <a:ext cx="7969188" cy="30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Necessary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Proof by contradiction … omitted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 not know if this condition is tight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Sufficient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4" y="2451099"/>
            <a:ext cx="7804590" cy="22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Sufficient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" name="Content Placeholder 12" descr="thm1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0" r="-13750"/>
          <a:stretch>
            <a:fillRect/>
          </a:stretch>
        </p:blipFill>
        <p:spPr>
          <a:xfrm>
            <a:off x="101071" y="1454727"/>
            <a:ext cx="8896688" cy="5233346"/>
          </a:xfrm>
        </p:spPr>
      </p:pic>
      <p:sp>
        <p:nvSpPr>
          <p:cNvPr id="18" name="TextBox 17"/>
          <p:cNvSpPr txBox="1"/>
          <p:nvPr/>
        </p:nvSpPr>
        <p:spPr>
          <a:xfrm>
            <a:off x="182661" y="3278910"/>
            <a:ext cx="1604977" cy="20867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Partition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nodes into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4 sets</a:t>
            </a:r>
          </a:p>
          <a:p>
            <a:pPr>
              <a:buNone/>
            </a:pPr>
            <a:endParaRPr lang="en-US" dirty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F  L</a:t>
            </a: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  </a:t>
            </a: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0312" y="4910666"/>
            <a:ext cx="903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≥ df+1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5136" y="3592944"/>
            <a:ext cx="903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≥ df+1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212" y="4356485"/>
            <a:ext cx="10236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          </a:t>
            </a:r>
            <a:r>
              <a:rPr lang="en-US" b="1" dirty="0" err="1" smtClean="0">
                <a:latin typeface="Helvetica"/>
                <a:cs typeface="Helvetica"/>
              </a:rPr>
              <a:t>i</a:t>
            </a:r>
            <a:r>
              <a:rPr lang="en-US" sz="2000" dirty="0" smtClean="0">
                <a:latin typeface="Helvetica"/>
                <a:cs typeface="Helvetica"/>
              </a:rPr>
              <a:t>    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2582" y="4947611"/>
            <a:ext cx="102369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             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5129" y="5249333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latin typeface="Helvetica"/>
                <a:cs typeface="Helvetica"/>
              </a:rPr>
              <a:t>j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32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Sufficient Condition</a:t>
            </a:r>
            <a:endParaRPr lang="en-US" dirty="0"/>
          </a:p>
        </p:txBody>
      </p:sp>
      <p:pic>
        <p:nvPicPr>
          <p:cNvPr id="13" name="Content Placeholder 12" descr="thm1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0" r="-13750"/>
          <a:stretch>
            <a:fillRect/>
          </a:stretch>
        </p:blipFill>
        <p:spPr>
          <a:xfrm>
            <a:off x="101071" y="1454727"/>
            <a:ext cx="8896688" cy="5233346"/>
          </a:xfrm>
        </p:spPr>
      </p:pic>
      <p:sp>
        <p:nvSpPr>
          <p:cNvPr id="14" name="TextBox 13"/>
          <p:cNvSpPr txBox="1"/>
          <p:nvPr/>
        </p:nvSpPr>
        <p:spPr>
          <a:xfrm>
            <a:off x="7122819" y="1447031"/>
            <a:ext cx="134829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p</a:t>
            </a:r>
            <a:r>
              <a:rPr lang="en-US" dirty="0" smtClean="0">
                <a:latin typeface="Helvetica"/>
                <a:cs typeface="Helvetica"/>
              </a:rPr>
              <a:t>otential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fault set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180061" y="1955030"/>
            <a:ext cx="1793394" cy="50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20312" y="4910666"/>
            <a:ext cx="903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≥ df+1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5136" y="3592944"/>
            <a:ext cx="903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≥ df+1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3212" y="4356485"/>
            <a:ext cx="10236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          </a:t>
            </a:r>
            <a:r>
              <a:rPr lang="en-US" b="1" dirty="0" err="1" smtClean="0">
                <a:latin typeface="Helvetica"/>
                <a:cs typeface="Helvetica"/>
              </a:rPr>
              <a:t>i</a:t>
            </a:r>
            <a:r>
              <a:rPr lang="en-US" sz="2000" dirty="0" smtClean="0">
                <a:latin typeface="Helvetica"/>
                <a:cs typeface="Helvetica"/>
              </a:rPr>
              <a:t>    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2582" y="4947611"/>
            <a:ext cx="102369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             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5129" y="5249333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latin typeface="Helvetica"/>
                <a:cs typeface="Helvetica"/>
              </a:rPr>
              <a:t>j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32" y="2216879"/>
            <a:ext cx="239039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L, R  non-empty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037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Sufficient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" name="Content Placeholder 12" descr="thm1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0" r="-13750"/>
          <a:stretch>
            <a:fillRect/>
          </a:stretch>
        </p:blipFill>
        <p:spPr>
          <a:xfrm>
            <a:off x="101071" y="1454727"/>
            <a:ext cx="8896688" cy="5233346"/>
          </a:xfrm>
        </p:spPr>
      </p:pic>
      <p:cxnSp>
        <p:nvCxnSpPr>
          <p:cNvPr id="5" name="Straight Arrow Connector 4"/>
          <p:cNvCxnSpPr/>
          <p:nvPr/>
        </p:nvCxnSpPr>
        <p:spPr bwMode="auto">
          <a:xfrm>
            <a:off x="3425152" y="5264727"/>
            <a:ext cx="2178242" cy="407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080000" y="4764424"/>
            <a:ext cx="575734" cy="7527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20312" y="4910666"/>
            <a:ext cx="903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≥ df+1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5136" y="3592944"/>
            <a:ext cx="903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≥ df+1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495030" y="4826000"/>
            <a:ext cx="1108364" cy="7235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763212" y="4356485"/>
            <a:ext cx="10236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         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i</a:t>
            </a:r>
            <a:r>
              <a:rPr lang="en-US" sz="2000" dirty="0" smtClean="0">
                <a:latin typeface="Helvetica"/>
                <a:cs typeface="Helvetica"/>
              </a:rPr>
              <a:t>    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2582" y="4947611"/>
            <a:ext cx="102369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"/>
                <a:cs typeface="Helvetica"/>
              </a:rPr>
              <a:t>             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5129" y="5249333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j</a:t>
            </a:r>
            <a:endParaRPr lang="en-US" sz="28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273" y="3094581"/>
            <a:ext cx="1339271" cy="904863"/>
          </a:xfrm>
          <a:prstGeom prst="rect">
            <a:avLst/>
          </a:prstGeom>
          <a:solidFill>
            <a:srgbClr val="7AFF44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Helvetica"/>
                <a:cs typeface="Helvetica"/>
              </a:rPr>
              <a:t>i</a:t>
            </a:r>
            <a:r>
              <a:rPr lang="en-US" dirty="0" smtClean="0">
                <a:latin typeface="Helvetica"/>
                <a:cs typeface="Helvetica"/>
              </a:rPr>
              <a:t>   or   j</a:t>
            </a:r>
          </a:p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exists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64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Algorithm &amp;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>	its </a:t>
            </a:r>
            <a:r>
              <a:rPr lang="en-US" smtClean="0"/>
              <a:t>correctness under </a:t>
            </a:r>
            <a:r>
              <a:rPr lang="en-US" dirty="0" smtClean="0"/>
              <a:t>the sufficient condition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Obtain current state of all neighbors</a:t>
            </a:r>
          </a:p>
          <a:p>
            <a:endParaRPr lang="en-US" dirty="0"/>
          </a:p>
          <a:p>
            <a:r>
              <a:rPr lang="en-US" dirty="0" smtClean="0"/>
              <a:t>Find </a:t>
            </a:r>
            <a:r>
              <a:rPr lang="en-US" dirty="0" err="1" smtClean="0">
                <a:solidFill>
                  <a:srgbClr val="800000"/>
                </a:solidFill>
              </a:rPr>
              <a:t>Tverberg</a:t>
            </a:r>
            <a:r>
              <a:rPr lang="en-US" dirty="0" smtClean="0">
                <a:solidFill>
                  <a:srgbClr val="800000"/>
                </a:solidFill>
              </a:rPr>
              <a:t> point </a:t>
            </a:r>
            <a:r>
              <a:rPr lang="en-US" dirty="0" smtClean="0"/>
              <a:t>for each subset of</a:t>
            </a:r>
            <a:br>
              <a:rPr lang="en-US" dirty="0" smtClean="0"/>
            </a:br>
            <a:r>
              <a:rPr lang="en-US" dirty="0" smtClean="0"/>
              <a:t>(d+1)f+1 states           (own &amp; neighbors)</a:t>
            </a:r>
          </a:p>
          <a:p>
            <a:endParaRPr lang="en-US" dirty="0"/>
          </a:p>
          <a:p>
            <a:r>
              <a:rPr lang="en-US" dirty="0" smtClean="0"/>
              <a:t>New state = average of all </a:t>
            </a:r>
            <a:r>
              <a:rPr lang="en-US" dirty="0" err="1" smtClean="0"/>
              <a:t>Tverberg</a:t>
            </a:r>
            <a:r>
              <a:rPr lang="en-US" dirty="0" smtClean="0"/>
              <a:t> points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Terminate after number of rounds that depends on </a:t>
            </a:r>
            <a:r>
              <a:rPr lang="en-US" dirty="0" err="1" smtClean="0"/>
              <a:t>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input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Tverberg</a:t>
            </a:r>
            <a:r>
              <a:rPr lang="en-US" dirty="0" smtClean="0"/>
              <a:t> Point for a </a:t>
            </a:r>
            <a:r>
              <a:rPr lang="en-US" dirty="0" err="1" smtClean="0"/>
              <a:t>Multiset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Partition S into f+1 non-empty subsets such that the intersection of their convex hull is non-empty</a:t>
            </a:r>
          </a:p>
          <a:p>
            <a:endParaRPr lang="en-US" dirty="0"/>
          </a:p>
          <a:p>
            <a:r>
              <a:rPr lang="en-US" dirty="0" smtClean="0"/>
              <a:t>Any point in the intersection is a </a:t>
            </a:r>
            <a:r>
              <a:rPr lang="en-US" dirty="0" err="1" smtClean="0"/>
              <a:t>Tverberg</a:t>
            </a:r>
            <a:r>
              <a:rPr lang="en-US" dirty="0" smtClean="0"/>
              <a:t> point</a:t>
            </a:r>
          </a:p>
          <a:p>
            <a:endParaRPr lang="en-US" dirty="0"/>
          </a:p>
          <a:p>
            <a:r>
              <a:rPr lang="en-US" dirty="0" smtClean="0"/>
              <a:t>Intersection is non-empty if  |S|  ≥  (d+1)f+1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Tverberg</a:t>
            </a:r>
            <a:r>
              <a:rPr lang="en-US" dirty="0" smtClean="0">
                <a:solidFill>
                  <a:schemeClr val="bg2"/>
                </a:solidFill>
              </a:rPr>
              <a:t> Theorem]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7957897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Faulty nodes may misbehave arbitrarily,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sending </a:t>
            </a:r>
            <a:r>
              <a:rPr lang="en-US" dirty="0" smtClean="0">
                <a:solidFill>
                  <a:srgbClr val="800000"/>
                </a:solidFill>
              </a:rPr>
              <a:t>inconsistent</a:t>
            </a:r>
            <a:r>
              <a:rPr lang="en-US" dirty="0" smtClean="0"/>
              <a:t> messages</a:t>
            </a:r>
            <a:r>
              <a:rPr lang="en-US" dirty="0"/>
              <a:t> </a:t>
            </a:r>
            <a:r>
              <a:rPr lang="en-US" dirty="0" smtClean="0"/>
              <a:t>to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034867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[t] = state of fault-free node </a:t>
            </a:r>
            <a:r>
              <a:rPr lang="en-US" dirty="0" err="1" smtClean="0"/>
              <a:t>i</a:t>
            </a:r>
            <a:r>
              <a:rPr lang="en-US" dirty="0" smtClean="0"/>
              <a:t> at the end of iteration t</a:t>
            </a:r>
          </a:p>
          <a:p>
            <a:endParaRPr lang="en-US" dirty="0"/>
          </a:p>
          <a:p>
            <a:r>
              <a:rPr lang="en-US" dirty="0" smtClean="0"/>
              <a:t>Think of the vector state as a point in Euclidean space</a:t>
            </a:r>
          </a:p>
          <a:p>
            <a:endParaRPr lang="en-US" dirty="0"/>
          </a:p>
          <a:p>
            <a:r>
              <a:rPr lang="en-US" dirty="0" smtClean="0"/>
              <a:t>V[t] = Vector of states of fault-free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execution, always possible to find a</a:t>
            </a:r>
            <a:br>
              <a:rPr lang="en-US" dirty="0" smtClean="0"/>
            </a:br>
            <a:r>
              <a:rPr lang="en-US" dirty="0" smtClean="0">
                <a:solidFill>
                  <a:srgbClr val="800000"/>
                </a:solidFill>
              </a:rPr>
              <a:t>row stochastic </a:t>
            </a:r>
            <a:r>
              <a:rPr lang="en-US" dirty="0" smtClean="0"/>
              <a:t>matrix M[t] such that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V[t] = M[t] V[t-1]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Row stochastic: All elements non-negative</a:t>
            </a:r>
            <a:br>
              <a:rPr lang="en-US" dirty="0" smtClean="0"/>
            </a:br>
            <a:r>
              <a:rPr lang="en-US" dirty="0" smtClean="0"/>
              <a:t>		         Each row adds to 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009467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Rest follows from the previous matrix equation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… proof structure used in our prior work too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 borrowed from work on non-fault-tolerant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consensus (decentralized consensus [</a:t>
            </a:r>
            <a:r>
              <a:rPr lang="en-US" dirty="0" err="1" smtClean="0"/>
              <a:t>Tsitsiklis</a:t>
            </a:r>
            <a:r>
              <a:rPr lang="en-US" dirty="0" smtClean="0"/>
              <a:t>])</a:t>
            </a:r>
          </a:p>
          <a:p>
            <a:endParaRPr lang="en-US" dirty="0"/>
          </a:p>
          <a:p>
            <a:r>
              <a:rPr lang="en-US" dirty="0" smtClean="0"/>
              <a:t>Our main contribution is to prove that the matrix form holds with Byzantine faults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… proof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Vector consensus</a:t>
            </a:r>
          </a:p>
          <a:p>
            <a:endParaRPr lang="en-US" dirty="0"/>
          </a:p>
          <a:p>
            <a:r>
              <a:rPr lang="en-US" dirty="0" smtClean="0"/>
              <a:t>Using simple iterative structure</a:t>
            </a:r>
          </a:p>
          <a:p>
            <a:endParaRPr lang="en-US" dirty="0"/>
          </a:p>
          <a:p>
            <a:r>
              <a:rPr lang="en-US" dirty="0" smtClean="0"/>
              <a:t>Minimal </a:t>
            </a:r>
            <a:r>
              <a:rPr lang="en-US" dirty="0" smtClean="0"/>
              <a:t>state</a:t>
            </a:r>
          </a:p>
          <a:p>
            <a:endParaRPr lang="en-US" dirty="0"/>
          </a:p>
          <a:p>
            <a:r>
              <a:rPr lang="en-US" dirty="0" smtClean="0"/>
              <a:t>Sufficient condition ≠ Necessary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Finding conditions such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Sufficient condition </a:t>
            </a:r>
            <a:r>
              <a:rPr lang="en-US" dirty="0" smtClean="0"/>
              <a:t>= </a:t>
            </a:r>
            <a:r>
              <a:rPr lang="en-US" dirty="0"/>
              <a:t>Necessary condition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Thanks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directed graphs can solve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E9246"/>
                </a:solidFill>
              </a:rPr>
              <a:t>iterative </a:t>
            </a:r>
            <a:r>
              <a:rPr lang="en-US" dirty="0" smtClean="0"/>
              <a:t>Byzantine </a:t>
            </a:r>
            <a:r>
              <a:rPr lang="en-US" dirty="0" smtClean="0">
                <a:solidFill>
                  <a:srgbClr val="FF0000"/>
                </a:solidFill>
              </a:rPr>
              <a:t>vector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consensus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9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Input:  d-dimensional vector of </a:t>
            </a:r>
            <a:r>
              <a:rPr lang="en-US" dirty="0" err="1" smtClean="0"/>
              <a:t>reals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utput: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Vector in convex hull of inputs at</a:t>
            </a:r>
            <a:br>
              <a:rPr lang="en-US" dirty="0" smtClean="0"/>
            </a:br>
            <a:r>
              <a:rPr lang="en-US" dirty="0" smtClean="0"/>
              <a:t>		fault-free </a:t>
            </a:r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Vector Consensus</a:t>
            </a:r>
            <a:br>
              <a:rPr lang="en-US" dirty="0" smtClean="0"/>
            </a:br>
            <a:r>
              <a:rPr lang="en-US" dirty="0" smtClean="0"/>
              <a:t>in Complete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Necessary and sufficient condition for </a:t>
            </a:r>
            <a:r>
              <a:rPr lang="en-US" dirty="0" smtClean="0"/>
              <a:t>a complete </a:t>
            </a:r>
            <a:r>
              <a:rPr lang="en-US" dirty="0" smtClean="0"/>
              <a:t>graph of </a:t>
            </a:r>
            <a:r>
              <a:rPr lang="en-US" dirty="0" smtClean="0">
                <a:solidFill>
                  <a:srgbClr val="2E9246"/>
                </a:solidFill>
              </a:rPr>
              <a:t>N</a:t>
            </a:r>
            <a:r>
              <a:rPr lang="en-US" dirty="0" smtClean="0"/>
              <a:t> nodes tolerating </a:t>
            </a:r>
            <a:r>
              <a:rPr lang="en-US" dirty="0" smtClean="0">
                <a:solidFill>
                  <a:srgbClr val="800000"/>
                </a:solidFill>
              </a:rPr>
              <a:t>f </a:t>
            </a:r>
            <a:r>
              <a:rPr lang="en-US" dirty="0" smtClean="0"/>
              <a:t>faults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Synchronous:  N ≥ max(3f, (d+1)f+1)</a:t>
            </a:r>
          </a:p>
          <a:p>
            <a:endParaRPr lang="en-US" dirty="0"/>
          </a:p>
          <a:p>
            <a:r>
              <a:rPr lang="en-US" dirty="0" smtClean="0"/>
              <a:t>Asynchronous:  N ≥ (d+2)f+1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2"/>
                </a:solidFill>
              </a:rPr>
              <a:t>[STOC13: Mendes-</a:t>
            </a:r>
            <a:r>
              <a:rPr lang="en-US" dirty="0" err="1" smtClean="0">
                <a:solidFill>
                  <a:schemeClr val="bg2"/>
                </a:solidFill>
              </a:rPr>
              <a:t>Herlihy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		 PODC13: Vaidya-</a:t>
            </a:r>
            <a:r>
              <a:rPr lang="en-US" dirty="0" err="1" smtClean="0">
                <a:solidFill>
                  <a:schemeClr val="bg2"/>
                </a:solidFill>
              </a:rPr>
              <a:t>Garg</a:t>
            </a:r>
            <a:r>
              <a:rPr lang="en-US" dirty="0" smtClean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Incomplete directed graphs</a:t>
            </a:r>
          </a:p>
          <a:p>
            <a:endParaRPr lang="en-US" dirty="0"/>
          </a:p>
          <a:p>
            <a:r>
              <a:rPr lang="en-US" dirty="0" smtClean="0"/>
              <a:t>Iterative approximate consensus</a:t>
            </a:r>
          </a:p>
          <a:p>
            <a:endParaRPr lang="en-US" dirty="0"/>
          </a:p>
          <a:p>
            <a:r>
              <a:rPr lang="en-US" dirty="0" smtClean="0"/>
              <a:t>Synchronous system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…  similar results can be obtained for</a:t>
            </a:r>
            <a:br>
              <a:rPr lang="en-US" dirty="0" smtClean="0"/>
            </a:br>
            <a:r>
              <a:rPr lang="en-US" dirty="0" smtClean="0"/>
              <a:t>		      asynchronous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524000"/>
            <a:ext cx="8079475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node maintains a </a:t>
            </a:r>
            <a:r>
              <a:rPr lang="en-US" u="sng" dirty="0" smtClean="0"/>
              <a:t>state</a:t>
            </a:r>
            <a:r>
              <a:rPr lang="en-US" dirty="0" smtClean="0"/>
              <a:t>:   </a:t>
            </a:r>
            <a:r>
              <a:rPr lang="en-US" sz="2400" dirty="0" smtClean="0">
                <a:solidFill>
                  <a:srgbClr val="2E9246"/>
                </a:solidFill>
              </a:rPr>
              <a:t>initial state = input vector</a:t>
            </a: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Each iteration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… communicate with neighbors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	… update state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Output</a:t>
            </a:r>
            <a:r>
              <a:rPr lang="en-US" dirty="0" smtClean="0">
                <a:solidFill>
                  <a:srgbClr val="80808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state at termination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Termination after finite number of iterations</a:t>
            </a:r>
          </a:p>
          <a:p>
            <a:endParaRPr lang="en-US" dirty="0"/>
          </a:p>
          <a:p>
            <a:r>
              <a:rPr lang="en-US" dirty="0" smtClean="0"/>
              <a:t>Validity: </a:t>
            </a:r>
            <a:r>
              <a:rPr lang="en-US" dirty="0"/>
              <a:t>State of a fault-free node always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              convex hull </a:t>
            </a:r>
            <a:r>
              <a:rPr lang="en-US" dirty="0"/>
              <a:t>of input at fault-free </a:t>
            </a:r>
            <a:r>
              <a:rPr lang="en-US" dirty="0" smtClean="0"/>
              <a:t>nodes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(“Minimal state”)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ε</a:t>
            </a:r>
            <a:r>
              <a:rPr lang="en-US" dirty="0" smtClean="0"/>
              <a:t>-Agreement: Corresponding elements of</a:t>
            </a:r>
            <a:br>
              <a:rPr lang="en-US" dirty="0" smtClean="0"/>
            </a:br>
            <a:r>
              <a:rPr lang="en-US" dirty="0" smtClean="0"/>
              <a:t>		      output vectors at fault-free nodes</a:t>
            </a:r>
            <a:br>
              <a:rPr lang="en-US" dirty="0" smtClean="0"/>
            </a:br>
            <a:r>
              <a:rPr lang="en-US" dirty="0" smtClean="0"/>
              <a:t>		      within </a:t>
            </a:r>
            <a:r>
              <a:rPr lang="en-US" dirty="0" err="1" smtClean="0"/>
              <a:t>ε</a:t>
            </a:r>
            <a:r>
              <a:rPr lang="en-US" dirty="0" smtClean="0"/>
              <a:t> at termination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Condition on Network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5800" y="1524000"/>
            <a:ext cx="5633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pPr marL="0" indent="0">
              <a:buFont typeface="Marlett" pitchFamily="2" charset="2"/>
              <a:buNone/>
            </a:pPr>
            <a:endParaRPr lang="en-US" dirty="0" smtClean="0"/>
          </a:p>
          <a:p>
            <a:pPr marL="0" indent="0">
              <a:buFont typeface="Marlett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21693</TotalTime>
  <Words>399</Words>
  <Application>Microsoft Macintosh PowerPoint</Application>
  <PresentationFormat>On-screen Show (4:3)</PresentationFormat>
  <Paragraphs>182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  Iterative Byzantine Vector Consensus in Incomplete Graphs   Nitin Vaidya  University of Illinois at Urbana-Champaign  ICDCN presentation by   Srikanth Sastry Google</vt:lpstr>
      <vt:lpstr>Byzantine Fault Model</vt:lpstr>
      <vt:lpstr>This Paper</vt:lpstr>
      <vt:lpstr>Vector Consensus</vt:lpstr>
      <vt:lpstr>Exact Vector Consensus in Complete Graphs</vt:lpstr>
      <vt:lpstr>This Paper</vt:lpstr>
      <vt:lpstr>Iterative Structure</vt:lpstr>
      <vt:lpstr>Correctness Conditions</vt:lpstr>
      <vt:lpstr>Necessary Condition on Network Graph</vt:lpstr>
      <vt:lpstr>Notation</vt:lpstr>
      <vt:lpstr>A Necessary Condition</vt:lpstr>
      <vt:lpstr>A Necessary Condition</vt:lpstr>
      <vt:lpstr>A Sufficient Condition</vt:lpstr>
      <vt:lpstr>A Sufficient Condition</vt:lpstr>
      <vt:lpstr>A Sufficient Condition</vt:lpstr>
      <vt:lpstr>A Sufficient Condition</vt:lpstr>
      <vt:lpstr>Sufficiency Proof</vt:lpstr>
      <vt:lpstr>Iterative Algorithm</vt:lpstr>
      <vt:lpstr>Tverberg Point for a Multiset S</vt:lpstr>
      <vt:lpstr>Proof of Correctness</vt:lpstr>
      <vt:lpstr>Proof of Correctness</vt:lpstr>
      <vt:lpstr>Proof of Correctness</vt:lpstr>
      <vt:lpstr>Summary</vt:lpstr>
      <vt:lpstr>Open Problem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Nitin Vaidya</cp:lastModifiedBy>
  <cp:revision>4383</cp:revision>
  <cp:lastPrinted>2000-07-13T16:55:05Z</cp:lastPrinted>
  <dcterms:created xsi:type="dcterms:W3CDTF">1996-09-30T18:28:10Z</dcterms:created>
  <dcterms:modified xsi:type="dcterms:W3CDTF">2013-12-20T14:07:32Z</dcterms:modified>
</cp:coreProperties>
</file>