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0"/>
  </p:notesMasterIdLst>
  <p:handoutMasterIdLst>
    <p:handoutMasterId r:id="rId211"/>
  </p:handoutMasterIdLst>
  <p:sldIdLst>
    <p:sldId id="2139" r:id="rId2"/>
    <p:sldId id="2452" r:id="rId3"/>
    <p:sldId id="2472" r:id="rId4"/>
    <p:sldId id="1980" r:id="rId5"/>
    <p:sldId id="1864" r:id="rId6"/>
    <p:sldId id="2449" r:id="rId7"/>
    <p:sldId id="1868" r:id="rId8"/>
    <p:sldId id="1866" r:id="rId9"/>
    <p:sldId id="1870" r:id="rId10"/>
    <p:sldId id="2451" r:id="rId11"/>
    <p:sldId id="2381" r:id="rId12"/>
    <p:sldId id="2453" r:id="rId13"/>
    <p:sldId id="2454" r:id="rId14"/>
    <p:sldId id="2455" r:id="rId15"/>
    <p:sldId id="2456" r:id="rId16"/>
    <p:sldId id="2457" r:id="rId17"/>
    <p:sldId id="2458" r:id="rId18"/>
    <p:sldId id="2382" r:id="rId19"/>
    <p:sldId id="2386" r:id="rId20"/>
    <p:sldId id="2387" r:id="rId21"/>
    <p:sldId id="2459" r:id="rId22"/>
    <p:sldId id="2460" r:id="rId23"/>
    <p:sldId id="2461" r:id="rId24"/>
    <p:sldId id="2388" r:id="rId25"/>
    <p:sldId id="2389" r:id="rId26"/>
    <p:sldId id="2390" r:id="rId27"/>
    <p:sldId id="2462" r:id="rId28"/>
    <p:sldId id="2463" r:id="rId29"/>
    <p:sldId id="2329" r:id="rId30"/>
    <p:sldId id="2464" r:id="rId31"/>
    <p:sldId id="2330" r:id="rId32"/>
    <p:sldId id="2465" r:id="rId33"/>
    <p:sldId id="2466" r:id="rId34"/>
    <p:sldId id="2467" r:id="rId35"/>
    <p:sldId id="2470" r:id="rId36"/>
    <p:sldId id="2468" r:id="rId37"/>
    <p:sldId id="2473" r:id="rId38"/>
    <p:sldId id="2471" r:id="rId39"/>
    <p:sldId id="2469" r:id="rId40"/>
    <p:sldId id="2474" r:id="rId41"/>
    <p:sldId id="2475" r:id="rId42"/>
    <p:sldId id="2398" r:id="rId43"/>
    <p:sldId id="2399" r:id="rId44"/>
    <p:sldId id="2400" r:id="rId45"/>
    <p:sldId id="2401" r:id="rId46"/>
    <p:sldId id="2402" r:id="rId47"/>
    <p:sldId id="2403" r:id="rId48"/>
    <p:sldId id="2404" r:id="rId49"/>
    <p:sldId id="2405" r:id="rId50"/>
    <p:sldId id="2406" r:id="rId51"/>
    <p:sldId id="2407" r:id="rId52"/>
    <p:sldId id="2408" r:id="rId53"/>
    <p:sldId id="2409" r:id="rId54"/>
    <p:sldId id="2410" r:id="rId55"/>
    <p:sldId id="2411" r:id="rId56"/>
    <p:sldId id="2507" r:id="rId57"/>
    <p:sldId id="2534" r:id="rId58"/>
    <p:sldId id="2604" r:id="rId59"/>
    <p:sldId id="2596" r:id="rId60"/>
    <p:sldId id="2536" r:id="rId61"/>
    <p:sldId id="2508" r:id="rId62"/>
    <p:sldId id="2537" r:id="rId63"/>
    <p:sldId id="2511" r:id="rId64"/>
    <p:sldId id="2512" r:id="rId65"/>
    <p:sldId id="2513" r:id="rId66"/>
    <p:sldId id="2603" r:id="rId67"/>
    <p:sldId id="2514" r:id="rId68"/>
    <p:sldId id="2515" r:id="rId69"/>
    <p:sldId id="2516" r:id="rId70"/>
    <p:sldId id="2517" r:id="rId71"/>
    <p:sldId id="2518" r:id="rId72"/>
    <p:sldId id="2519" r:id="rId73"/>
    <p:sldId id="2520" r:id="rId74"/>
    <p:sldId id="2521" r:id="rId75"/>
    <p:sldId id="2522" r:id="rId76"/>
    <p:sldId id="2523" r:id="rId77"/>
    <p:sldId id="2524" r:id="rId78"/>
    <p:sldId id="2525" r:id="rId79"/>
    <p:sldId id="2526" r:id="rId80"/>
    <p:sldId id="2527" r:id="rId81"/>
    <p:sldId id="2528" r:id="rId82"/>
    <p:sldId id="2529" r:id="rId83"/>
    <p:sldId id="2530" r:id="rId84"/>
    <p:sldId id="2531" r:id="rId85"/>
    <p:sldId id="2532" r:id="rId86"/>
    <p:sldId id="2533" r:id="rId87"/>
    <p:sldId id="2538" r:id="rId88"/>
    <p:sldId id="2476" r:id="rId89"/>
    <p:sldId id="2479" r:id="rId90"/>
    <p:sldId id="2480" r:id="rId91"/>
    <p:sldId id="2543" r:id="rId92"/>
    <p:sldId id="2544" r:id="rId93"/>
    <p:sldId id="2548" r:id="rId94"/>
    <p:sldId id="2549" r:id="rId95"/>
    <p:sldId id="2550" r:id="rId96"/>
    <p:sldId id="2551" r:id="rId97"/>
    <p:sldId id="2552" r:id="rId98"/>
    <p:sldId id="2553" r:id="rId99"/>
    <p:sldId id="2554" r:id="rId100"/>
    <p:sldId id="2555" r:id="rId101"/>
    <p:sldId id="2556" r:id="rId102"/>
    <p:sldId id="2557" r:id="rId103"/>
    <p:sldId id="2558" r:id="rId104"/>
    <p:sldId id="2559" r:id="rId105"/>
    <p:sldId id="2560" r:id="rId106"/>
    <p:sldId id="2561" r:id="rId107"/>
    <p:sldId id="2562" r:id="rId108"/>
    <p:sldId id="2563" r:id="rId109"/>
    <p:sldId id="2564" r:id="rId110"/>
    <p:sldId id="2565" r:id="rId111"/>
    <p:sldId id="2566" r:id="rId112"/>
    <p:sldId id="2567" r:id="rId113"/>
    <p:sldId id="2568" r:id="rId114"/>
    <p:sldId id="2569" r:id="rId115"/>
    <p:sldId id="2570" r:id="rId116"/>
    <p:sldId id="2571" r:id="rId117"/>
    <p:sldId id="2572" r:id="rId118"/>
    <p:sldId id="2573" r:id="rId119"/>
    <p:sldId id="2574" r:id="rId120"/>
    <p:sldId id="2575" r:id="rId121"/>
    <p:sldId id="2576" r:id="rId122"/>
    <p:sldId id="2577" r:id="rId123"/>
    <p:sldId id="2578" r:id="rId124"/>
    <p:sldId id="2579" r:id="rId125"/>
    <p:sldId id="2580" r:id="rId126"/>
    <p:sldId id="2581" r:id="rId127"/>
    <p:sldId id="2582" r:id="rId128"/>
    <p:sldId id="2589" r:id="rId129"/>
    <p:sldId id="2590" r:id="rId130"/>
    <p:sldId id="2591" r:id="rId131"/>
    <p:sldId id="2592" r:id="rId132"/>
    <p:sldId id="2605" r:id="rId133"/>
    <p:sldId id="2606" r:id="rId134"/>
    <p:sldId id="2607" r:id="rId135"/>
    <p:sldId id="2608" r:id="rId136"/>
    <p:sldId id="2324" r:id="rId137"/>
    <p:sldId id="1991" r:id="rId138"/>
    <p:sldId id="2021" r:id="rId139"/>
    <p:sldId id="2022" r:id="rId140"/>
    <p:sldId id="2025" r:id="rId141"/>
    <p:sldId id="2026" r:id="rId142"/>
    <p:sldId id="2027" r:id="rId143"/>
    <p:sldId id="2322" r:id="rId144"/>
    <p:sldId id="2609" r:id="rId145"/>
    <p:sldId id="2028" r:id="rId146"/>
    <p:sldId id="2033" r:id="rId147"/>
    <p:sldId id="2034" r:id="rId148"/>
    <p:sldId id="2035" r:id="rId149"/>
    <p:sldId id="2038" r:id="rId150"/>
    <p:sldId id="2040" r:id="rId151"/>
    <p:sldId id="2041" r:id="rId152"/>
    <p:sldId id="2042" r:id="rId153"/>
    <p:sldId id="2205" r:id="rId154"/>
    <p:sldId id="2203" r:id="rId155"/>
    <p:sldId id="2206" r:id="rId156"/>
    <p:sldId id="2610" r:id="rId157"/>
    <p:sldId id="2611" r:id="rId158"/>
    <p:sldId id="2612" r:id="rId159"/>
    <p:sldId id="2613" r:id="rId160"/>
    <p:sldId id="2615" r:id="rId161"/>
    <p:sldId id="2210" r:id="rId162"/>
    <p:sldId id="2211" r:id="rId163"/>
    <p:sldId id="2212" r:id="rId164"/>
    <p:sldId id="2213" r:id="rId165"/>
    <p:sldId id="2214" r:id="rId166"/>
    <p:sldId id="2215" r:id="rId167"/>
    <p:sldId id="2216" r:id="rId168"/>
    <p:sldId id="2217" r:id="rId169"/>
    <p:sldId id="2218" r:id="rId170"/>
    <p:sldId id="2219" r:id="rId171"/>
    <p:sldId id="2220" r:id="rId172"/>
    <p:sldId id="2221" r:id="rId173"/>
    <p:sldId id="2222" r:id="rId174"/>
    <p:sldId id="2223" r:id="rId175"/>
    <p:sldId id="2335" r:id="rId176"/>
    <p:sldId id="2616" r:id="rId177"/>
    <p:sldId id="2336" r:id="rId178"/>
    <p:sldId id="2337" r:id="rId179"/>
    <p:sldId id="2338" r:id="rId180"/>
    <p:sldId id="2339" r:id="rId181"/>
    <p:sldId id="2340" r:id="rId182"/>
    <p:sldId id="2341" r:id="rId183"/>
    <p:sldId id="2342" r:id="rId184"/>
    <p:sldId id="2343" r:id="rId185"/>
    <p:sldId id="2344" r:id="rId186"/>
    <p:sldId id="2345" r:id="rId187"/>
    <p:sldId id="2346" r:id="rId188"/>
    <p:sldId id="2347" r:id="rId189"/>
    <p:sldId id="2348" r:id="rId190"/>
    <p:sldId id="2349" r:id="rId191"/>
    <p:sldId id="2350" r:id="rId192"/>
    <p:sldId id="2351" r:id="rId193"/>
    <p:sldId id="2352" r:id="rId194"/>
    <p:sldId id="2353" r:id="rId195"/>
    <p:sldId id="2354" r:id="rId196"/>
    <p:sldId id="2355" r:id="rId197"/>
    <p:sldId id="2356" r:id="rId198"/>
    <p:sldId id="2357" r:id="rId199"/>
    <p:sldId id="2358" r:id="rId200"/>
    <p:sldId id="2359" r:id="rId201"/>
    <p:sldId id="2360" r:id="rId202"/>
    <p:sldId id="2361" r:id="rId203"/>
    <p:sldId id="2362" r:id="rId204"/>
    <p:sldId id="2363" r:id="rId205"/>
    <p:sldId id="2364" r:id="rId206"/>
    <p:sldId id="2365" r:id="rId207"/>
    <p:sldId id="2366" r:id="rId208"/>
    <p:sldId id="2617" r:id="rId209"/>
  </p:sldIdLst>
  <p:sldSz cx="9144000" cy="6858000" type="screen4x3"/>
  <p:notesSz cx="6991350" cy="9282113"/>
  <p:defaultTextStyle>
    <a:defPPr>
      <a:defRPr lang="en-US"/>
    </a:defPPr>
    <a:lvl1pPr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1pPr>
    <a:lvl2pPr marL="4572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2pPr>
    <a:lvl3pPr marL="9144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3pPr>
    <a:lvl4pPr marL="13716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4pPr>
    <a:lvl5pPr marL="18288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tin H Vaidya" initials="NH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1E"/>
    <a:srgbClr val="00CC66"/>
    <a:srgbClr val="00FFFF"/>
    <a:srgbClr val="F1FF1B"/>
    <a:srgbClr val="FF9D3B"/>
    <a:srgbClr val="FFCC99"/>
    <a:srgbClr val="FFD85D"/>
    <a:srgbClr val="F2C78D"/>
    <a:srgbClr val="7E1020"/>
    <a:srgbClr val="5FB4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36" autoAdjust="0"/>
    <p:restoredTop sz="99649" autoAdjust="0"/>
  </p:normalViewPr>
  <p:slideViewPr>
    <p:cSldViewPr snapToGrid="0">
      <p:cViewPr varScale="1">
        <p:scale>
          <a:sx n="71" d="100"/>
          <a:sy n="71" d="100"/>
        </p:scale>
        <p:origin x="-12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8" d="100"/>
          <a:sy n="58" d="100"/>
        </p:scale>
        <p:origin x="-2496" y="-96"/>
      </p:cViewPr>
      <p:guideLst>
        <p:guide orient="horz" pos="2923"/>
        <p:guide pos="2202"/>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notesMaster" Target="notesMasters/notesMaster1.xml"/><Relationship Id="rId215"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commentAuthors" Target="commentAuthor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62"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none" lIns="92985" tIns="46493" rIns="92985" bIns="46493" numCol="1" anchor="ctr" anchorCtr="0" compatLnSpc="1">
            <a:prstTxWarp prst="textNoShape">
              <a:avLst/>
            </a:prstTxWarp>
          </a:bodyPr>
          <a:lstStyle>
            <a:lvl1pPr algn="l" defTabSz="930275">
              <a:spcBef>
                <a:spcPct val="0"/>
              </a:spcBef>
              <a:buClrTx/>
              <a:buSzTx/>
              <a:buFontTx/>
              <a:buNone/>
              <a:defRPr sz="1200" b="1">
                <a:latin typeface="Arial" charset="0"/>
              </a:defRPr>
            </a:lvl1pPr>
          </a:lstStyle>
          <a:p>
            <a:pPr>
              <a:defRPr/>
            </a:pPr>
            <a:endParaRPr lang="en-US"/>
          </a:p>
        </p:txBody>
      </p:sp>
      <p:sp>
        <p:nvSpPr>
          <p:cNvPr id="1013763" name="Rectangle 3"/>
          <p:cNvSpPr>
            <a:spLocks noGrp="1" noChangeArrowheads="1"/>
          </p:cNvSpPr>
          <p:nvPr>
            <p:ph type="dt" sz="quarter" idx="1"/>
          </p:nvPr>
        </p:nvSpPr>
        <p:spPr bwMode="auto">
          <a:xfrm>
            <a:off x="3962400" y="0"/>
            <a:ext cx="3028950" cy="463550"/>
          </a:xfrm>
          <a:prstGeom prst="rect">
            <a:avLst/>
          </a:prstGeom>
          <a:noFill/>
          <a:ln w="9525">
            <a:noFill/>
            <a:miter lim="800000"/>
            <a:headEnd/>
            <a:tailEnd/>
          </a:ln>
          <a:effectLst/>
        </p:spPr>
        <p:txBody>
          <a:bodyPr vert="horz" wrap="none" lIns="92985" tIns="46493" rIns="92985" bIns="46493" numCol="1" anchor="ctr" anchorCtr="0" compatLnSpc="1">
            <a:prstTxWarp prst="textNoShape">
              <a:avLst/>
            </a:prstTxWarp>
          </a:bodyPr>
          <a:lstStyle>
            <a:lvl1pPr algn="r" defTabSz="930275">
              <a:spcBef>
                <a:spcPct val="0"/>
              </a:spcBef>
              <a:buClrTx/>
              <a:buSzTx/>
              <a:buFontTx/>
              <a:buNone/>
              <a:defRPr sz="1200" b="1">
                <a:latin typeface="Arial" charset="0"/>
              </a:defRPr>
            </a:lvl1pPr>
          </a:lstStyle>
          <a:p>
            <a:pPr>
              <a:defRPr/>
            </a:pPr>
            <a:endParaRPr lang="en-US"/>
          </a:p>
        </p:txBody>
      </p:sp>
      <p:sp>
        <p:nvSpPr>
          <p:cNvPr id="1013764" name="Rectangle 4"/>
          <p:cNvSpPr>
            <a:spLocks noGrp="1" noChangeArrowheads="1"/>
          </p:cNvSpPr>
          <p:nvPr>
            <p:ph type="ftr" sz="quarter" idx="2"/>
          </p:nvPr>
        </p:nvSpPr>
        <p:spPr bwMode="auto">
          <a:xfrm>
            <a:off x="0" y="8818563"/>
            <a:ext cx="3028950" cy="463550"/>
          </a:xfrm>
          <a:prstGeom prst="rect">
            <a:avLst/>
          </a:prstGeom>
          <a:noFill/>
          <a:ln w="9525">
            <a:noFill/>
            <a:miter lim="800000"/>
            <a:headEnd/>
            <a:tailEnd/>
          </a:ln>
          <a:effectLst/>
        </p:spPr>
        <p:txBody>
          <a:bodyPr vert="horz" wrap="none" lIns="92985" tIns="46493" rIns="92985" bIns="46493" numCol="1" anchor="b" anchorCtr="0" compatLnSpc="1">
            <a:prstTxWarp prst="textNoShape">
              <a:avLst/>
            </a:prstTxWarp>
          </a:bodyPr>
          <a:lstStyle>
            <a:lvl1pPr algn="l" defTabSz="930275">
              <a:spcBef>
                <a:spcPct val="0"/>
              </a:spcBef>
              <a:buClrTx/>
              <a:buSzTx/>
              <a:buFontTx/>
              <a:buNone/>
              <a:defRPr sz="1200" b="1">
                <a:latin typeface="Arial" charset="0"/>
              </a:defRPr>
            </a:lvl1pPr>
          </a:lstStyle>
          <a:p>
            <a:pPr>
              <a:defRPr/>
            </a:pPr>
            <a:endParaRPr lang="en-US"/>
          </a:p>
        </p:txBody>
      </p:sp>
      <p:sp>
        <p:nvSpPr>
          <p:cNvPr id="1013765" name="Rectangle 5"/>
          <p:cNvSpPr>
            <a:spLocks noGrp="1" noChangeArrowheads="1"/>
          </p:cNvSpPr>
          <p:nvPr>
            <p:ph type="sldNum" sz="quarter" idx="3"/>
          </p:nvPr>
        </p:nvSpPr>
        <p:spPr bwMode="auto">
          <a:xfrm>
            <a:off x="3962400" y="8818563"/>
            <a:ext cx="3028950" cy="463550"/>
          </a:xfrm>
          <a:prstGeom prst="rect">
            <a:avLst/>
          </a:prstGeom>
          <a:noFill/>
          <a:ln w="9525">
            <a:noFill/>
            <a:miter lim="800000"/>
            <a:headEnd/>
            <a:tailEnd/>
          </a:ln>
          <a:effectLst/>
        </p:spPr>
        <p:txBody>
          <a:bodyPr vert="horz" wrap="none" lIns="92985" tIns="46493" rIns="92985" bIns="46493" numCol="1" anchor="b" anchorCtr="0" compatLnSpc="1">
            <a:prstTxWarp prst="textNoShape">
              <a:avLst/>
            </a:prstTxWarp>
          </a:bodyPr>
          <a:lstStyle>
            <a:lvl1pPr algn="r" defTabSz="930275">
              <a:spcBef>
                <a:spcPct val="0"/>
              </a:spcBef>
              <a:buClrTx/>
              <a:buSzTx/>
              <a:buFontTx/>
              <a:buNone/>
              <a:defRPr sz="1200" b="1">
                <a:latin typeface="Arial" charset="0"/>
              </a:defRPr>
            </a:lvl1pPr>
          </a:lstStyle>
          <a:p>
            <a:pPr>
              <a:defRPr/>
            </a:pPr>
            <a:fld id="{4D328B2F-E4A9-4B42-9114-8FE517F38CE0}" type="slidenum">
              <a:rPr lang="en-US"/>
              <a:pPr>
                <a:defRPr/>
              </a:pPr>
              <a:t>‹#›</a:t>
            </a:fld>
            <a:endParaRPr lang="en-US"/>
          </a:p>
        </p:txBody>
      </p:sp>
    </p:spTree>
    <p:extLst>
      <p:ext uri="{BB962C8B-B14F-4D97-AF65-F5344CB8AC3E}">
        <p14:creationId xmlns:p14="http://schemas.microsoft.com/office/powerpoint/2010/main" val="316890868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10-17T16:10:48.61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l" defTabSz="930275">
              <a:spcBef>
                <a:spcPct val="0"/>
              </a:spcBef>
              <a:buClrTx/>
              <a:buSzTx/>
              <a:buFontTx/>
              <a:buNone/>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spcBef>
                <a:spcPct val="0"/>
              </a:spcBef>
              <a:buClrTx/>
              <a:buSzTx/>
              <a:buFontTx/>
              <a:buNone/>
              <a:defRPr sz="1200">
                <a:latin typeface="Times New Roman" pitchFamily="18" charset="0"/>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76338" y="696913"/>
            <a:ext cx="4640262" cy="34798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863" y="4408488"/>
            <a:ext cx="5127625" cy="4176712"/>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l" defTabSz="930275">
              <a:spcBef>
                <a:spcPct val="0"/>
              </a:spcBef>
              <a:buClrTx/>
              <a:buSzTx/>
              <a:buFontTx/>
              <a:buNone/>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spcBef>
                <a:spcPct val="0"/>
              </a:spcBef>
              <a:buClrTx/>
              <a:buSzTx/>
              <a:buFontTx/>
              <a:buNone/>
              <a:defRPr sz="1200">
                <a:latin typeface="Times New Roman" pitchFamily="18" charset="0"/>
              </a:defRPr>
            </a:lvl1pPr>
          </a:lstStyle>
          <a:p>
            <a:pPr>
              <a:defRPr/>
            </a:pPr>
            <a:fld id="{3262AFDE-5065-4356-9A1D-319F9FBCF641}" type="slidenum">
              <a:rPr lang="en-US"/>
              <a:pPr>
                <a:defRPr/>
              </a:pPr>
              <a:t>‹#›</a:t>
            </a:fld>
            <a:endParaRPr lang="en-US"/>
          </a:p>
        </p:txBody>
      </p:sp>
    </p:spTree>
    <p:extLst>
      <p:ext uri="{BB962C8B-B14F-4D97-AF65-F5344CB8AC3E}">
        <p14:creationId xmlns:p14="http://schemas.microsoft.com/office/powerpoint/2010/main" val="1235973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E65F821-53FB-4708-9C2C-8B377EA7641E}" type="slidenum">
              <a:rPr lang="en-US" smtClean="0"/>
              <a:pPr/>
              <a:t>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F7FF76E-04E0-499E-A552-800FC3CED1D9}" type="slidenum">
              <a:rPr lang="en-US"/>
              <a:pPr/>
              <a:t>43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F7FF76E-04E0-499E-A552-800FC3CED1D9}" type="slidenum">
              <a:rPr lang="en-US"/>
              <a:pPr/>
              <a:t>44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F7FF76E-04E0-499E-A552-800FC3CED1D9}" type="slidenum">
              <a:rPr lang="en-US"/>
              <a:pPr/>
              <a:t>45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F7FF76E-04E0-499E-A552-800FC3CED1D9}" type="slidenum">
              <a:rPr lang="en-US"/>
              <a:pPr/>
              <a:t>46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F7FF76E-04E0-499E-A552-800FC3CED1D9}" type="slidenum">
              <a:rPr lang="en-US"/>
              <a:pPr/>
              <a:t>47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F7FF76E-04E0-499E-A552-800FC3CED1D9}" type="slidenum">
              <a:rPr lang="en-US"/>
              <a:pPr/>
              <a:t>48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F7FF76E-04E0-499E-A552-800FC3CED1D9}" type="slidenum">
              <a:rPr lang="en-US"/>
              <a:pPr/>
              <a:t>49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F7FF76E-04E0-499E-A552-800FC3CED1D9}" type="slidenum">
              <a:rPr lang="en-US"/>
              <a:pPr/>
              <a:t>50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F7FF76E-04E0-499E-A552-800FC3CED1D9}" type="slidenum">
              <a:rPr lang="en-US"/>
              <a:pPr/>
              <a:t>51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F7FF76E-04E0-499E-A552-800FC3CED1D9}" type="slidenum">
              <a:rPr lang="en-US"/>
              <a:pPr/>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a:t>
            </a:r>
            <a:r>
              <a:rPr lang="en-US" baseline="0" dirty="0" smtClean="0"/>
              <a:t> first motivate you with this simple client-server model.</a:t>
            </a:r>
          </a:p>
          <a:p>
            <a:endParaRPr lang="en-US" baseline="0" dirty="0" smtClean="0"/>
          </a:p>
          <a:p>
            <a:r>
              <a:rPr lang="en-US" baseline="0" dirty="0" smtClean="0"/>
              <a:t>There are one client and one server. The client submits her request/query to the server. The server acts on the request, performs some computation, and replies the client with an answer to the request. </a:t>
            </a:r>
          </a:p>
          <a:p>
            <a:endParaRPr lang="en-US" baseline="0" dirty="0" smtClean="0"/>
          </a:p>
          <a:p>
            <a:r>
              <a:rPr lang="en-US" baseline="0" dirty="0" smtClean="0"/>
              <a:t>Since there is only one server, if for some reason, the server becomes faulty, instead of the correct answer, the client may end up receiving some bogus answer from the server. </a:t>
            </a:r>
            <a:endParaRPr lang="en-US" dirty="0"/>
          </a:p>
        </p:txBody>
      </p:sp>
      <p:sp>
        <p:nvSpPr>
          <p:cNvPr id="4" name="Slide Number Placeholder 3"/>
          <p:cNvSpPr>
            <a:spLocks noGrp="1"/>
          </p:cNvSpPr>
          <p:nvPr>
            <p:ph type="sldNum" sz="quarter" idx="10"/>
          </p:nvPr>
        </p:nvSpPr>
        <p:spPr/>
        <p:txBody>
          <a:bodyPr/>
          <a:lstStyle/>
          <a:p>
            <a:fld id="{729F30E7-4877-4526-82F5-AD0930F00867}" type="slidenum">
              <a:rPr lang="en-US" smtClean="0"/>
              <a:pPr/>
              <a:t>19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F7FF76E-04E0-499E-A552-800FC3CED1D9}" type="slidenum">
              <a:rPr lang="en-US"/>
              <a:pPr/>
              <a:t>53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F7FF76E-04E0-499E-A552-800FC3CED1D9}" type="slidenum">
              <a:rPr lang="en-US"/>
              <a:pPr/>
              <a:t>54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3AC46013-88B1-4A37-8DF1-94271F4E7E74}" type="slidenum">
              <a:rPr lang="en-US"/>
              <a:pPr/>
              <a:t>64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3AC46013-88B1-4A37-8DF1-94271F4E7E74}" type="slidenum">
              <a:rPr lang="en-US"/>
              <a:pPr/>
              <a:t>65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3AC46013-88B1-4A37-8DF1-94271F4E7E74}" type="slidenum">
              <a:rPr lang="en-US"/>
              <a:pPr/>
              <a:t>66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3AC46013-88B1-4A37-8DF1-94271F4E7E74}" type="slidenum">
              <a:rPr lang="en-US"/>
              <a:pPr/>
              <a:t>67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3AC46013-88B1-4A37-8DF1-94271F4E7E74}" type="slidenum">
              <a:rPr lang="en-US"/>
              <a:pPr/>
              <a:t>68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3AC46013-88B1-4A37-8DF1-94271F4E7E74}" type="slidenum">
              <a:rPr lang="en-US"/>
              <a:pPr/>
              <a:t>69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3AC46013-88B1-4A37-8DF1-94271F4E7E74}" type="slidenum">
              <a:rPr lang="en-US"/>
              <a:pPr/>
              <a:t>70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a:t>
            </a:r>
            <a:r>
              <a:rPr lang="en-US" baseline="0" dirty="0" smtClean="0"/>
              <a:t> first motivate you with this simple client-server model.</a:t>
            </a:r>
          </a:p>
          <a:p>
            <a:endParaRPr lang="en-US" baseline="0" dirty="0" smtClean="0"/>
          </a:p>
          <a:p>
            <a:r>
              <a:rPr lang="en-US" baseline="0" dirty="0" smtClean="0"/>
              <a:t>There are one client and one server. The client submits her request/query to the server. The server acts on the request, performs some computation, and replies the client with an answer to the request. </a:t>
            </a:r>
          </a:p>
          <a:p>
            <a:endParaRPr lang="en-US" baseline="0" dirty="0" smtClean="0"/>
          </a:p>
          <a:p>
            <a:r>
              <a:rPr lang="en-US" baseline="0" dirty="0" smtClean="0"/>
              <a:t>Since there is only one server, if for some reason, the server becomes faulty, instead of the correct answer, the client may end up receiving some bogus answer from the server. </a:t>
            </a:r>
            <a:endParaRPr lang="en-US" dirty="0"/>
          </a:p>
        </p:txBody>
      </p:sp>
      <p:sp>
        <p:nvSpPr>
          <p:cNvPr id="4" name="Slide Number Placeholder 3"/>
          <p:cNvSpPr>
            <a:spLocks noGrp="1"/>
          </p:cNvSpPr>
          <p:nvPr>
            <p:ph type="sldNum" sz="quarter" idx="10"/>
          </p:nvPr>
        </p:nvSpPr>
        <p:spPr/>
        <p:txBody>
          <a:bodyPr/>
          <a:lstStyle/>
          <a:p>
            <a:fld id="{729F30E7-4877-4526-82F5-AD0930F00867}"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a:t>
            </a:r>
            <a:r>
              <a:rPr lang="en-US" baseline="0" dirty="0" smtClean="0"/>
              <a:t> first motivate you with this simple client-server model.</a:t>
            </a:r>
          </a:p>
          <a:p>
            <a:endParaRPr lang="en-US" baseline="0" dirty="0" smtClean="0"/>
          </a:p>
          <a:p>
            <a:r>
              <a:rPr lang="en-US" baseline="0" dirty="0" smtClean="0"/>
              <a:t>There are one client and one server. The client submits her request/query to the server. The server acts on the request, performs some computation, and replies the client with an answer to the request. </a:t>
            </a:r>
          </a:p>
          <a:p>
            <a:endParaRPr lang="en-US" baseline="0" dirty="0" smtClean="0"/>
          </a:p>
          <a:p>
            <a:r>
              <a:rPr lang="en-US" baseline="0" dirty="0" smtClean="0"/>
              <a:t>Since there is only one server, if for some reason, the server becomes faulty, instead of the correct answer, the client may end up receiving some bogus answer from the server. </a:t>
            </a:r>
            <a:endParaRPr lang="en-US" dirty="0"/>
          </a:p>
        </p:txBody>
      </p:sp>
      <p:sp>
        <p:nvSpPr>
          <p:cNvPr id="4" name="Slide Number Placeholder 3"/>
          <p:cNvSpPr>
            <a:spLocks noGrp="1"/>
          </p:cNvSpPr>
          <p:nvPr>
            <p:ph type="sldNum" sz="quarter" idx="10"/>
          </p:nvPr>
        </p:nvSpPr>
        <p:spPr/>
        <p:txBody>
          <a:bodyPr/>
          <a:lstStyle/>
          <a:p>
            <a:fld id="{729F30E7-4877-4526-82F5-AD0930F00867}"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common way to handle faulty servers is to have replicated servers. With replicated servers, the clients sends the request to more than one servers. Suppose all the good replicas start from the same state and run the same code. All the servers that receive the request compute the answer and reply to the client. In this case, if a majority of the servers are good/fault-free, then the client can find the correct answer by majority vote. </a:t>
            </a:r>
          </a:p>
          <a:p>
            <a:endParaRPr lang="en-US" baseline="0" dirty="0" smtClean="0"/>
          </a:p>
          <a:p>
            <a:r>
              <a:rPr lang="en-US" baseline="0" dirty="0" smtClean="0"/>
              <a:t>So replications handles faulty servers pretty well. </a:t>
            </a:r>
            <a:endParaRPr lang="en-US" dirty="0"/>
          </a:p>
        </p:txBody>
      </p:sp>
      <p:sp>
        <p:nvSpPr>
          <p:cNvPr id="4" name="Slide Number Placeholder 3"/>
          <p:cNvSpPr>
            <a:spLocks noGrp="1"/>
          </p:cNvSpPr>
          <p:nvPr>
            <p:ph type="sldNum" sz="quarter" idx="10"/>
          </p:nvPr>
        </p:nvSpPr>
        <p:spPr/>
        <p:txBody>
          <a:bodyPr/>
          <a:lstStyle/>
          <a:p>
            <a:fld id="{729F30E7-4877-4526-82F5-AD0930F00867}"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a:t>
            </a:r>
            <a:r>
              <a:rPr lang="en-US" baseline="0" dirty="0" smtClean="0"/>
              <a:t> first motivate you with this simple client-server model.</a:t>
            </a:r>
          </a:p>
          <a:p>
            <a:endParaRPr lang="en-US" baseline="0" dirty="0" smtClean="0"/>
          </a:p>
          <a:p>
            <a:r>
              <a:rPr lang="en-US" baseline="0" dirty="0" smtClean="0"/>
              <a:t>There are one client and one server. The client submits her request/query to the server. The server acts on the request, performs some computation, and replies the client with an answer to the request. </a:t>
            </a:r>
          </a:p>
          <a:p>
            <a:endParaRPr lang="en-US" baseline="0" dirty="0" smtClean="0"/>
          </a:p>
          <a:p>
            <a:r>
              <a:rPr lang="en-US" baseline="0" dirty="0" smtClean="0"/>
              <a:t>Since there is only one server, if for some reason, the server becomes faulty, instead of the correct answer, the client may end up receiving some bogus answer from the server. </a:t>
            </a:r>
            <a:endParaRPr lang="en-US" dirty="0"/>
          </a:p>
        </p:txBody>
      </p:sp>
      <p:sp>
        <p:nvSpPr>
          <p:cNvPr id="4" name="Slide Number Placeholder 3"/>
          <p:cNvSpPr>
            <a:spLocks noGrp="1"/>
          </p:cNvSpPr>
          <p:nvPr>
            <p:ph type="sldNum" sz="quarter" idx="10"/>
          </p:nvPr>
        </p:nvSpPr>
        <p:spPr/>
        <p:txBody>
          <a:bodyPr/>
          <a:lstStyle/>
          <a:p>
            <a:fld id="{729F30E7-4877-4526-82F5-AD0930F00867}"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common way to handle faulty servers is to have replicated servers. With replicated servers, the clients sends the request to more than one servers. Suppose all the good replicas start from the same state and run the same code. All the servers that receive the request compute the answer and reply to the client. In this case, if a majority of the servers are good/fault-free, then the client can find the correct answer by majority vote. </a:t>
            </a:r>
          </a:p>
          <a:p>
            <a:endParaRPr lang="en-US" baseline="0" dirty="0" smtClean="0"/>
          </a:p>
          <a:p>
            <a:r>
              <a:rPr lang="en-US" baseline="0" dirty="0" smtClean="0"/>
              <a:t>So replications handles faulty servers pretty well. </a:t>
            </a:r>
            <a:endParaRPr lang="en-US" dirty="0"/>
          </a:p>
        </p:txBody>
      </p:sp>
      <p:sp>
        <p:nvSpPr>
          <p:cNvPr id="4" name="Slide Number Placeholder 3"/>
          <p:cNvSpPr>
            <a:spLocks noGrp="1"/>
          </p:cNvSpPr>
          <p:nvPr>
            <p:ph type="sldNum" sz="quarter" idx="10"/>
          </p:nvPr>
        </p:nvSpPr>
        <p:spPr/>
        <p:txBody>
          <a:bodyPr/>
          <a:lstStyle/>
          <a:p>
            <a:fld id="{729F30E7-4877-4526-82F5-AD0930F00867}"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common way to handle faulty servers is to have replicated servers. With replicated servers, the clients sends the request to more than one servers. Suppose all the good replicas start from the same state and run the same code. All the servers that receive the request compute the answer and reply to the client. In this case, if a majority of the servers are good/fault-free, then the client can find the correct answer by majority vote. </a:t>
            </a:r>
          </a:p>
          <a:p>
            <a:endParaRPr lang="en-US" baseline="0" dirty="0" smtClean="0"/>
          </a:p>
          <a:p>
            <a:r>
              <a:rPr lang="en-US" baseline="0" dirty="0" smtClean="0"/>
              <a:t>So replications handles faulty servers pretty well. </a:t>
            </a:r>
            <a:endParaRPr lang="en-US" dirty="0"/>
          </a:p>
        </p:txBody>
      </p:sp>
      <p:sp>
        <p:nvSpPr>
          <p:cNvPr id="4" name="Slide Number Placeholder 3"/>
          <p:cNvSpPr>
            <a:spLocks noGrp="1"/>
          </p:cNvSpPr>
          <p:nvPr>
            <p:ph type="sldNum" sz="quarter" idx="10"/>
          </p:nvPr>
        </p:nvSpPr>
        <p:spPr/>
        <p:txBody>
          <a:bodyPr/>
          <a:lstStyle/>
          <a:p>
            <a:fld id="{729F30E7-4877-4526-82F5-AD0930F00867}"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common way to handle faulty servers is to have replicated servers. With replicated servers, the clients sends the request to more than one servers. Suppose all the good replicas start from the same state and run the same code. All the servers that receive the request compute the answer and reply to the client. In this case, if a majority of the servers are good/fault-free, then the client can find the correct answer by majority vote. </a:t>
            </a:r>
          </a:p>
          <a:p>
            <a:endParaRPr lang="en-US" baseline="0" dirty="0" smtClean="0"/>
          </a:p>
          <a:p>
            <a:r>
              <a:rPr lang="en-US" baseline="0" dirty="0" smtClean="0"/>
              <a:t>So replications handles faulty servers pretty well. </a:t>
            </a:r>
            <a:endParaRPr lang="en-US" dirty="0"/>
          </a:p>
        </p:txBody>
      </p:sp>
      <p:sp>
        <p:nvSpPr>
          <p:cNvPr id="4" name="Slide Number Placeholder 3"/>
          <p:cNvSpPr>
            <a:spLocks noGrp="1"/>
          </p:cNvSpPr>
          <p:nvPr>
            <p:ph type="sldNum" sz="quarter" idx="10"/>
          </p:nvPr>
        </p:nvSpPr>
        <p:spPr/>
        <p:txBody>
          <a:bodyPr/>
          <a:lstStyle/>
          <a:p>
            <a:fld id="{729F30E7-4877-4526-82F5-AD0930F00867}"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B4A4FE-C508-445A-BEEA-5241DB609F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887A4A-469E-41B4-A4BB-20E7ADC1FB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30D3AB-AD66-458A-851D-A518A4FC23B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62DA2-7D97-4C00-81E8-74648167329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048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524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886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86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A90451-B3EB-4D27-9BF6-B2ED89E4389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095E721-646B-43FE-9C59-B1DD65377C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207DEF5-A307-4F25-8C66-A6D5B058479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0EE0C2-57FB-4ADE-AB30-1194CE51D78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01EC7BB-7051-4029-9E77-635DAEA5F5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F951084-5C69-499E-A268-F024F61147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DAEBF2-5F63-4212-9814-96C2174E3A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022C1C9-E007-43BE-85CB-100AF574EE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fld id="{FA892685-606E-40D3-AC53-BA20005A573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fld id="{50522931-C89A-41AC-84F8-145AE746D5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lvl1pPr>
          </a:lstStyle>
          <a:p>
            <a:pPr>
              <a:defRPr/>
            </a:pPr>
            <a:fld id="{9FF9E353-2231-45A2-B736-4E2E121B5C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2800">
          <a:solidFill>
            <a:srgbClr val="0000FF"/>
          </a:solidFill>
          <a:latin typeface="Helvetica"/>
          <a:ea typeface="+mj-ea"/>
          <a:cs typeface="Helvetica"/>
        </a:defRPr>
      </a:lvl1pPr>
      <a:lvl2pPr algn="ctr" rtl="0" eaLnBrk="0" fontAlgn="base" hangingPunct="0">
        <a:spcBef>
          <a:spcPct val="0"/>
        </a:spcBef>
        <a:spcAft>
          <a:spcPct val="0"/>
        </a:spcAft>
        <a:defRPr sz="2800">
          <a:solidFill>
            <a:srgbClr val="0000FF"/>
          </a:solidFill>
          <a:latin typeface="Comic Sans MS" pitchFamily="66" charset="0"/>
        </a:defRPr>
      </a:lvl2pPr>
      <a:lvl3pPr algn="ctr" rtl="0" eaLnBrk="0" fontAlgn="base" hangingPunct="0">
        <a:spcBef>
          <a:spcPct val="0"/>
        </a:spcBef>
        <a:spcAft>
          <a:spcPct val="0"/>
        </a:spcAft>
        <a:defRPr sz="2800">
          <a:solidFill>
            <a:srgbClr val="0000FF"/>
          </a:solidFill>
          <a:latin typeface="Comic Sans MS" pitchFamily="66" charset="0"/>
        </a:defRPr>
      </a:lvl3pPr>
      <a:lvl4pPr algn="ctr" rtl="0" eaLnBrk="0" fontAlgn="base" hangingPunct="0">
        <a:spcBef>
          <a:spcPct val="0"/>
        </a:spcBef>
        <a:spcAft>
          <a:spcPct val="0"/>
        </a:spcAft>
        <a:defRPr sz="2800">
          <a:solidFill>
            <a:srgbClr val="0000FF"/>
          </a:solidFill>
          <a:latin typeface="Comic Sans MS" pitchFamily="66" charset="0"/>
        </a:defRPr>
      </a:lvl4pPr>
      <a:lvl5pPr algn="ctr" rtl="0" eaLnBrk="0" fontAlgn="base" hangingPunct="0">
        <a:spcBef>
          <a:spcPct val="0"/>
        </a:spcBef>
        <a:spcAft>
          <a:spcPct val="0"/>
        </a:spcAft>
        <a:defRPr sz="2800">
          <a:solidFill>
            <a:srgbClr val="0000FF"/>
          </a:solidFill>
          <a:latin typeface="Comic Sans MS" pitchFamily="66" charset="0"/>
        </a:defRPr>
      </a:lvl5pPr>
      <a:lvl6pPr marL="457200" algn="ctr" rtl="0" eaLnBrk="0" fontAlgn="base" hangingPunct="0">
        <a:spcBef>
          <a:spcPct val="0"/>
        </a:spcBef>
        <a:spcAft>
          <a:spcPct val="0"/>
        </a:spcAft>
        <a:defRPr sz="2800">
          <a:solidFill>
            <a:srgbClr val="0000FF"/>
          </a:solidFill>
          <a:latin typeface="Comic Sans MS" pitchFamily="66" charset="0"/>
        </a:defRPr>
      </a:lvl6pPr>
      <a:lvl7pPr marL="914400" algn="ctr" rtl="0" eaLnBrk="0" fontAlgn="base" hangingPunct="0">
        <a:spcBef>
          <a:spcPct val="0"/>
        </a:spcBef>
        <a:spcAft>
          <a:spcPct val="0"/>
        </a:spcAft>
        <a:defRPr sz="2800">
          <a:solidFill>
            <a:srgbClr val="0000FF"/>
          </a:solidFill>
          <a:latin typeface="Comic Sans MS" pitchFamily="66" charset="0"/>
        </a:defRPr>
      </a:lvl7pPr>
      <a:lvl8pPr marL="1371600" algn="ctr" rtl="0" eaLnBrk="0" fontAlgn="base" hangingPunct="0">
        <a:spcBef>
          <a:spcPct val="0"/>
        </a:spcBef>
        <a:spcAft>
          <a:spcPct val="0"/>
        </a:spcAft>
        <a:defRPr sz="2800">
          <a:solidFill>
            <a:srgbClr val="0000FF"/>
          </a:solidFill>
          <a:latin typeface="Comic Sans MS" pitchFamily="66" charset="0"/>
        </a:defRPr>
      </a:lvl8pPr>
      <a:lvl9pPr marL="1828800" algn="ctr" rtl="0" eaLnBrk="0" fontAlgn="base" hangingPunct="0">
        <a:spcBef>
          <a:spcPct val="0"/>
        </a:spcBef>
        <a:spcAft>
          <a:spcPct val="0"/>
        </a:spcAft>
        <a:defRPr sz="2800">
          <a:solidFill>
            <a:srgbClr val="0000FF"/>
          </a:solidFill>
          <a:latin typeface="Comic Sans MS" pitchFamily="66" charset="0"/>
        </a:defRPr>
      </a:lvl9pPr>
    </p:titleStyle>
    <p:bodyStyle>
      <a:lvl1pPr marL="342900" indent="-342900" algn="l" rtl="0" eaLnBrk="0" fontAlgn="base" hangingPunct="0">
        <a:spcBef>
          <a:spcPct val="20000"/>
        </a:spcBef>
        <a:spcAft>
          <a:spcPct val="0"/>
        </a:spcAft>
        <a:buClr>
          <a:srgbClr val="FF0000"/>
        </a:buClr>
        <a:buSzPct val="65000"/>
        <a:buFont typeface="Marlett" pitchFamily="2" charset="2"/>
        <a:buChar char="g"/>
        <a:defRPr sz="2400">
          <a:solidFill>
            <a:schemeClr val="tx1"/>
          </a:solidFill>
          <a:latin typeface="Helvetica"/>
          <a:ea typeface="+mn-ea"/>
          <a:cs typeface="Helvetica"/>
        </a:defRPr>
      </a:lvl1pPr>
      <a:lvl2pPr marL="742950" indent="-285750" algn="l" rtl="0" eaLnBrk="0" fontAlgn="base" hangingPunct="0">
        <a:spcBef>
          <a:spcPct val="20000"/>
        </a:spcBef>
        <a:spcAft>
          <a:spcPct val="0"/>
        </a:spcAft>
        <a:buSzPct val="125000"/>
        <a:buFont typeface="Marlett" pitchFamily="2" charset="2"/>
        <a:buChar char="i"/>
        <a:defRPr sz="2000">
          <a:solidFill>
            <a:schemeClr val="tx1"/>
          </a:solidFill>
          <a:latin typeface="Helvetica"/>
          <a:cs typeface="Helvetica"/>
        </a:defRPr>
      </a:lvl2pPr>
      <a:lvl3pPr marL="1143000" indent="-228600" algn="l" rtl="0" eaLnBrk="0" fontAlgn="base" hangingPunct="0">
        <a:spcBef>
          <a:spcPct val="20000"/>
        </a:spcBef>
        <a:spcAft>
          <a:spcPct val="0"/>
        </a:spcAft>
        <a:buClr>
          <a:schemeClr val="accent2"/>
        </a:buClr>
        <a:buSzPct val="175000"/>
        <a:buChar char="•"/>
        <a:defRPr sz="2000">
          <a:solidFill>
            <a:schemeClr val="tx1"/>
          </a:solidFill>
          <a:latin typeface="Helvetica"/>
          <a:cs typeface="Helvetica"/>
        </a:defRPr>
      </a:lvl3pPr>
      <a:lvl4pPr marL="1600200" indent="-228600" algn="l" rtl="0" eaLnBrk="0" fontAlgn="base" hangingPunct="0">
        <a:spcBef>
          <a:spcPct val="20000"/>
        </a:spcBef>
        <a:spcAft>
          <a:spcPct val="0"/>
        </a:spcAft>
        <a:buChar char="–"/>
        <a:defRPr>
          <a:solidFill>
            <a:schemeClr val="tx1"/>
          </a:solidFill>
          <a:latin typeface="Helvetica"/>
          <a:cs typeface="Helvetica"/>
        </a:defRPr>
      </a:lvl4pPr>
      <a:lvl5pPr marL="2057400" indent="-228600" algn="l" rtl="0" eaLnBrk="0" fontAlgn="base" hangingPunct="0">
        <a:spcBef>
          <a:spcPct val="20000"/>
        </a:spcBef>
        <a:spcAft>
          <a:spcPct val="0"/>
        </a:spcAft>
        <a:buChar char="»"/>
        <a:defRPr>
          <a:solidFill>
            <a:schemeClr val="tx1"/>
          </a:solidFill>
          <a:latin typeface="Helvetica"/>
          <a:cs typeface="Helvetica"/>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5.png"/><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7.emf"/><Relationship Id="rId4" Type="http://schemas.openxmlformats.org/officeDocument/2006/relationships/oleObject" Target="../embeddings/oleObject2.bin"/><Relationship Id="rId9" Type="http://schemas.openxmlformats.org/officeDocument/2006/relationships/oleObject" Target="../embeddings/oleObject5.bin"/></Relationships>
</file>

<file path=ppt/slides/_rels/slide14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8.emf"/><Relationship Id="rId4" Type="http://schemas.openxmlformats.org/officeDocument/2006/relationships/oleObject" Target="../embeddings/oleObject6.bin"/></Relationships>
</file>

<file path=ppt/slides/_rels/slide1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8.emf"/><Relationship Id="rId4" Type="http://schemas.openxmlformats.org/officeDocument/2006/relationships/oleObject" Target="../embeddings/oleObject9.bin"/></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5.png"/><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8.emf"/><Relationship Id="rId4" Type="http://schemas.openxmlformats.org/officeDocument/2006/relationships/oleObject" Target="../embeddings/oleObject11.bin"/><Relationship Id="rId9" Type="http://schemas.openxmlformats.org/officeDocument/2006/relationships/oleObject" Target="../embeddings/oleObject14.bin"/></Relationships>
</file>

<file path=ppt/slides/_rels/slide1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5.png"/><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15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15.png"/><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image" Target="../media/image20.emf"/><Relationship Id="rId4" Type="http://schemas.openxmlformats.org/officeDocument/2006/relationships/oleObject" Target="../embeddings/oleObject18.bin"/></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15.png"/><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2.bin"/><Relationship Id="rId5" Type="http://schemas.openxmlformats.org/officeDocument/2006/relationships/image" Target="../media/image21.emf"/><Relationship Id="rId4" Type="http://schemas.openxmlformats.org/officeDocument/2006/relationships/oleObject" Target="../embeddings/oleObject21.bin"/></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63142923-5D41-4DBB-8108-AE8C0936BE73}" type="slidenum">
              <a:rPr lang="en-US" smtClean="0"/>
              <a:pPr/>
              <a:t>1</a:t>
            </a:fld>
            <a:endParaRPr lang="en-US" smtClean="0"/>
          </a:p>
        </p:txBody>
      </p:sp>
      <p:sp>
        <p:nvSpPr>
          <p:cNvPr id="33795" name="Rectangle 2"/>
          <p:cNvSpPr>
            <a:spLocks noGrp="1" noChangeArrowheads="1"/>
          </p:cNvSpPr>
          <p:nvPr>
            <p:ph type="ctrTitle"/>
          </p:nvPr>
        </p:nvSpPr>
        <p:spPr>
          <a:xfrm>
            <a:off x="685800" y="2638425"/>
            <a:ext cx="7772400" cy="1470025"/>
          </a:xfrm>
        </p:spPr>
        <p:txBody>
          <a:bodyPr/>
          <a:lstStyle/>
          <a:p>
            <a:pPr>
              <a:lnSpc>
                <a:spcPct val="120000"/>
              </a:lnSpc>
            </a:pPr>
            <a:r>
              <a:rPr lang="en-US" dirty="0" smtClean="0"/>
              <a:t>Distributed Resilient Consensus</a:t>
            </a:r>
            <a:br>
              <a:rPr lang="en-US" dirty="0" smtClean="0"/>
            </a:br>
            <a:r>
              <a:rPr lang="en-US" dirty="0" smtClean="0"/>
              <a:t/>
            </a:r>
            <a:br>
              <a:rPr lang="en-US" dirty="0" smtClean="0"/>
            </a:br>
            <a:r>
              <a:rPr lang="en-US" dirty="0" smtClean="0"/>
              <a:t/>
            </a:r>
            <a:br>
              <a:rPr lang="en-US" dirty="0" smtClean="0"/>
            </a:br>
            <a:r>
              <a:rPr lang="en-US" sz="2400" dirty="0" smtClean="0">
                <a:solidFill>
                  <a:schemeClr val="tx1"/>
                </a:solidFill>
              </a:rPr>
              <a:t>Nitin Vaidya</a:t>
            </a:r>
            <a:r>
              <a:rPr lang="en-US" sz="2400" dirty="0" smtClean="0">
                <a:solidFill>
                  <a:srgbClr val="008000"/>
                </a:solidFill>
              </a:rPr>
              <a:t/>
            </a:r>
            <a:br>
              <a:rPr lang="en-US" sz="2400" dirty="0" smtClean="0">
                <a:solidFill>
                  <a:srgbClr val="008000"/>
                </a:solidFill>
              </a:rPr>
            </a:br>
            <a:r>
              <a:rPr lang="en-US" sz="2400" dirty="0" smtClean="0">
                <a:solidFill>
                  <a:srgbClr val="993300"/>
                </a:solidFill>
              </a:rPr>
              <a:t>University of Illinois at Urbana-Champaign</a:t>
            </a:r>
            <a:br>
              <a:rPr lang="en-US" sz="2400" dirty="0" smtClean="0">
                <a:solidFill>
                  <a:srgbClr val="993300"/>
                </a:solidFill>
              </a:rPr>
            </a:br>
            <a:r>
              <a:rPr lang="en-US" sz="2400" dirty="0" smtClean="0">
                <a:solidFill>
                  <a:srgbClr val="993300"/>
                </a:solidFill>
              </a:rPr>
              <a:t/>
            </a:r>
            <a:br>
              <a:rPr lang="en-US" sz="2400" dirty="0" smtClean="0">
                <a:solidFill>
                  <a:srgbClr val="993300"/>
                </a:solidFill>
              </a:rPr>
            </a:br>
            <a:r>
              <a:rPr lang="en-US" sz="2400" dirty="0" smtClean="0">
                <a:solidFill>
                  <a:srgbClr val="993300"/>
                </a:solidFill>
              </a:rPr>
              <a:t/>
            </a:r>
            <a:br>
              <a:rPr lang="en-US" sz="2400" dirty="0" smtClean="0">
                <a:solidFill>
                  <a:srgbClr val="993300"/>
                </a:solidFill>
              </a:rPr>
            </a:br>
            <a:r>
              <a:rPr lang="en-US" sz="1800" dirty="0" smtClean="0">
                <a:solidFill>
                  <a:schemeClr val="bg2"/>
                </a:solidFill>
              </a:rPr>
              <a:t>Some research reported here is supported </a:t>
            </a:r>
            <a:r>
              <a:rPr lang="en-US" sz="1800" dirty="0" smtClean="0">
                <a:solidFill>
                  <a:schemeClr val="bg2"/>
                </a:solidFill>
              </a:rPr>
              <a:t>in part by</a:t>
            </a:r>
            <a:endParaRPr lang="en-US" sz="2000" dirty="0" smtClean="0">
              <a:solidFill>
                <a:schemeClr val="bg2"/>
              </a:solidFill>
            </a:endParaRPr>
          </a:p>
        </p:txBody>
      </p:sp>
      <p:pic>
        <p:nvPicPr>
          <p:cNvPr id="33799" name="Picture 8"/>
          <p:cNvPicPr>
            <a:picLocks noChangeAspect="1" noChangeArrowheads="1"/>
          </p:cNvPicPr>
          <p:nvPr/>
        </p:nvPicPr>
        <p:blipFill>
          <a:blip r:embed="rId3" cstate="print"/>
          <a:srcRect/>
          <a:stretch>
            <a:fillRect/>
          </a:stretch>
        </p:blipFill>
        <p:spPr bwMode="auto">
          <a:xfrm>
            <a:off x="8621713" y="38100"/>
            <a:ext cx="476250" cy="619125"/>
          </a:xfrm>
          <a:prstGeom prst="rect">
            <a:avLst/>
          </a:prstGeom>
          <a:noFill/>
          <a:ln w="9525" algn="ctr">
            <a:noFill/>
            <a:miter lim="800000"/>
            <a:headEnd/>
            <a:tailEnd/>
          </a:ln>
        </p:spPr>
      </p:pic>
      <p:pic>
        <p:nvPicPr>
          <p:cNvPr id="7" name="Picture 6" descr="nsf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603" y="5562462"/>
            <a:ext cx="1166862" cy="1173892"/>
          </a:xfrm>
          <a:prstGeom prst="rect">
            <a:avLst/>
          </a:prstGeom>
        </p:spPr>
      </p:pic>
      <p:pic>
        <p:nvPicPr>
          <p:cNvPr id="8" name="Picture 7" descr="ar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9962" y="5612234"/>
            <a:ext cx="1089796" cy="1089796"/>
          </a:xfrm>
          <a:prstGeom prst="rect">
            <a:avLst/>
          </a:prstGeom>
        </p:spPr>
      </p:pic>
    </p:spTree>
    <p:extLst>
      <p:ext uri="{BB962C8B-B14F-4D97-AF65-F5344CB8AC3E}">
        <p14:creationId xmlns:p14="http://schemas.microsoft.com/office/powerpoint/2010/main" val="1756975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Consensus</a:t>
            </a:r>
            <a:endParaRPr lang="en-US" dirty="0"/>
          </a:p>
        </p:txBody>
      </p:sp>
      <p:sp>
        <p:nvSpPr>
          <p:cNvPr id="3" name="Content Placeholder 2"/>
          <p:cNvSpPr>
            <a:spLocks noGrp="1"/>
          </p:cNvSpPr>
          <p:nvPr>
            <p:ph idx="1"/>
          </p:nvPr>
        </p:nvSpPr>
        <p:spPr>
          <a:xfrm>
            <a:off x="685800" y="1367584"/>
            <a:ext cx="7772400" cy="4572000"/>
          </a:xfrm>
        </p:spPr>
        <p:txBody>
          <a:bodyPr/>
          <a:lstStyle/>
          <a:p>
            <a:pPr marL="0" indent="0">
              <a:buNone/>
            </a:pPr>
            <a:r>
              <a:rPr lang="en-US" dirty="0" smtClean="0"/>
              <a:t>Correctness requirements:</a:t>
            </a:r>
          </a:p>
          <a:p>
            <a:pPr marL="0" indent="0">
              <a:buNone/>
            </a:pPr>
            <a:endParaRPr lang="en-US" dirty="0"/>
          </a:p>
          <a:p>
            <a:r>
              <a:rPr lang="en-US" dirty="0" smtClean="0"/>
              <a:t>Agreement  … participating nodes agree</a:t>
            </a:r>
          </a:p>
          <a:p>
            <a:endParaRPr lang="en-US" dirty="0"/>
          </a:p>
          <a:p>
            <a:r>
              <a:rPr lang="en-US" dirty="0" smtClean="0"/>
              <a:t>Validity … several variations</a:t>
            </a:r>
          </a:p>
          <a:p>
            <a:pPr lvl="1"/>
            <a:r>
              <a:rPr lang="en-US" dirty="0" smtClean="0"/>
              <a:t>Output = input of a designated node</a:t>
            </a:r>
          </a:p>
          <a:p>
            <a:pPr lvl="1"/>
            <a:r>
              <a:rPr lang="en-US" dirty="0" smtClean="0"/>
              <a:t>Output = in range of all (good) nodes</a:t>
            </a:r>
          </a:p>
          <a:p>
            <a:pPr lvl="1"/>
            <a:r>
              <a:rPr lang="en-US" dirty="0" smtClean="0"/>
              <a:t>Output = average of all inputs</a:t>
            </a:r>
          </a:p>
          <a:p>
            <a:pPr lvl="1"/>
            <a:r>
              <a:rPr lang="en-US" dirty="0" smtClean="0"/>
              <a:t>…</a:t>
            </a:r>
          </a:p>
          <a:p>
            <a:pPr lvl="1"/>
            <a:endParaRPr lang="en-US" dirty="0"/>
          </a:p>
          <a:p>
            <a:r>
              <a:rPr lang="en-US" dirty="0" smtClean="0"/>
              <a:t>Termination … several variations</a:t>
            </a:r>
          </a:p>
        </p:txBody>
      </p:sp>
    </p:spTree>
    <p:extLst>
      <p:ext uri="{BB962C8B-B14F-4D97-AF65-F5344CB8AC3E}">
        <p14:creationId xmlns:p14="http://schemas.microsoft.com/office/powerpoint/2010/main" val="334956242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Phase 1:   Unreliable broadcast</a:t>
            </a:r>
          </a:p>
          <a:p>
            <a:endParaRPr lang="en-US" dirty="0"/>
          </a:p>
          <a:p>
            <a:r>
              <a:rPr lang="en-US" dirty="0" smtClean="0"/>
              <a:t>Phase 2:   Failure detection</a:t>
            </a:r>
          </a:p>
          <a:p>
            <a:endParaRPr lang="en-US" dirty="0"/>
          </a:p>
          <a:p>
            <a:pPr lvl="1"/>
            <a:r>
              <a:rPr lang="en-US" dirty="0" smtClean="0"/>
              <a:t>Agreement on whether failure is detected</a:t>
            </a:r>
          </a:p>
          <a:p>
            <a:pPr lvl="1"/>
            <a:endParaRPr lang="en-US" dirty="0"/>
          </a:p>
          <a:p>
            <a:endParaRPr lang="en-US" dirty="0" smtClean="0"/>
          </a:p>
          <a:p>
            <a:r>
              <a:rPr lang="en-US" dirty="0" smtClean="0"/>
              <a:t>Phase 3 (</a:t>
            </a:r>
            <a:r>
              <a:rPr lang="en-US" dirty="0" smtClean="0">
                <a:solidFill>
                  <a:srgbClr val="C00000"/>
                </a:solidFill>
              </a:rPr>
              <a:t>optional</a:t>
            </a:r>
            <a:r>
              <a:rPr lang="en-US" dirty="0" smtClean="0"/>
              <a:t>):  Dispute control</a:t>
            </a:r>
          </a:p>
          <a:p>
            <a:pPr lvl="1"/>
            <a:endParaRPr lang="en-US" dirty="0"/>
          </a:p>
          <a:p>
            <a:pPr lvl="1"/>
            <a:r>
              <a:rPr lang="en-US" dirty="0" smtClean="0"/>
              <a:t>Agreement on which nodes trust each other</a:t>
            </a:r>
            <a:endParaRPr lang="en-US" dirty="0"/>
          </a:p>
        </p:txBody>
      </p:sp>
      <p:sp>
        <p:nvSpPr>
          <p:cNvPr id="32" name="Title 4"/>
          <p:cNvSpPr>
            <a:spLocks noGrp="1"/>
          </p:cNvSpPr>
          <p:nvPr>
            <p:ph type="title"/>
          </p:nvPr>
        </p:nvSpPr>
        <p:spPr>
          <a:xfrm>
            <a:off x="685800" y="304800"/>
            <a:ext cx="7772400" cy="1143000"/>
          </a:xfrm>
        </p:spPr>
        <p:txBody>
          <a:bodyPr/>
          <a:lstStyle/>
          <a:p>
            <a:r>
              <a:rPr lang="en-US" dirty="0"/>
              <a:t>For each input …</a:t>
            </a:r>
          </a:p>
        </p:txBody>
      </p:sp>
      <p:sp>
        <p:nvSpPr>
          <p:cNvPr id="2" name="Left Brace 1"/>
          <p:cNvSpPr/>
          <p:nvPr/>
        </p:nvSpPr>
        <p:spPr bwMode="auto">
          <a:xfrm>
            <a:off x="5728446" y="4504763"/>
            <a:ext cx="3415553" cy="2326343"/>
          </a:xfrm>
          <a:prstGeom prst="leftBrace">
            <a:avLst>
              <a:gd name="adj1" fmla="val 6372"/>
              <a:gd name="adj2" fmla="val 48529"/>
            </a:avLst>
          </a:prstGeom>
          <a:solidFill>
            <a:srgbClr val="7AFF44"/>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endParaRPr kumimoji="0" lang="en-US" sz="24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4" name="TextBox 3"/>
          <p:cNvSpPr txBox="1"/>
          <p:nvPr/>
        </p:nvSpPr>
        <p:spPr>
          <a:xfrm>
            <a:off x="7465775" y="5056095"/>
            <a:ext cx="1670649" cy="1200329"/>
          </a:xfrm>
          <a:prstGeom prst="rect">
            <a:avLst/>
          </a:prstGeom>
          <a:noFill/>
        </p:spPr>
        <p:txBody>
          <a:bodyPr wrap="none" rtlCol="0">
            <a:spAutoFit/>
          </a:bodyPr>
          <a:lstStyle/>
          <a:p>
            <a:pPr>
              <a:buNone/>
            </a:pPr>
            <a:r>
              <a:rPr lang="en-US" dirty="0" smtClean="0">
                <a:latin typeface="Helvetica" pitchFamily="34" charset="0"/>
                <a:cs typeface="Helvetica" pitchFamily="34" charset="0"/>
              </a:rPr>
              <a:t>maintain</a:t>
            </a:r>
            <a:br>
              <a:rPr lang="en-US" dirty="0" smtClean="0">
                <a:latin typeface="Helvetica" pitchFamily="34" charset="0"/>
                <a:cs typeface="Helvetica" pitchFamily="34" charset="0"/>
              </a:rPr>
            </a:br>
            <a:r>
              <a:rPr lang="en-US" dirty="0" smtClean="0">
                <a:latin typeface="Helvetica" pitchFamily="34" charset="0"/>
                <a:cs typeface="Helvetica" pitchFamily="34" charset="0"/>
              </a:rPr>
              <a:t>consistent</a:t>
            </a:r>
            <a:br>
              <a:rPr lang="en-US" dirty="0" smtClean="0">
                <a:latin typeface="Helvetica" pitchFamily="34" charset="0"/>
                <a:cs typeface="Helvetica" pitchFamily="34" charset="0"/>
              </a:rPr>
            </a:br>
            <a:r>
              <a:rPr lang="en-US" dirty="0" smtClean="0">
                <a:latin typeface="Helvetica" pitchFamily="34" charset="0"/>
                <a:cs typeface="Helvetica" pitchFamily="34" charset="0"/>
              </a:rPr>
              <a:t>knowledge</a:t>
            </a:r>
            <a:endParaRPr lang="en-US" dirty="0">
              <a:latin typeface="Helvetica" pitchFamily="34" charset="0"/>
              <a:cs typeface="Helvetica" pitchFamily="34" charset="0"/>
            </a:endParaRPr>
          </a:p>
        </p:txBody>
      </p:sp>
    </p:spTree>
    <p:extLst>
      <p:ext uri="{BB962C8B-B14F-4D97-AF65-F5344CB8AC3E}">
        <p14:creationId xmlns:p14="http://schemas.microsoft.com/office/powerpoint/2010/main" val="40846544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995081" y="4253753"/>
            <a:ext cx="5234589" cy="820271"/>
          </a:xfrm>
          <a:prstGeom prst="rect">
            <a:avLst/>
          </a:prstGeom>
          <a:solidFill>
            <a:srgbClr val="8DFBEC"/>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 name="Content Placeholder 2"/>
          <p:cNvSpPr>
            <a:spLocks noGrp="1"/>
          </p:cNvSpPr>
          <p:nvPr>
            <p:ph idx="1"/>
          </p:nvPr>
        </p:nvSpPr>
        <p:spPr/>
        <p:txBody>
          <a:bodyPr/>
          <a:lstStyle/>
          <a:p>
            <a:r>
              <a:rPr lang="en-US" dirty="0" smtClean="0"/>
              <a:t>Phase 1:   Unreliable broadcast</a:t>
            </a:r>
          </a:p>
          <a:p>
            <a:endParaRPr lang="en-US" dirty="0"/>
          </a:p>
          <a:p>
            <a:r>
              <a:rPr lang="en-US" dirty="0" smtClean="0"/>
              <a:t>Phase 2:   Failure detection</a:t>
            </a:r>
          </a:p>
          <a:p>
            <a:endParaRPr lang="en-US" dirty="0"/>
          </a:p>
          <a:p>
            <a:pPr lvl="1"/>
            <a:r>
              <a:rPr lang="en-US" dirty="0" smtClean="0"/>
              <a:t>Agreement on whether failure is detected</a:t>
            </a:r>
          </a:p>
          <a:p>
            <a:pPr lvl="1"/>
            <a:endParaRPr lang="en-US" dirty="0"/>
          </a:p>
          <a:p>
            <a:endParaRPr lang="en-US" dirty="0" smtClean="0"/>
          </a:p>
          <a:p>
            <a:r>
              <a:rPr lang="en-US" dirty="0" smtClean="0"/>
              <a:t>Phase 3 (</a:t>
            </a:r>
            <a:r>
              <a:rPr lang="en-US" dirty="0" smtClean="0">
                <a:solidFill>
                  <a:srgbClr val="C00000"/>
                </a:solidFill>
              </a:rPr>
              <a:t>optional</a:t>
            </a:r>
            <a:r>
              <a:rPr lang="en-US" dirty="0" smtClean="0"/>
              <a:t>):  Dispute control</a:t>
            </a:r>
          </a:p>
          <a:p>
            <a:pPr lvl="1"/>
            <a:endParaRPr lang="en-US" dirty="0" smtClean="0"/>
          </a:p>
          <a:p>
            <a:pPr lvl="1"/>
            <a:r>
              <a:rPr lang="en-US" dirty="0"/>
              <a:t>Agreement on which nodes trust each other</a:t>
            </a:r>
          </a:p>
          <a:p>
            <a:pPr lvl="1"/>
            <a:endParaRPr lang="en-US" dirty="0"/>
          </a:p>
        </p:txBody>
      </p:sp>
      <p:sp>
        <p:nvSpPr>
          <p:cNvPr id="6" name="TextBox 5"/>
          <p:cNvSpPr txBox="1"/>
          <p:nvPr/>
        </p:nvSpPr>
        <p:spPr>
          <a:xfrm>
            <a:off x="2322012" y="404046"/>
            <a:ext cx="6768199" cy="954107"/>
          </a:xfrm>
          <a:prstGeom prst="rect">
            <a:avLst/>
          </a:prstGeom>
          <a:solidFill>
            <a:srgbClr val="C00000"/>
          </a:solidFill>
        </p:spPr>
        <p:txBody>
          <a:bodyPr wrap="none" rtlCol="0">
            <a:spAutoFit/>
          </a:bodyPr>
          <a:lstStyle/>
          <a:p>
            <a:pPr algn="l">
              <a:buNone/>
            </a:pPr>
            <a:r>
              <a:rPr lang="en-US" sz="2800" dirty="0">
                <a:solidFill>
                  <a:schemeClr val="bg1"/>
                </a:solidFill>
                <a:latin typeface="Helvetica" pitchFamily="34" charset="0"/>
                <a:cs typeface="Helvetica" pitchFamily="34" charset="0"/>
              </a:rPr>
              <a:t>d</a:t>
            </a:r>
            <a:r>
              <a:rPr lang="en-US" sz="2800" dirty="0" smtClean="0">
                <a:solidFill>
                  <a:schemeClr val="bg1"/>
                </a:solidFill>
                <a:latin typeface="Helvetica" pitchFamily="34" charset="0"/>
                <a:cs typeface="Helvetica" pitchFamily="34" charset="0"/>
              </a:rPr>
              <a:t>ispute control expensive,</a:t>
            </a:r>
            <a:br>
              <a:rPr lang="en-US" sz="2800" dirty="0" smtClean="0">
                <a:solidFill>
                  <a:schemeClr val="bg1"/>
                </a:solidFill>
                <a:latin typeface="Helvetica" pitchFamily="34" charset="0"/>
                <a:cs typeface="Helvetica" pitchFamily="34" charset="0"/>
              </a:rPr>
            </a:br>
            <a:r>
              <a:rPr lang="en-US" sz="2800" dirty="0" smtClean="0">
                <a:solidFill>
                  <a:schemeClr val="bg1"/>
                </a:solidFill>
                <a:latin typeface="Helvetica" pitchFamily="34" charset="0"/>
                <a:cs typeface="Helvetica" pitchFamily="34" charset="0"/>
              </a:rPr>
              <a:t>	 	but </a:t>
            </a:r>
            <a:r>
              <a:rPr lang="en-US" sz="2800" dirty="0">
                <a:solidFill>
                  <a:schemeClr val="bg1"/>
                </a:solidFill>
                <a:latin typeface="Helvetica" pitchFamily="34" charset="0"/>
                <a:cs typeface="Helvetica" pitchFamily="34" charset="0"/>
              </a:rPr>
              <a:t>e</a:t>
            </a:r>
            <a:r>
              <a:rPr lang="en-US" sz="2800" dirty="0" smtClean="0">
                <a:solidFill>
                  <a:schemeClr val="bg1"/>
                </a:solidFill>
                <a:latin typeface="Helvetica" pitchFamily="34" charset="0"/>
                <a:cs typeface="Helvetica" pitchFamily="34" charset="0"/>
              </a:rPr>
              <a:t>xecuted only a few times</a:t>
            </a:r>
          </a:p>
        </p:txBody>
      </p:sp>
      <p:cxnSp>
        <p:nvCxnSpPr>
          <p:cNvPr id="7" name="Straight Arrow Connector 6"/>
          <p:cNvCxnSpPr/>
          <p:nvPr/>
        </p:nvCxnSpPr>
        <p:spPr bwMode="auto">
          <a:xfrm flipH="1">
            <a:off x="6333567" y="1452282"/>
            <a:ext cx="1734668" cy="3144372"/>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7180887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1277469" y="3043517"/>
            <a:ext cx="5234589" cy="820271"/>
          </a:xfrm>
          <a:prstGeom prst="rect">
            <a:avLst/>
          </a:prstGeom>
          <a:solidFill>
            <a:srgbClr val="8DFBEC"/>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4" name="Rectangle 13"/>
          <p:cNvSpPr/>
          <p:nvPr/>
        </p:nvSpPr>
        <p:spPr bwMode="auto">
          <a:xfrm>
            <a:off x="1277470" y="5082988"/>
            <a:ext cx="5234589" cy="820271"/>
          </a:xfrm>
          <a:prstGeom prst="rect">
            <a:avLst/>
          </a:prstGeom>
          <a:solidFill>
            <a:srgbClr val="8DFBEC"/>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 name="Content Placeholder 2"/>
          <p:cNvSpPr>
            <a:spLocks noGrp="1"/>
          </p:cNvSpPr>
          <p:nvPr>
            <p:ph idx="1"/>
          </p:nvPr>
        </p:nvSpPr>
        <p:spPr/>
        <p:txBody>
          <a:bodyPr/>
          <a:lstStyle/>
          <a:p>
            <a:r>
              <a:rPr lang="en-US" dirty="0" smtClean="0"/>
              <a:t>Phase 1:   Unreliable broadcast</a:t>
            </a:r>
          </a:p>
          <a:p>
            <a:endParaRPr lang="en-US" dirty="0"/>
          </a:p>
          <a:p>
            <a:r>
              <a:rPr lang="en-US" dirty="0" smtClean="0"/>
              <a:t>Phase 2:   Failure detection</a:t>
            </a:r>
          </a:p>
          <a:p>
            <a:endParaRPr lang="en-US" dirty="0"/>
          </a:p>
          <a:p>
            <a:pPr lvl="1"/>
            <a:r>
              <a:rPr lang="en-US" dirty="0" smtClean="0"/>
              <a:t>Agreement on whether failure is detected</a:t>
            </a:r>
          </a:p>
          <a:p>
            <a:pPr lvl="1"/>
            <a:endParaRPr lang="en-US" dirty="0"/>
          </a:p>
          <a:p>
            <a:endParaRPr lang="en-US" dirty="0" smtClean="0"/>
          </a:p>
          <a:p>
            <a:r>
              <a:rPr lang="en-US" dirty="0" smtClean="0"/>
              <a:t>Phase 3 (</a:t>
            </a:r>
            <a:r>
              <a:rPr lang="en-US" dirty="0" smtClean="0">
                <a:solidFill>
                  <a:srgbClr val="C00000"/>
                </a:solidFill>
              </a:rPr>
              <a:t>optional</a:t>
            </a:r>
            <a:r>
              <a:rPr lang="en-US" dirty="0" smtClean="0"/>
              <a:t>):  Dispute control</a:t>
            </a:r>
          </a:p>
          <a:p>
            <a:pPr lvl="1"/>
            <a:endParaRPr lang="en-US" dirty="0"/>
          </a:p>
          <a:p>
            <a:pPr lvl="1"/>
            <a:r>
              <a:rPr lang="en-US" dirty="0" smtClean="0"/>
              <a:t>Agreement on which nodes trust each other</a:t>
            </a:r>
            <a:endParaRPr lang="en-US" dirty="0"/>
          </a:p>
        </p:txBody>
      </p:sp>
      <p:sp>
        <p:nvSpPr>
          <p:cNvPr id="32" name="Title 4"/>
          <p:cNvSpPr>
            <a:spLocks noGrp="1"/>
          </p:cNvSpPr>
          <p:nvPr>
            <p:ph type="title"/>
          </p:nvPr>
        </p:nvSpPr>
        <p:spPr>
          <a:xfrm>
            <a:off x="685800" y="304800"/>
            <a:ext cx="7772400" cy="1143000"/>
          </a:xfrm>
        </p:spPr>
        <p:txBody>
          <a:bodyPr/>
          <a:lstStyle/>
          <a:p>
            <a:r>
              <a:rPr lang="en-US" dirty="0"/>
              <a:t>For each input …</a:t>
            </a:r>
          </a:p>
        </p:txBody>
      </p:sp>
      <p:sp>
        <p:nvSpPr>
          <p:cNvPr id="5" name="TextBox 4"/>
          <p:cNvSpPr txBox="1"/>
          <p:nvPr/>
        </p:nvSpPr>
        <p:spPr>
          <a:xfrm>
            <a:off x="6957183" y="3455896"/>
            <a:ext cx="2186817" cy="1938992"/>
          </a:xfrm>
          <a:prstGeom prst="rect">
            <a:avLst/>
          </a:prstGeom>
          <a:solidFill>
            <a:srgbClr val="C00000"/>
          </a:solidFill>
        </p:spPr>
        <p:txBody>
          <a:bodyPr wrap="none" rtlCol="0">
            <a:spAutoFit/>
          </a:bodyPr>
          <a:lstStyle/>
          <a:p>
            <a:pPr>
              <a:buNone/>
            </a:pPr>
            <a:r>
              <a:rPr lang="en-US" dirty="0" smtClean="0">
                <a:solidFill>
                  <a:schemeClr val="bg1"/>
                </a:solidFill>
                <a:latin typeface="Helvetica" pitchFamily="34" charset="0"/>
                <a:cs typeface="Helvetica" pitchFamily="34" charset="0"/>
              </a:rPr>
              <a:t>amortized cost</a:t>
            </a:r>
            <a:br>
              <a:rPr lang="en-US" dirty="0" smtClean="0">
                <a:solidFill>
                  <a:schemeClr val="bg1"/>
                </a:solidFill>
                <a:latin typeface="Helvetica" pitchFamily="34" charset="0"/>
                <a:cs typeface="Helvetica" pitchFamily="34" charset="0"/>
              </a:rPr>
            </a:br>
            <a:r>
              <a:rPr lang="en-US" dirty="0" smtClean="0">
                <a:solidFill>
                  <a:schemeClr val="bg1"/>
                </a:solidFill>
                <a:latin typeface="Helvetica" pitchFamily="34" charset="0"/>
                <a:cs typeface="Helvetica" pitchFamily="34" charset="0"/>
              </a:rPr>
              <a:t>negligible</a:t>
            </a:r>
            <a:br>
              <a:rPr lang="en-US" dirty="0" smtClean="0">
                <a:solidFill>
                  <a:schemeClr val="bg1"/>
                </a:solidFill>
                <a:latin typeface="Helvetica" pitchFamily="34" charset="0"/>
                <a:cs typeface="Helvetica" pitchFamily="34" charset="0"/>
              </a:rPr>
            </a:br>
            <a:r>
              <a:rPr lang="en-US" dirty="0" smtClean="0">
                <a:solidFill>
                  <a:schemeClr val="bg1"/>
                </a:solidFill>
                <a:latin typeface="Helvetica" pitchFamily="34" charset="0"/>
                <a:cs typeface="Helvetica" pitchFamily="34" charset="0"/>
              </a:rPr>
              <a:t>when</a:t>
            </a:r>
            <a:br>
              <a:rPr lang="en-US" dirty="0" smtClean="0">
                <a:solidFill>
                  <a:schemeClr val="bg1"/>
                </a:solidFill>
                <a:latin typeface="Helvetica" pitchFamily="34" charset="0"/>
                <a:cs typeface="Helvetica" pitchFamily="34" charset="0"/>
              </a:rPr>
            </a:br>
            <a:r>
              <a:rPr lang="en-US" dirty="0" smtClean="0">
                <a:solidFill>
                  <a:schemeClr val="bg1"/>
                </a:solidFill>
                <a:latin typeface="Helvetica" pitchFamily="34" charset="0"/>
                <a:cs typeface="Helvetica" pitchFamily="34" charset="0"/>
              </a:rPr>
              <a:t>input size</a:t>
            </a:r>
            <a:br>
              <a:rPr lang="en-US" dirty="0" smtClean="0">
                <a:solidFill>
                  <a:schemeClr val="bg1"/>
                </a:solidFill>
                <a:latin typeface="Helvetica" pitchFamily="34" charset="0"/>
                <a:cs typeface="Helvetica" pitchFamily="34" charset="0"/>
              </a:rPr>
            </a:br>
            <a:r>
              <a:rPr lang="en-US" dirty="0" smtClean="0">
                <a:solidFill>
                  <a:schemeClr val="bg1"/>
                </a:solidFill>
                <a:latin typeface="Helvetica" pitchFamily="34" charset="0"/>
                <a:cs typeface="Helvetica" pitchFamily="34" charset="0"/>
              </a:rPr>
              <a:t>large</a:t>
            </a:r>
            <a:endParaRPr lang="en-US" dirty="0">
              <a:solidFill>
                <a:schemeClr val="bg1"/>
              </a:solidFill>
              <a:latin typeface="Helvetica" pitchFamily="34" charset="0"/>
              <a:cs typeface="Helvetica" pitchFamily="34" charset="0"/>
            </a:endParaRPr>
          </a:p>
        </p:txBody>
      </p:sp>
      <p:cxnSp>
        <p:nvCxnSpPr>
          <p:cNvPr id="7" name="Straight Arrow Connector 6"/>
          <p:cNvCxnSpPr/>
          <p:nvPr/>
        </p:nvCxnSpPr>
        <p:spPr bwMode="auto">
          <a:xfrm flipH="1" flipV="1">
            <a:off x="6103815" y="3913095"/>
            <a:ext cx="826474" cy="36307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H="1">
            <a:off x="6103814" y="4719918"/>
            <a:ext cx="826475" cy="29793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61031463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Phase 1:   Unreliable broadcast</a:t>
            </a:r>
          </a:p>
          <a:p>
            <a:endParaRPr lang="en-US" dirty="0"/>
          </a:p>
          <a:p>
            <a:r>
              <a:rPr lang="en-US" dirty="0" smtClean="0"/>
              <a:t>Phase 2:   Failure detection</a:t>
            </a:r>
          </a:p>
          <a:p>
            <a:endParaRPr lang="en-US" dirty="0"/>
          </a:p>
          <a:p>
            <a:pPr lvl="1"/>
            <a:r>
              <a:rPr lang="en-US" dirty="0" smtClean="0"/>
              <a:t>Agreement on whether failure is detected</a:t>
            </a:r>
          </a:p>
          <a:p>
            <a:pPr lvl="1"/>
            <a:endParaRPr lang="en-US" dirty="0"/>
          </a:p>
          <a:p>
            <a:endParaRPr lang="en-US" dirty="0" smtClean="0"/>
          </a:p>
          <a:p>
            <a:r>
              <a:rPr lang="en-US" dirty="0" smtClean="0"/>
              <a:t>Phase 3 (</a:t>
            </a:r>
            <a:r>
              <a:rPr lang="en-US" dirty="0" smtClean="0">
                <a:solidFill>
                  <a:srgbClr val="C00000"/>
                </a:solidFill>
              </a:rPr>
              <a:t>optional</a:t>
            </a:r>
            <a:r>
              <a:rPr lang="en-US" dirty="0" smtClean="0"/>
              <a:t>):  Dispute control</a:t>
            </a:r>
          </a:p>
          <a:p>
            <a:pPr lvl="1"/>
            <a:endParaRPr lang="en-US" dirty="0"/>
          </a:p>
          <a:p>
            <a:pPr lvl="1"/>
            <a:r>
              <a:rPr lang="en-US" dirty="0" smtClean="0"/>
              <a:t>Agreement on which nodes trust each other</a:t>
            </a:r>
            <a:endParaRPr lang="en-US" dirty="0"/>
          </a:p>
        </p:txBody>
      </p:sp>
      <p:sp>
        <p:nvSpPr>
          <p:cNvPr id="32" name="Title 4"/>
          <p:cNvSpPr>
            <a:spLocks noGrp="1"/>
          </p:cNvSpPr>
          <p:nvPr>
            <p:ph type="title"/>
          </p:nvPr>
        </p:nvSpPr>
        <p:spPr>
          <a:xfrm>
            <a:off x="685800" y="304800"/>
            <a:ext cx="7772400" cy="1143000"/>
          </a:xfrm>
        </p:spPr>
        <p:txBody>
          <a:bodyPr/>
          <a:lstStyle/>
          <a:p>
            <a:r>
              <a:rPr lang="en-US" dirty="0"/>
              <a:t>For each input …</a:t>
            </a:r>
          </a:p>
        </p:txBody>
      </p:sp>
      <p:sp>
        <p:nvSpPr>
          <p:cNvPr id="7" name="TextBox 6"/>
          <p:cNvSpPr txBox="1"/>
          <p:nvPr/>
        </p:nvSpPr>
        <p:spPr>
          <a:xfrm>
            <a:off x="7484388" y="1584982"/>
            <a:ext cx="1452642" cy="1200329"/>
          </a:xfrm>
          <a:prstGeom prst="rect">
            <a:avLst/>
          </a:prstGeom>
          <a:solidFill>
            <a:schemeClr val="bg2">
              <a:lumMod val="20000"/>
              <a:lumOff val="80000"/>
            </a:schemeClr>
          </a:solidFill>
        </p:spPr>
        <p:txBody>
          <a:bodyPr wrap="none" rtlCol="0">
            <a:spAutoFit/>
          </a:bodyPr>
          <a:lstStyle/>
          <a:p>
            <a:pPr>
              <a:buNone/>
            </a:pPr>
            <a:r>
              <a:rPr lang="en-US" dirty="0">
                <a:latin typeface="Helvetica" pitchFamily="34" charset="0"/>
                <a:cs typeface="Helvetica" pitchFamily="34" charset="0"/>
              </a:rPr>
              <a:t>d</a:t>
            </a:r>
            <a:r>
              <a:rPr lang="en-US" dirty="0" smtClean="0">
                <a:latin typeface="Helvetica" pitchFamily="34" charset="0"/>
                <a:cs typeface="Helvetica" pitchFamily="34" charset="0"/>
              </a:rPr>
              <a:t>ominant</a:t>
            </a:r>
            <a:br>
              <a:rPr lang="en-US" dirty="0" smtClean="0">
                <a:latin typeface="Helvetica" pitchFamily="34" charset="0"/>
                <a:cs typeface="Helvetica" pitchFamily="34" charset="0"/>
              </a:rPr>
            </a:br>
            <a:r>
              <a:rPr lang="en-US" dirty="0" smtClean="0">
                <a:latin typeface="Helvetica" pitchFamily="34" charset="0"/>
                <a:cs typeface="Helvetica" pitchFamily="34" charset="0"/>
              </a:rPr>
              <a:t>network</a:t>
            </a:r>
            <a:br>
              <a:rPr lang="en-US" dirty="0" smtClean="0">
                <a:latin typeface="Helvetica" pitchFamily="34" charset="0"/>
                <a:cs typeface="Helvetica" pitchFamily="34" charset="0"/>
              </a:rPr>
            </a:br>
            <a:r>
              <a:rPr lang="en-US" dirty="0" smtClean="0">
                <a:latin typeface="Helvetica" pitchFamily="34" charset="0"/>
                <a:cs typeface="Helvetica" pitchFamily="34" charset="0"/>
              </a:rPr>
              <a:t>usage</a:t>
            </a:r>
            <a:endParaRPr lang="en-US" dirty="0">
              <a:latin typeface="Helvetica" pitchFamily="34" charset="0"/>
              <a:cs typeface="Helvetica" pitchFamily="34" charset="0"/>
            </a:endParaRPr>
          </a:p>
        </p:txBody>
      </p:sp>
      <p:sp>
        <p:nvSpPr>
          <p:cNvPr id="5" name="Right Brace 4"/>
          <p:cNvSpPr/>
          <p:nvPr/>
        </p:nvSpPr>
        <p:spPr bwMode="auto">
          <a:xfrm>
            <a:off x="5311588" y="1371600"/>
            <a:ext cx="2097741" cy="1627094"/>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39704619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Unreliable Broadcast</a:t>
            </a:r>
            <a:endParaRPr lang="en-US" dirty="0"/>
          </a:p>
        </p:txBody>
      </p:sp>
      <p:sp>
        <p:nvSpPr>
          <p:cNvPr id="3" name="Content Placeholder 2"/>
          <p:cNvSpPr>
            <a:spLocks noGrp="1"/>
          </p:cNvSpPr>
          <p:nvPr>
            <p:ph idx="1"/>
          </p:nvPr>
        </p:nvSpPr>
        <p:spPr/>
        <p:txBody>
          <a:bodyPr>
            <a:normAutofit/>
          </a:bodyPr>
          <a:lstStyle/>
          <a:p>
            <a:pPr>
              <a:buNone/>
            </a:pPr>
            <a:endParaRPr lang="en-US" dirty="0">
              <a:sym typeface="Wingdings" pitchFamily="2" charset="2"/>
            </a:endParaRPr>
          </a:p>
          <a:p>
            <a:pPr>
              <a:buNone/>
            </a:pPr>
            <a:r>
              <a:rPr lang="en-US" dirty="0" smtClean="0">
                <a:sym typeface="Wingdings" pitchFamily="2" charset="2"/>
              </a:rPr>
              <a:t>Broadcast </a:t>
            </a:r>
            <a:r>
              <a:rPr lang="en-US" dirty="0">
                <a:solidFill>
                  <a:srgbClr val="FF0000"/>
                </a:solidFill>
                <a:sym typeface="Wingdings" pitchFamily="2" charset="2"/>
              </a:rPr>
              <a:t>without</a:t>
            </a:r>
            <a:r>
              <a:rPr lang="en-US" dirty="0">
                <a:sym typeface="Wingdings" pitchFamily="2" charset="2"/>
              </a:rPr>
              <a:t> fault </a:t>
            </a:r>
            <a:r>
              <a:rPr lang="en-US" dirty="0" smtClean="0">
                <a:sym typeface="Wingdings" pitchFamily="2" charset="2"/>
              </a:rPr>
              <a:t>tolerance</a:t>
            </a:r>
          </a:p>
          <a:p>
            <a:endParaRPr lang="en-US" dirty="0" smtClean="0">
              <a:sym typeface="Wingdings" pitchFamily="2" charset="2"/>
            </a:endParaRPr>
          </a:p>
          <a:p>
            <a:r>
              <a:rPr lang="en-US" dirty="0" smtClean="0">
                <a:sym typeface="Wingdings" pitchFamily="2" charset="2"/>
              </a:rPr>
              <a:t>Only links between trusting node pairs used</a:t>
            </a:r>
          </a:p>
          <a:p>
            <a:endParaRPr lang="en-US" dirty="0">
              <a:sym typeface="Wingdings" pitchFamily="2" charset="2"/>
            </a:endParaRPr>
          </a:p>
          <a:p>
            <a:r>
              <a:rPr lang="en-US" dirty="0" smtClean="0">
                <a:sym typeface="Wingdings" pitchFamily="2" charset="2"/>
              </a:rPr>
              <a:t>Transmission along directed spanning trees rooted at source</a:t>
            </a:r>
          </a:p>
          <a:p>
            <a:pPr>
              <a:buNone/>
            </a:pPr>
            <a:endParaRPr lang="en-US" dirty="0" smtClean="0">
              <a:sym typeface="Wingdings" pitchFamily="2" charset="2"/>
            </a:endParaRPr>
          </a:p>
          <a:p>
            <a:r>
              <a:rPr lang="en-US" dirty="0" smtClean="0"/>
              <a:t>Rate for Phase 1	=  number of </a:t>
            </a:r>
            <a:r>
              <a:rPr lang="en-US" dirty="0" smtClean="0">
                <a:solidFill>
                  <a:srgbClr val="0000FF"/>
                </a:solidFill>
              </a:rPr>
              <a:t>directed</a:t>
            </a:r>
            <a:r>
              <a:rPr lang="en-US" dirty="0" smtClean="0"/>
              <a:t> unit-capacity </a:t>
            </a:r>
            <a:br>
              <a:rPr lang="en-US" dirty="0" smtClean="0"/>
            </a:br>
            <a:r>
              <a:rPr lang="en-US" dirty="0" smtClean="0"/>
              <a:t>		       	    spanning trees rooted at S</a:t>
            </a:r>
          </a:p>
        </p:txBody>
      </p:sp>
      <p:sp>
        <p:nvSpPr>
          <p:cNvPr id="4" name="Slide Number Placeholder 3"/>
          <p:cNvSpPr>
            <a:spLocks noGrp="1"/>
          </p:cNvSpPr>
          <p:nvPr>
            <p:ph type="sldNum" sz="quarter" idx="12"/>
          </p:nvPr>
        </p:nvSpPr>
        <p:spPr/>
        <p:txBody>
          <a:bodyPr/>
          <a:lstStyle/>
          <a:p>
            <a:fld id="{95F49A11-4B39-48D4-8966-49C2E34D7E20}" type="slidenum">
              <a:rPr lang="en-US" smtClean="0"/>
              <a:pPr/>
              <a:t>104</a:t>
            </a:fld>
            <a:endParaRPr lang="en-US"/>
          </a:p>
        </p:txBody>
      </p:sp>
    </p:spTree>
    <p:extLst>
      <p:ext uri="{BB962C8B-B14F-4D97-AF65-F5344CB8AC3E}">
        <p14:creationId xmlns:p14="http://schemas.microsoft.com/office/powerpoint/2010/main" val="3030818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itchFamily="34" charset="0"/>
                <a:cs typeface="Helvetica" pitchFamily="34" charset="0"/>
              </a:rPr>
              <a:t>Phase 1: Unreliable Broadcast</a:t>
            </a:r>
            <a:endParaRPr lang="en-US"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95F49A11-4B39-48D4-8966-49C2E34D7E20}" type="slidenum">
              <a:rPr lang="en-US" smtClean="0">
                <a:latin typeface="Helvetica" pitchFamily="34" charset="0"/>
                <a:cs typeface="Helvetica" pitchFamily="34" charset="0"/>
              </a:rPr>
              <a:pPr/>
              <a:t>105</a:t>
            </a:fld>
            <a:endParaRPr lang="en-US">
              <a:latin typeface="Helvetica" pitchFamily="34" charset="0"/>
              <a:cs typeface="Helvetica" pitchFamily="34" charset="0"/>
            </a:endParaRPr>
          </a:p>
        </p:txBody>
      </p:sp>
      <p:cxnSp>
        <p:nvCxnSpPr>
          <p:cNvPr id="5" name="Straight Arrow Connector 4"/>
          <p:cNvCxnSpPr/>
          <p:nvPr/>
        </p:nvCxnSpPr>
        <p:spPr>
          <a:xfrm flipV="1">
            <a:off x="4343400" y="2183652"/>
            <a:ext cx="76200" cy="3074148"/>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49126" y="4025526"/>
            <a:ext cx="1765674" cy="1384674"/>
          </a:xfrm>
          <a:prstGeom prst="straightConnector1">
            <a:avLst/>
          </a:prstGeom>
          <a:ln w="47625">
            <a:solidFill>
              <a:schemeClr val="tx1"/>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3086100" y="3619500"/>
            <a:ext cx="2895600" cy="76200"/>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4953000" y="1752600"/>
            <a:ext cx="1765674" cy="2070474"/>
          </a:xfrm>
          <a:prstGeom prst="straightConnector1">
            <a:avLst/>
          </a:prstGeom>
          <a:ln w="47625">
            <a:solidFill>
              <a:schemeClr val="tx1"/>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635126" y="3886200"/>
            <a:ext cx="2146674" cy="1308474"/>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438400" y="2120526"/>
            <a:ext cx="1841874" cy="1689474"/>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349126" y="1905000"/>
            <a:ext cx="1841874" cy="1689474"/>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24400" y="4101726"/>
            <a:ext cx="2146674" cy="1308474"/>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a:off x="1853513" y="3528541"/>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1</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6" name="Oval 15"/>
          <p:cNvSpPr/>
          <p:nvPr/>
        </p:nvSpPr>
        <p:spPr bwMode="auto">
          <a:xfrm>
            <a:off x="6783858" y="3619158"/>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3</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7" name="Oval 16"/>
          <p:cNvSpPr/>
          <p:nvPr/>
        </p:nvSpPr>
        <p:spPr bwMode="auto">
          <a:xfrm>
            <a:off x="4080475" y="530242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2</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8" name="Oval 17"/>
          <p:cNvSpPr/>
          <p:nvPr/>
        </p:nvSpPr>
        <p:spPr bwMode="auto">
          <a:xfrm>
            <a:off x="4219146" y="163109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S</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9" name="TextBox 18"/>
          <p:cNvSpPr txBox="1"/>
          <p:nvPr/>
        </p:nvSpPr>
        <p:spPr>
          <a:xfrm>
            <a:off x="2596468" y="2332708"/>
            <a:ext cx="356188" cy="461665"/>
          </a:xfrm>
          <a:prstGeom prst="rect">
            <a:avLst/>
          </a:prstGeom>
          <a:noFill/>
        </p:spPr>
        <p:txBody>
          <a:bodyPr wrap="none" rtlCol="0">
            <a:spAutoFit/>
          </a:bodyPr>
          <a:lstStyle/>
          <a:p>
            <a:pPr>
              <a:buNone/>
            </a:pPr>
            <a:r>
              <a:rPr lang="en-US" dirty="0" smtClean="0">
                <a:latin typeface="Helvetica" pitchFamily="34" charset="0"/>
                <a:cs typeface="Helvetica" pitchFamily="34" charset="0"/>
              </a:rPr>
              <a:t>1</a:t>
            </a:r>
            <a:endParaRPr lang="en-US" dirty="0">
              <a:latin typeface="Helvetica" pitchFamily="34" charset="0"/>
              <a:cs typeface="Helvetica" pitchFamily="34" charset="0"/>
            </a:endParaRPr>
          </a:p>
        </p:txBody>
      </p:sp>
      <p:sp>
        <p:nvSpPr>
          <p:cNvPr id="20" name="TextBox 19"/>
          <p:cNvSpPr txBox="1"/>
          <p:nvPr/>
        </p:nvSpPr>
        <p:spPr>
          <a:xfrm>
            <a:off x="6000627" y="2332708"/>
            <a:ext cx="356188" cy="461665"/>
          </a:xfrm>
          <a:prstGeom prst="rect">
            <a:avLst/>
          </a:prstGeom>
          <a:solidFill>
            <a:srgbClr val="FFFF00"/>
          </a:solidFill>
        </p:spPr>
        <p:txBody>
          <a:bodyPr wrap="none" rtlCol="0">
            <a:spAutoFit/>
          </a:bodyPr>
          <a:lstStyle/>
          <a:p>
            <a:pPr>
              <a:buNone/>
            </a:pPr>
            <a:r>
              <a:rPr lang="en-US" dirty="0">
                <a:latin typeface="Helvetica" pitchFamily="34" charset="0"/>
                <a:cs typeface="Helvetica" pitchFamily="34" charset="0"/>
              </a:rPr>
              <a:t>2</a:t>
            </a:r>
          </a:p>
        </p:txBody>
      </p:sp>
      <p:sp>
        <p:nvSpPr>
          <p:cNvPr id="21" name="TextBox 20"/>
          <p:cNvSpPr txBox="1"/>
          <p:nvPr/>
        </p:nvSpPr>
        <p:spPr>
          <a:xfrm>
            <a:off x="4661510" y="3084618"/>
            <a:ext cx="356188" cy="461665"/>
          </a:xfrm>
          <a:prstGeom prst="rect">
            <a:avLst/>
          </a:prstGeom>
          <a:noFill/>
        </p:spPr>
        <p:txBody>
          <a:bodyPr wrap="none" rtlCol="0">
            <a:spAutoFit/>
          </a:bodyPr>
          <a:lstStyle/>
          <a:p>
            <a:pPr>
              <a:buNone/>
            </a:pPr>
            <a:r>
              <a:rPr lang="en-US" dirty="0" smtClean="0">
                <a:latin typeface="Helvetica" pitchFamily="34" charset="0"/>
                <a:cs typeface="Helvetica" pitchFamily="34" charset="0"/>
              </a:rPr>
              <a:t>1</a:t>
            </a:r>
            <a:endParaRPr lang="en-US" dirty="0">
              <a:latin typeface="Helvetica" pitchFamily="34" charset="0"/>
              <a:cs typeface="Helvetica" pitchFamily="34" charset="0"/>
            </a:endParaRPr>
          </a:p>
        </p:txBody>
      </p:sp>
      <p:sp>
        <p:nvSpPr>
          <p:cNvPr id="22" name="TextBox 21"/>
          <p:cNvSpPr txBox="1"/>
          <p:nvPr/>
        </p:nvSpPr>
        <p:spPr>
          <a:xfrm>
            <a:off x="3862958" y="3558272"/>
            <a:ext cx="356188" cy="461665"/>
          </a:xfrm>
          <a:prstGeom prst="rect">
            <a:avLst/>
          </a:prstGeom>
          <a:noFill/>
        </p:spPr>
        <p:txBody>
          <a:bodyPr wrap="none" rtlCol="0">
            <a:spAutoFit/>
          </a:bodyPr>
          <a:lstStyle/>
          <a:p>
            <a:pPr>
              <a:buNone/>
            </a:pPr>
            <a:r>
              <a:rPr lang="en-US" dirty="0" smtClean="0">
                <a:latin typeface="Helvetica" pitchFamily="34" charset="0"/>
                <a:cs typeface="Helvetica" pitchFamily="34" charset="0"/>
              </a:rPr>
              <a:t>1</a:t>
            </a:r>
            <a:endParaRPr lang="en-US" dirty="0">
              <a:latin typeface="Helvetica" pitchFamily="34" charset="0"/>
              <a:cs typeface="Helvetica" pitchFamily="34" charset="0"/>
            </a:endParaRPr>
          </a:p>
        </p:txBody>
      </p:sp>
      <p:sp>
        <p:nvSpPr>
          <p:cNvPr id="23" name="TextBox 22"/>
          <p:cNvSpPr txBox="1"/>
          <p:nvPr/>
        </p:nvSpPr>
        <p:spPr>
          <a:xfrm>
            <a:off x="5649818" y="4840757"/>
            <a:ext cx="356188" cy="461665"/>
          </a:xfrm>
          <a:prstGeom prst="rect">
            <a:avLst/>
          </a:prstGeom>
          <a:noFill/>
        </p:spPr>
        <p:txBody>
          <a:bodyPr wrap="none" rtlCol="0">
            <a:spAutoFit/>
          </a:bodyPr>
          <a:lstStyle/>
          <a:p>
            <a:pPr>
              <a:buNone/>
            </a:pPr>
            <a:r>
              <a:rPr lang="en-US" dirty="0" smtClean="0">
                <a:latin typeface="Helvetica" pitchFamily="34" charset="0"/>
                <a:cs typeface="Helvetica" pitchFamily="34" charset="0"/>
              </a:rPr>
              <a:t>1</a:t>
            </a:r>
            <a:endParaRPr lang="en-US" dirty="0">
              <a:latin typeface="Helvetica" pitchFamily="34" charset="0"/>
              <a:cs typeface="Helvetica" pitchFamily="34" charset="0"/>
            </a:endParaRPr>
          </a:p>
        </p:txBody>
      </p:sp>
      <p:sp>
        <p:nvSpPr>
          <p:cNvPr id="24" name="TextBox 23"/>
          <p:cNvSpPr txBox="1"/>
          <p:nvPr/>
        </p:nvSpPr>
        <p:spPr>
          <a:xfrm>
            <a:off x="5227609" y="4025365"/>
            <a:ext cx="356188" cy="461665"/>
          </a:xfrm>
          <a:prstGeom prst="rect">
            <a:avLst/>
          </a:prstGeom>
          <a:noFill/>
        </p:spPr>
        <p:txBody>
          <a:bodyPr wrap="none" rtlCol="0">
            <a:spAutoFit/>
          </a:bodyPr>
          <a:lstStyle/>
          <a:p>
            <a:pPr>
              <a:buNone/>
            </a:pPr>
            <a:r>
              <a:rPr lang="en-US" dirty="0" smtClean="0">
                <a:latin typeface="Helvetica" pitchFamily="34" charset="0"/>
                <a:cs typeface="Helvetica" pitchFamily="34" charset="0"/>
              </a:rPr>
              <a:t>1</a:t>
            </a:r>
            <a:endParaRPr lang="en-US" dirty="0">
              <a:latin typeface="Helvetica" pitchFamily="34" charset="0"/>
              <a:cs typeface="Helvetica" pitchFamily="34" charset="0"/>
            </a:endParaRPr>
          </a:p>
        </p:txBody>
      </p:sp>
      <p:sp>
        <p:nvSpPr>
          <p:cNvPr id="25" name="TextBox 24"/>
          <p:cNvSpPr txBox="1"/>
          <p:nvPr/>
        </p:nvSpPr>
        <p:spPr>
          <a:xfrm>
            <a:off x="2697480" y="4487030"/>
            <a:ext cx="356188" cy="461665"/>
          </a:xfrm>
          <a:prstGeom prst="rect">
            <a:avLst/>
          </a:prstGeom>
          <a:noFill/>
        </p:spPr>
        <p:txBody>
          <a:bodyPr wrap="none" rtlCol="0">
            <a:spAutoFit/>
          </a:bodyPr>
          <a:lstStyle/>
          <a:p>
            <a:pPr>
              <a:buNone/>
            </a:pPr>
            <a:r>
              <a:rPr lang="en-US" dirty="0" smtClean="0">
                <a:latin typeface="Helvetica" pitchFamily="34" charset="0"/>
                <a:cs typeface="Helvetica" pitchFamily="34" charset="0"/>
              </a:rPr>
              <a:t>1</a:t>
            </a:r>
            <a:endParaRPr lang="en-US" dirty="0">
              <a:latin typeface="Helvetica" pitchFamily="34" charset="0"/>
              <a:cs typeface="Helvetica" pitchFamily="34" charset="0"/>
            </a:endParaRPr>
          </a:p>
        </p:txBody>
      </p:sp>
      <p:sp>
        <p:nvSpPr>
          <p:cNvPr id="26" name="TextBox 25"/>
          <p:cNvSpPr txBox="1"/>
          <p:nvPr/>
        </p:nvSpPr>
        <p:spPr>
          <a:xfrm>
            <a:off x="3037987" y="3363641"/>
            <a:ext cx="356188" cy="461665"/>
          </a:xfrm>
          <a:prstGeom prst="rect">
            <a:avLst/>
          </a:prstGeom>
          <a:noFill/>
        </p:spPr>
        <p:txBody>
          <a:bodyPr wrap="none" rtlCol="0">
            <a:spAutoFit/>
          </a:bodyPr>
          <a:lstStyle/>
          <a:p>
            <a:pPr>
              <a:buNone/>
            </a:pPr>
            <a:r>
              <a:rPr lang="en-US" dirty="0" smtClean="0">
                <a:latin typeface="Helvetica" pitchFamily="34" charset="0"/>
                <a:cs typeface="Helvetica" pitchFamily="34" charset="0"/>
              </a:rPr>
              <a:t>1</a:t>
            </a:r>
            <a:endParaRPr lang="en-US" dirty="0">
              <a:latin typeface="Helvetica" pitchFamily="34" charset="0"/>
              <a:cs typeface="Helvetica" pitchFamily="34" charset="0"/>
            </a:endParaRPr>
          </a:p>
        </p:txBody>
      </p:sp>
    </p:spTree>
    <p:extLst>
      <p:ext uri="{BB962C8B-B14F-4D97-AF65-F5344CB8AC3E}">
        <p14:creationId xmlns:p14="http://schemas.microsoft.com/office/powerpoint/2010/main" val="2141958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itchFamily="34" charset="0"/>
                <a:cs typeface="Helvetica" pitchFamily="34" charset="0"/>
              </a:rPr>
              <a:t>Phase 1: Unreliable Broadcast</a:t>
            </a:r>
            <a:endParaRPr lang="en-US"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95F49A11-4B39-48D4-8966-49C2E34D7E20}" type="slidenum">
              <a:rPr lang="en-US" smtClean="0">
                <a:latin typeface="Helvetica" pitchFamily="34" charset="0"/>
                <a:cs typeface="Helvetica" pitchFamily="34" charset="0"/>
              </a:rPr>
              <a:pPr/>
              <a:t>106</a:t>
            </a:fld>
            <a:endParaRPr lang="en-US">
              <a:latin typeface="Helvetica" pitchFamily="34" charset="0"/>
              <a:cs typeface="Helvetica" pitchFamily="34" charset="0"/>
            </a:endParaRPr>
          </a:p>
        </p:txBody>
      </p:sp>
      <p:cxnSp>
        <p:nvCxnSpPr>
          <p:cNvPr id="5" name="Straight Arrow Connector 4"/>
          <p:cNvCxnSpPr/>
          <p:nvPr/>
        </p:nvCxnSpPr>
        <p:spPr>
          <a:xfrm flipV="1">
            <a:off x="4343400" y="2183652"/>
            <a:ext cx="76200" cy="3074148"/>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49126" y="4025526"/>
            <a:ext cx="1765674" cy="1384674"/>
          </a:xfrm>
          <a:prstGeom prst="straightConnector1">
            <a:avLst/>
          </a:prstGeom>
          <a:ln w="47625">
            <a:solidFill>
              <a:schemeClr val="tx1"/>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3086100" y="3619500"/>
            <a:ext cx="2895600" cy="76200"/>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4711326" y="2120526"/>
            <a:ext cx="2070474" cy="1765674"/>
          </a:xfrm>
          <a:prstGeom prst="straightConnector1">
            <a:avLst/>
          </a:prstGeom>
          <a:ln w="47625">
            <a:solidFill>
              <a:srgbClr val="C00000"/>
            </a:solidFill>
            <a:round/>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4953000" y="1752600"/>
            <a:ext cx="1765674" cy="2070474"/>
          </a:xfrm>
          <a:prstGeom prst="straightConnector1">
            <a:avLst/>
          </a:prstGeom>
          <a:ln w="47625">
            <a:solidFill>
              <a:srgbClr val="C00000"/>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635126" y="3886200"/>
            <a:ext cx="2146674" cy="1308474"/>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438400" y="2120526"/>
            <a:ext cx="1841874" cy="1689474"/>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349126" y="1905000"/>
            <a:ext cx="1841874" cy="1689474"/>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24400" y="4101726"/>
            <a:ext cx="2146674" cy="1308474"/>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a:off x="1853513" y="3528541"/>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1</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6" name="Oval 15"/>
          <p:cNvSpPr/>
          <p:nvPr/>
        </p:nvSpPr>
        <p:spPr bwMode="auto">
          <a:xfrm>
            <a:off x="6783858" y="3619158"/>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3</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7" name="Oval 16"/>
          <p:cNvSpPr/>
          <p:nvPr/>
        </p:nvSpPr>
        <p:spPr bwMode="auto">
          <a:xfrm>
            <a:off x="4080475" y="530242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2</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8" name="Oval 17"/>
          <p:cNvSpPr/>
          <p:nvPr/>
        </p:nvSpPr>
        <p:spPr bwMode="auto">
          <a:xfrm>
            <a:off x="4219146" y="163109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S</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6" name="TextBox 5"/>
          <p:cNvSpPr txBox="1"/>
          <p:nvPr/>
        </p:nvSpPr>
        <p:spPr>
          <a:xfrm>
            <a:off x="6111657" y="1955030"/>
            <a:ext cx="1954381" cy="830997"/>
          </a:xfrm>
          <a:prstGeom prst="rect">
            <a:avLst/>
          </a:prstGeom>
          <a:solidFill>
            <a:srgbClr val="FFFF00"/>
          </a:solidFill>
        </p:spPr>
        <p:txBody>
          <a:bodyPr wrap="none" rtlCol="0">
            <a:spAutoFit/>
          </a:bodyPr>
          <a:lstStyle/>
          <a:p>
            <a:pPr>
              <a:buNone/>
            </a:pPr>
            <a:r>
              <a:rPr lang="en-US" dirty="0" smtClean="0">
                <a:latin typeface="Helvetica" pitchFamily="34" charset="0"/>
                <a:cs typeface="Helvetica" pitchFamily="34" charset="0"/>
              </a:rPr>
              <a:t>Unit capacity</a:t>
            </a:r>
            <a:br>
              <a:rPr lang="en-US" dirty="0" smtClean="0">
                <a:latin typeface="Helvetica" pitchFamily="34" charset="0"/>
                <a:cs typeface="Helvetica" pitchFamily="34" charset="0"/>
              </a:rPr>
            </a:br>
            <a:r>
              <a:rPr lang="en-US" dirty="0" smtClean="0">
                <a:latin typeface="Helvetica" pitchFamily="34" charset="0"/>
                <a:cs typeface="Helvetica" pitchFamily="34" charset="0"/>
              </a:rPr>
              <a:t>links</a:t>
            </a:r>
            <a:endParaRPr lang="en-US" dirty="0">
              <a:latin typeface="Helvetica" pitchFamily="34" charset="0"/>
              <a:cs typeface="Helvetica" pitchFamily="34" charset="0"/>
            </a:endParaRPr>
          </a:p>
        </p:txBody>
      </p:sp>
    </p:spTree>
    <p:extLst>
      <p:ext uri="{BB962C8B-B14F-4D97-AF65-F5344CB8AC3E}">
        <p14:creationId xmlns:p14="http://schemas.microsoft.com/office/powerpoint/2010/main" val="3667495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itchFamily="34" charset="0"/>
                <a:cs typeface="Helvetica" pitchFamily="34" charset="0"/>
              </a:rPr>
              <a:t>Phase 1: Unreliable Broadcast</a:t>
            </a:r>
            <a:endParaRPr lang="en-US" dirty="0">
              <a:latin typeface="Helvetica" pitchFamily="34" charset="0"/>
              <a:cs typeface="Helvetica" pitchFamily="34" charset="0"/>
            </a:endParaRPr>
          </a:p>
        </p:txBody>
      </p:sp>
      <p:sp>
        <p:nvSpPr>
          <p:cNvPr id="3" name="Content Placeholder 2"/>
          <p:cNvSpPr>
            <a:spLocks noGrp="1"/>
          </p:cNvSpPr>
          <p:nvPr>
            <p:ph idx="1"/>
          </p:nvPr>
        </p:nvSpPr>
        <p:spPr/>
        <p:txBody>
          <a:bodyPr/>
          <a:lstStyle/>
          <a:p>
            <a:pPr marL="0" indent="0">
              <a:buNone/>
            </a:pPr>
            <a:endParaRPr lang="en-US" dirty="0" smtClean="0">
              <a:latin typeface="Helvetica" pitchFamily="34" charset="0"/>
              <a:cs typeface="Helvetica" pitchFamily="34" charset="0"/>
            </a:endParaRPr>
          </a:p>
          <a:p>
            <a:pPr marL="0" indent="0">
              <a:buNone/>
            </a:pPr>
            <a:r>
              <a:rPr lang="en-US" dirty="0" smtClean="0">
                <a:solidFill>
                  <a:srgbClr val="FF0000"/>
                </a:solidFill>
                <a:latin typeface="Helvetica" pitchFamily="34" charset="0"/>
                <a:cs typeface="Helvetica" pitchFamily="34" charset="0"/>
              </a:rPr>
              <a:t>Two directed</a:t>
            </a:r>
          </a:p>
          <a:p>
            <a:pPr marL="0" indent="0">
              <a:buNone/>
            </a:pPr>
            <a:r>
              <a:rPr lang="en-US" dirty="0">
                <a:solidFill>
                  <a:srgbClr val="FF0000"/>
                </a:solidFill>
                <a:latin typeface="Helvetica" pitchFamily="34" charset="0"/>
                <a:cs typeface="Helvetica" pitchFamily="34" charset="0"/>
              </a:rPr>
              <a:t>s</a:t>
            </a:r>
            <a:r>
              <a:rPr lang="en-US" dirty="0" smtClean="0">
                <a:solidFill>
                  <a:srgbClr val="FF0000"/>
                </a:solidFill>
                <a:latin typeface="Helvetica" pitchFamily="34" charset="0"/>
                <a:cs typeface="Helvetica" pitchFamily="34" charset="0"/>
              </a:rPr>
              <a:t>panning trees</a:t>
            </a:r>
            <a:endParaRPr lang="en-US" dirty="0">
              <a:solidFill>
                <a:srgbClr val="FF0000"/>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95F49A11-4B39-48D4-8966-49C2E34D7E20}" type="slidenum">
              <a:rPr lang="en-US" smtClean="0">
                <a:latin typeface="Helvetica" pitchFamily="34" charset="0"/>
                <a:cs typeface="Helvetica" pitchFamily="34" charset="0"/>
              </a:rPr>
              <a:pPr/>
              <a:t>107</a:t>
            </a:fld>
            <a:endParaRPr lang="en-US">
              <a:latin typeface="Helvetica" pitchFamily="34" charset="0"/>
              <a:cs typeface="Helvetica" pitchFamily="34" charset="0"/>
            </a:endParaRPr>
          </a:p>
        </p:txBody>
      </p:sp>
      <p:cxnSp>
        <p:nvCxnSpPr>
          <p:cNvPr id="5" name="Straight Arrow Connector 4"/>
          <p:cNvCxnSpPr/>
          <p:nvPr/>
        </p:nvCxnSpPr>
        <p:spPr>
          <a:xfrm flipV="1">
            <a:off x="4343400" y="2183652"/>
            <a:ext cx="76200" cy="3074148"/>
          </a:xfrm>
          <a:prstGeom prst="straightConnector1">
            <a:avLst/>
          </a:prstGeom>
          <a:ln w="47625">
            <a:solidFill>
              <a:schemeClr val="bg1">
                <a:lumMod val="75000"/>
              </a:schemeClr>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49126" y="4025526"/>
            <a:ext cx="1765674" cy="1384674"/>
          </a:xfrm>
          <a:prstGeom prst="straightConnector1">
            <a:avLst/>
          </a:prstGeom>
          <a:ln w="47625">
            <a:solidFill>
              <a:srgbClr val="00B0F0"/>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3086100" y="3619500"/>
            <a:ext cx="2895600" cy="76200"/>
          </a:xfrm>
          <a:prstGeom prst="straightConnector1">
            <a:avLst/>
          </a:prstGeom>
          <a:ln w="47625">
            <a:solidFill>
              <a:srgbClr val="FFC00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4711326" y="2120526"/>
            <a:ext cx="2070474" cy="1765674"/>
          </a:xfrm>
          <a:prstGeom prst="straightConnector1">
            <a:avLst/>
          </a:prstGeom>
          <a:ln w="47625">
            <a:solidFill>
              <a:srgbClr val="FFC000"/>
            </a:solidFill>
            <a:round/>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4953000" y="1752600"/>
            <a:ext cx="1765674" cy="2070474"/>
          </a:xfrm>
          <a:prstGeom prst="straightConnector1">
            <a:avLst/>
          </a:prstGeom>
          <a:ln w="47625">
            <a:solidFill>
              <a:srgbClr val="00B0F0"/>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635126" y="3886200"/>
            <a:ext cx="2146674" cy="1308474"/>
          </a:xfrm>
          <a:prstGeom prst="straightConnector1">
            <a:avLst/>
          </a:prstGeom>
          <a:ln w="47625">
            <a:solidFill>
              <a:srgbClr val="00B0F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438400" y="2120526"/>
            <a:ext cx="1841874" cy="1689474"/>
          </a:xfrm>
          <a:prstGeom prst="straightConnector1">
            <a:avLst/>
          </a:prstGeom>
          <a:ln w="47625">
            <a:solidFill>
              <a:srgbClr val="FFC00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349126" y="1905000"/>
            <a:ext cx="1841874" cy="1689474"/>
          </a:xfrm>
          <a:prstGeom prst="straightConnector1">
            <a:avLst/>
          </a:prstGeom>
          <a:ln w="47625">
            <a:solidFill>
              <a:schemeClr val="bg1">
                <a:lumMod val="75000"/>
              </a:schemeClr>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24400" y="4101726"/>
            <a:ext cx="2146674" cy="1308474"/>
          </a:xfrm>
          <a:prstGeom prst="straightConnector1">
            <a:avLst/>
          </a:prstGeom>
          <a:ln w="47625">
            <a:solidFill>
              <a:schemeClr val="bg1">
                <a:lumMod val="75000"/>
              </a:schemeClr>
            </a:solidFill>
            <a:round/>
            <a:tailEnd type="triangle" w="med" len="lg"/>
          </a:ln>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a:off x="1853513" y="3528541"/>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1</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6" name="Oval 15"/>
          <p:cNvSpPr/>
          <p:nvPr/>
        </p:nvSpPr>
        <p:spPr bwMode="auto">
          <a:xfrm>
            <a:off x="6783858" y="3619158"/>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3</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7" name="Oval 16"/>
          <p:cNvSpPr/>
          <p:nvPr/>
        </p:nvSpPr>
        <p:spPr bwMode="auto">
          <a:xfrm>
            <a:off x="4080475" y="530242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2</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8" name="Oval 17"/>
          <p:cNvSpPr/>
          <p:nvPr/>
        </p:nvSpPr>
        <p:spPr bwMode="auto">
          <a:xfrm>
            <a:off x="4219146" y="163109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S</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Tree>
    <p:extLst>
      <p:ext uri="{BB962C8B-B14F-4D97-AF65-F5344CB8AC3E}">
        <p14:creationId xmlns:p14="http://schemas.microsoft.com/office/powerpoint/2010/main" val="287951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itchFamily="34" charset="0"/>
                <a:cs typeface="Helvetica" pitchFamily="34" charset="0"/>
              </a:rPr>
              <a:t>Phase 1: </a:t>
            </a:r>
            <a:r>
              <a:rPr lang="en-US" dirty="0">
                <a:latin typeface="Helvetica" pitchFamily="34" charset="0"/>
                <a:cs typeface="Helvetica" pitchFamily="34" charset="0"/>
              </a:rPr>
              <a:t>Unreliable Broadcast</a:t>
            </a:r>
          </a:p>
        </p:txBody>
      </p:sp>
      <p:sp>
        <p:nvSpPr>
          <p:cNvPr id="3" name="Content Placeholder 2"/>
          <p:cNvSpPr>
            <a:spLocks noGrp="1"/>
          </p:cNvSpPr>
          <p:nvPr>
            <p:ph idx="1"/>
          </p:nvPr>
        </p:nvSpPr>
        <p:spPr/>
        <p:txBody>
          <a:bodyPr/>
          <a:lstStyle/>
          <a:p>
            <a:pPr marL="0" indent="0">
              <a:buNone/>
            </a:pPr>
            <a:endParaRPr lang="en-US" dirty="0" smtClean="0">
              <a:latin typeface="Helvetica" pitchFamily="34" charset="0"/>
              <a:cs typeface="Helvetica" pitchFamily="34" charset="0"/>
            </a:endParaRPr>
          </a:p>
          <a:p>
            <a:pPr marL="0" indent="0">
              <a:buNone/>
            </a:pPr>
            <a:r>
              <a:rPr lang="en-US" dirty="0" smtClean="0">
                <a:solidFill>
                  <a:srgbClr val="FF0000"/>
                </a:solidFill>
                <a:latin typeface="Helvetica" pitchFamily="34" charset="0"/>
                <a:cs typeface="Helvetica" pitchFamily="34" charset="0"/>
              </a:rPr>
              <a:t>Two directed</a:t>
            </a:r>
          </a:p>
          <a:p>
            <a:pPr marL="0" indent="0">
              <a:buNone/>
            </a:pPr>
            <a:r>
              <a:rPr lang="en-US" dirty="0">
                <a:solidFill>
                  <a:srgbClr val="FF0000"/>
                </a:solidFill>
                <a:latin typeface="Helvetica" pitchFamily="34" charset="0"/>
                <a:cs typeface="Helvetica" pitchFamily="34" charset="0"/>
              </a:rPr>
              <a:t>s</a:t>
            </a:r>
            <a:r>
              <a:rPr lang="en-US" dirty="0" smtClean="0">
                <a:solidFill>
                  <a:srgbClr val="FF0000"/>
                </a:solidFill>
                <a:latin typeface="Helvetica" pitchFamily="34" charset="0"/>
                <a:cs typeface="Helvetica" pitchFamily="34" charset="0"/>
              </a:rPr>
              <a:t>panning trees</a:t>
            </a:r>
            <a:endParaRPr lang="en-US" dirty="0">
              <a:solidFill>
                <a:srgbClr val="FF0000"/>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95F49A11-4B39-48D4-8966-49C2E34D7E20}" type="slidenum">
              <a:rPr lang="en-US" smtClean="0">
                <a:latin typeface="Helvetica" pitchFamily="34" charset="0"/>
                <a:cs typeface="Helvetica" pitchFamily="34" charset="0"/>
              </a:rPr>
              <a:pPr/>
              <a:t>108</a:t>
            </a:fld>
            <a:endParaRPr lang="en-US">
              <a:latin typeface="Helvetica" pitchFamily="34" charset="0"/>
              <a:cs typeface="Helvetica" pitchFamily="34" charset="0"/>
            </a:endParaRPr>
          </a:p>
        </p:txBody>
      </p:sp>
      <p:cxnSp>
        <p:nvCxnSpPr>
          <p:cNvPr id="5" name="Straight Arrow Connector 4"/>
          <p:cNvCxnSpPr/>
          <p:nvPr/>
        </p:nvCxnSpPr>
        <p:spPr>
          <a:xfrm flipV="1">
            <a:off x="4343400" y="2183652"/>
            <a:ext cx="76200" cy="3074148"/>
          </a:xfrm>
          <a:prstGeom prst="straightConnector1">
            <a:avLst/>
          </a:prstGeom>
          <a:ln w="47625">
            <a:solidFill>
              <a:schemeClr val="bg1">
                <a:lumMod val="75000"/>
              </a:schemeClr>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49126" y="4025526"/>
            <a:ext cx="1765674" cy="1384674"/>
          </a:xfrm>
          <a:prstGeom prst="straightConnector1">
            <a:avLst/>
          </a:prstGeom>
          <a:ln w="47625">
            <a:solidFill>
              <a:srgbClr val="00B0F0"/>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3086100" y="3619500"/>
            <a:ext cx="2895600" cy="76200"/>
          </a:xfrm>
          <a:prstGeom prst="straightConnector1">
            <a:avLst/>
          </a:prstGeom>
          <a:ln w="47625">
            <a:solidFill>
              <a:srgbClr val="FFC00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4711326" y="2120526"/>
            <a:ext cx="2070474" cy="1765674"/>
          </a:xfrm>
          <a:prstGeom prst="straightConnector1">
            <a:avLst/>
          </a:prstGeom>
          <a:ln w="47625">
            <a:solidFill>
              <a:srgbClr val="FFC000"/>
            </a:solidFill>
            <a:round/>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4953000" y="1752600"/>
            <a:ext cx="1765674" cy="2070474"/>
          </a:xfrm>
          <a:prstGeom prst="straightConnector1">
            <a:avLst/>
          </a:prstGeom>
          <a:ln w="47625">
            <a:solidFill>
              <a:srgbClr val="00B0F0"/>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635126" y="3886200"/>
            <a:ext cx="2146674" cy="1308474"/>
          </a:xfrm>
          <a:prstGeom prst="straightConnector1">
            <a:avLst/>
          </a:prstGeom>
          <a:ln w="47625">
            <a:solidFill>
              <a:srgbClr val="00B0F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438400" y="2120526"/>
            <a:ext cx="1841874" cy="1689474"/>
          </a:xfrm>
          <a:prstGeom prst="straightConnector1">
            <a:avLst/>
          </a:prstGeom>
          <a:ln w="47625">
            <a:solidFill>
              <a:srgbClr val="FFC00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349126" y="1905000"/>
            <a:ext cx="1841874" cy="1689474"/>
          </a:xfrm>
          <a:prstGeom prst="straightConnector1">
            <a:avLst/>
          </a:prstGeom>
          <a:ln w="47625">
            <a:solidFill>
              <a:schemeClr val="bg1">
                <a:lumMod val="75000"/>
              </a:schemeClr>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24400" y="4101726"/>
            <a:ext cx="2146674" cy="1308474"/>
          </a:xfrm>
          <a:prstGeom prst="straightConnector1">
            <a:avLst/>
          </a:prstGeom>
          <a:ln w="47625">
            <a:solidFill>
              <a:schemeClr val="bg1">
                <a:lumMod val="75000"/>
              </a:schemeClr>
            </a:solidFill>
            <a:round/>
            <a:tailEnd type="triangle" w="med" len="lg"/>
          </a:ln>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a:off x="1853513" y="3528541"/>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1</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6" name="Oval 15"/>
          <p:cNvSpPr/>
          <p:nvPr/>
        </p:nvSpPr>
        <p:spPr bwMode="auto">
          <a:xfrm>
            <a:off x="6783858" y="3619158"/>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3</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7" name="Oval 16"/>
          <p:cNvSpPr/>
          <p:nvPr/>
        </p:nvSpPr>
        <p:spPr bwMode="auto">
          <a:xfrm>
            <a:off x="4080475" y="530242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2</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8" name="Oval 17"/>
          <p:cNvSpPr/>
          <p:nvPr/>
        </p:nvSpPr>
        <p:spPr bwMode="auto">
          <a:xfrm>
            <a:off x="4219146" y="163109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S</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20" name="TextBox 19"/>
          <p:cNvSpPr txBox="1"/>
          <p:nvPr/>
        </p:nvSpPr>
        <p:spPr>
          <a:xfrm>
            <a:off x="6630936" y="1554315"/>
            <a:ext cx="2425213" cy="1200328"/>
          </a:xfrm>
          <a:prstGeom prst="rect">
            <a:avLst/>
          </a:prstGeom>
          <a:solidFill>
            <a:srgbClr val="FFFF00"/>
          </a:solidFill>
        </p:spPr>
        <p:txBody>
          <a:bodyPr wrap="none" rtlCol="0">
            <a:spAutoFit/>
          </a:bodyPr>
          <a:lstStyle/>
          <a:p>
            <a:pPr>
              <a:buNone/>
            </a:pPr>
            <a:r>
              <a:rPr lang="en-US" sz="2400" dirty="0" smtClean="0">
                <a:latin typeface="Helvetica" pitchFamily="34" charset="0"/>
                <a:cs typeface="Helvetica" pitchFamily="34" charset="0"/>
              </a:rPr>
              <a:t>Each link in</a:t>
            </a:r>
            <a:br>
              <a:rPr lang="en-US" sz="2400" dirty="0" smtClean="0">
                <a:latin typeface="Helvetica" pitchFamily="34" charset="0"/>
                <a:cs typeface="Helvetica" pitchFamily="34" charset="0"/>
              </a:rPr>
            </a:br>
            <a:r>
              <a:rPr lang="en-US" dirty="0" smtClean="0">
                <a:latin typeface="Helvetica" pitchFamily="34" charset="0"/>
                <a:cs typeface="Helvetica" pitchFamily="34" charset="0"/>
              </a:rPr>
              <a:t>spanning tree</a:t>
            </a:r>
            <a:r>
              <a:rPr lang="en-US" sz="2400" dirty="0" smtClean="0">
                <a:latin typeface="Helvetica" pitchFamily="34" charset="0"/>
                <a:cs typeface="Helvetica" pitchFamily="34" charset="0"/>
              </a:rPr>
              <a:t> </a:t>
            </a:r>
            <a:br>
              <a:rPr lang="en-US" sz="2400" dirty="0" smtClean="0">
                <a:latin typeface="Helvetica" pitchFamily="34" charset="0"/>
                <a:cs typeface="Helvetica" pitchFamily="34" charset="0"/>
              </a:rPr>
            </a:br>
            <a:r>
              <a:rPr lang="en-US" sz="2400" dirty="0" smtClean="0">
                <a:latin typeface="Helvetica" pitchFamily="34" charset="0"/>
                <a:cs typeface="Helvetica" pitchFamily="34" charset="0"/>
              </a:rPr>
              <a:t>carries 1 symbol</a:t>
            </a:r>
            <a:endParaRPr lang="en-US" sz="2400" dirty="0">
              <a:latin typeface="Helvetica" pitchFamily="34" charset="0"/>
              <a:cs typeface="Helvetica" pitchFamily="34" charset="0"/>
            </a:endParaRPr>
          </a:p>
        </p:txBody>
      </p:sp>
      <p:sp>
        <p:nvSpPr>
          <p:cNvPr id="19" name="TextBox 18"/>
          <p:cNvSpPr txBox="1"/>
          <p:nvPr/>
        </p:nvSpPr>
        <p:spPr>
          <a:xfrm>
            <a:off x="3231963" y="3157493"/>
            <a:ext cx="356188" cy="461665"/>
          </a:xfrm>
          <a:prstGeom prst="rect">
            <a:avLst/>
          </a:prstGeom>
          <a:solidFill>
            <a:srgbClr val="FFC000"/>
          </a:solidFill>
        </p:spPr>
        <p:txBody>
          <a:bodyPr wrap="none" rtlCol="0">
            <a:spAutoFit/>
          </a:bodyPr>
          <a:lstStyle/>
          <a:p>
            <a:pPr>
              <a:buNone/>
            </a:pPr>
            <a:r>
              <a:rPr lang="en-US" dirty="0">
                <a:latin typeface="Helvetica" pitchFamily="34" charset="0"/>
                <a:cs typeface="Helvetica" pitchFamily="34" charset="0"/>
              </a:rPr>
              <a:t>a</a:t>
            </a:r>
          </a:p>
        </p:txBody>
      </p:sp>
      <p:sp>
        <p:nvSpPr>
          <p:cNvPr id="21" name="TextBox 20"/>
          <p:cNvSpPr txBox="1"/>
          <p:nvPr/>
        </p:nvSpPr>
        <p:spPr>
          <a:xfrm>
            <a:off x="5406090" y="3063976"/>
            <a:ext cx="356188" cy="461665"/>
          </a:xfrm>
          <a:prstGeom prst="rect">
            <a:avLst/>
          </a:prstGeom>
          <a:solidFill>
            <a:srgbClr val="FFC000"/>
          </a:solidFill>
        </p:spPr>
        <p:txBody>
          <a:bodyPr wrap="none" rtlCol="0">
            <a:spAutoFit/>
          </a:bodyPr>
          <a:lstStyle/>
          <a:p>
            <a:pPr>
              <a:buNone/>
            </a:pPr>
            <a:r>
              <a:rPr lang="en-US" dirty="0">
                <a:latin typeface="Helvetica" pitchFamily="34" charset="0"/>
                <a:cs typeface="Helvetica" pitchFamily="34" charset="0"/>
              </a:rPr>
              <a:t>a</a:t>
            </a:r>
          </a:p>
        </p:txBody>
      </p:sp>
      <p:sp>
        <p:nvSpPr>
          <p:cNvPr id="22" name="TextBox 21"/>
          <p:cNvSpPr txBox="1"/>
          <p:nvPr/>
        </p:nvSpPr>
        <p:spPr>
          <a:xfrm>
            <a:off x="4668771" y="3452994"/>
            <a:ext cx="356188" cy="461665"/>
          </a:xfrm>
          <a:prstGeom prst="rect">
            <a:avLst/>
          </a:prstGeom>
          <a:solidFill>
            <a:srgbClr val="FFC000"/>
          </a:solidFill>
        </p:spPr>
        <p:txBody>
          <a:bodyPr wrap="none" rtlCol="0">
            <a:spAutoFit/>
          </a:bodyPr>
          <a:lstStyle/>
          <a:p>
            <a:pPr>
              <a:buNone/>
            </a:pPr>
            <a:r>
              <a:rPr lang="en-US" dirty="0">
                <a:latin typeface="Helvetica" pitchFamily="34" charset="0"/>
                <a:cs typeface="Helvetica" pitchFamily="34" charset="0"/>
              </a:rPr>
              <a:t>a</a:t>
            </a:r>
          </a:p>
        </p:txBody>
      </p:sp>
      <p:sp>
        <p:nvSpPr>
          <p:cNvPr id="31" name="TextBox 30"/>
          <p:cNvSpPr txBox="1"/>
          <p:nvPr/>
        </p:nvSpPr>
        <p:spPr>
          <a:xfrm>
            <a:off x="3584877" y="1400259"/>
            <a:ext cx="527709" cy="461665"/>
          </a:xfrm>
          <a:prstGeom prst="rect">
            <a:avLst/>
          </a:prstGeom>
          <a:solidFill>
            <a:schemeClr val="tx1"/>
          </a:solidFill>
        </p:spPr>
        <p:txBody>
          <a:bodyPr wrap="none" rtlCol="0">
            <a:spAutoFit/>
          </a:bodyPr>
          <a:lstStyle/>
          <a:p>
            <a:pPr>
              <a:buNone/>
            </a:pPr>
            <a:r>
              <a:rPr lang="en-US" dirty="0" err="1" smtClean="0">
                <a:solidFill>
                  <a:schemeClr val="bg1"/>
                </a:solidFill>
                <a:latin typeface="Helvetica" pitchFamily="34" charset="0"/>
                <a:cs typeface="Helvetica" pitchFamily="34" charset="0"/>
              </a:rPr>
              <a:t>ab</a:t>
            </a:r>
            <a:endParaRPr lang="en-US" dirty="0">
              <a:solidFill>
                <a:schemeClr val="bg1"/>
              </a:solidFill>
              <a:latin typeface="Helvetica" pitchFamily="34" charset="0"/>
              <a:cs typeface="Helvetica" pitchFamily="34" charset="0"/>
            </a:endParaRPr>
          </a:p>
        </p:txBody>
      </p:sp>
    </p:spTree>
    <p:extLst>
      <p:ext uri="{BB962C8B-B14F-4D97-AF65-F5344CB8AC3E}">
        <p14:creationId xmlns:p14="http://schemas.microsoft.com/office/powerpoint/2010/main" val="399737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itchFamily="34" charset="0"/>
                <a:cs typeface="Helvetica" pitchFamily="34" charset="0"/>
              </a:rPr>
              <a:t>Phase 1: </a:t>
            </a:r>
            <a:r>
              <a:rPr lang="en-US" dirty="0">
                <a:latin typeface="Helvetica" pitchFamily="34" charset="0"/>
                <a:cs typeface="Helvetica" pitchFamily="34" charset="0"/>
              </a:rPr>
              <a:t>Unreliable Broadcast</a:t>
            </a:r>
          </a:p>
        </p:txBody>
      </p:sp>
      <p:sp>
        <p:nvSpPr>
          <p:cNvPr id="3" name="Content Placeholder 2"/>
          <p:cNvSpPr>
            <a:spLocks noGrp="1"/>
          </p:cNvSpPr>
          <p:nvPr>
            <p:ph idx="1"/>
          </p:nvPr>
        </p:nvSpPr>
        <p:spPr/>
        <p:txBody>
          <a:bodyPr/>
          <a:lstStyle/>
          <a:p>
            <a:pPr marL="0" indent="0">
              <a:buNone/>
            </a:pPr>
            <a:endParaRPr lang="en-US" dirty="0" smtClean="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95F49A11-4B39-48D4-8966-49C2E34D7E20}" type="slidenum">
              <a:rPr lang="en-US" smtClean="0">
                <a:latin typeface="Helvetica" pitchFamily="34" charset="0"/>
                <a:cs typeface="Helvetica" pitchFamily="34" charset="0"/>
              </a:rPr>
              <a:pPr/>
              <a:t>109</a:t>
            </a:fld>
            <a:endParaRPr lang="en-US">
              <a:latin typeface="Helvetica" pitchFamily="34" charset="0"/>
              <a:cs typeface="Helvetica" pitchFamily="34" charset="0"/>
            </a:endParaRPr>
          </a:p>
        </p:txBody>
      </p:sp>
      <p:cxnSp>
        <p:nvCxnSpPr>
          <p:cNvPr id="5" name="Straight Arrow Connector 4"/>
          <p:cNvCxnSpPr/>
          <p:nvPr/>
        </p:nvCxnSpPr>
        <p:spPr>
          <a:xfrm flipV="1">
            <a:off x="4343400" y="2183652"/>
            <a:ext cx="76200" cy="3074148"/>
          </a:xfrm>
          <a:prstGeom prst="straightConnector1">
            <a:avLst/>
          </a:prstGeom>
          <a:ln w="47625">
            <a:solidFill>
              <a:schemeClr val="bg1">
                <a:lumMod val="75000"/>
              </a:schemeClr>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49126" y="4025526"/>
            <a:ext cx="1765674" cy="1384674"/>
          </a:xfrm>
          <a:prstGeom prst="straightConnector1">
            <a:avLst/>
          </a:prstGeom>
          <a:ln w="47625">
            <a:solidFill>
              <a:srgbClr val="00B0F0"/>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3086100" y="3619500"/>
            <a:ext cx="2895600" cy="76200"/>
          </a:xfrm>
          <a:prstGeom prst="straightConnector1">
            <a:avLst/>
          </a:prstGeom>
          <a:ln w="47625">
            <a:solidFill>
              <a:srgbClr val="FFC00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4711326" y="2120526"/>
            <a:ext cx="2070474" cy="1765674"/>
          </a:xfrm>
          <a:prstGeom prst="straightConnector1">
            <a:avLst/>
          </a:prstGeom>
          <a:ln w="47625">
            <a:solidFill>
              <a:srgbClr val="FFC000"/>
            </a:solidFill>
            <a:round/>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4953000" y="1752600"/>
            <a:ext cx="1765674" cy="2070474"/>
          </a:xfrm>
          <a:prstGeom prst="straightConnector1">
            <a:avLst/>
          </a:prstGeom>
          <a:ln w="47625">
            <a:solidFill>
              <a:srgbClr val="00B0F0"/>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635126" y="3886200"/>
            <a:ext cx="2146674" cy="1308474"/>
          </a:xfrm>
          <a:prstGeom prst="straightConnector1">
            <a:avLst/>
          </a:prstGeom>
          <a:ln w="47625">
            <a:solidFill>
              <a:srgbClr val="00B0F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438400" y="2120526"/>
            <a:ext cx="1841874" cy="1689474"/>
          </a:xfrm>
          <a:prstGeom prst="straightConnector1">
            <a:avLst/>
          </a:prstGeom>
          <a:ln w="47625">
            <a:solidFill>
              <a:srgbClr val="FFC00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349126" y="1905000"/>
            <a:ext cx="1841874" cy="1689474"/>
          </a:xfrm>
          <a:prstGeom prst="straightConnector1">
            <a:avLst/>
          </a:prstGeom>
          <a:ln w="47625">
            <a:solidFill>
              <a:schemeClr val="bg1">
                <a:lumMod val="75000"/>
              </a:schemeClr>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24400" y="4101726"/>
            <a:ext cx="2146674" cy="1308474"/>
          </a:xfrm>
          <a:prstGeom prst="straightConnector1">
            <a:avLst/>
          </a:prstGeom>
          <a:ln w="47625">
            <a:solidFill>
              <a:schemeClr val="bg1">
                <a:lumMod val="75000"/>
              </a:schemeClr>
            </a:solidFill>
            <a:round/>
            <a:tailEnd type="triangle" w="med" len="lg"/>
          </a:ln>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a:off x="1853513" y="3528541"/>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1</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6" name="Oval 15"/>
          <p:cNvSpPr/>
          <p:nvPr/>
        </p:nvSpPr>
        <p:spPr bwMode="auto">
          <a:xfrm>
            <a:off x="6783858" y="3619158"/>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3</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7" name="Oval 16"/>
          <p:cNvSpPr/>
          <p:nvPr/>
        </p:nvSpPr>
        <p:spPr bwMode="auto">
          <a:xfrm>
            <a:off x="4080475" y="530242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2</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8" name="Oval 17"/>
          <p:cNvSpPr/>
          <p:nvPr/>
        </p:nvSpPr>
        <p:spPr bwMode="auto">
          <a:xfrm>
            <a:off x="4219146" y="163109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S</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20" name="TextBox 19"/>
          <p:cNvSpPr txBox="1"/>
          <p:nvPr/>
        </p:nvSpPr>
        <p:spPr>
          <a:xfrm>
            <a:off x="6628429" y="1554315"/>
            <a:ext cx="2425213" cy="1200328"/>
          </a:xfrm>
          <a:prstGeom prst="rect">
            <a:avLst/>
          </a:prstGeom>
          <a:solidFill>
            <a:srgbClr val="FFFF00"/>
          </a:solidFill>
        </p:spPr>
        <p:txBody>
          <a:bodyPr wrap="none" rtlCol="0">
            <a:spAutoFit/>
          </a:bodyPr>
          <a:lstStyle/>
          <a:p>
            <a:pPr>
              <a:buNone/>
            </a:pPr>
            <a:r>
              <a:rPr lang="en-US" sz="2400" dirty="0" smtClean="0">
                <a:latin typeface="Helvetica" pitchFamily="34" charset="0"/>
                <a:cs typeface="Helvetica" pitchFamily="34" charset="0"/>
              </a:rPr>
              <a:t>Each link in</a:t>
            </a:r>
            <a:br>
              <a:rPr lang="en-US" sz="2400" dirty="0" smtClean="0">
                <a:latin typeface="Helvetica" pitchFamily="34" charset="0"/>
                <a:cs typeface="Helvetica" pitchFamily="34" charset="0"/>
              </a:rPr>
            </a:br>
            <a:r>
              <a:rPr lang="en-US" dirty="0" smtClean="0">
                <a:latin typeface="Helvetica" pitchFamily="34" charset="0"/>
                <a:cs typeface="Helvetica" pitchFamily="34" charset="0"/>
              </a:rPr>
              <a:t>spanning tree</a:t>
            </a:r>
            <a:r>
              <a:rPr lang="en-US" sz="2400" dirty="0" smtClean="0">
                <a:latin typeface="Helvetica" pitchFamily="34" charset="0"/>
                <a:cs typeface="Helvetica" pitchFamily="34" charset="0"/>
              </a:rPr>
              <a:t> </a:t>
            </a:r>
            <a:br>
              <a:rPr lang="en-US" sz="2400" dirty="0" smtClean="0">
                <a:latin typeface="Helvetica" pitchFamily="34" charset="0"/>
                <a:cs typeface="Helvetica" pitchFamily="34" charset="0"/>
              </a:rPr>
            </a:br>
            <a:r>
              <a:rPr lang="en-US" sz="2400" dirty="0" smtClean="0">
                <a:latin typeface="Helvetica" pitchFamily="34" charset="0"/>
                <a:cs typeface="Helvetica" pitchFamily="34" charset="0"/>
              </a:rPr>
              <a:t>carries 1 symbol</a:t>
            </a:r>
            <a:endParaRPr lang="en-US" sz="2400" dirty="0">
              <a:latin typeface="Helvetica" pitchFamily="34" charset="0"/>
              <a:cs typeface="Helvetica" pitchFamily="34" charset="0"/>
            </a:endParaRPr>
          </a:p>
        </p:txBody>
      </p:sp>
      <p:sp>
        <p:nvSpPr>
          <p:cNvPr id="19" name="TextBox 18"/>
          <p:cNvSpPr txBox="1"/>
          <p:nvPr/>
        </p:nvSpPr>
        <p:spPr>
          <a:xfrm>
            <a:off x="3231963" y="3157493"/>
            <a:ext cx="356188" cy="461665"/>
          </a:xfrm>
          <a:prstGeom prst="rect">
            <a:avLst/>
          </a:prstGeom>
          <a:solidFill>
            <a:srgbClr val="FFC000"/>
          </a:solidFill>
        </p:spPr>
        <p:txBody>
          <a:bodyPr wrap="none" rtlCol="0">
            <a:spAutoFit/>
          </a:bodyPr>
          <a:lstStyle/>
          <a:p>
            <a:pPr>
              <a:buNone/>
            </a:pPr>
            <a:r>
              <a:rPr lang="en-US" dirty="0">
                <a:latin typeface="Helvetica" pitchFamily="34" charset="0"/>
                <a:cs typeface="Helvetica" pitchFamily="34" charset="0"/>
              </a:rPr>
              <a:t>a</a:t>
            </a:r>
          </a:p>
        </p:txBody>
      </p:sp>
      <p:sp>
        <p:nvSpPr>
          <p:cNvPr id="21" name="TextBox 20"/>
          <p:cNvSpPr txBox="1"/>
          <p:nvPr/>
        </p:nvSpPr>
        <p:spPr>
          <a:xfrm>
            <a:off x="5406090" y="3063976"/>
            <a:ext cx="356188" cy="461665"/>
          </a:xfrm>
          <a:prstGeom prst="rect">
            <a:avLst/>
          </a:prstGeom>
          <a:solidFill>
            <a:srgbClr val="FFC000"/>
          </a:solidFill>
        </p:spPr>
        <p:txBody>
          <a:bodyPr wrap="none" rtlCol="0">
            <a:spAutoFit/>
          </a:bodyPr>
          <a:lstStyle/>
          <a:p>
            <a:pPr>
              <a:buNone/>
            </a:pPr>
            <a:r>
              <a:rPr lang="en-US" dirty="0">
                <a:latin typeface="Helvetica" pitchFamily="34" charset="0"/>
                <a:cs typeface="Helvetica" pitchFamily="34" charset="0"/>
              </a:rPr>
              <a:t>a</a:t>
            </a:r>
          </a:p>
        </p:txBody>
      </p:sp>
      <p:sp>
        <p:nvSpPr>
          <p:cNvPr id="22" name="TextBox 21"/>
          <p:cNvSpPr txBox="1"/>
          <p:nvPr/>
        </p:nvSpPr>
        <p:spPr>
          <a:xfrm>
            <a:off x="4668771" y="3452994"/>
            <a:ext cx="356188" cy="461665"/>
          </a:xfrm>
          <a:prstGeom prst="rect">
            <a:avLst/>
          </a:prstGeom>
          <a:solidFill>
            <a:srgbClr val="FFC000"/>
          </a:solidFill>
        </p:spPr>
        <p:txBody>
          <a:bodyPr wrap="none" rtlCol="0">
            <a:spAutoFit/>
          </a:bodyPr>
          <a:lstStyle/>
          <a:p>
            <a:pPr>
              <a:buNone/>
            </a:pPr>
            <a:r>
              <a:rPr lang="en-US" dirty="0">
                <a:latin typeface="Helvetica" pitchFamily="34" charset="0"/>
                <a:cs typeface="Helvetica" pitchFamily="34" charset="0"/>
              </a:rPr>
              <a:t>a</a:t>
            </a:r>
          </a:p>
        </p:txBody>
      </p:sp>
      <p:sp>
        <p:nvSpPr>
          <p:cNvPr id="23" name="TextBox 22"/>
          <p:cNvSpPr txBox="1"/>
          <p:nvPr/>
        </p:nvSpPr>
        <p:spPr>
          <a:xfrm>
            <a:off x="5746562" y="2180496"/>
            <a:ext cx="356188" cy="461665"/>
          </a:xfrm>
          <a:prstGeom prst="rect">
            <a:avLst/>
          </a:prstGeom>
          <a:solidFill>
            <a:srgbClr val="00B0F0"/>
          </a:solidFill>
        </p:spPr>
        <p:txBody>
          <a:bodyPr wrap="none" rtlCol="0">
            <a:spAutoFit/>
          </a:bodyPr>
          <a:lstStyle/>
          <a:p>
            <a:pPr>
              <a:buNone/>
            </a:pPr>
            <a:r>
              <a:rPr lang="en-US" dirty="0" smtClean="0">
                <a:latin typeface="Helvetica" pitchFamily="34" charset="0"/>
                <a:cs typeface="Helvetica" pitchFamily="34" charset="0"/>
              </a:rPr>
              <a:t>b</a:t>
            </a:r>
            <a:endParaRPr lang="en-US" dirty="0">
              <a:latin typeface="Helvetica" pitchFamily="34" charset="0"/>
              <a:cs typeface="Helvetica" pitchFamily="34" charset="0"/>
            </a:endParaRPr>
          </a:p>
        </p:txBody>
      </p:sp>
      <p:sp>
        <p:nvSpPr>
          <p:cNvPr id="24" name="TextBox 23"/>
          <p:cNvSpPr txBox="1"/>
          <p:nvPr/>
        </p:nvSpPr>
        <p:spPr>
          <a:xfrm>
            <a:off x="5439308" y="3944844"/>
            <a:ext cx="356188" cy="461665"/>
          </a:xfrm>
          <a:prstGeom prst="rect">
            <a:avLst/>
          </a:prstGeom>
          <a:solidFill>
            <a:srgbClr val="00B0F0"/>
          </a:solidFill>
        </p:spPr>
        <p:txBody>
          <a:bodyPr wrap="none" rtlCol="0">
            <a:spAutoFit/>
          </a:bodyPr>
          <a:lstStyle/>
          <a:p>
            <a:pPr>
              <a:buNone/>
            </a:pPr>
            <a:r>
              <a:rPr lang="en-US" dirty="0" smtClean="0">
                <a:latin typeface="Helvetica" pitchFamily="34" charset="0"/>
                <a:cs typeface="Helvetica" pitchFamily="34" charset="0"/>
              </a:rPr>
              <a:t>b</a:t>
            </a:r>
            <a:endParaRPr lang="en-US" dirty="0">
              <a:latin typeface="Helvetica" pitchFamily="34" charset="0"/>
              <a:cs typeface="Helvetica" pitchFamily="34" charset="0"/>
            </a:endParaRPr>
          </a:p>
        </p:txBody>
      </p:sp>
      <p:sp>
        <p:nvSpPr>
          <p:cNvPr id="25" name="TextBox 24"/>
          <p:cNvSpPr txBox="1"/>
          <p:nvPr/>
        </p:nvSpPr>
        <p:spPr>
          <a:xfrm>
            <a:off x="2765799" y="4710970"/>
            <a:ext cx="356188" cy="461665"/>
          </a:xfrm>
          <a:prstGeom prst="rect">
            <a:avLst/>
          </a:prstGeom>
          <a:solidFill>
            <a:srgbClr val="00B0F0"/>
          </a:solidFill>
        </p:spPr>
        <p:txBody>
          <a:bodyPr wrap="none" rtlCol="0">
            <a:spAutoFit/>
          </a:bodyPr>
          <a:lstStyle/>
          <a:p>
            <a:pPr>
              <a:buNone/>
            </a:pPr>
            <a:r>
              <a:rPr lang="en-US" dirty="0" smtClean="0">
                <a:latin typeface="Helvetica" pitchFamily="34" charset="0"/>
                <a:cs typeface="Helvetica" pitchFamily="34" charset="0"/>
              </a:rPr>
              <a:t>b</a:t>
            </a:r>
            <a:endParaRPr lang="en-US" dirty="0">
              <a:latin typeface="Helvetica" pitchFamily="34" charset="0"/>
              <a:cs typeface="Helvetica" pitchFamily="34" charset="0"/>
            </a:endParaRPr>
          </a:p>
        </p:txBody>
      </p:sp>
      <p:sp>
        <p:nvSpPr>
          <p:cNvPr id="28" name="TextBox 27"/>
          <p:cNvSpPr txBox="1"/>
          <p:nvPr/>
        </p:nvSpPr>
        <p:spPr>
          <a:xfrm>
            <a:off x="4183616" y="6006727"/>
            <a:ext cx="527709" cy="461665"/>
          </a:xfrm>
          <a:prstGeom prst="rect">
            <a:avLst/>
          </a:prstGeom>
          <a:noFill/>
          <a:ln>
            <a:solidFill>
              <a:schemeClr val="tx1"/>
            </a:solidFill>
          </a:ln>
        </p:spPr>
        <p:txBody>
          <a:bodyPr wrap="none" rtlCol="0">
            <a:spAutoFit/>
          </a:bodyPr>
          <a:lstStyle/>
          <a:p>
            <a:pPr>
              <a:buNone/>
            </a:pPr>
            <a:r>
              <a:rPr lang="en-US" dirty="0" err="1" smtClean="0">
                <a:latin typeface="Helvetica" pitchFamily="34" charset="0"/>
                <a:cs typeface="Helvetica" pitchFamily="34" charset="0"/>
              </a:rPr>
              <a:t>ab</a:t>
            </a:r>
            <a:endParaRPr lang="en-US" dirty="0">
              <a:latin typeface="Helvetica" pitchFamily="34" charset="0"/>
              <a:cs typeface="Helvetica" pitchFamily="34" charset="0"/>
            </a:endParaRPr>
          </a:p>
        </p:txBody>
      </p:sp>
      <p:sp>
        <p:nvSpPr>
          <p:cNvPr id="29" name="TextBox 28"/>
          <p:cNvSpPr txBox="1"/>
          <p:nvPr/>
        </p:nvSpPr>
        <p:spPr>
          <a:xfrm>
            <a:off x="7579688" y="3657600"/>
            <a:ext cx="527709" cy="461665"/>
          </a:xfrm>
          <a:prstGeom prst="rect">
            <a:avLst/>
          </a:prstGeom>
          <a:noFill/>
          <a:ln>
            <a:solidFill>
              <a:schemeClr val="tx1"/>
            </a:solidFill>
          </a:ln>
        </p:spPr>
        <p:txBody>
          <a:bodyPr wrap="none" rtlCol="0">
            <a:spAutoFit/>
          </a:bodyPr>
          <a:lstStyle/>
          <a:p>
            <a:pPr>
              <a:buNone/>
            </a:pPr>
            <a:r>
              <a:rPr lang="en-US" dirty="0" err="1" smtClean="0">
                <a:latin typeface="Helvetica" pitchFamily="34" charset="0"/>
                <a:cs typeface="Helvetica" pitchFamily="34" charset="0"/>
              </a:rPr>
              <a:t>ab</a:t>
            </a:r>
            <a:endParaRPr lang="en-US" dirty="0">
              <a:latin typeface="Helvetica" pitchFamily="34" charset="0"/>
              <a:cs typeface="Helvetica" pitchFamily="34" charset="0"/>
            </a:endParaRPr>
          </a:p>
        </p:txBody>
      </p:sp>
      <p:sp>
        <p:nvSpPr>
          <p:cNvPr id="30" name="TextBox 29"/>
          <p:cNvSpPr txBox="1"/>
          <p:nvPr/>
        </p:nvSpPr>
        <p:spPr>
          <a:xfrm>
            <a:off x="1259926" y="3823821"/>
            <a:ext cx="527709" cy="461665"/>
          </a:xfrm>
          <a:prstGeom prst="rect">
            <a:avLst/>
          </a:prstGeom>
          <a:noFill/>
          <a:ln>
            <a:solidFill>
              <a:schemeClr val="tx1"/>
            </a:solidFill>
          </a:ln>
        </p:spPr>
        <p:txBody>
          <a:bodyPr wrap="none" rtlCol="0">
            <a:spAutoFit/>
          </a:bodyPr>
          <a:lstStyle/>
          <a:p>
            <a:pPr>
              <a:buNone/>
            </a:pPr>
            <a:r>
              <a:rPr lang="en-US" dirty="0" err="1" smtClean="0">
                <a:latin typeface="Helvetica" pitchFamily="34" charset="0"/>
                <a:cs typeface="Helvetica" pitchFamily="34" charset="0"/>
              </a:rPr>
              <a:t>ab</a:t>
            </a:r>
            <a:endParaRPr lang="en-US" dirty="0">
              <a:latin typeface="Helvetica" pitchFamily="34" charset="0"/>
              <a:cs typeface="Helvetica" pitchFamily="34" charset="0"/>
            </a:endParaRPr>
          </a:p>
        </p:txBody>
      </p:sp>
      <p:sp>
        <p:nvSpPr>
          <p:cNvPr id="31" name="TextBox 30"/>
          <p:cNvSpPr txBox="1"/>
          <p:nvPr/>
        </p:nvSpPr>
        <p:spPr>
          <a:xfrm>
            <a:off x="3584877" y="1400259"/>
            <a:ext cx="527709" cy="461665"/>
          </a:xfrm>
          <a:prstGeom prst="rect">
            <a:avLst/>
          </a:prstGeom>
          <a:solidFill>
            <a:schemeClr val="tx1"/>
          </a:solidFill>
        </p:spPr>
        <p:txBody>
          <a:bodyPr wrap="none" rtlCol="0">
            <a:spAutoFit/>
          </a:bodyPr>
          <a:lstStyle/>
          <a:p>
            <a:pPr>
              <a:buNone/>
            </a:pPr>
            <a:r>
              <a:rPr lang="en-US" dirty="0" err="1" smtClean="0">
                <a:solidFill>
                  <a:schemeClr val="bg1"/>
                </a:solidFill>
                <a:latin typeface="Helvetica" pitchFamily="34" charset="0"/>
                <a:cs typeface="Helvetica" pitchFamily="34" charset="0"/>
              </a:rPr>
              <a:t>ab</a:t>
            </a:r>
            <a:endParaRPr lang="en-US" dirty="0">
              <a:solidFill>
                <a:schemeClr val="bg1"/>
              </a:solidFill>
              <a:latin typeface="Helvetica" pitchFamily="34" charset="0"/>
              <a:cs typeface="Helvetica" pitchFamily="34" charset="0"/>
            </a:endParaRPr>
          </a:p>
        </p:txBody>
      </p:sp>
    </p:spTree>
    <p:extLst>
      <p:ext uri="{BB962C8B-B14F-4D97-AF65-F5344CB8AC3E}">
        <p14:creationId xmlns:p14="http://schemas.microsoft.com/office/powerpoint/2010/main" val="105853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Faces of Consensus</a:t>
            </a:r>
            <a:endParaRPr lang="en-US" dirty="0"/>
          </a:p>
        </p:txBody>
      </p:sp>
      <p:sp>
        <p:nvSpPr>
          <p:cNvPr id="3" name="Content Placeholder 2"/>
          <p:cNvSpPr>
            <a:spLocks noGrp="1"/>
          </p:cNvSpPr>
          <p:nvPr>
            <p:ph idx="1"/>
          </p:nvPr>
        </p:nvSpPr>
        <p:spPr>
          <a:xfrm>
            <a:off x="457200" y="1417637"/>
            <a:ext cx="8229600" cy="4525963"/>
          </a:xfrm>
        </p:spPr>
        <p:txBody>
          <a:bodyPr/>
          <a:lstStyle/>
          <a:p>
            <a:endParaRPr lang="en-US" sz="2400" dirty="0" smtClean="0"/>
          </a:p>
          <a:p>
            <a:r>
              <a:rPr lang="en-US" sz="2400" dirty="0" smtClean="0"/>
              <a:t>No failures / failures allowed (node/link)</a:t>
            </a:r>
          </a:p>
          <a:p>
            <a:endParaRPr lang="en-US" sz="2400" dirty="0" smtClean="0"/>
          </a:p>
          <a:p>
            <a:r>
              <a:rPr lang="en-US" dirty="0" smtClean="0"/>
              <a:t>Synchronous/asynchronous</a:t>
            </a:r>
          </a:p>
          <a:p>
            <a:pPr marL="0" indent="0">
              <a:buNone/>
            </a:pPr>
            <a:endParaRPr lang="en-US" sz="2400" dirty="0"/>
          </a:p>
          <a:p>
            <a:r>
              <a:rPr lang="en-US" sz="2400" dirty="0" smtClean="0"/>
              <a:t>Deterministically correct / probabilistically correct</a:t>
            </a:r>
          </a:p>
          <a:p>
            <a:endParaRPr lang="en-US" sz="2400" dirty="0"/>
          </a:p>
          <a:p>
            <a:r>
              <a:rPr lang="en-US" sz="2400" dirty="0" smtClean="0"/>
              <a:t>Exact agreement / approximate agreement</a:t>
            </a:r>
          </a:p>
          <a:p>
            <a:endParaRPr lang="en-US" sz="2400" dirty="0"/>
          </a:p>
          <a:p>
            <a:r>
              <a:rPr lang="en-US" sz="2400" dirty="0" smtClean="0"/>
              <a:t>Amount of state maintained</a:t>
            </a:r>
            <a:endParaRPr lang="en-US" sz="2400" dirty="0"/>
          </a:p>
        </p:txBody>
      </p:sp>
      <p:sp>
        <p:nvSpPr>
          <p:cNvPr id="4" name="Slide Number Placeholder 3"/>
          <p:cNvSpPr>
            <a:spLocks noGrp="1"/>
          </p:cNvSpPr>
          <p:nvPr>
            <p:ph type="sldNum" sz="quarter" idx="12"/>
          </p:nvPr>
        </p:nvSpPr>
        <p:spPr>
          <a:xfrm>
            <a:off x="6553200" y="6248400"/>
            <a:ext cx="1905000" cy="457200"/>
          </a:xfrm>
        </p:spPr>
        <p:txBody>
          <a:bodyPr/>
          <a:lstStyle/>
          <a:p>
            <a:pPr>
              <a:defRPr/>
            </a:pPr>
            <a:fld id="{D207DEF5-A307-4F25-8C66-A6D5B058479D}" type="slidenum">
              <a:rPr lang="en-US" smtClean="0"/>
              <a:pPr>
                <a:defRPr/>
              </a:pPr>
              <a:t>11</a:t>
            </a:fld>
            <a:endParaRPr lang="en-US" dirty="0"/>
          </a:p>
        </p:txBody>
      </p:sp>
    </p:spTree>
    <p:extLst>
      <p:ext uri="{BB962C8B-B14F-4D97-AF65-F5344CB8AC3E}">
        <p14:creationId xmlns:p14="http://schemas.microsoft.com/office/powerpoint/2010/main" val="31840077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itchFamily="34" charset="0"/>
                <a:cs typeface="Helvetica" pitchFamily="34" charset="0"/>
              </a:rPr>
              <a:t>Phase 1: </a:t>
            </a:r>
            <a:r>
              <a:rPr lang="en-US" dirty="0">
                <a:latin typeface="Helvetica" pitchFamily="34" charset="0"/>
                <a:cs typeface="Helvetica" pitchFamily="34" charset="0"/>
              </a:rPr>
              <a:t>Unreliable Broadcast</a:t>
            </a:r>
          </a:p>
        </p:txBody>
      </p:sp>
      <p:sp>
        <p:nvSpPr>
          <p:cNvPr id="3" name="Content Placeholder 2"/>
          <p:cNvSpPr>
            <a:spLocks noGrp="1"/>
          </p:cNvSpPr>
          <p:nvPr>
            <p:ph idx="1"/>
          </p:nvPr>
        </p:nvSpPr>
        <p:spPr/>
        <p:txBody>
          <a:bodyPr/>
          <a:lstStyle/>
          <a:p>
            <a:pPr marL="0" indent="0">
              <a:buNone/>
            </a:pPr>
            <a:endParaRPr lang="en-US" dirty="0">
              <a:solidFill>
                <a:srgbClr val="FF0000"/>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95F49A11-4B39-48D4-8966-49C2E34D7E20}" type="slidenum">
              <a:rPr lang="en-US" smtClean="0">
                <a:latin typeface="Helvetica" pitchFamily="34" charset="0"/>
                <a:cs typeface="Helvetica" pitchFamily="34" charset="0"/>
              </a:rPr>
              <a:pPr/>
              <a:t>110</a:t>
            </a:fld>
            <a:endParaRPr lang="en-US">
              <a:latin typeface="Helvetica" pitchFamily="34" charset="0"/>
              <a:cs typeface="Helvetica" pitchFamily="34" charset="0"/>
            </a:endParaRPr>
          </a:p>
        </p:txBody>
      </p:sp>
      <p:cxnSp>
        <p:nvCxnSpPr>
          <p:cNvPr id="5" name="Straight Arrow Connector 4"/>
          <p:cNvCxnSpPr/>
          <p:nvPr/>
        </p:nvCxnSpPr>
        <p:spPr>
          <a:xfrm flipV="1">
            <a:off x="4343400" y="2183652"/>
            <a:ext cx="76200" cy="3074148"/>
          </a:xfrm>
          <a:prstGeom prst="straightConnector1">
            <a:avLst/>
          </a:prstGeom>
          <a:ln w="47625">
            <a:solidFill>
              <a:schemeClr val="bg1">
                <a:lumMod val="75000"/>
              </a:schemeClr>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49126" y="4025526"/>
            <a:ext cx="1765674" cy="1384674"/>
          </a:xfrm>
          <a:prstGeom prst="straightConnector1">
            <a:avLst/>
          </a:prstGeom>
          <a:ln w="47625">
            <a:solidFill>
              <a:srgbClr val="00B0F0"/>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3086100" y="3619500"/>
            <a:ext cx="2895600" cy="76200"/>
          </a:xfrm>
          <a:prstGeom prst="straightConnector1">
            <a:avLst/>
          </a:prstGeom>
          <a:ln w="47625">
            <a:solidFill>
              <a:srgbClr val="FFC00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4711326" y="2120526"/>
            <a:ext cx="2070474" cy="1765674"/>
          </a:xfrm>
          <a:prstGeom prst="straightConnector1">
            <a:avLst/>
          </a:prstGeom>
          <a:ln w="47625">
            <a:solidFill>
              <a:srgbClr val="FFC000"/>
            </a:solidFill>
            <a:round/>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4953000" y="1752600"/>
            <a:ext cx="1765674" cy="2070474"/>
          </a:xfrm>
          <a:prstGeom prst="straightConnector1">
            <a:avLst/>
          </a:prstGeom>
          <a:ln w="47625">
            <a:solidFill>
              <a:srgbClr val="00B0F0"/>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635126" y="3886200"/>
            <a:ext cx="2146674" cy="1308474"/>
          </a:xfrm>
          <a:prstGeom prst="straightConnector1">
            <a:avLst/>
          </a:prstGeom>
          <a:ln w="47625">
            <a:solidFill>
              <a:srgbClr val="00B0F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438400" y="2120526"/>
            <a:ext cx="1841874" cy="1689474"/>
          </a:xfrm>
          <a:prstGeom prst="straightConnector1">
            <a:avLst/>
          </a:prstGeom>
          <a:ln w="47625">
            <a:solidFill>
              <a:srgbClr val="FFC00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349126" y="1905000"/>
            <a:ext cx="1841874" cy="1689474"/>
          </a:xfrm>
          <a:prstGeom prst="straightConnector1">
            <a:avLst/>
          </a:prstGeom>
          <a:ln w="47625">
            <a:solidFill>
              <a:schemeClr val="bg1">
                <a:lumMod val="75000"/>
              </a:schemeClr>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24400" y="4101726"/>
            <a:ext cx="2146674" cy="1308474"/>
          </a:xfrm>
          <a:prstGeom prst="straightConnector1">
            <a:avLst/>
          </a:prstGeom>
          <a:ln w="47625">
            <a:solidFill>
              <a:schemeClr val="bg1">
                <a:lumMod val="75000"/>
              </a:schemeClr>
            </a:solidFill>
            <a:round/>
            <a:tailEnd type="triangle" w="med" len="lg"/>
          </a:ln>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a:off x="1853513" y="3528541"/>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1</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6" name="Oval 15"/>
          <p:cNvSpPr/>
          <p:nvPr/>
        </p:nvSpPr>
        <p:spPr bwMode="auto">
          <a:xfrm>
            <a:off x="6783858" y="3619158"/>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3</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7" name="Oval 16"/>
          <p:cNvSpPr/>
          <p:nvPr/>
        </p:nvSpPr>
        <p:spPr bwMode="auto">
          <a:xfrm>
            <a:off x="4080475" y="530242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2</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8" name="Oval 17"/>
          <p:cNvSpPr/>
          <p:nvPr/>
        </p:nvSpPr>
        <p:spPr bwMode="auto">
          <a:xfrm>
            <a:off x="4219146" y="1631092"/>
            <a:ext cx="562919" cy="556054"/>
          </a:xfrm>
          <a:prstGeom prst="ellipse">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S</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9" name="TextBox 18"/>
          <p:cNvSpPr txBox="1"/>
          <p:nvPr/>
        </p:nvSpPr>
        <p:spPr>
          <a:xfrm>
            <a:off x="3240780" y="3157493"/>
            <a:ext cx="338554" cy="461665"/>
          </a:xfrm>
          <a:prstGeom prst="rect">
            <a:avLst/>
          </a:prstGeom>
          <a:solidFill>
            <a:srgbClr val="FF0000"/>
          </a:solidFill>
        </p:spPr>
        <p:txBody>
          <a:bodyPr wrap="none" rtlCol="0">
            <a:spAutoFit/>
          </a:bodyPr>
          <a:lstStyle/>
          <a:p>
            <a:pPr>
              <a:buNone/>
            </a:pPr>
            <a:r>
              <a:rPr lang="en-US" dirty="0" smtClean="0">
                <a:solidFill>
                  <a:schemeClr val="bg1"/>
                </a:solidFill>
                <a:latin typeface="Helvetica" pitchFamily="34" charset="0"/>
                <a:cs typeface="Helvetica" pitchFamily="34" charset="0"/>
              </a:rPr>
              <a:t>z</a:t>
            </a:r>
            <a:endParaRPr lang="en-US" dirty="0">
              <a:solidFill>
                <a:schemeClr val="bg1"/>
              </a:solidFill>
              <a:latin typeface="Helvetica" pitchFamily="34" charset="0"/>
              <a:cs typeface="Helvetica" pitchFamily="34" charset="0"/>
            </a:endParaRPr>
          </a:p>
        </p:txBody>
      </p:sp>
      <p:sp>
        <p:nvSpPr>
          <p:cNvPr id="21" name="TextBox 20"/>
          <p:cNvSpPr txBox="1"/>
          <p:nvPr/>
        </p:nvSpPr>
        <p:spPr>
          <a:xfrm>
            <a:off x="5406090" y="3063976"/>
            <a:ext cx="356188" cy="461665"/>
          </a:xfrm>
          <a:prstGeom prst="rect">
            <a:avLst/>
          </a:prstGeom>
          <a:solidFill>
            <a:srgbClr val="FFC000"/>
          </a:solidFill>
        </p:spPr>
        <p:txBody>
          <a:bodyPr wrap="none" rtlCol="0">
            <a:spAutoFit/>
          </a:bodyPr>
          <a:lstStyle/>
          <a:p>
            <a:pPr>
              <a:buNone/>
            </a:pPr>
            <a:r>
              <a:rPr lang="en-US" dirty="0">
                <a:latin typeface="Helvetica" pitchFamily="34" charset="0"/>
                <a:cs typeface="Helvetica" pitchFamily="34" charset="0"/>
              </a:rPr>
              <a:t>a</a:t>
            </a:r>
          </a:p>
        </p:txBody>
      </p:sp>
      <p:sp>
        <p:nvSpPr>
          <p:cNvPr id="22" name="TextBox 21"/>
          <p:cNvSpPr txBox="1"/>
          <p:nvPr/>
        </p:nvSpPr>
        <p:spPr>
          <a:xfrm>
            <a:off x="4668771" y="3452994"/>
            <a:ext cx="356188" cy="461665"/>
          </a:xfrm>
          <a:prstGeom prst="rect">
            <a:avLst/>
          </a:prstGeom>
          <a:solidFill>
            <a:srgbClr val="FFC000"/>
          </a:solidFill>
        </p:spPr>
        <p:txBody>
          <a:bodyPr wrap="none" rtlCol="0">
            <a:spAutoFit/>
          </a:bodyPr>
          <a:lstStyle/>
          <a:p>
            <a:pPr>
              <a:buNone/>
            </a:pPr>
            <a:r>
              <a:rPr lang="en-US" dirty="0">
                <a:latin typeface="Helvetica" pitchFamily="34" charset="0"/>
                <a:cs typeface="Helvetica" pitchFamily="34" charset="0"/>
              </a:rPr>
              <a:t>a</a:t>
            </a:r>
          </a:p>
        </p:txBody>
      </p:sp>
      <p:sp>
        <p:nvSpPr>
          <p:cNvPr id="23" name="TextBox 22"/>
          <p:cNvSpPr txBox="1"/>
          <p:nvPr/>
        </p:nvSpPr>
        <p:spPr>
          <a:xfrm>
            <a:off x="5746562" y="2180496"/>
            <a:ext cx="356188" cy="461665"/>
          </a:xfrm>
          <a:prstGeom prst="rect">
            <a:avLst/>
          </a:prstGeom>
          <a:solidFill>
            <a:srgbClr val="00B0F0"/>
          </a:solidFill>
        </p:spPr>
        <p:txBody>
          <a:bodyPr wrap="none" rtlCol="0">
            <a:spAutoFit/>
          </a:bodyPr>
          <a:lstStyle/>
          <a:p>
            <a:pPr>
              <a:buNone/>
            </a:pPr>
            <a:r>
              <a:rPr lang="en-US" dirty="0" smtClean="0">
                <a:latin typeface="Helvetica" pitchFamily="34" charset="0"/>
                <a:cs typeface="Helvetica" pitchFamily="34" charset="0"/>
              </a:rPr>
              <a:t>b</a:t>
            </a:r>
            <a:endParaRPr lang="en-US" dirty="0">
              <a:latin typeface="Helvetica" pitchFamily="34" charset="0"/>
              <a:cs typeface="Helvetica" pitchFamily="34" charset="0"/>
            </a:endParaRPr>
          </a:p>
        </p:txBody>
      </p:sp>
      <p:sp>
        <p:nvSpPr>
          <p:cNvPr id="24" name="TextBox 23"/>
          <p:cNvSpPr txBox="1"/>
          <p:nvPr/>
        </p:nvSpPr>
        <p:spPr>
          <a:xfrm>
            <a:off x="5439308" y="3944844"/>
            <a:ext cx="356188" cy="461665"/>
          </a:xfrm>
          <a:prstGeom prst="rect">
            <a:avLst/>
          </a:prstGeom>
          <a:solidFill>
            <a:srgbClr val="00B0F0"/>
          </a:solidFill>
        </p:spPr>
        <p:txBody>
          <a:bodyPr wrap="none" rtlCol="0">
            <a:spAutoFit/>
          </a:bodyPr>
          <a:lstStyle/>
          <a:p>
            <a:pPr>
              <a:buNone/>
            </a:pPr>
            <a:r>
              <a:rPr lang="en-US" dirty="0" smtClean="0">
                <a:latin typeface="Helvetica" pitchFamily="34" charset="0"/>
                <a:cs typeface="Helvetica" pitchFamily="34" charset="0"/>
              </a:rPr>
              <a:t>b</a:t>
            </a:r>
            <a:endParaRPr lang="en-US" dirty="0">
              <a:latin typeface="Helvetica" pitchFamily="34" charset="0"/>
              <a:cs typeface="Helvetica" pitchFamily="34" charset="0"/>
            </a:endParaRPr>
          </a:p>
        </p:txBody>
      </p:sp>
      <p:sp>
        <p:nvSpPr>
          <p:cNvPr id="25" name="TextBox 24"/>
          <p:cNvSpPr txBox="1"/>
          <p:nvPr/>
        </p:nvSpPr>
        <p:spPr>
          <a:xfrm>
            <a:off x="2765799" y="4710970"/>
            <a:ext cx="356188" cy="461665"/>
          </a:xfrm>
          <a:prstGeom prst="rect">
            <a:avLst/>
          </a:prstGeom>
          <a:solidFill>
            <a:srgbClr val="00B0F0"/>
          </a:solidFill>
        </p:spPr>
        <p:txBody>
          <a:bodyPr wrap="none" rtlCol="0">
            <a:spAutoFit/>
          </a:bodyPr>
          <a:lstStyle/>
          <a:p>
            <a:pPr>
              <a:buNone/>
            </a:pPr>
            <a:r>
              <a:rPr lang="en-US" dirty="0" smtClean="0">
                <a:latin typeface="Helvetica" pitchFamily="34" charset="0"/>
                <a:cs typeface="Helvetica" pitchFamily="34" charset="0"/>
              </a:rPr>
              <a:t>b</a:t>
            </a:r>
            <a:endParaRPr lang="en-US" dirty="0">
              <a:latin typeface="Helvetica" pitchFamily="34" charset="0"/>
              <a:cs typeface="Helvetica" pitchFamily="34" charset="0"/>
            </a:endParaRPr>
          </a:p>
        </p:txBody>
      </p:sp>
      <p:sp>
        <p:nvSpPr>
          <p:cNvPr id="28" name="TextBox 27"/>
          <p:cNvSpPr txBox="1"/>
          <p:nvPr/>
        </p:nvSpPr>
        <p:spPr>
          <a:xfrm>
            <a:off x="4183616" y="6006727"/>
            <a:ext cx="527709" cy="461665"/>
          </a:xfrm>
          <a:prstGeom prst="rect">
            <a:avLst/>
          </a:prstGeom>
          <a:noFill/>
          <a:ln>
            <a:solidFill>
              <a:schemeClr val="tx1"/>
            </a:solidFill>
          </a:ln>
        </p:spPr>
        <p:txBody>
          <a:bodyPr wrap="none" rtlCol="0">
            <a:spAutoFit/>
          </a:bodyPr>
          <a:lstStyle/>
          <a:p>
            <a:pPr>
              <a:buNone/>
            </a:pPr>
            <a:r>
              <a:rPr lang="en-US" dirty="0" err="1" smtClean="0">
                <a:latin typeface="Helvetica" pitchFamily="34" charset="0"/>
                <a:cs typeface="Helvetica" pitchFamily="34" charset="0"/>
              </a:rPr>
              <a:t>ab</a:t>
            </a:r>
            <a:endParaRPr lang="en-US" dirty="0">
              <a:latin typeface="Helvetica" pitchFamily="34" charset="0"/>
              <a:cs typeface="Helvetica" pitchFamily="34" charset="0"/>
            </a:endParaRPr>
          </a:p>
        </p:txBody>
      </p:sp>
      <p:sp>
        <p:nvSpPr>
          <p:cNvPr id="29" name="TextBox 28"/>
          <p:cNvSpPr txBox="1"/>
          <p:nvPr/>
        </p:nvSpPr>
        <p:spPr>
          <a:xfrm>
            <a:off x="7579688" y="3657600"/>
            <a:ext cx="527709" cy="461665"/>
          </a:xfrm>
          <a:prstGeom prst="rect">
            <a:avLst/>
          </a:prstGeom>
          <a:noFill/>
          <a:ln>
            <a:solidFill>
              <a:schemeClr val="tx1"/>
            </a:solidFill>
          </a:ln>
        </p:spPr>
        <p:txBody>
          <a:bodyPr wrap="none" rtlCol="0">
            <a:spAutoFit/>
          </a:bodyPr>
          <a:lstStyle/>
          <a:p>
            <a:pPr>
              <a:buNone/>
            </a:pPr>
            <a:r>
              <a:rPr lang="en-US" dirty="0" err="1" smtClean="0">
                <a:latin typeface="Helvetica" pitchFamily="34" charset="0"/>
                <a:cs typeface="Helvetica" pitchFamily="34" charset="0"/>
              </a:rPr>
              <a:t>ab</a:t>
            </a:r>
            <a:endParaRPr lang="en-US" dirty="0">
              <a:latin typeface="Helvetica" pitchFamily="34" charset="0"/>
              <a:cs typeface="Helvetica" pitchFamily="34" charset="0"/>
            </a:endParaRPr>
          </a:p>
        </p:txBody>
      </p:sp>
      <p:sp>
        <p:nvSpPr>
          <p:cNvPr id="30" name="TextBox 29"/>
          <p:cNvSpPr txBox="1"/>
          <p:nvPr/>
        </p:nvSpPr>
        <p:spPr>
          <a:xfrm>
            <a:off x="1268743" y="3823821"/>
            <a:ext cx="510076" cy="461665"/>
          </a:xfrm>
          <a:prstGeom prst="rect">
            <a:avLst/>
          </a:prstGeom>
          <a:noFill/>
          <a:ln>
            <a:solidFill>
              <a:srgbClr val="FF0000"/>
            </a:solidFill>
          </a:ln>
        </p:spPr>
        <p:txBody>
          <a:bodyPr wrap="none" rtlCol="0">
            <a:spAutoFit/>
          </a:bodyPr>
          <a:lstStyle/>
          <a:p>
            <a:pPr>
              <a:buNone/>
            </a:pPr>
            <a:r>
              <a:rPr lang="en-US" dirty="0" err="1">
                <a:solidFill>
                  <a:srgbClr val="FF0000"/>
                </a:solidFill>
                <a:latin typeface="Helvetica" pitchFamily="34" charset="0"/>
                <a:cs typeface="Helvetica" pitchFamily="34" charset="0"/>
              </a:rPr>
              <a:t>z</a:t>
            </a:r>
            <a:r>
              <a:rPr lang="en-US" dirty="0" err="1" smtClean="0">
                <a:solidFill>
                  <a:srgbClr val="FF0000"/>
                </a:solidFill>
                <a:latin typeface="Helvetica" pitchFamily="34" charset="0"/>
                <a:cs typeface="Helvetica" pitchFamily="34" charset="0"/>
              </a:rPr>
              <a:t>b</a:t>
            </a:r>
            <a:endParaRPr lang="en-US" dirty="0">
              <a:solidFill>
                <a:srgbClr val="FF0000"/>
              </a:solidFill>
              <a:latin typeface="Helvetica" pitchFamily="34" charset="0"/>
              <a:cs typeface="Helvetica" pitchFamily="34" charset="0"/>
            </a:endParaRPr>
          </a:p>
        </p:txBody>
      </p:sp>
    </p:spTree>
    <p:extLst>
      <p:ext uri="{BB962C8B-B14F-4D97-AF65-F5344CB8AC3E}">
        <p14:creationId xmlns:p14="http://schemas.microsoft.com/office/powerpoint/2010/main" val="60803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itchFamily="34" charset="0"/>
                <a:cs typeface="Helvetica" pitchFamily="34" charset="0"/>
              </a:rPr>
              <a:t>Phase 1: </a:t>
            </a:r>
            <a:r>
              <a:rPr lang="en-US" dirty="0">
                <a:latin typeface="Helvetica" pitchFamily="34" charset="0"/>
                <a:cs typeface="Helvetica" pitchFamily="34" charset="0"/>
              </a:rPr>
              <a:t>Unreliable Broadcast</a:t>
            </a:r>
          </a:p>
        </p:txBody>
      </p:sp>
      <p:sp>
        <p:nvSpPr>
          <p:cNvPr id="4" name="Slide Number Placeholder 3"/>
          <p:cNvSpPr>
            <a:spLocks noGrp="1"/>
          </p:cNvSpPr>
          <p:nvPr>
            <p:ph type="sldNum" sz="quarter" idx="12"/>
          </p:nvPr>
        </p:nvSpPr>
        <p:spPr/>
        <p:txBody>
          <a:bodyPr/>
          <a:lstStyle/>
          <a:p>
            <a:fld id="{95F49A11-4B39-48D4-8966-49C2E34D7E20}" type="slidenum">
              <a:rPr lang="en-US" smtClean="0">
                <a:latin typeface="Helvetica" pitchFamily="34" charset="0"/>
                <a:cs typeface="Helvetica" pitchFamily="34" charset="0"/>
              </a:rPr>
              <a:pPr/>
              <a:t>111</a:t>
            </a:fld>
            <a:endParaRPr lang="en-US">
              <a:latin typeface="Helvetica" pitchFamily="34" charset="0"/>
              <a:cs typeface="Helvetica" pitchFamily="34" charset="0"/>
            </a:endParaRPr>
          </a:p>
        </p:txBody>
      </p:sp>
      <p:cxnSp>
        <p:nvCxnSpPr>
          <p:cNvPr id="5" name="Straight Arrow Connector 4"/>
          <p:cNvCxnSpPr/>
          <p:nvPr/>
        </p:nvCxnSpPr>
        <p:spPr>
          <a:xfrm flipV="1">
            <a:off x="4343400" y="2183652"/>
            <a:ext cx="76200" cy="3074148"/>
          </a:xfrm>
          <a:prstGeom prst="straightConnector1">
            <a:avLst/>
          </a:prstGeom>
          <a:ln w="47625">
            <a:solidFill>
              <a:schemeClr val="bg1">
                <a:lumMod val="75000"/>
              </a:schemeClr>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49126" y="4025526"/>
            <a:ext cx="1765674" cy="1384674"/>
          </a:xfrm>
          <a:prstGeom prst="straightConnector1">
            <a:avLst/>
          </a:prstGeom>
          <a:ln w="47625">
            <a:solidFill>
              <a:srgbClr val="00B0F0"/>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3086100" y="3619500"/>
            <a:ext cx="2895600" cy="76200"/>
          </a:xfrm>
          <a:prstGeom prst="straightConnector1">
            <a:avLst/>
          </a:prstGeom>
          <a:ln w="47625">
            <a:solidFill>
              <a:srgbClr val="FFC00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4711326" y="2120526"/>
            <a:ext cx="2070474" cy="1765674"/>
          </a:xfrm>
          <a:prstGeom prst="straightConnector1">
            <a:avLst/>
          </a:prstGeom>
          <a:ln w="47625">
            <a:solidFill>
              <a:srgbClr val="FFC000"/>
            </a:solidFill>
            <a:round/>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4953000" y="1752600"/>
            <a:ext cx="1765674" cy="2070474"/>
          </a:xfrm>
          <a:prstGeom prst="straightConnector1">
            <a:avLst/>
          </a:prstGeom>
          <a:ln w="47625">
            <a:solidFill>
              <a:srgbClr val="00B0F0"/>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635126" y="3886200"/>
            <a:ext cx="2146674" cy="1308474"/>
          </a:xfrm>
          <a:prstGeom prst="straightConnector1">
            <a:avLst/>
          </a:prstGeom>
          <a:ln w="47625">
            <a:solidFill>
              <a:srgbClr val="00B0F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438400" y="2120526"/>
            <a:ext cx="1841874" cy="1689474"/>
          </a:xfrm>
          <a:prstGeom prst="straightConnector1">
            <a:avLst/>
          </a:prstGeom>
          <a:ln w="47625">
            <a:solidFill>
              <a:srgbClr val="FFC00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349126" y="1905000"/>
            <a:ext cx="1841874" cy="1689474"/>
          </a:xfrm>
          <a:prstGeom prst="straightConnector1">
            <a:avLst/>
          </a:prstGeom>
          <a:ln w="47625">
            <a:solidFill>
              <a:schemeClr val="bg1">
                <a:lumMod val="75000"/>
              </a:schemeClr>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24400" y="4101726"/>
            <a:ext cx="2146674" cy="1308474"/>
          </a:xfrm>
          <a:prstGeom prst="straightConnector1">
            <a:avLst/>
          </a:prstGeom>
          <a:ln w="47625">
            <a:solidFill>
              <a:schemeClr val="bg1">
                <a:lumMod val="75000"/>
              </a:schemeClr>
            </a:solidFill>
            <a:round/>
            <a:tailEnd type="triangle" w="med" len="lg"/>
          </a:ln>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a:off x="1853513" y="3528541"/>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1</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6" name="Oval 15"/>
          <p:cNvSpPr/>
          <p:nvPr/>
        </p:nvSpPr>
        <p:spPr bwMode="auto">
          <a:xfrm>
            <a:off x="6783858" y="3619158"/>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3</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7" name="Oval 16"/>
          <p:cNvSpPr/>
          <p:nvPr/>
        </p:nvSpPr>
        <p:spPr bwMode="auto">
          <a:xfrm>
            <a:off x="4080475" y="5302422"/>
            <a:ext cx="562919" cy="556054"/>
          </a:xfrm>
          <a:prstGeom prst="ellipse">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2</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8" name="Oval 17"/>
          <p:cNvSpPr/>
          <p:nvPr/>
        </p:nvSpPr>
        <p:spPr bwMode="auto">
          <a:xfrm>
            <a:off x="4219146" y="163109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sz="2400" dirty="0" smtClean="0">
                <a:latin typeface="Helvetica" pitchFamily="34" charset="0"/>
                <a:cs typeface="Helvetica" pitchFamily="34" charset="0"/>
              </a:rPr>
              <a:t>S</a:t>
            </a:r>
            <a:endParaRPr kumimoji="0" lang="en-US" sz="32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9" name="TextBox 18"/>
          <p:cNvSpPr txBox="1"/>
          <p:nvPr/>
        </p:nvSpPr>
        <p:spPr>
          <a:xfrm>
            <a:off x="3231963" y="3157493"/>
            <a:ext cx="356188" cy="461665"/>
          </a:xfrm>
          <a:prstGeom prst="rect">
            <a:avLst/>
          </a:prstGeom>
          <a:solidFill>
            <a:srgbClr val="FFC000"/>
          </a:solidFill>
        </p:spPr>
        <p:txBody>
          <a:bodyPr wrap="none" rtlCol="0">
            <a:spAutoFit/>
          </a:bodyPr>
          <a:lstStyle/>
          <a:p>
            <a:pPr>
              <a:buNone/>
            </a:pPr>
            <a:r>
              <a:rPr lang="en-US" dirty="0">
                <a:latin typeface="Helvetica" pitchFamily="34" charset="0"/>
                <a:cs typeface="Helvetica" pitchFamily="34" charset="0"/>
              </a:rPr>
              <a:t>a</a:t>
            </a:r>
          </a:p>
        </p:txBody>
      </p:sp>
      <p:sp>
        <p:nvSpPr>
          <p:cNvPr id="21" name="TextBox 20"/>
          <p:cNvSpPr txBox="1"/>
          <p:nvPr/>
        </p:nvSpPr>
        <p:spPr>
          <a:xfrm>
            <a:off x="5406090" y="3063976"/>
            <a:ext cx="356188" cy="461665"/>
          </a:xfrm>
          <a:prstGeom prst="rect">
            <a:avLst/>
          </a:prstGeom>
          <a:solidFill>
            <a:srgbClr val="FFC000"/>
          </a:solidFill>
        </p:spPr>
        <p:txBody>
          <a:bodyPr wrap="none" rtlCol="0">
            <a:spAutoFit/>
          </a:bodyPr>
          <a:lstStyle/>
          <a:p>
            <a:pPr>
              <a:buNone/>
            </a:pPr>
            <a:r>
              <a:rPr lang="en-US" dirty="0">
                <a:latin typeface="Helvetica" pitchFamily="34" charset="0"/>
                <a:cs typeface="Helvetica" pitchFamily="34" charset="0"/>
              </a:rPr>
              <a:t>a</a:t>
            </a:r>
          </a:p>
        </p:txBody>
      </p:sp>
      <p:sp>
        <p:nvSpPr>
          <p:cNvPr id="22" name="TextBox 21"/>
          <p:cNvSpPr txBox="1"/>
          <p:nvPr/>
        </p:nvSpPr>
        <p:spPr>
          <a:xfrm>
            <a:off x="4668771" y="3452994"/>
            <a:ext cx="356188" cy="461665"/>
          </a:xfrm>
          <a:prstGeom prst="rect">
            <a:avLst/>
          </a:prstGeom>
          <a:solidFill>
            <a:srgbClr val="FFC000"/>
          </a:solidFill>
        </p:spPr>
        <p:txBody>
          <a:bodyPr wrap="none" rtlCol="0">
            <a:spAutoFit/>
          </a:bodyPr>
          <a:lstStyle/>
          <a:p>
            <a:pPr>
              <a:buNone/>
            </a:pPr>
            <a:r>
              <a:rPr lang="en-US" dirty="0">
                <a:latin typeface="Helvetica" pitchFamily="34" charset="0"/>
                <a:cs typeface="Helvetica" pitchFamily="34" charset="0"/>
              </a:rPr>
              <a:t>a</a:t>
            </a:r>
          </a:p>
        </p:txBody>
      </p:sp>
      <p:sp>
        <p:nvSpPr>
          <p:cNvPr id="23" name="TextBox 22"/>
          <p:cNvSpPr txBox="1"/>
          <p:nvPr/>
        </p:nvSpPr>
        <p:spPr>
          <a:xfrm>
            <a:off x="5746562" y="2180496"/>
            <a:ext cx="356188" cy="461665"/>
          </a:xfrm>
          <a:prstGeom prst="rect">
            <a:avLst/>
          </a:prstGeom>
          <a:solidFill>
            <a:srgbClr val="00B0F0"/>
          </a:solidFill>
        </p:spPr>
        <p:txBody>
          <a:bodyPr wrap="none" rtlCol="0">
            <a:spAutoFit/>
          </a:bodyPr>
          <a:lstStyle/>
          <a:p>
            <a:pPr>
              <a:buNone/>
            </a:pPr>
            <a:r>
              <a:rPr lang="en-US" dirty="0" smtClean="0">
                <a:latin typeface="Helvetica" pitchFamily="34" charset="0"/>
                <a:cs typeface="Helvetica" pitchFamily="34" charset="0"/>
              </a:rPr>
              <a:t>b</a:t>
            </a:r>
            <a:endParaRPr lang="en-US" dirty="0">
              <a:latin typeface="Helvetica" pitchFamily="34" charset="0"/>
              <a:cs typeface="Helvetica" pitchFamily="34" charset="0"/>
            </a:endParaRPr>
          </a:p>
        </p:txBody>
      </p:sp>
      <p:sp>
        <p:nvSpPr>
          <p:cNvPr id="24" name="TextBox 23"/>
          <p:cNvSpPr txBox="1"/>
          <p:nvPr/>
        </p:nvSpPr>
        <p:spPr>
          <a:xfrm>
            <a:off x="5439308" y="3944844"/>
            <a:ext cx="356188" cy="461665"/>
          </a:xfrm>
          <a:prstGeom prst="rect">
            <a:avLst/>
          </a:prstGeom>
          <a:solidFill>
            <a:srgbClr val="00B0F0"/>
          </a:solidFill>
        </p:spPr>
        <p:txBody>
          <a:bodyPr wrap="none" rtlCol="0">
            <a:spAutoFit/>
          </a:bodyPr>
          <a:lstStyle/>
          <a:p>
            <a:pPr>
              <a:buNone/>
            </a:pPr>
            <a:r>
              <a:rPr lang="en-US" dirty="0" smtClean="0">
                <a:latin typeface="Helvetica" pitchFamily="34" charset="0"/>
                <a:cs typeface="Helvetica" pitchFamily="34" charset="0"/>
              </a:rPr>
              <a:t>b</a:t>
            </a:r>
            <a:endParaRPr lang="en-US" dirty="0">
              <a:latin typeface="Helvetica" pitchFamily="34" charset="0"/>
              <a:cs typeface="Helvetica" pitchFamily="34" charset="0"/>
            </a:endParaRPr>
          </a:p>
        </p:txBody>
      </p:sp>
      <p:sp>
        <p:nvSpPr>
          <p:cNvPr id="25" name="TextBox 24"/>
          <p:cNvSpPr txBox="1"/>
          <p:nvPr/>
        </p:nvSpPr>
        <p:spPr>
          <a:xfrm>
            <a:off x="2774616" y="4710970"/>
            <a:ext cx="338555" cy="461665"/>
          </a:xfrm>
          <a:prstGeom prst="rect">
            <a:avLst/>
          </a:prstGeom>
          <a:solidFill>
            <a:srgbClr val="FF0000"/>
          </a:solidFill>
        </p:spPr>
        <p:txBody>
          <a:bodyPr wrap="none" rtlCol="0">
            <a:spAutoFit/>
          </a:bodyPr>
          <a:lstStyle/>
          <a:p>
            <a:pPr>
              <a:buNone/>
            </a:pPr>
            <a:r>
              <a:rPr lang="en-US" dirty="0">
                <a:solidFill>
                  <a:schemeClr val="bg1"/>
                </a:solidFill>
                <a:latin typeface="Helvetica" pitchFamily="34" charset="0"/>
                <a:cs typeface="Helvetica" pitchFamily="34" charset="0"/>
              </a:rPr>
              <a:t>z</a:t>
            </a:r>
          </a:p>
        </p:txBody>
      </p:sp>
      <p:sp>
        <p:nvSpPr>
          <p:cNvPr id="6" name="TextBox 5"/>
          <p:cNvSpPr txBox="1"/>
          <p:nvPr/>
        </p:nvSpPr>
        <p:spPr>
          <a:xfrm>
            <a:off x="1270345" y="3823821"/>
            <a:ext cx="506870" cy="461665"/>
          </a:xfrm>
          <a:prstGeom prst="rect">
            <a:avLst/>
          </a:prstGeom>
          <a:noFill/>
          <a:ln>
            <a:solidFill>
              <a:srgbClr val="FF0000"/>
            </a:solidFill>
          </a:ln>
        </p:spPr>
        <p:txBody>
          <a:bodyPr wrap="none" rtlCol="0">
            <a:spAutoFit/>
          </a:bodyPr>
          <a:lstStyle/>
          <a:p>
            <a:pPr>
              <a:buNone/>
            </a:pPr>
            <a:r>
              <a:rPr lang="en-US" dirty="0" err="1" smtClean="0">
                <a:solidFill>
                  <a:srgbClr val="FF0000"/>
                </a:solidFill>
                <a:latin typeface="Helvetica" pitchFamily="34" charset="0"/>
                <a:cs typeface="Helvetica" pitchFamily="34" charset="0"/>
              </a:rPr>
              <a:t>az</a:t>
            </a:r>
            <a:endParaRPr lang="en-US" dirty="0">
              <a:solidFill>
                <a:srgbClr val="FF0000"/>
              </a:solidFill>
              <a:latin typeface="Helvetica" pitchFamily="34" charset="0"/>
              <a:cs typeface="Helvetica" pitchFamily="34" charset="0"/>
            </a:endParaRPr>
          </a:p>
        </p:txBody>
      </p:sp>
      <p:sp>
        <p:nvSpPr>
          <p:cNvPr id="27" name="TextBox 26"/>
          <p:cNvSpPr txBox="1"/>
          <p:nvPr/>
        </p:nvSpPr>
        <p:spPr>
          <a:xfrm>
            <a:off x="7579688" y="3657600"/>
            <a:ext cx="527709" cy="461665"/>
          </a:xfrm>
          <a:prstGeom prst="rect">
            <a:avLst/>
          </a:prstGeom>
          <a:noFill/>
          <a:ln>
            <a:solidFill>
              <a:schemeClr val="tx1"/>
            </a:solidFill>
          </a:ln>
        </p:spPr>
        <p:txBody>
          <a:bodyPr wrap="none" rtlCol="0">
            <a:spAutoFit/>
          </a:bodyPr>
          <a:lstStyle/>
          <a:p>
            <a:pPr>
              <a:buNone/>
            </a:pPr>
            <a:r>
              <a:rPr lang="en-US" dirty="0" err="1" smtClean="0">
                <a:latin typeface="Helvetica" pitchFamily="34" charset="0"/>
                <a:cs typeface="Helvetica" pitchFamily="34" charset="0"/>
              </a:rPr>
              <a:t>ab</a:t>
            </a:r>
            <a:endParaRPr lang="en-US" dirty="0">
              <a:latin typeface="Helvetica" pitchFamily="34" charset="0"/>
              <a:cs typeface="Helvetica" pitchFamily="34" charset="0"/>
            </a:endParaRPr>
          </a:p>
        </p:txBody>
      </p:sp>
      <p:sp>
        <p:nvSpPr>
          <p:cNvPr id="30" name="TextBox 29"/>
          <p:cNvSpPr txBox="1"/>
          <p:nvPr/>
        </p:nvSpPr>
        <p:spPr>
          <a:xfrm>
            <a:off x="3584877" y="1400259"/>
            <a:ext cx="527709" cy="461665"/>
          </a:xfrm>
          <a:prstGeom prst="rect">
            <a:avLst/>
          </a:prstGeom>
          <a:solidFill>
            <a:schemeClr val="tx1"/>
          </a:solidFill>
        </p:spPr>
        <p:txBody>
          <a:bodyPr wrap="none" rtlCol="0">
            <a:spAutoFit/>
          </a:bodyPr>
          <a:lstStyle/>
          <a:p>
            <a:pPr>
              <a:buNone/>
            </a:pPr>
            <a:r>
              <a:rPr lang="en-US" dirty="0" err="1" smtClean="0">
                <a:solidFill>
                  <a:schemeClr val="bg1"/>
                </a:solidFill>
                <a:latin typeface="Helvetica" pitchFamily="34" charset="0"/>
                <a:cs typeface="Helvetica" pitchFamily="34" charset="0"/>
              </a:rPr>
              <a:t>ab</a:t>
            </a:r>
            <a:endParaRPr lang="en-US" dirty="0">
              <a:solidFill>
                <a:schemeClr val="bg1"/>
              </a:solidFill>
              <a:latin typeface="Helvetica" pitchFamily="34" charset="0"/>
              <a:cs typeface="Helvetica" pitchFamily="34" charset="0"/>
            </a:endParaRPr>
          </a:p>
        </p:txBody>
      </p:sp>
      <p:sp>
        <p:nvSpPr>
          <p:cNvPr id="26" name="TextBox 25"/>
          <p:cNvSpPr txBox="1"/>
          <p:nvPr/>
        </p:nvSpPr>
        <p:spPr>
          <a:xfrm>
            <a:off x="401157" y="1583487"/>
            <a:ext cx="1947969" cy="1200329"/>
          </a:xfrm>
          <a:prstGeom prst="rect">
            <a:avLst/>
          </a:prstGeom>
          <a:solidFill>
            <a:srgbClr val="E53F23"/>
          </a:solidFill>
        </p:spPr>
        <p:txBody>
          <a:bodyPr wrap="none" rtlCol="0">
            <a:spAutoFit/>
          </a:bodyPr>
          <a:lstStyle/>
          <a:p>
            <a:pPr>
              <a:buNone/>
            </a:pPr>
            <a:r>
              <a:rPr lang="en-US" dirty="0" smtClean="0">
                <a:solidFill>
                  <a:schemeClr val="bg1"/>
                </a:solidFill>
                <a:latin typeface="Helvetica" pitchFamily="34" charset="0"/>
                <a:cs typeface="Helvetica" pitchFamily="34" charset="0"/>
              </a:rPr>
              <a:t>Faulty nodes</a:t>
            </a:r>
            <a:br>
              <a:rPr lang="en-US" dirty="0" smtClean="0">
                <a:solidFill>
                  <a:schemeClr val="bg1"/>
                </a:solidFill>
                <a:latin typeface="Helvetica" pitchFamily="34" charset="0"/>
                <a:cs typeface="Helvetica" pitchFamily="34" charset="0"/>
              </a:rPr>
            </a:br>
            <a:r>
              <a:rPr lang="en-US" dirty="0" smtClean="0">
                <a:solidFill>
                  <a:schemeClr val="bg1"/>
                </a:solidFill>
                <a:latin typeface="Helvetica" pitchFamily="34" charset="0"/>
                <a:cs typeface="Helvetica" pitchFamily="34" charset="0"/>
              </a:rPr>
              <a:t>may tamper</a:t>
            </a:r>
            <a:br>
              <a:rPr lang="en-US" dirty="0" smtClean="0">
                <a:solidFill>
                  <a:schemeClr val="bg1"/>
                </a:solidFill>
                <a:latin typeface="Helvetica" pitchFamily="34" charset="0"/>
                <a:cs typeface="Helvetica" pitchFamily="34" charset="0"/>
              </a:rPr>
            </a:br>
            <a:r>
              <a:rPr lang="en-US" dirty="0" smtClean="0">
                <a:solidFill>
                  <a:schemeClr val="bg1"/>
                </a:solidFill>
                <a:latin typeface="Helvetica" pitchFamily="34" charset="0"/>
                <a:cs typeface="Helvetica" pitchFamily="34" charset="0"/>
              </a:rPr>
              <a:t>packets</a:t>
            </a:r>
            <a:endParaRPr lang="en-US" sz="2400" dirty="0">
              <a:solidFill>
                <a:schemeClr val="bg1"/>
              </a:solidFill>
              <a:latin typeface="Helvetica" pitchFamily="34" charset="0"/>
              <a:cs typeface="Helvetica" pitchFamily="34" charset="0"/>
            </a:endParaRPr>
          </a:p>
        </p:txBody>
      </p:sp>
    </p:spTree>
    <p:extLst>
      <p:ext uri="{BB962C8B-B14F-4D97-AF65-F5344CB8AC3E}">
        <p14:creationId xmlns:p14="http://schemas.microsoft.com/office/powerpoint/2010/main" val="221642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228599" y="2104465"/>
            <a:ext cx="5559552" cy="950976"/>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 name="Content Placeholder 2"/>
          <p:cNvSpPr>
            <a:spLocks noGrp="1"/>
          </p:cNvSpPr>
          <p:nvPr>
            <p:ph idx="1"/>
          </p:nvPr>
        </p:nvSpPr>
        <p:spPr/>
        <p:txBody>
          <a:bodyPr/>
          <a:lstStyle/>
          <a:p>
            <a:r>
              <a:rPr lang="en-US" dirty="0" smtClean="0"/>
              <a:t>Phase 1:   Unreliable broadcast</a:t>
            </a:r>
          </a:p>
          <a:p>
            <a:endParaRPr lang="en-US" dirty="0"/>
          </a:p>
          <a:p>
            <a:r>
              <a:rPr lang="en-US" dirty="0" smtClean="0"/>
              <a:t>Phase 2:   Failure detection</a:t>
            </a:r>
          </a:p>
          <a:p>
            <a:endParaRPr lang="en-US" dirty="0"/>
          </a:p>
          <a:p>
            <a:pPr lvl="1"/>
            <a:r>
              <a:rPr lang="en-US" dirty="0" smtClean="0"/>
              <a:t>Agreement on whether failure is detected</a:t>
            </a:r>
          </a:p>
          <a:p>
            <a:pPr lvl="1"/>
            <a:endParaRPr lang="en-US" dirty="0"/>
          </a:p>
          <a:p>
            <a:endParaRPr lang="en-US" dirty="0" smtClean="0"/>
          </a:p>
          <a:p>
            <a:r>
              <a:rPr lang="en-US" dirty="0" smtClean="0"/>
              <a:t>Phase 3 (optional):  Dispute control</a:t>
            </a:r>
          </a:p>
          <a:p>
            <a:pPr lvl="1"/>
            <a:endParaRPr lang="en-US" dirty="0"/>
          </a:p>
          <a:p>
            <a:pPr lvl="1"/>
            <a:r>
              <a:rPr lang="en-US" dirty="0" smtClean="0"/>
              <a:t>Agreement on which nodes trust each other</a:t>
            </a:r>
            <a:endParaRPr lang="en-US" dirty="0"/>
          </a:p>
        </p:txBody>
      </p:sp>
      <p:sp>
        <p:nvSpPr>
          <p:cNvPr id="32" name="Title 4"/>
          <p:cNvSpPr>
            <a:spLocks noGrp="1"/>
          </p:cNvSpPr>
          <p:nvPr>
            <p:ph type="title"/>
          </p:nvPr>
        </p:nvSpPr>
        <p:spPr>
          <a:xfrm>
            <a:off x="685800" y="304800"/>
            <a:ext cx="7772400" cy="1143000"/>
          </a:xfrm>
        </p:spPr>
        <p:txBody>
          <a:bodyPr/>
          <a:lstStyle/>
          <a:p>
            <a:r>
              <a:rPr lang="en-US" dirty="0" smtClean="0"/>
              <a:t>For each input …</a:t>
            </a:r>
            <a:endParaRPr lang="en-US" dirty="0"/>
          </a:p>
        </p:txBody>
      </p:sp>
    </p:spTree>
    <p:extLst>
      <p:ext uri="{BB962C8B-B14F-4D97-AF65-F5344CB8AC3E}">
        <p14:creationId xmlns:p14="http://schemas.microsoft.com/office/powerpoint/2010/main" val="50573581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Failure Detection</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r>
              <a:rPr lang="en-US" dirty="0" smtClean="0"/>
              <a:t>Equality </a:t>
            </a:r>
            <a:r>
              <a:rPr lang="en-US" dirty="0"/>
              <a:t>checking for every </a:t>
            </a:r>
            <a:r>
              <a:rPr lang="en-US" dirty="0" smtClean="0"/>
              <a:t>subset of  </a:t>
            </a:r>
            <a:r>
              <a:rPr lang="en-US" dirty="0">
                <a:solidFill>
                  <a:srgbClr val="FF0000"/>
                </a:solidFill>
              </a:rPr>
              <a:t>n</a:t>
            </a:r>
            <a:r>
              <a:rPr lang="en-US" dirty="0" smtClean="0">
                <a:solidFill>
                  <a:srgbClr val="FF0000"/>
                </a:solidFill>
              </a:rPr>
              <a:t>−f  </a:t>
            </a:r>
            <a:r>
              <a:rPr lang="en-US" dirty="0" smtClean="0"/>
              <a:t>nodes</a:t>
            </a:r>
          </a:p>
          <a:p>
            <a:endParaRPr lang="en-US" dirty="0" smtClean="0"/>
          </a:p>
          <a:p>
            <a:endParaRPr lang="en-US" dirty="0" smtClean="0"/>
          </a:p>
          <a:p>
            <a:endParaRPr lang="en-US" dirty="0"/>
          </a:p>
          <a:p>
            <a:r>
              <a:rPr lang="en-US" dirty="0" smtClean="0"/>
              <a:t>Faulty nodes should </a:t>
            </a:r>
            <a:r>
              <a:rPr lang="en-US" dirty="0" smtClean="0">
                <a:solidFill>
                  <a:srgbClr val="FF0000"/>
                </a:solidFill>
              </a:rPr>
              <a:t>not</a:t>
            </a:r>
            <a:r>
              <a:rPr lang="en-US" dirty="0" smtClean="0"/>
              <a:t> be able to make</a:t>
            </a:r>
            <a:br>
              <a:rPr lang="en-US" dirty="0" smtClean="0"/>
            </a:br>
            <a:r>
              <a:rPr lang="en-US" dirty="0" smtClean="0"/>
              <a:t/>
            </a:r>
            <a:br>
              <a:rPr lang="en-US" dirty="0" smtClean="0"/>
            </a:br>
            <a:r>
              <a:rPr lang="en-US" dirty="0" smtClean="0"/>
              <a:t>			unequal values appear equal</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95F49A11-4B39-48D4-8966-49C2E34D7E20}" type="slidenum">
              <a:rPr lang="en-US" smtClean="0"/>
              <a:pPr/>
              <a:t>113</a:t>
            </a:fld>
            <a:endParaRPr lang="en-US"/>
          </a:p>
        </p:txBody>
      </p:sp>
    </p:spTree>
    <p:extLst>
      <p:ext uri="{BB962C8B-B14F-4D97-AF65-F5344CB8AC3E}">
        <p14:creationId xmlns:p14="http://schemas.microsoft.com/office/powerpoint/2010/main" val="4206658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1"/>
          <p:cNvSpPr>
            <a:spLocks noGrp="1"/>
          </p:cNvSpPr>
          <p:nvPr>
            <p:ph type="title"/>
          </p:nvPr>
        </p:nvSpPr>
        <p:spPr/>
        <p:txBody>
          <a:bodyPr/>
          <a:lstStyle/>
          <a:p>
            <a:r>
              <a:rPr lang="en-US" dirty="0" smtClean="0">
                <a:latin typeface="Helvetica" pitchFamily="34" charset="0"/>
                <a:cs typeface="Helvetica" pitchFamily="34" charset="0"/>
              </a:rPr>
              <a:t>Failure Detection (Equality Checking)</a:t>
            </a:r>
            <a:endParaRPr lang="en-US" dirty="0">
              <a:latin typeface="Helvetica" pitchFamily="34" charset="0"/>
              <a:cs typeface="Helvetica" pitchFamily="34" charset="0"/>
            </a:endParaRPr>
          </a:p>
        </p:txBody>
      </p:sp>
      <p:sp>
        <p:nvSpPr>
          <p:cNvPr id="56" name="Slide Number Placeholder 3"/>
          <p:cNvSpPr>
            <a:spLocks noGrp="1"/>
          </p:cNvSpPr>
          <p:nvPr>
            <p:ph type="sldNum" sz="quarter" idx="12"/>
          </p:nvPr>
        </p:nvSpPr>
        <p:spPr/>
        <p:txBody>
          <a:bodyPr/>
          <a:lstStyle/>
          <a:p>
            <a:fld id="{95F49A11-4B39-48D4-8966-49C2E34D7E20}" type="slidenum">
              <a:rPr lang="en-US" smtClean="0">
                <a:latin typeface="Helvetica" pitchFamily="34" charset="0"/>
                <a:cs typeface="Helvetica" pitchFamily="34" charset="0"/>
              </a:rPr>
              <a:pPr/>
              <a:t>114</a:t>
            </a:fld>
            <a:endParaRPr lang="en-US">
              <a:latin typeface="Helvetica" pitchFamily="34" charset="0"/>
              <a:cs typeface="Helvetica" pitchFamily="34" charset="0"/>
            </a:endParaRPr>
          </a:p>
        </p:txBody>
      </p:sp>
      <p:grpSp>
        <p:nvGrpSpPr>
          <p:cNvPr id="3" name="Group 2"/>
          <p:cNvGrpSpPr/>
          <p:nvPr/>
        </p:nvGrpSpPr>
        <p:grpSpPr>
          <a:xfrm>
            <a:off x="5138110" y="1066800"/>
            <a:ext cx="4371856" cy="2826446"/>
            <a:chOff x="5138110" y="1066800"/>
            <a:chExt cx="4371856" cy="2826446"/>
          </a:xfrm>
        </p:grpSpPr>
        <p:sp>
          <p:nvSpPr>
            <p:cNvPr id="150" name="Oval 149"/>
            <p:cNvSpPr/>
            <p:nvPr/>
          </p:nvSpPr>
          <p:spPr>
            <a:xfrm>
              <a:off x="5901300" y="1066800"/>
              <a:ext cx="2260600" cy="282608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Helvetica" pitchFamily="34" charset="0"/>
                <a:cs typeface="Helvetica" pitchFamily="34" charset="0"/>
              </a:endParaRPr>
            </a:p>
          </p:txBody>
        </p:sp>
        <mc:AlternateContent xmlns:mc="http://schemas.openxmlformats.org/markup-compatibility/2006" xmlns:p14="http://schemas.microsoft.com/office/powerpoint/2010/main">
          <mc:Choice Requires="p14">
            <p:contentPart p14:bwMode="auto" r:id="rId2">
              <p14:nvContentPartPr>
                <p14:cNvPr id="107" name="Ink 106"/>
                <p14:cNvContentPartPr/>
                <p14:nvPr/>
              </p14:nvContentPartPr>
              <p14:xfrm>
                <a:off x="9509606" y="3892886"/>
                <a:ext cx="360" cy="360"/>
              </p14:xfrm>
            </p:contentPart>
          </mc:Choice>
          <mc:Fallback xmlns="">
            <p:pic>
              <p:nvPicPr>
                <p:cNvPr id="107" name="Ink 106"/>
                <p:cNvPicPr/>
                <p:nvPr/>
              </p:nvPicPr>
              <p:blipFill>
                <a:blip r:embed="rId3"/>
                <a:stretch>
                  <a:fillRect/>
                </a:stretch>
              </p:blipFill>
              <p:spPr>
                <a:xfrm>
                  <a:off x="9497726" y="3881006"/>
                  <a:ext cx="24120" cy="24120"/>
                </a:xfrm>
                <a:prstGeom prst="rect">
                  <a:avLst/>
                </a:prstGeom>
              </p:spPr>
            </p:pic>
          </mc:Fallback>
        </mc:AlternateContent>
        <p:grpSp>
          <p:nvGrpSpPr>
            <p:cNvPr id="105" name="Group 104"/>
            <p:cNvGrpSpPr/>
            <p:nvPr/>
          </p:nvGrpSpPr>
          <p:grpSpPr>
            <a:xfrm>
              <a:off x="5138110" y="1347258"/>
              <a:ext cx="2919656" cy="2231437"/>
              <a:chOff x="966735" y="1382501"/>
              <a:chExt cx="3201227" cy="2446639"/>
            </a:xfrm>
          </p:grpSpPr>
          <p:cxnSp>
            <p:nvCxnSpPr>
              <p:cNvPr id="106" name="Straight Arrow Connector 105"/>
              <p:cNvCxnSpPr>
                <a:stCxn id="119" idx="5"/>
                <a:endCxn id="117" idx="1"/>
              </p:cNvCxnSpPr>
              <p:nvPr/>
            </p:nvCxnSpPr>
            <p:spPr>
              <a:xfrm>
                <a:off x="2719293"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966735" y="1382501"/>
                <a:ext cx="3201227" cy="2446639"/>
                <a:chOff x="966735" y="1382501"/>
                <a:chExt cx="3201227" cy="2446639"/>
              </a:xfrm>
            </p:grpSpPr>
            <p:grpSp>
              <p:nvGrpSpPr>
                <p:cNvPr id="115" name="Group 114"/>
                <p:cNvGrpSpPr/>
                <p:nvPr/>
              </p:nvGrpSpPr>
              <p:grpSpPr>
                <a:xfrm>
                  <a:off x="2352467" y="1382501"/>
                  <a:ext cx="429763" cy="2446639"/>
                  <a:chOff x="2283878" y="1382501"/>
                  <a:chExt cx="429763" cy="2446639"/>
                </a:xfrm>
              </p:grpSpPr>
              <p:sp>
                <p:nvSpPr>
                  <p:cNvPr id="119" name="Oval 118"/>
                  <p:cNvSpPr/>
                  <p:nvPr/>
                </p:nvSpPr>
                <p:spPr>
                  <a:xfrm>
                    <a:off x="2283878" y="1382501"/>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pitchFamily="34" charset="0"/>
                        <a:cs typeface="Helvetica" pitchFamily="34" charset="0"/>
                      </a:rPr>
                      <a:t>S</a:t>
                    </a:r>
                    <a:endParaRPr lang="en-US" dirty="0">
                      <a:solidFill>
                        <a:schemeClr val="tx1"/>
                      </a:solidFill>
                      <a:latin typeface="Helvetica" pitchFamily="34" charset="0"/>
                      <a:cs typeface="Helvetica" pitchFamily="34" charset="0"/>
                    </a:endParaRPr>
                  </a:p>
                </p:txBody>
              </p:sp>
              <p:sp>
                <p:nvSpPr>
                  <p:cNvPr id="120" name="Oval 119"/>
                  <p:cNvSpPr/>
                  <p:nvPr/>
                </p:nvSpPr>
                <p:spPr>
                  <a:xfrm>
                    <a:off x="2283878" y="3399377"/>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pitchFamily="34" charset="0"/>
                        <a:cs typeface="Helvetica" pitchFamily="34" charset="0"/>
                      </a:rPr>
                      <a:t>2</a:t>
                    </a:r>
                    <a:endParaRPr lang="en-US" dirty="0">
                      <a:solidFill>
                        <a:schemeClr val="tx1"/>
                      </a:solidFill>
                      <a:latin typeface="Helvetica" pitchFamily="34" charset="0"/>
                      <a:cs typeface="Helvetica" pitchFamily="34" charset="0"/>
                    </a:endParaRPr>
                  </a:p>
                </p:txBody>
              </p:sp>
            </p:grpSp>
            <p:grpSp>
              <p:nvGrpSpPr>
                <p:cNvPr id="116" name="Group 115"/>
                <p:cNvGrpSpPr/>
                <p:nvPr/>
              </p:nvGrpSpPr>
              <p:grpSpPr>
                <a:xfrm>
                  <a:off x="966735" y="2672552"/>
                  <a:ext cx="3201227" cy="429763"/>
                  <a:chOff x="966735" y="2672552"/>
                  <a:chExt cx="3201227" cy="429763"/>
                </a:xfrm>
              </p:grpSpPr>
              <p:sp>
                <p:nvSpPr>
                  <p:cNvPr id="117" name="Oval 116"/>
                  <p:cNvSpPr/>
                  <p:nvPr/>
                </p:nvSpPr>
                <p:spPr>
                  <a:xfrm>
                    <a:off x="3738199" y="2672552"/>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pitchFamily="34" charset="0"/>
                        <a:cs typeface="Helvetica" pitchFamily="34" charset="0"/>
                      </a:rPr>
                      <a:t>3</a:t>
                    </a:r>
                    <a:endParaRPr lang="en-US" dirty="0">
                      <a:solidFill>
                        <a:schemeClr val="tx1"/>
                      </a:solidFill>
                      <a:latin typeface="Helvetica" pitchFamily="34" charset="0"/>
                      <a:cs typeface="Helvetica" pitchFamily="34" charset="0"/>
                    </a:endParaRPr>
                  </a:p>
                </p:txBody>
              </p:sp>
              <p:sp>
                <p:nvSpPr>
                  <p:cNvPr id="118" name="Oval 117"/>
                  <p:cNvSpPr/>
                  <p:nvPr/>
                </p:nvSpPr>
                <p:spPr>
                  <a:xfrm>
                    <a:off x="966735" y="2672552"/>
                    <a:ext cx="429763" cy="429763"/>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pitchFamily="34" charset="0"/>
                        <a:cs typeface="Helvetica" pitchFamily="34" charset="0"/>
                      </a:rPr>
                      <a:t>1</a:t>
                    </a:r>
                    <a:endParaRPr lang="en-US" dirty="0">
                      <a:solidFill>
                        <a:schemeClr val="tx1"/>
                      </a:solidFill>
                      <a:latin typeface="Helvetica" pitchFamily="34" charset="0"/>
                      <a:cs typeface="Helvetica" pitchFamily="34" charset="0"/>
                    </a:endParaRPr>
                  </a:p>
                </p:txBody>
              </p:sp>
            </p:grpSp>
          </p:grpSp>
          <p:cxnSp>
            <p:nvCxnSpPr>
              <p:cNvPr id="110" name="Straight Arrow Connector 109"/>
              <p:cNvCxnSpPr>
                <a:stCxn id="119" idx="3"/>
                <a:endCxn id="118" idx="7"/>
              </p:cNvCxnSpPr>
              <p:nvPr/>
            </p:nvCxnSpPr>
            <p:spPr>
              <a:xfrm flipH="1">
                <a:off x="1333561"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19" idx="4"/>
                <a:endCxn id="120" idx="0"/>
              </p:cNvCxnSpPr>
              <p:nvPr/>
            </p:nvCxnSpPr>
            <p:spPr>
              <a:xfrm>
                <a:off x="2567349" y="1812264"/>
                <a:ext cx="0" cy="1587113"/>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20" idx="6"/>
                <a:endCxn id="117" idx="3"/>
              </p:cNvCxnSpPr>
              <p:nvPr/>
            </p:nvCxnSpPr>
            <p:spPr>
              <a:xfrm flipV="1">
                <a:off x="278223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18" idx="5"/>
                <a:endCxn id="120" idx="2"/>
              </p:cNvCxnSpPr>
              <p:nvPr/>
            </p:nvCxnSpPr>
            <p:spPr>
              <a:xfrm>
                <a:off x="133356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8" idx="6"/>
                <a:endCxn id="117" idx="2"/>
              </p:cNvCxnSpPr>
              <p:nvPr/>
            </p:nvCxnSpPr>
            <p:spPr>
              <a:xfrm>
                <a:off x="1396498" y="2887434"/>
                <a:ext cx="2341701" cy="0"/>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54713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Oval 151"/>
          <p:cNvSpPr/>
          <p:nvPr/>
        </p:nvSpPr>
        <p:spPr>
          <a:xfrm>
            <a:off x="550336" y="4267201"/>
            <a:ext cx="4030132" cy="1923574"/>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Helvetica"/>
              <a:cs typeface="Helvetica"/>
            </a:endParaRPr>
          </a:p>
        </p:txBody>
      </p:sp>
      <p:sp>
        <p:nvSpPr>
          <p:cNvPr id="151" name="Oval 150"/>
          <p:cNvSpPr/>
          <p:nvPr/>
        </p:nvSpPr>
        <p:spPr>
          <a:xfrm>
            <a:off x="5048762" y="3996266"/>
            <a:ext cx="2260600" cy="28448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Helvetica"/>
              <a:cs typeface="Helvetica"/>
            </a:endParaRPr>
          </a:p>
        </p:txBody>
      </p:sp>
      <p:sp>
        <p:nvSpPr>
          <p:cNvPr id="150" name="Oval 149"/>
          <p:cNvSpPr/>
          <p:nvPr/>
        </p:nvSpPr>
        <p:spPr>
          <a:xfrm>
            <a:off x="5901300" y="1066800"/>
            <a:ext cx="2260600" cy="282608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Helvetica"/>
              <a:cs typeface="Helvetica"/>
            </a:endParaRPr>
          </a:p>
        </p:txBody>
      </p:sp>
      <p:sp>
        <p:nvSpPr>
          <p:cNvPr id="104" name="Oval 103"/>
          <p:cNvSpPr/>
          <p:nvPr/>
        </p:nvSpPr>
        <p:spPr>
          <a:xfrm>
            <a:off x="771093" y="2077187"/>
            <a:ext cx="3549938" cy="159256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Helvetica"/>
              <a:cs typeface="Helvetica"/>
            </a:endParaRPr>
          </a:p>
        </p:txBody>
      </p:sp>
      <p:sp>
        <p:nvSpPr>
          <p:cNvPr id="109" name="Title 1"/>
          <p:cNvSpPr>
            <a:spLocks noGrp="1"/>
          </p:cNvSpPr>
          <p:nvPr>
            <p:ph type="title"/>
          </p:nvPr>
        </p:nvSpPr>
        <p:spPr/>
        <p:txBody>
          <a:bodyPr/>
          <a:lstStyle/>
          <a:p>
            <a:r>
              <a:rPr lang="en-US" dirty="0" smtClean="0"/>
              <a:t>Failure Detection (Equality Checking)</a:t>
            </a:r>
            <a:endParaRPr lang="en-US" dirty="0"/>
          </a:p>
        </p:txBody>
      </p:sp>
      <p:sp>
        <p:nvSpPr>
          <p:cNvPr id="56" name="Slide Number Placeholder 3"/>
          <p:cNvSpPr>
            <a:spLocks noGrp="1"/>
          </p:cNvSpPr>
          <p:nvPr>
            <p:ph type="sldNum" sz="quarter" idx="12"/>
          </p:nvPr>
        </p:nvSpPr>
        <p:spPr/>
        <p:txBody>
          <a:bodyPr/>
          <a:lstStyle/>
          <a:p>
            <a:fld id="{95F49A11-4B39-48D4-8966-49C2E34D7E20}" type="slidenum">
              <a:rPr lang="en-US" smtClean="0"/>
              <a:pPr/>
              <a:t>115</a:t>
            </a:fld>
            <a:endParaRPr lang="en-US"/>
          </a:p>
        </p:txBody>
      </p:sp>
      <p:grpSp>
        <p:nvGrpSpPr>
          <p:cNvPr id="102" name="Group 101"/>
          <p:cNvGrpSpPr/>
          <p:nvPr/>
        </p:nvGrpSpPr>
        <p:grpSpPr>
          <a:xfrm>
            <a:off x="1086234" y="1347258"/>
            <a:ext cx="2919656" cy="2231437"/>
            <a:chOff x="966735" y="1382501"/>
            <a:chExt cx="3201227" cy="2446639"/>
          </a:xfrm>
        </p:grpSpPr>
        <p:cxnSp>
          <p:nvCxnSpPr>
            <p:cNvPr id="25" name="Straight Arrow Connector 24"/>
            <p:cNvCxnSpPr>
              <a:stCxn id="20" idx="5"/>
              <a:endCxn id="21" idx="1"/>
            </p:cNvCxnSpPr>
            <p:nvPr/>
          </p:nvCxnSpPr>
          <p:spPr>
            <a:xfrm>
              <a:off x="2719293"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966735" y="1382501"/>
              <a:ext cx="3201227" cy="2446639"/>
              <a:chOff x="966735" y="1382501"/>
              <a:chExt cx="3201227" cy="2446639"/>
            </a:xfrm>
          </p:grpSpPr>
          <p:grpSp>
            <p:nvGrpSpPr>
              <p:cNvPr id="12" name="Group 11"/>
              <p:cNvGrpSpPr/>
              <p:nvPr/>
            </p:nvGrpSpPr>
            <p:grpSpPr>
              <a:xfrm>
                <a:off x="2352467" y="1382501"/>
                <a:ext cx="429763" cy="2446639"/>
                <a:chOff x="2283878" y="1382501"/>
                <a:chExt cx="429763" cy="2446639"/>
              </a:xfrm>
            </p:grpSpPr>
            <p:sp>
              <p:nvSpPr>
                <p:cNvPr id="20" name="Oval 19"/>
                <p:cNvSpPr/>
                <p:nvPr/>
              </p:nvSpPr>
              <p:spPr>
                <a:xfrm>
                  <a:off x="2283878" y="1382501"/>
                  <a:ext cx="429763" cy="429763"/>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S</a:t>
                  </a:r>
                  <a:endParaRPr lang="en-US" dirty="0">
                    <a:solidFill>
                      <a:schemeClr val="tx1"/>
                    </a:solidFill>
                    <a:latin typeface="Helvetica"/>
                    <a:cs typeface="Helvetica"/>
                  </a:endParaRPr>
                </a:p>
              </p:txBody>
            </p:sp>
            <p:sp>
              <p:nvSpPr>
                <p:cNvPr id="22" name="Oval 21"/>
                <p:cNvSpPr/>
                <p:nvPr/>
              </p:nvSpPr>
              <p:spPr>
                <a:xfrm>
                  <a:off x="2283878" y="3399377"/>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2</a:t>
                  </a:r>
                  <a:endParaRPr lang="en-US" dirty="0">
                    <a:solidFill>
                      <a:schemeClr val="tx1"/>
                    </a:solidFill>
                    <a:latin typeface="Helvetica"/>
                    <a:cs typeface="Helvetica"/>
                  </a:endParaRPr>
                </a:p>
              </p:txBody>
            </p:sp>
          </p:grpSp>
          <p:grpSp>
            <p:nvGrpSpPr>
              <p:cNvPr id="13" name="Group 12"/>
              <p:cNvGrpSpPr/>
              <p:nvPr/>
            </p:nvGrpSpPr>
            <p:grpSpPr>
              <a:xfrm>
                <a:off x="966735" y="2672552"/>
                <a:ext cx="3201227" cy="429763"/>
                <a:chOff x="966735" y="2672552"/>
                <a:chExt cx="3201227" cy="429763"/>
              </a:xfrm>
            </p:grpSpPr>
            <p:sp>
              <p:nvSpPr>
                <p:cNvPr id="21" name="Oval 20"/>
                <p:cNvSpPr/>
                <p:nvPr/>
              </p:nvSpPr>
              <p:spPr>
                <a:xfrm>
                  <a:off x="3738199" y="2672552"/>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3</a:t>
                  </a:r>
                  <a:endParaRPr lang="en-US" dirty="0">
                    <a:solidFill>
                      <a:schemeClr val="tx1"/>
                    </a:solidFill>
                    <a:latin typeface="Helvetica"/>
                    <a:cs typeface="Helvetica"/>
                  </a:endParaRPr>
                </a:p>
              </p:txBody>
            </p:sp>
            <p:sp>
              <p:nvSpPr>
                <p:cNvPr id="32" name="Oval 31"/>
                <p:cNvSpPr/>
                <p:nvPr/>
              </p:nvSpPr>
              <p:spPr>
                <a:xfrm>
                  <a:off x="966735" y="2672552"/>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1</a:t>
                  </a:r>
                  <a:endParaRPr lang="en-US" dirty="0">
                    <a:solidFill>
                      <a:schemeClr val="tx1"/>
                    </a:solidFill>
                    <a:latin typeface="Helvetica"/>
                    <a:cs typeface="Helvetica"/>
                  </a:endParaRPr>
                </a:p>
              </p:txBody>
            </p:sp>
          </p:grpSp>
        </p:grpSp>
        <p:cxnSp>
          <p:nvCxnSpPr>
            <p:cNvPr id="88" name="Straight Arrow Connector 87"/>
            <p:cNvCxnSpPr>
              <a:stCxn id="20" idx="3"/>
              <a:endCxn id="32" idx="7"/>
            </p:cNvCxnSpPr>
            <p:nvPr/>
          </p:nvCxnSpPr>
          <p:spPr>
            <a:xfrm flipH="1">
              <a:off x="1333561"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20" idx="4"/>
              <a:endCxn id="22" idx="0"/>
            </p:cNvCxnSpPr>
            <p:nvPr/>
          </p:nvCxnSpPr>
          <p:spPr>
            <a:xfrm>
              <a:off x="2567349" y="1812264"/>
              <a:ext cx="0" cy="1587113"/>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22" idx="6"/>
              <a:endCxn id="21" idx="3"/>
            </p:cNvCxnSpPr>
            <p:nvPr/>
          </p:nvCxnSpPr>
          <p:spPr>
            <a:xfrm flipV="1">
              <a:off x="278223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32" idx="5"/>
              <a:endCxn id="22" idx="2"/>
            </p:cNvCxnSpPr>
            <p:nvPr/>
          </p:nvCxnSpPr>
          <p:spPr>
            <a:xfrm>
              <a:off x="133356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32" idx="6"/>
              <a:endCxn id="21" idx="2"/>
            </p:cNvCxnSpPr>
            <p:nvPr/>
          </p:nvCxnSpPr>
          <p:spPr>
            <a:xfrm>
              <a:off x="1396498" y="2887434"/>
              <a:ext cx="2341701" cy="0"/>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5138110" y="1347258"/>
            <a:ext cx="2919656" cy="2231437"/>
            <a:chOff x="966735" y="1382501"/>
            <a:chExt cx="3201227" cy="2446639"/>
          </a:xfrm>
        </p:grpSpPr>
        <p:cxnSp>
          <p:nvCxnSpPr>
            <p:cNvPr id="106" name="Straight Arrow Connector 105"/>
            <p:cNvCxnSpPr>
              <a:stCxn id="119" idx="5"/>
              <a:endCxn id="117" idx="1"/>
            </p:cNvCxnSpPr>
            <p:nvPr/>
          </p:nvCxnSpPr>
          <p:spPr>
            <a:xfrm>
              <a:off x="2719293"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966735" y="1382501"/>
              <a:ext cx="3201227" cy="2446639"/>
              <a:chOff x="966735" y="1382501"/>
              <a:chExt cx="3201227" cy="2446639"/>
            </a:xfrm>
          </p:grpSpPr>
          <p:grpSp>
            <p:nvGrpSpPr>
              <p:cNvPr id="115" name="Group 114"/>
              <p:cNvGrpSpPr/>
              <p:nvPr/>
            </p:nvGrpSpPr>
            <p:grpSpPr>
              <a:xfrm>
                <a:off x="2352467" y="1382501"/>
                <a:ext cx="429763" cy="2446639"/>
                <a:chOff x="2283878" y="1382501"/>
                <a:chExt cx="429763" cy="2446639"/>
              </a:xfrm>
            </p:grpSpPr>
            <p:sp>
              <p:nvSpPr>
                <p:cNvPr id="119" name="Oval 118"/>
                <p:cNvSpPr/>
                <p:nvPr/>
              </p:nvSpPr>
              <p:spPr>
                <a:xfrm>
                  <a:off x="2283878" y="1382501"/>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S</a:t>
                  </a:r>
                  <a:endParaRPr lang="en-US" dirty="0">
                    <a:solidFill>
                      <a:schemeClr val="tx1"/>
                    </a:solidFill>
                    <a:latin typeface="Helvetica"/>
                    <a:cs typeface="Helvetica"/>
                  </a:endParaRPr>
                </a:p>
              </p:txBody>
            </p:sp>
            <p:sp>
              <p:nvSpPr>
                <p:cNvPr id="120" name="Oval 119"/>
                <p:cNvSpPr/>
                <p:nvPr/>
              </p:nvSpPr>
              <p:spPr>
                <a:xfrm>
                  <a:off x="2283878" y="3399377"/>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2</a:t>
                  </a:r>
                  <a:endParaRPr lang="en-US" dirty="0">
                    <a:solidFill>
                      <a:schemeClr val="tx1"/>
                    </a:solidFill>
                    <a:latin typeface="Helvetica"/>
                    <a:cs typeface="Helvetica"/>
                  </a:endParaRPr>
                </a:p>
              </p:txBody>
            </p:sp>
          </p:grpSp>
          <p:grpSp>
            <p:nvGrpSpPr>
              <p:cNvPr id="116" name="Group 115"/>
              <p:cNvGrpSpPr/>
              <p:nvPr/>
            </p:nvGrpSpPr>
            <p:grpSpPr>
              <a:xfrm>
                <a:off x="966735" y="2672552"/>
                <a:ext cx="3201227" cy="429763"/>
                <a:chOff x="966735" y="2672552"/>
                <a:chExt cx="3201227" cy="429763"/>
              </a:xfrm>
            </p:grpSpPr>
            <p:sp>
              <p:nvSpPr>
                <p:cNvPr id="117" name="Oval 116"/>
                <p:cNvSpPr/>
                <p:nvPr/>
              </p:nvSpPr>
              <p:spPr>
                <a:xfrm>
                  <a:off x="3738199" y="2672552"/>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3</a:t>
                  </a:r>
                  <a:endParaRPr lang="en-US" dirty="0">
                    <a:solidFill>
                      <a:schemeClr val="tx1"/>
                    </a:solidFill>
                    <a:latin typeface="Helvetica"/>
                    <a:cs typeface="Helvetica"/>
                  </a:endParaRPr>
                </a:p>
              </p:txBody>
            </p:sp>
            <p:sp>
              <p:nvSpPr>
                <p:cNvPr id="118" name="Oval 117"/>
                <p:cNvSpPr/>
                <p:nvPr/>
              </p:nvSpPr>
              <p:spPr>
                <a:xfrm>
                  <a:off x="966735" y="2672552"/>
                  <a:ext cx="429763" cy="429763"/>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1</a:t>
                  </a:r>
                  <a:endParaRPr lang="en-US" dirty="0">
                    <a:solidFill>
                      <a:schemeClr val="tx1"/>
                    </a:solidFill>
                    <a:latin typeface="Helvetica"/>
                    <a:cs typeface="Helvetica"/>
                  </a:endParaRPr>
                </a:p>
              </p:txBody>
            </p:sp>
          </p:grpSp>
        </p:grpSp>
        <p:cxnSp>
          <p:nvCxnSpPr>
            <p:cNvPr id="110" name="Straight Arrow Connector 109"/>
            <p:cNvCxnSpPr>
              <a:stCxn id="119" idx="3"/>
              <a:endCxn id="118" idx="7"/>
            </p:cNvCxnSpPr>
            <p:nvPr/>
          </p:nvCxnSpPr>
          <p:spPr>
            <a:xfrm flipH="1">
              <a:off x="1333561"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19" idx="4"/>
              <a:endCxn id="120" idx="0"/>
            </p:cNvCxnSpPr>
            <p:nvPr/>
          </p:nvCxnSpPr>
          <p:spPr>
            <a:xfrm>
              <a:off x="2567349" y="1812264"/>
              <a:ext cx="0" cy="1587113"/>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20" idx="6"/>
              <a:endCxn id="117" idx="3"/>
            </p:cNvCxnSpPr>
            <p:nvPr/>
          </p:nvCxnSpPr>
          <p:spPr>
            <a:xfrm flipV="1">
              <a:off x="278223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18" idx="5"/>
              <a:endCxn id="120" idx="2"/>
            </p:cNvCxnSpPr>
            <p:nvPr/>
          </p:nvCxnSpPr>
          <p:spPr>
            <a:xfrm>
              <a:off x="133356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8" idx="6"/>
              <a:endCxn id="117" idx="2"/>
            </p:cNvCxnSpPr>
            <p:nvPr/>
          </p:nvCxnSpPr>
          <p:spPr>
            <a:xfrm>
              <a:off x="1396498" y="2887434"/>
              <a:ext cx="2341701" cy="0"/>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1086234" y="4334366"/>
            <a:ext cx="2919656" cy="2231437"/>
            <a:chOff x="966735" y="1382501"/>
            <a:chExt cx="3201227" cy="2446639"/>
          </a:xfrm>
        </p:grpSpPr>
        <p:cxnSp>
          <p:nvCxnSpPr>
            <p:cNvPr id="137" name="Straight Arrow Connector 136"/>
            <p:cNvCxnSpPr>
              <a:stCxn id="148" idx="5"/>
              <a:endCxn id="146" idx="1"/>
            </p:cNvCxnSpPr>
            <p:nvPr/>
          </p:nvCxnSpPr>
          <p:spPr>
            <a:xfrm>
              <a:off x="2719293"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966735" y="1382501"/>
              <a:ext cx="3201227" cy="2446639"/>
              <a:chOff x="966735" y="1382501"/>
              <a:chExt cx="3201227" cy="2446639"/>
            </a:xfrm>
          </p:grpSpPr>
          <p:grpSp>
            <p:nvGrpSpPr>
              <p:cNvPr id="144" name="Group 143"/>
              <p:cNvGrpSpPr/>
              <p:nvPr/>
            </p:nvGrpSpPr>
            <p:grpSpPr>
              <a:xfrm>
                <a:off x="2352467" y="1382501"/>
                <a:ext cx="429763" cy="2446639"/>
                <a:chOff x="2283878" y="1382501"/>
                <a:chExt cx="429763" cy="2446639"/>
              </a:xfrm>
            </p:grpSpPr>
            <p:sp>
              <p:nvSpPr>
                <p:cNvPr id="148" name="Oval 147"/>
                <p:cNvSpPr/>
                <p:nvPr/>
              </p:nvSpPr>
              <p:spPr>
                <a:xfrm>
                  <a:off x="2283878" y="1382501"/>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S</a:t>
                  </a:r>
                  <a:endParaRPr lang="en-US" dirty="0">
                    <a:solidFill>
                      <a:schemeClr val="tx1"/>
                    </a:solidFill>
                    <a:latin typeface="Helvetica"/>
                    <a:cs typeface="Helvetica"/>
                  </a:endParaRPr>
                </a:p>
              </p:txBody>
            </p:sp>
            <p:sp>
              <p:nvSpPr>
                <p:cNvPr id="149" name="Oval 148"/>
                <p:cNvSpPr/>
                <p:nvPr/>
              </p:nvSpPr>
              <p:spPr>
                <a:xfrm>
                  <a:off x="2283878" y="3399377"/>
                  <a:ext cx="429763" cy="429763"/>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2</a:t>
                  </a:r>
                  <a:endParaRPr lang="en-US" dirty="0">
                    <a:solidFill>
                      <a:schemeClr val="tx1"/>
                    </a:solidFill>
                    <a:latin typeface="Helvetica"/>
                    <a:cs typeface="Helvetica"/>
                  </a:endParaRPr>
                </a:p>
              </p:txBody>
            </p:sp>
          </p:grpSp>
          <p:grpSp>
            <p:nvGrpSpPr>
              <p:cNvPr id="145" name="Group 144"/>
              <p:cNvGrpSpPr/>
              <p:nvPr/>
            </p:nvGrpSpPr>
            <p:grpSpPr>
              <a:xfrm>
                <a:off x="966735" y="2672552"/>
                <a:ext cx="3201227" cy="429763"/>
                <a:chOff x="966735" y="2672552"/>
                <a:chExt cx="3201227" cy="429763"/>
              </a:xfrm>
            </p:grpSpPr>
            <p:sp>
              <p:nvSpPr>
                <p:cNvPr id="146" name="Oval 145"/>
                <p:cNvSpPr/>
                <p:nvPr/>
              </p:nvSpPr>
              <p:spPr>
                <a:xfrm>
                  <a:off x="3738199" y="2672552"/>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3</a:t>
                  </a:r>
                  <a:endParaRPr lang="en-US" dirty="0">
                    <a:solidFill>
                      <a:schemeClr val="tx1"/>
                    </a:solidFill>
                    <a:latin typeface="Helvetica"/>
                    <a:cs typeface="Helvetica"/>
                  </a:endParaRPr>
                </a:p>
              </p:txBody>
            </p:sp>
            <p:sp>
              <p:nvSpPr>
                <p:cNvPr id="147" name="Oval 146"/>
                <p:cNvSpPr/>
                <p:nvPr/>
              </p:nvSpPr>
              <p:spPr>
                <a:xfrm>
                  <a:off x="966735" y="2672552"/>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1</a:t>
                  </a:r>
                  <a:endParaRPr lang="en-US" dirty="0">
                    <a:solidFill>
                      <a:schemeClr val="tx1"/>
                    </a:solidFill>
                    <a:latin typeface="Helvetica"/>
                    <a:cs typeface="Helvetica"/>
                  </a:endParaRPr>
                </a:p>
              </p:txBody>
            </p:sp>
          </p:grpSp>
        </p:grpSp>
        <p:cxnSp>
          <p:nvCxnSpPr>
            <p:cNvPr id="139" name="Straight Arrow Connector 138"/>
            <p:cNvCxnSpPr>
              <a:stCxn id="148" idx="3"/>
              <a:endCxn id="147" idx="7"/>
            </p:cNvCxnSpPr>
            <p:nvPr/>
          </p:nvCxnSpPr>
          <p:spPr>
            <a:xfrm flipH="1">
              <a:off x="1333561"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48" idx="4"/>
              <a:endCxn id="149" idx="0"/>
            </p:cNvCxnSpPr>
            <p:nvPr/>
          </p:nvCxnSpPr>
          <p:spPr>
            <a:xfrm>
              <a:off x="2567349" y="1812264"/>
              <a:ext cx="0" cy="1587113"/>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49" idx="6"/>
              <a:endCxn id="146" idx="3"/>
            </p:cNvCxnSpPr>
            <p:nvPr/>
          </p:nvCxnSpPr>
          <p:spPr>
            <a:xfrm flipV="1">
              <a:off x="278223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47" idx="5"/>
              <a:endCxn id="149" idx="2"/>
            </p:cNvCxnSpPr>
            <p:nvPr/>
          </p:nvCxnSpPr>
          <p:spPr>
            <a:xfrm>
              <a:off x="133356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47" idx="6"/>
              <a:endCxn id="146" idx="2"/>
            </p:cNvCxnSpPr>
            <p:nvPr/>
          </p:nvCxnSpPr>
          <p:spPr>
            <a:xfrm>
              <a:off x="1396498" y="2887434"/>
              <a:ext cx="2341701" cy="0"/>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5138110" y="4334366"/>
            <a:ext cx="2919656" cy="2231437"/>
            <a:chOff x="966735" y="1382501"/>
            <a:chExt cx="3201227" cy="2446639"/>
          </a:xfrm>
        </p:grpSpPr>
        <p:cxnSp>
          <p:nvCxnSpPr>
            <p:cNvPr id="124" name="Straight Arrow Connector 123"/>
            <p:cNvCxnSpPr>
              <a:stCxn id="135" idx="5"/>
              <a:endCxn id="133" idx="1"/>
            </p:cNvCxnSpPr>
            <p:nvPr/>
          </p:nvCxnSpPr>
          <p:spPr>
            <a:xfrm>
              <a:off x="2719293"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966735" y="1382501"/>
              <a:ext cx="3201227" cy="2446639"/>
              <a:chOff x="966735" y="1382501"/>
              <a:chExt cx="3201227" cy="2446639"/>
            </a:xfrm>
          </p:grpSpPr>
          <p:grpSp>
            <p:nvGrpSpPr>
              <p:cNvPr id="131" name="Group 130"/>
              <p:cNvGrpSpPr/>
              <p:nvPr/>
            </p:nvGrpSpPr>
            <p:grpSpPr>
              <a:xfrm>
                <a:off x="2352467" y="1382501"/>
                <a:ext cx="429763" cy="2446639"/>
                <a:chOff x="2283878" y="1382501"/>
                <a:chExt cx="429763" cy="2446639"/>
              </a:xfrm>
            </p:grpSpPr>
            <p:sp>
              <p:nvSpPr>
                <p:cNvPr id="135" name="Oval 134"/>
                <p:cNvSpPr/>
                <p:nvPr/>
              </p:nvSpPr>
              <p:spPr>
                <a:xfrm>
                  <a:off x="2283878" y="1382501"/>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S</a:t>
                  </a:r>
                  <a:endParaRPr lang="en-US" dirty="0">
                    <a:solidFill>
                      <a:schemeClr val="tx1"/>
                    </a:solidFill>
                    <a:latin typeface="Helvetica"/>
                    <a:cs typeface="Helvetica"/>
                  </a:endParaRPr>
                </a:p>
              </p:txBody>
            </p:sp>
            <p:sp>
              <p:nvSpPr>
                <p:cNvPr id="136" name="Oval 135"/>
                <p:cNvSpPr/>
                <p:nvPr/>
              </p:nvSpPr>
              <p:spPr>
                <a:xfrm>
                  <a:off x="2283878" y="3399377"/>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2</a:t>
                  </a:r>
                  <a:endParaRPr lang="en-US" dirty="0">
                    <a:solidFill>
                      <a:schemeClr val="tx1"/>
                    </a:solidFill>
                    <a:latin typeface="Helvetica"/>
                    <a:cs typeface="Helvetica"/>
                  </a:endParaRPr>
                </a:p>
              </p:txBody>
            </p:sp>
          </p:grpSp>
          <p:grpSp>
            <p:nvGrpSpPr>
              <p:cNvPr id="132" name="Group 131"/>
              <p:cNvGrpSpPr/>
              <p:nvPr/>
            </p:nvGrpSpPr>
            <p:grpSpPr>
              <a:xfrm>
                <a:off x="966735" y="2672552"/>
                <a:ext cx="3201227" cy="429763"/>
                <a:chOff x="966735" y="2672552"/>
                <a:chExt cx="3201227" cy="429763"/>
              </a:xfrm>
            </p:grpSpPr>
            <p:sp>
              <p:nvSpPr>
                <p:cNvPr id="133" name="Oval 132"/>
                <p:cNvSpPr/>
                <p:nvPr/>
              </p:nvSpPr>
              <p:spPr>
                <a:xfrm>
                  <a:off x="3738199" y="2672552"/>
                  <a:ext cx="429763" cy="429763"/>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3</a:t>
                  </a:r>
                  <a:endParaRPr lang="en-US" dirty="0">
                    <a:solidFill>
                      <a:schemeClr val="tx1"/>
                    </a:solidFill>
                    <a:latin typeface="Helvetica"/>
                    <a:cs typeface="Helvetica"/>
                  </a:endParaRPr>
                </a:p>
              </p:txBody>
            </p:sp>
            <p:sp>
              <p:nvSpPr>
                <p:cNvPr id="134" name="Oval 133"/>
                <p:cNvSpPr/>
                <p:nvPr/>
              </p:nvSpPr>
              <p:spPr>
                <a:xfrm>
                  <a:off x="966735" y="2672552"/>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1</a:t>
                  </a:r>
                  <a:endParaRPr lang="en-US" dirty="0">
                    <a:solidFill>
                      <a:schemeClr val="tx1"/>
                    </a:solidFill>
                    <a:latin typeface="Helvetica"/>
                    <a:cs typeface="Helvetica"/>
                  </a:endParaRPr>
                </a:p>
              </p:txBody>
            </p:sp>
          </p:grpSp>
        </p:grpSp>
        <p:cxnSp>
          <p:nvCxnSpPr>
            <p:cNvPr id="126" name="Straight Arrow Connector 125"/>
            <p:cNvCxnSpPr>
              <a:stCxn id="135" idx="3"/>
              <a:endCxn id="134" idx="7"/>
            </p:cNvCxnSpPr>
            <p:nvPr/>
          </p:nvCxnSpPr>
          <p:spPr>
            <a:xfrm flipH="1">
              <a:off x="1333561"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35" idx="4"/>
              <a:endCxn id="136" idx="0"/>
            </p:cNvCxnSpPr>
            <p:nvPr/>
          </p:nvCxnSpPr>
          <p:spPr>
            <a:xfrm>
              <a:off x="2567349" y="1812264"/>
              <a:ext cx="0" cy="1587113"/>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36" idx="6"/>
              <a:endCxn id="133" idx="3"/>
            </p:cNvCxnSpPr>
            <p:nvPr/>
          </p:nvCxnSpPr>
          <p:spPr>
            <a:xfrm flipV="1">
              <a:off x="278223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34" idx="5"/>
              <a:endCxn id="136" idx="2"/>
            </p:cNvCxnSpPr>
            <p:nvPr/>
          </p:nvCxnSpPr>
          <p:spPr>
            <a:xfrm>
              <a:off x="133356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34" idx="6"/>
              <a:endCxn id="133" idx="2"/>
            </p:cNvCxnSpPr>
            <p:nvPr/>
          </p:nvCxnSpPr>
          <p:spPr>
            <a:xfrm>
              <a:off x="1396498" y="2887434"/>
              <a:ext cx="2341701" cy="0"/>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2208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2943861" y="1170432"/>
            <a:ext cx="5856005" cy="5449824"/>
          </a:xfrm>
          <a:prstGeom prst="ellipse">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smtClean="0"/>
              <a:t>Checking with </a:t>
            </a:r>
            <a:r>
              <a:rPr lang="en-US" u="sng" dirty="0" smtClean="0">
                <a:solidFill>
                  <a:srgbClr val="FF0000"/>
                </a:solidFill>
              </a:rPr>
              <a:t>Un</a:t>
            </a:r>
            <a:r>
              <a:rPr lang="en-US" u="sng" dirty="0" smtClean="0"/>
              <a:t>directed</a:t>
            </a:r>
            <a:r>
              <a:rPr lang="en-US" dirty="0" smtClean="0"/>
              <a:t> Spanning Trees</a:t>
            </a:r>
            <a:endParaRPr lang="en-US" dirty="0"/>
          </a:p>
        </p:txBody>
      </p:sp>
      <p:sp>
        <p:nvSpPr>
          <p:cNvPr id="7" name="Content Placeholder 6"/>
          <p:cNvSpPr>
            <a:spLocks noGrp="1"/>
          </p:cNvSpPr>
          <p:nvPr>
            <p:ph idx="1"/>
          </p:nvPr>
        </p:nvSpPr>
        <p:spPr/>
        <p:txBody>
          <a:bodyPr/>
          <a:lstStyle/>
          <a:p>
            <a:pPr>
              <a:buNone/>
            </a:pPr>
            <a:endParaRPr lang="en-US" dirty="0" smtClean="0"/>
          </a:p>
          <a:p>
            <a:pPr>
              <a:buNone/>
            </a:pPr>
            <a:endParaRPr lang="en-US" dirty="0" smtClean="0"/>
          </a:p>
          <a:p>
            <a:pPr>
              <a:buNone/>
            </a:pPr>
            <a:endParaRPr lang="en-US" dirty="0"/>
          </a:p>
        </p:txBody>
      </p:sp>
      <p:sp>
        <p:nvSpPr>
          <p:cNvPr id="19" name="Slide Number Placeholder 3"/>
          <p:cNvSpPr>
            <a:spLocks noGrp="1"/>
          </p:cNvSpPr>
          <p:nvPr>
            <p:ph type="sldNum" sz="quarter" idx="12"/>
          </p:nvPr>
        </p:nvSpPr>
        <p:spPr/>
        <p:txBody>
          <a:bodyPr/>
          <a:lstStyle/>
          <a:p>
            <a:fld id="{95F49A11-4B39-48D4-8966-49C2E34D7E20}" type="slidenum">
              <a:rPr lang="en-US" smtClean="0"/>
              <a:pPr/>
              <a:t>116</a:t>
            </a:fld>
            <a:endParaRPr lang="en-US"/>
          </a:p>
        </p:txBody>
      </p:sp>
      <p:sp>
        <p:nvSpPr>
          <p:cNvPr id="3" name="TextBox 2"/>
          <p:cNvSpPr txBox="1"/>
          <p:nvPr/>
        </p:nvSpPr>
        <p:spPr>
          <a:xfrm>
            <a:off x="134770" y="5956982"/>
            <a:ext cx="2545438" cy="904863"/>
          </a:xfrm>
          <a:prstGeom prst="rect">
            <a:avLst/>
          </a:prstGeom>
          <a:solidFill>
            <a:schemeClr val="accent6">
              <a:lumMod val="20000"/>
              <a:lumOff val="80000"/>
            </a:schemeClr>
          </a:solidFill>
        </p:spPr>
        <p:txBody>
          <a:bodyPr wrap="none" rtlCol="0">
            <a:spAutoFit/>
          </a:bodyPr>
          <a:lstStyle/>
          <a:p>
            <a:pPr>
              <a:buNone/>
            </a:pPr>
            <a:r>
              <a:rPr lang="en-US" sz="2400" dirty="0" smtClean="0">
                <a:latin typeface="Helvetica"/>
                <a:cs typeface="Helvetica"/>
              </a:rPr>
              <a:t>Each tree checks</a:t>
            </a:r>
          </a:p>
          <a:p>
            <a:pPr>
              <a:buNone/>
            </a:pPr>
            <a:r>
              <a:rPr lang="en-US" sz="2400" dirty="0" smtClean="0">
                <a:latin typeface="Helvetica"/>
                <a:cs typeface="Helvetica"/>
              </a:rPr>
              <a:t>1 data symbol</a:t>
            </a:r>
            <a:endParaRPr lang="en-US" sz="2400" dirty="0">
              <a:latin typeface="Helvetica"/>
              <a:cs typeface="Helvetica"/>
            </a:endParaRPr>
          </a:p>
        </p:txBody>
      </p:sp>
      <p:cxnSp>
        <p:nvCxnSpPr>
          <p:cNvPr id="28" name="Straight Arrow Connector 27"/>
          <p:cNvCxnSpPr/>
          <p:nvPr/>
        </p:nvCxnSpPr>
        <p:spPr>
          <a:xfrm flipV="1">
            <a:off x="4343400" y="2183652"/>
            <a:ext cx="76200" cy="3074148"/>
          </a:xfrm>
          <a:prstGeom prst="straightConnector1">
            <a:avLst/>
          </a:prstGeom>
          <a:ln w="47625">
            <a:solidFill>
              <a:srgbClr val="C0000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349126" y="4025526"/>
            <a:ext cx="1765674" cy="1384674"/>
          </a:xfrm>
          <a:prstGeom prst="straightConnector1">
            <a:avLst/>
          </a:prstGeom>
          <a:ln w="47625">
            <a:solidFill>
              <a:schemeClr val="bg2">
                <a:lumMod val="40000"/>
                <a:lumOff val="60000"/>
              </a:schemeClr>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3086100" y="3619500"/>
            <a:ext cx="2895600" cy="76200"/>
          </a:xfrm>
          <a:prstGeom prst="straightConnector1">
            <a:avLst/>
          </a:prstGeom>
          <a:ln w="47625">
            <a:solidFill>
              <a:srgbClr val="FFC00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4711326" y="2120526"/>
            <a:ext cx="2070474" cy="1765674"/>
          </a:xfrm>
          <a:prstGeom prst="straightConnector1">
            <a:avLst/>
          </a:prstGeom>
          <a:ln w="47625">
            <a:solidFill>
              <a:srgbClr val="C00000"/>
            </a:solidFill>
            <a:round/>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V="1">
            <a:off x="4953000" y="1752600"/>
            <a:ext cx="1765674" cy="2070474"/>
          </a:xfrm>
          <a:prstGeom prst="straightConnector1">
            <a:avLst/>
          </a:prstGeom>
          <a:ln w="47625">
            <a:solidFill>
              <a:srgbClr val="00B0F0"/>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635126" y="3886200"/>
            <a:ext cx="2146674" cy="1308474"/>
          </a:xfrm>
          <a:prstGeom prst="straightConnector1">
            <a:avLst/>
          </a:prstGeom>
          <a:ln w="47625">
            <a:solidFill>
              <a:srgbClr val="FFC00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438400" y="2120526"/>
            <a:ext cx="1841874" cy="1689474"/>
          </a:xfrm>
          <a:prstGeom prst="straightConnector1">
            <a:avLst/>
          </a:prstGeom>
          <a:ln w="47625">
            <a:solidFill>
              <a:schemeClr val="bg2">
                <a:lumMod val="40000"/>
                <a:lumOff val="60000"/>
              </a:schemeClr>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349126" y="1905000"/>
            <a:ext cx="1841874" cy="1689474"/>
          </a:xfrm>
          <a:prstGeom prst="straightConnector1">
            <a:avLst/>
          </a:prstGeom>
          <a:ln w="47625">
            <a:solidFill>
              <a:schemeClr val="bg2">
                <a:lumMod val="40000"/>
                <a:lumOff val="60000"/>
              </a:schemeClr>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724400" y="4101726"/>
            <a:ext cx="2146674" cy="1308474"/>
          </a:xfrm>
          <a:prstGeom prst="straightConnector1">
            <a:avLst/>
          </a:prstGeom>
          <a:ln w="47625">
            <a:solidFill>
              <a:srgbClr val="00B0F0"/>
            </a:solidFill>
            <a:round/>
            <a:tailEnd type="triangle" w="med"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bwMode="auto">
          <a:xfrm>
            <a:off x="1853513" y="3528541"/>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a:cs typeface="Helvetica"/>
              </a:rPr>
              <a:t>1</a:t>
            </a:r>
            <a:endParaRPr kumimoji="0" lang="en-US" sz="3200" b="0" i="0" u="none" strike="noStrike" cap="none" normalizeH="0" baseline="0" dirty="0" smtClean="0">
              <a:ln>
                <a:noFill/>
              </a:ln>
              <a:solidFill>
                <a:schemeClr val="tx1"/>
              </a:solidFill>
              <a:effectLst/>
              <a:latin typeface="Helvetica"/>
              <a:cs typeface="Helvetica"/>
            </a:endParaRPr>
          </a:p>
        </p:txBody>
      </p:sp>
      <p:sp>
        <p:nvSpPr>
          <p:cNvPr id="39" name="Oval 38"/>
          <p:cNvSpPr/>
          <p:nvPr/>
        </p:nvSpPr>
        <p:spPr bwMode="auto">
          <a:xfrm>
            <a:off x="6783858" y="3619158"/>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a:cs typeface="Helvetica"/>
              </a:rPr>
              <a:t>3</a:t>
            </a:r>
            <a:endParaRPr kumimoji="0" lang="en-US" sz="3200" b="0" i="0" u="none" strike="noStrike" cap="none" normalizeH="0" baseline="0" dirty="0" smtClean="0">
              <a:ln>
                <a:noFill/>
              </a:ln>
              <a:solidFill>
                <a:schemeClr val="tx1"/>
              </a:solidFill>
              <a:effectLst/>
              <a:latin typeface="Helvetica"/>
              <a:cs typeface="Helvetica"/>
            </a:endParaRPr>
          </a:p>
        </p:txBody>
      </p:sp>
      <p:sp>
        <p:nvSpPr>
          <p:cNvPr id="40" name="Oval 39"/>
          <p:cNvSpPr/>
          <p:nvPr/>
        </p:nvSpPr>
        <p:spPr bwMode="auto">
          <a:xfrm>
            <a:off x="4080475" y="530242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a:cs typeface="Helvetica"/>
              </a:rPr>
              <a:t>2</a:t>
            </a:r>
            <a:endParaRPr kumimoji="0" lang="en-US" sz="3200" b="0" i="0" u="none" strike="noStrike" cap="none" normalizeH="0" baseline="0" dirty="0" smtClean="0">
              <a:ln>
                <a:noFill/>
              </a:ln>
              <a:solidFill>
                <a:schemeClr val="tx1"/>
              </a:solidFill>
              <a:effectLst/>
              <a:latin typeface="Helvetica"/>
              <a:cs typeface="Helvetica"/>
            </a:endParaRPr>
          </a:p>
        </p:txBody>
      </p:sp>
      <p:sp>
        <p:nvSpPr>
          <p:cNvPr id="41" name="Oval 40"/>
          <p:cNvSpPr/>
          <p:nvPr/>
        </p:nvSpPr>
        <p:spPr bwMode="auto">
          <a:xfrm>
            <a:off x="4219146" y="163109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a:cs typeface="Helvetica"/>
              </a:rPr>
              <a:t>S</a:t>
            </a:r>
            <a:endParaRPr kumimoji="0" lang="en-US" sz="3200" b="0" i="0" u="none" strike="noStrike" cap="none" normalizeH="0" baseline="0" dirty="0" smtClean="0">
              <a:ln>
                <a:noFill/>
              </a:ln>
              <a:solidFill>
                <a:schemeClr val="tx1"/>
              </a:solidFill>
              <a:effectLst/>
              <a:latin typeface="Helvetica"/>
              <a:cs typeface="Helvetica"/>
            </a:endParaRPr>
          </a:p>
        </p:txBody>
      </p:sp>
      <p:sp>
        <p:nvSpPr>
          <p:cNvPr id="42" name="TextBox 41"/>
          <p:cNvSpPr txBox="1"/>
          <p:nvPr/>
        </p:nvSpPr>
        <p:spPr>
          <a:xfrm>
            <a:off x="3536430" y="3806568"/>
            <a:ext cx="1225737" cy="457200"/>
          </a:xfrm>
          <a:prstGeom prst="rect">
            <a:avLst/>
          </a:prstGeom>
          <a:noFill/>
        </p:spPr>
        <p:txBody>
          <a:bodyPr wrap="none" rtlCol="0" anchor="ctr" anchorCtr="0">
            <a:noAutofit/>
          </a:bodyPr>
          <a:lstStyle/>
          <a:p>
            <a:pPr algn="ctr">
              <a:buNone/>
            </a:pPr>
            <a:r>
              <a:rPr lang="en-US" dirty="0" smtClean="0">
                <a:latin typeface="Helvetica"/>
                <a:cs typeface="Helvetica"/>
              </a:rPr>
              <a:t>X</a:t>
            </a:r>
            <a:r>
              <a:rPr lang="en-US" baseline="-25000" dirty="0">
                <a:latin typeface="Helvetica"/>
                <a:cs typeface="Helvetica"/>
              </a:rPr>
              <a:t>2</a:t>
            </a:r>
            <a:endParaRPr lang="en-US" dirty="0">
              <a:latin typeface="Helvetica"/>
              <a:cs typeface="Helvetica"/>
            </a:endParaRPr>
          </a:p>
          <a:p>
            <a:pPr algn="ctr">
              <a:buNone/>
            </a:pPr>
            <a:endParaRPr lang="en-US" sz="3200" dirty="0">
              <a:latin typeface="Helvetica"/>
              <a:cs typeface="Helvetica"/>
            </a:endParaRPr>
          </a:p>
        </p:txBody>
      </p:sp>
      <p:sp>
        <p:nvSpPr>
          <p:cNvPr id="43" name="TextBox 42"/>
          <p:cNvSpPr txBox="1"/>
          <p:nvPr/>
        </p:nvSpPr>
        <p:spPr>
          <a:xfrm>
            <a:off x="4229100" y="3223498"/>
            <a:ext cx="1225737" cy="457200"/>
          </a:xfrm>
          <a:prstGeom prst="rect">
            <a:avLst/>
          </a:prstGeom>
          <a:noFill/>
        </p:spPr>
        <p:txBody>
          <a:bodyPr wrap="none" rtlCol="0" anchor="ctr" anchorCtr="0">
            <a:noAutofit/>
          </a:bodyPr>
          <a:lstStyle/>
          <a:p>
            <a:pPr algn="ctr">
              <a:buNone/>
            </a:pPr>
            <a:r>
              <a:rPr lang="en-US" dirty="0" smtClean="0">
                <a:latin typeface="Helvetica"/>
                <a:cs typeface="Helvetica"/>
              </a:rPr>
              <a:t>Y</a:t>
            </a:r>
            <a:r>
              <a:rPr lang="en-US" sz="3200" baseline="-25000" dirty="0">
                <a:latin typeface="Helvetica"/>
                <a:cs typeface="Helvetica"/>
              </a:rPr>
              <a:t>S</a:t>
            </a:r>
            <a:endParaRPr lang="en-US" dirty="0">
              <a:latin typeface="Helvetica"/>
              <a:cs typeface="Helvetica"/>
            </a:endParaRPr>
          </a:p>
          <a:p>
            <a:pPr algn="ctr">
              <a:buNone/>
            </a:pPr>
            <a:endParaRPr lang="en-US" sz="3200" dirty="0">
              <a:latin typeface="Helvetica"/>
              <a:cs typeface="Helvetica"/>
            </a:endParaRPr>
          </a:p>
        </p:txBody>
      </p:sp>
      <p:sp>
        <p:nvSpPr>
          <p:cNvPr id="44" name="TextBox 43"/>
          <p:cNvSpPr txBox="1"/>
          <p:nvPr/>
        </p:nvSpPr>
        <p:spPr>
          <a:xfrm>
            <a:off x="5012655" y="3205067"/>
            <a:ext cx="1225737" cy="457200"/>
          </a:xfrm>
          <a:prstGeom prst="rect">
            <a:avLst/>
          </a:prstGeom>
          <a:noFill/>
        </p:spPr>
        <p:txBody>
          <a:bodyPr wrap="none" rtlCol="0" anchor="ctr" anchorCtr="0">
            <a:noAutofit/>
          </a:bodyPr>
          <a:lstStyle/>
          <a:p>
            <a:pPr algn="ctr">
              <a:buNone/>
            </a:pPr>
            <a:r>
              <a:rPr lang="en-US" dirty="0" smtClean="0">
                <a:latin typeface="Helvetica"/>
                <a:cs typeface="Helvetica"/>
              </a:rPr>
              <a:t>X</a:t>
            </a:r>
            <a:r>
              <a:rPr lang="en-US" baseline="-25000" dirty="0">
                <a:latin typeface="Helvetica"/>
                <a:cs typeface="Helvetica"/>
              </a:rPr>
              <a:t>S</a:t>
            </a:r>
            <a:endParaRPr lang="en-US" dirty="0">
              <a:latin typeface="Helvetica"/>
              <a:cs typeface="Helvetica"/>
            </a:endParaRPr>
          </a:p>
          <a:p>
            <a:pPr algn="ctr">
              <a:buNone/>
            </a:pPr>
            <a:endParaRPr lang="en-US" sz="3200" dirty="0">
              <a:latin typeface="Helvetica"/>
              <a:cs typeface="Helvetica"/>
            </a:endParaRPr>
          </a:p>
        </p:txBody>
      </p:sp>
      <p:sp>
        <p:nvSpPr>
          <p:cNvPr id="45" name="TextBox 44"/>
          <p:cNvSpPr txBox="1"/>
          <p:nvPr/>
        </p:nvSpPr>
        <p:spPr>
          <a:xfrm>
            <a:off x="4841968" y="4266030"/>
            <a:ext cx="1225737" cy="457200"/>
          </a:xfrm>
          <a:prstGeom prst="rect">
            <a:avLst/>
          </a:prstGeom>
          <a:noFill/>
        </p:spPr>
        <p:txBody>
          <a:bodyPr wrap="none" rtlCol="0" anchor="ctr" anchorCtr="0">
            <a:noAutofit/>
          </a:bodyPr>
          <a:lstStyle/>
          <a:p>
            <a:pPr algn="ctr">
              <a:buNone/>
            </a:pPr>
            <a:r>
              <a:rPr lang="en-US" dirty="0" smtClean="0">
                <a:latin typeface="Helvetica"/>
                <a:cs typeface="Helvetica"/>
              </a:rPr>
              <a:t>Y</a:t>
            </a:r>
            <a:r>
              <a:rPr lang="en-US" sz="3200" baseline="-25000" dirty="0">
                <a:latin typeface="Helvetica"/>
                <a:cs typeface="Helvetica"/>
              </a:rPr>
              <a:t>3</a:t>
            </a:r>
            <a:endParaRPr lang="en-US" dirty="0">
              <a:latin typeface="Helvetica"/>
              <a:cs typeface="Helvetica"/>
            </a:endParaRPr>
          </a:p>
          <a:p>
            <a:pPr algn="ctr">
              <a:buNone/>
            </a:pPr>
            <a:endParaRPr lang="en-US" sz="3200" dirty="0">
              <a:latin typeface="Helvetica"/>
              <a:cs typeface="Helvetica"/>
            </a:endParaRPr>
          </a:p>
        </p:txBody>
      </p:sp>
      <p:sp>
        <p:nvSpPr>
          <p:cNvPr id="46" name="TextBox 18"/>
          <p:cNvSpPr txBox="1"/>
          <p:nvPr/>
        </p:nvSpPr>
        <p:spPr>
          <a:xfrm>
            <a:off x="5226237" y="1532479"/>
            <a:ext cx="1143000" cy="457200"/>
          </a:xfrm>
          <a:prstGeom prst="rect">
            <a:avLst/>
          </a:prstGeom>
          <a:solidFill>
            <a:srgbClr val="FFFF99"/>
          </a:solidFill>
          <a:effectLst>
            <a:outerShdw blurRad="50800" dist="38100" dir="2700000" algn="tl" rotWithShape="0">
              <a:prstClr val="black">
                <a:alpha val="40000"/>
              </a:prstClr>
            </a:outerShdw>
          </a:effectLst>
        </p:spPr>
        <p:txBody>
          <a:bodyPr wrap="none" rtlCol="0" anchor="ctr" anchorCtr="0">
            <a:noAutofit/>
          </a:bodyPr>
          <a:lstStyle>
            <a:defPPr>
              <a:defRPr lang="en-US"/>
            </a:defPPr>
            <a:lvl1pPr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1pPr>
            <a:lvl2pPr marL="4572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2pPr>
            <a:lvl3pPr marL="9144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3pPr>
            <a:lvl4pPr marL="13716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4pPr>
            <a:lvl5pPr marL="18288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lgn="ctr">
              <a:buNone/>
            </a:pPr>
            <a:r>
              <a:rPr lang="en-US" sz="2000" dirty="0" smtClean="0">
                <a:latin typeface="Helvetica"/>
                <a:cs typeface="Helvetica"/>
              </a:rPr>
              <a:t>X</a:t>
            </a:r>
            <a:r>
              <a:rPr lang="en-US" sz="2000" baseline="-25000" dirty="0" smtClean="0">
                <a:latin typeface="Helvetica"/>
                <a:cs typeface="Helvetica"/>
              </a:rPr>
              <a:t>S</a:t>
            </a:r>
            <a:r>
              <a:rPr lang="en-US" sz="2000" dirty="0" smtClean="0">
                <a:latin typeface="Helvetica"/>
                <a:cs typeface="Helvetica"/>
              </a:rPr>
              <a:t>, Y</a:t>
            </a:r>
            <a:r>
              <a:rPr lang="en-US" sz="2000" baseline="-25000" dirty="0">
                <a:latin typeface="Helvetica"/>
                <a:cs typeface="Helvetica"/>
              </a:rPr>
              <a:t>S</a:t>
            </a:r>
            <a:r>
              <a:rPr lang="en-US" sz="2000" dirty="0" smtClean="0">
                <a:latin typeface="Helvetica"/>
                <a:cs typeface="Helvetica"/>
              </a:rPr>
              <a:t>, Z</a:t>
            </a:r>
            <a:r>
              <a:rPr lang="en-US" sz="2000" baseline="-25000" dirty="0">
                <a:latin typeface="Helvetica"/>
                <a:cs typeface="Helvetica"/>
              </a:rPr>
              <a:t>S</a:t>
            </a:r>
            <a:endParaRPr lang="en-US" sz="2000" dirty="0" smtClean="0">
              <a:latin typeface="Helvetica"/>
              <a:cs typeface="Helvetica"/>
            </a:endParaRPr>
          </a:p>
        </p:txBody>
      </p:sp>
      <p:sp>
        <p:nvSpPr>
          <p:cNvPr id="47" name="TextBox 66"/>
          <p:cNvSpPr txBox="1"/>
          <p:nvPr/>
        </p:nvSpPr>
        <p:spPr>
          <a:xfrm>
            <a:off x="4724400" y="5728382"/>
            <a:ext cx="1143000" cy="457200"/>
          </a:xfrm>
          <a:prstGeom prst="rect">
            <a:avLst/>
          </a:prstGeom>
          <a:solidFill>
            <a:srgbClr val="FFFF99"/>
          </a:solidFill>
          <a:effectLst>
            <a:outerShdw blurRad="50800" dist="38100" dir="2700000" algn="tl" rotWithShape="0">
              <a:prstClr val="black">
                <a:alpha val="40000"/>
              </a:prstClr>
            </a:outerShdw>
          </a:effectLst>
        </p:spPr>
        <p:txBody>
          <a:bodyPr wrap="none" rtlCol="0" anchor="ctr" anchorCtr="0">
            <a:noAutofit/>
          </a:bodyPr>
          <a:lstStyle>
            <a:defPPr>
              <a:defRPr lang="en-US"/>
            </a:defPPr>
            <a:lvl1pPr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1pPr>
            <a:lvl2pPr marL="4572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2pPr>
            <a:lvl3pPr marL="9144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3pPr>
            <a:lvl4pPr marL="13716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4pPr>
            <a:lvl5pPr marL="18288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lgn="ctr">
              <a:buNone/>
            </a:pPr>
            <a:r>
              <a:rPr lang="en-US" sz="2000" dirty="0" smtClean="0">
                <a:latin typeface="Helvetica"/>
                <a:cs typeface="Helvetica"/>
              </a:rPr>
              <a:t>X</a:t>
            </a:r>
            <a:r>
              <a:rPr lang="en-US" sz="2000" baseline="-25000" dirty="0">
                <a:latin typeface="Helvetica"/>
                <a:cs typeface="Helvetica"/>
              </a:rPr>
              <a:t>2</a:t>
            </a:r>
            <a:r>
              <a:rPr lang="en-US" sz="2000" dirty="0" smtClean="0">
                <a:latin typeface="Helvetica"/>
                <a:cs typeface="Helvetica"/>
              </a:rPr>
              <a:t>, Y</a:t>
            </a:r>
            <a:r>
              <a:rPr lang="en-US" sz="2000" baseline="-25000" dirty="0">
                <a:latin typeface="Helvetica"/>
                <a:cs typeface="Helvetica"/>
              </a:rPr>
              <a:t>2</a:t>
            </a:r>
            <a:r>
              <a:rPr lang="en-US" sz="2000" dirty="0" smtClean="0">
                <a:latin typeface="Helvetica"/>
                <a:cs typeface="Helvetica"/>
              </a:rPr>
              <a:t>, Z</a:t>
            </a:r>
            <a:r>
              <a:rPr lang="en-US" sz="2000" baseline="-25000" dirty="0">
                <a:latin typeface="Helvetica"/>
                <a:cs typeface="Helvetica"/>
              </a:rPr>
              <a:t>2</a:t>
            </a:r>
            <a:endParaRPr lang="en-US" sz="2000" dirty="0" smtClean="0">
              <a:latin typeface="Helvetica"/>
              <a:cs typeface="Helvetica"/>
            </a:endParaRPr>
          </a:p>
        </p:txBody>
      </p:sp>
      <p:sp>
        <p:nvSpPr>
          <p:cNvPr id="48" name="TextBox 67"/>
          <p:cNvSpPr txBox="1"/>
          <p:nvPr/>
        </p:nvSpPr>
        <p:spPr>
          <a:xfrm>
            <a:off x="7481247" y="3627395"/>
            <a:ext cx="1143000" cy="457200"/>
          </a:xfrm>
          <a:prstGeom prst="rect">
            <a:avLst/>
          </a:prstGeom>
          <a:solidFill>
            <a:srgbClr val="FFFF99"/>
          </a:solidFill>
          <a:effectLst>
            <a:outerShdw blurRad="50800" dist="38100" dir="2700000" algn="tl" rotWithShape="0">
              <a:prstClr val="black">
                <a:alpha val="40000"/>
              </a:prstClr>
            </a:outerShdw>
          </a:effectLst>
        </p:spPr>
        <p:txBody>
          <a:bodyPr wrap="none" rtlCol="0" anchor="ctr" anchorCtr="0">
            <a:noAutofit/>
          </a:bodyPr>
          <a:lstStyle>
            <a:defPPr>
              <a:defRPr lang="en-US"/>
            </a:defPPr>
            <a:lvl1pPr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1pPr>
            <a:lvl2pPr marL="4572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2pPr>
            <a:lvl3pPr marL="9144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3pPr>
            <a:lvl4pPr marL="13716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4pPr>
            <a:lvl5pPr marL="18288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lgn="ctr">
              <a:buNone/>
            </a:pPr>
            <a:r>
              <a:rPr lang="en-US" sz="2000" dirty="0" smtClean="0">
                <a:latin typeface="Helvetica"/>
                <a:cs typeface="Helvetica"/>
              </a:rPr>
              <a:t>X</a:t>
            </a:r>
            <a:r>
              <a:rPr lang="en-US" sz="2000" baseline="-25000" dirty="0" smtClean="0">
                <a:latin typeface="Helvetica"/>
                <a:cs typeface="Helvetica"/>
              </a:rPr>
              <a:t>3</a:t>
            </a:r>
            <a:r>
              <a:rPr lang="en-US" sz="2000" dirty="0" smtClean="0">
                <a:latin typeface="Helvetica"/>
                <a:cs typeface="Helvetica"/>
              </a:rPr>
              <a:t>, Y</a:t>
            </a:r>
            <a:r>
              <a:rPr lang="en-US" sz="2000" baseline="-25000" dirty="0" smtClean="0">
                <a:latin typeface="Helvetica"/>
                <a:cs typeface="Helvetica"/>
              </a:rPr>
              <a:t>3</a:t>
            </a:r>
            <a:r>
              <a:rPr lang="en-US" sz="2000" dirty="0" smtClean="0">
                <a:latin typeface="Helvetica"/>
                <a:cs typeface="Helvetica"/>
              </a:rPr>
              <a:t>, Z</a:t>
            </a:r>
            <a:r>
              <a:rPr lang="en-US" sz="2000" baseline="-25000" dirty="0" smtClean="0">
                <a:latin typeface="Helvetica"/>
                <a:cs typeface="Helvetica"/>
              </a:rPr>
              <a:t>3</a:t>
            </a:r>
            <a:endParaRPr lang="en-US" sz="2000" dirty="0" smtClean="0">
              <a:latin typeface="Helvetica"/>
              <a:cs typeface="Helvetica"/>
            </a:endParaRPr>
          </a:p>
        </p:txBody>
      </p:sp>
      <p:sp>
        <p:nvSpPr>
          <p:cNvPr id="49" name="TextBox 48"/>
          <p:cNvSpPr txBox="1"/>
          <p:nvPr/>
        </p:nvSpPr>
        <p:spPr>
          <a:xfrm>
            <a:off x="5495177" y="4854014"/>
            <a:ext cx="1225737" cy="457200"/>
          </a:xfrm>
          <a:prstGeom prst="rect">
            <a:avLst/>
          </a:prstGeom>
          <a:noFill/>
        </p:spPr>
        <p:txBody>
          <a:bodyPr wrap="none" rtlCol="0" anchor="ctr" anchorCtr="0">
            <a:noAutofit/>
          </a:bodyPr>
          <a:lstStyle/>
          <a:p>
            <a:pPr algn="ctr">
              <a:buNone/>
            </a:pPr>
            <a:r>
              <a:rPr lang="en-US" dirty="0" smtClean="0">
                <a:latin typeface="Helvetica"/>
                <a:cs typeface="Helvetica"/>
              </a:rPr>
              <a:t>Z</a:t>
            </a:r>
            <a:r>
              <a:rPr lang="en-US" baseline="-25000" dirty="0">
                <a:latin typeface="Helvetica"/>
                <a:cs typeface="Helvetica"/>
              </a:rPr>
              <a:t>2</a:t>
            </a:r>
            <a:endParaRPr lang="en-US" dirty="0">
              <a:latin typeface="Helvetica"/>
              <a:cs typeface="Helvetica"/>
            </a:endParaRPr>
          </a:p>
          <a:p>
            <a:pPr algn="ctr">
              <a:buNone/>
            </a:pPr>
            <a:endParaRPr lang="en-US" sz="3200" dirty="0">
              <a:latin typeface="Helvetica"/>
              <a:cs typeface="Helvetica"/>
            </a:endParaRPr>
          </a:p>
        </p:txBody>
      </p:sp>
      <p:sp>
        <p:nvSpPr>
          <p:cNvPr id="50" name="TextBox 49"/>
          <p:cNvSpPr txBox="1"/>
          <p:nvPr/>
        </p:nvSpPr>
        <p:spPr>
          <a:xfrm>
            <a:off x="5692759" y="2801282"/>
            <a:ext cx="1225737" cy="457200"/>
          </a:xfrm>
          <a:prstGeom prst="rect">
            <a:avLst/>
          </a:prstGeom>
          <a:noFill/>
        </p:spPr>
        <p:txBody>
          <a:bodyPr wrap="none" rtlCol="0" anchor="ctr" anchorCtr="0">
            <a:noAutofit/>
          </a:bodyPr>
          <a:lstStyle/>
          <a:p>
            <a:pPr algn="ctr">
              <a:buNone/>
            </a:pPr>
            <a:r>
              <a:rPr lang="en-US" dirty="0" smtClean="0">
                <a:latin typeface="Helvetica"/>
                <a:cs typeface="Helvetica"/>
              </a:rPr>
              <a:t>Z</a:t>
            </a:r>
            <a:r>
              <a:rPr lang="en-US" baseline="-25000" dirty="0">
                <a:latin typeface="Helvetica"/>
                <a:cs typeface="Helvetica"/>
              </a:rPr>
              <a:t>S</a:t>
            </a:r>
            <a:endParaRPr lang="en-US" dirty="0">
              <a:latin typeface="Helvetica"/>
              <a:cs typeface="Helvetica"/>
            </a:endParaRPr>
          </a:p>
          <a:p>
            <a:pPr algn="ctr">
              <a:buNone/>
            </a:pPr>
            <a:endParaRPr lang="en-US" sz="3200" dirty="0">
              <a:latin typeface="Helvetica"/>
              <a:cs typeface="Helvetica"/>
            </a:endParaRPr>
          </a:p>
        </p:txBody>
      </p:sp>
    </p:spTree>
    <p:extLst>
      <p:ext uri="{BB962C8B-B14F-4D97-AF65-F5344CB8AC3E}">
        <p14:creationId xmlns:p14="http://schemas.microsoft.com/office/powerpoint/2010/main" val="304238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1371600" y="2749737"/>
            <a:ext cx="6228069" cy="3207310"/>
          </a:xfrm>
          <a:prstGeom prst="ellipse">
            <a:avLst/>
          </a:prstGeom>
          <a:solidFill>
            <a:schemeClr val="accent2">
              <a:lumMod val="20000"/>
              <a:lumOff val="80000"/>
            </a:schemeClr>
          </a:solidFill>
          <a:ln w="28575" cap="flat" cmpd="sng" algn="ctr">
            <a:solidFill>
              <a:schemeClr val="bg1">
                <a:lumMod val="8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smtClean="0"/>
              <a:t>Checking with </a:t>
            </a:r>
            <a:r>
              <a:rPr lang="en-US" u="sng" dirty="0" smtClean="0">
                <a:solidFill>
                  <a:srgbClr val="FF0000"/>
                </a:solidFill>
              </a:rPr>
              <a:t>Un</a:t>
            </a:r>
            <a:r>
              <a:rPr lang="en-US" u="sng" dirty="0" smtClean="0"/>
              <a:t>directed</a:t>
            </a:r>
            <a:r>
              <a:rPr lang="en-US" dirty="0" smtClean="0"/>
              <a:t> Spanning Trees</a:t>
            </a:r>
            <a:endParaRPr lang="en-US" dirty="0"/>
          </a:p>
        </p:txBody>
      </p:sp>
      <p:sp>
        <p:nvSpPr>
          <p:cNvPr id="7" name="Content Placeholder 6"/>
          <p:cNvSpPr>
            <a:spLocks noGrp="1"/>
          </p:cNvSpPr>
          <p:nvPr>
            <p:ph idx="1"/>
          </p:nvPr>
        </p:nvSpPr>
        <p:spPr/>
        <p:txBody>
          <a:bodyPr/>
          <a:lstStyle/>
          <a:p>
            <a:pPr>
              <a:buNone/>
            </a:pPr>
            <a:endParaRPr lang="en-US" dirty="0" smtClean="0"/>
          </a:p>
          <a:p>
            <a:pPr>
              <a:buNone/>
            </a:pPr>
            <a:endParaRPr lang="en-US" dirty="0" smtClean="0"/>
          </a:p>
          <a:p>
            <a:pPr>
              <a:buNone/>
            </a:pPr>
            <a:endParaRPr lang="en-US" dirty="0"/>
          </a:p>
        </p:txBody>
      </p:sp>
      <p:sp>
        <p:nvSpPr>
          <p:cNvPr id="19" name="Slide Number Placeholder 3"/>
          <p:cNvSpPr>
            <a:spLocks noGrp="1"/>
          </p:cNvSpPr>
          <p:nvPr>
            <p:ph type="sldNum" sz="quarter" idx="12"/>
          </p:nvPr>
        </p:nvSpPr>
        <p:spPr/>
        <p:txBody>
          <a:bodyPr/>
          <a:lstStyle/>
          <a:p>
            <a:fld id="{95F49A11-4B39-48D4-8966-49C2E34D7E20}" type="slidenum">
              <a:rPr lang="en-US" smtClean="0"/>
              <a:pPr/>
              <a:t>117</a:t>
            </a:fld>
            <a:endParaRPr lang="en-US"/>
          </a:p>
        </p:txBody>
      </p:sp>
      <p:sp>
        <p:nvSpPr>
          <p:cNvPr id="3" name="TextBox 2"/>
          <p:cNvSpPr txBox="1"/>
          <p:nvPr/>
        </p:nvSpPr>
        <p:spPr>
          <a:xfrm>
            <a:off x="134770" y="5956982"/>
            <a:ext cx="2545438" cy="904863"/>
          </a:xfrm>
          <a:prstGeom prst="rect">
            <a:avLst/>
          </a:prstGeom>
          <a:solidFill>
            <a:schemeClr val="accent6">
              <a:lumMod val="20000"/>
              <a:lumOff val="80000"/>
            </a:schemeClr>
          </a:solidFill>
        </p:spPr>
        <p:txBody>
          <a:bodyPr wrap="none" rtlCol="0">
            <a:spAutoFit/>
          </a:bodyPr>
          <a:lstStyle/>
          <a:p>
            <a:pPr>
              <a:buNone/>
            </a:pPr>
            <a:r>
              <a:rPr lang="en-US" sz="2400" dirty="0" smtClean="0">
                <a:latin typeface="Helvetica"/>
                <a:cs typeface="Helvetica"/>
              </a:rPr>
              <a:t>Each tree checks</a:t>
            </a:r>
          </a:p>
          <a:p>
            <a:pPr>
              <a:buNone/>
            </a:pPr>
            <a:r>
              <a:rPr lang="en-US" sz="2400" dirty="0" smtClean="0">
                <a:latin typeface="Helvetica"/>
                <a:cs typeface="Helvetica"/>
              </a:rPr>
              <a:t>1 data symbol</a:t>
            </a:r>
            <a:endParaRPr lang="en-US" sz="2400" dirty="0">
              <a:latin typeface="Helvetica"/>
              <a:cs typeface="Helvetica"/>
            </a:endParaRPr>
          </a:p>
        </p:txBody>
      </p:sp>
      <p:cxnSp>
        <p:nvCxnSpPr>
          <p:cNvPr id="28" name="Straight Arrow Connector 27"/>
          <p:cNvCxnSpPr/>
          <p:nvPr/>
        </p:nvCxnSpPr>
        <p:spPr>
          <a:xfrm flipV="1">
            <a:off x="4343400" y="2183652"/>
            <a:ext cx="76200" cy="3074148"/>
          </a:xfrm>
          <a:prstGeom prst="straightConnector1">
            <a:avLst/>
          </a:prstGeom>
          <a:ln w="47625">
            <a:solidFill>
              <a:schemeClr val="bg1">
                <a:lumMod val="85000"/>
              </a:schemeClr>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349126" y="4025526"/>
            <a:ext cx="1765674" cy="1384674"/>
          </a:xfrm>
          <a:prstGeom prst="straightConnector1">
            <a:avLst/>
          </a:prstGeom>
          <a:ln w="47625">
            <a:solidFill>
              <a:srgbClr val="C00000"/>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3086100" y="3619500"/>
            <a:ext cx="2895600" cy="76200"/>
          </a:xfrm>
          <a:prstGeom prst="straightConnector1">
            <a:avLst/>
          </a:prstGeom>
          <a:ln w="47625">
            <a:solidFill>
              <a:schemeClr val="bg1">
                <a:lumMod val="85000"/>
              </a:schemeClr>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4711326" y="2120526"/>
            <a:ext cx="2070474" cy="1765674"/>
          </a:xfrm>
          <a:prstGeom prst="straightConnector1">
            <a:avLst/>
          </a:prstGeom>
          <a:ln w="47625">
            <a:solidFill>
              <a:schemeClr val="bg1">
                <a:lumMod val="85000"/>
              </a:schemeClr>
            </a:solidFill>
            <a:round/>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V="1">
            <a:off x="4953000" y="1752600"/>
            <a:ext cx="1765674" cy="2070474"/>
          </a:xfrm>
          <a:prstGeom prst="straightConnector1">
            <a:avLst/>
          </a:prstGeom>
          <a:ln w="47625">
            <a:solidFill>
              <a:schemeClr val="bg1">
                <a:lumMod val="85000"/>
              </a:schemeClr>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635126" y="3886200"/>
            <a:ext cx="2146674" cy="1308474"/>
          </a:xfrm>
          <a:prstGeom prst="straightConnector1">
            <a:avLst/>
          </a:prstGeom>
          <a:ln w="47625">
            <a:solidFill>
              <a:srgbClr val="C00000"/>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438400" y="2120526"/>
            <a:ext cx="1841874" cy="1689474"/>
          </a:xfrm>
          <a:prstGeom prst="straightConnector1">
            <a:avLst/>
          </a:prstGeom>
          <a:ln w="47625">
            <a:solidFill>
              <a:schemeClr val="bg2">
                <a:lumMod val="40000"/>
                <a:lumOff val="60000"/>
              </a:schemeClr>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349126" y="1905000"/>
            <a:ext cx="1841874" cy="1689474"/>
          </a:xfrm>
          <a:prstGeom prst="straightConnector1">
            <a:avLst/>
          </a:prstGeom>
          <a:ln w="47625">
            <a:solidFill>
              <a:schemeClr val="bg2">
                <a:lumMod val="40000"/>
                <a:lumOff val="60000"/>
              </a:schemeClr>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724400" y="4101726"/>
            <a:ext cx="2146674" cy="1308474"/>
          </a:xfrm>
          <a:prstGeom prst="straightConnector1">
            <a:avLst/>
          </a:prstGeom>
          <a:ln w="47625">
            <a:solidFill>
              <a:schemeClr val="bg1">
                <a:lumMod val="75000"/>
              </a:schemeClr>
            </a:solidFill>
            <a:round/>
            <a:tailEnd type="triangle" w="med"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bwMode="auto">
          <a:xfrm>
            <a:off x="1853513" y="3528541"/>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a:cs typeface="Helvetica"/>
              </a:rPr>
              <a:t>1</a:t>
            </a:r>
            <a:endParaRPr kumimoji="0" lang="en-US" sz="3200" b="0" i="0" u="none" strike="noStrike" cap="none" normalizeH="0" baseline="0" dirty="0" smtClean="0">
              <a:ln>
                <a:noFill/>
              </a:ln>
              <a:solidFill>
                <a:schemeClr val="tx1"/>
              </a:solidFill>
              <a:effectLst/>
              <a:latin typeface="Helvetica"/>
              <a:cs typeface="Helvetica"/>
            </a:endParaRPr>
          </a:p>
        </p:txBody>
      </p:sp>
      <p:sp>
        <p:nvSpPr>
          <p:cNvPr id="39" name="Oval 38"/>
          <p:cNvSpPr/>
          <p:nvPr/>
        </p:nvSpPr>
        <p:spPr bwMode="auto">
          <a:xfrm>
            <a:off x="6783858" y="3619158"/>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a:cs typeface="Helvetica"/>
              </a:rPr>
              <a:t>3</a:t>
            </a:r>
            <a:endParaRPr kumimoji="0" lang="en-US" sz="3200" b="0" i="0" u="none" strike="noStrike" cap="none" normalizeH="0" baseline="0" dirty="0" smtClean="0">
              <a:ln>
                <a:noFill/>
              </a:ln>
              <a:solidFill>
                <a:schemeClr val="tx1"/>
              </a:solidFill>
              <a:effectLst/>
              <a:latin typeface="Helvetica"/>
              <a:cs typeface="Helvetica"/>
            </a:endParaRPr>
          </a:p>
        </p:txBody>
      </p:sp>
      <p:sp>
        <p:nvSpPr>
          <p:cNvPr id="40" name="Oval 39"/>
          <p:cNvSpPr/>
          <p:nvPr/>
        </p:nvSpPr>
        <p:spPr bwMode="auto">
          <a:xfrm>
            <a:off x="4080475" y="530242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a:cs typeface="Helvetica"/>
              </a:rPr>
              <a:t>2</a:t>
            </a:r>
            <a:endParaRPr kumimoji="0" lang="en-US" sz="3200" b="0" i="0" u="none" strike="noStrike" cap="none" normalizeH="0" baseline="0" dirty="0" smtClean="0">
              <a:ln>
                <a:noFill/>
              </a:ln>
              <a:solidFill>
                <a:schemeClr val="tx1"/>
              </a:solidFill>
              <a:effectLst/>
              <a:latin typeface="Helvetica"/>
              <a:cs typeface="Helvetica"/>
            </a:endParaRPr>
          </a:p>
        </p:txBody>
      </p:sp>
      <p:sp>
        <p:nvSpPr>
          <p:cNvPr id="41" name="Oval 40"/>
          <p:cNvSpPr/>
          <p:nvPr/>
        </p:nvSpPr>
        <p:spPr bwMode="auto">
          <a:xfrm>
            <a:off x="4219146" y="163109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a:cs typeface="Helvetica"/>
              </a:rPr>
              <a:t>S</a:t>
            </a:r>
            <a:endParaRPr kumimoji="0" lang="en-US" sz="3200" b="0" i="0" u="none" strike="noStrike" cap="none" normalizeH="0" baseline="0" dirty="0" smtClean="0">
              <a:ln>
                <a:noFill/>
              </a:ln>
              <a:solidFill>
                <a:schemeClr val="tx1"/>
              </a:solidFill>
              <a:effectLst/>
              <a:latin typeface="Helvetica"/>
              <a:cs typeface="Helvetica"/>
            </a:endParaRPr>
          </a:p>
        </p:txBody>
      </p:sp>
      <p:sp>
        <p:nvSpPr>
          <p:cNvPr id="21" name="TextBox 20"/>
          <p:cNvSpPr txBox="1"/>
          <p:nvPr/>
        </p:nvSpPr>
        <p:spPr>
          <a:xfrm>
            <a:off x="7543800" y="3691884"/>
            <a:ext cx="1143000" cy="457200"/>
          </a:xfrm>
          <a:prstGeom prst="rect">
            <a:avLst/>
          </a:prstGeom>
          <a:solidFill>
            <a:srgbClr val="FFFF99"/>
          </a:solidFill>
          <a:effectLst>
            <a:outerShdw blurRad="50800" dist="38100" dir="2700000" algn="tl" rotWithShape="0">
              <a:prstClr val="black">
                <a:alpha val="40000"/>
              </a:prstClr>
            </a:outerShdw>
          </a:effectLst>
        </p:spPr>
        <p:txBody>
          <a:bodyPr wrap="none" rtlCol="0" anchor="ctr" anchorCtr="0">
            <a:noAutofit/>
          </a:bodyPr>
          <a:lstStyle/>
          <a:p>
            <a:pPr algn="ctr">
              <a:buNone/>
            </a:pPr>
            <a:r>
              <a:rPr lang="en-US" sz="2000" dirty="0" smtClean="0">
                <a:latin typeface="Helvetica"/>
                <a:cs typeface="Helvetica"/>
              </a:rPr>
              <a:t>X</a:t>
            </a:r>
            <a:r>
              <a:rPr lang="en-US" sz="2000" baseline="-25000" dirty="0">
                <a:latin typeface="Helvetica"/>
                <a:cs typeface="Helvetica"/>
              </a:rPr>
              <a:t>3</a:t>
            </a:r>
            <a:endParaRPr lang="en-US" sz="2000" dirty="0" smtClean="0">
              <a:latin typeface="Helvetica"/>
              <a:cs typeface="Helvetica"/>
            </a:endParaRPr>
          </a:p>
        </p:txBody>
      </p:sp>
      <p:sp>
        <p:nvSpPr>
          <p:cNvPr id="22" name="TextBox 21"/>
          <p:cNvSpPr txBox="1"/>
          <p:nvPr/>
        </p:nvSpPr>
        <p:spPr>
          <a:xfrm>
            <a:off x="3929105" y="5957047"/>
            <a:ext cx="1143000" cy="457200"/>
          </a:xfrm>
          <a:prstGeom prst="rect">
            <a:avLst/>
          </a:prstGeom>
          <a:solidFill>
            <a:srgbClr val="FFFF99"/>
          </a:solidFill>
          <a:effectLst>
            <a:outerShdw blurRad="50800" dist="38100" dir="2700000" algn="tl" rotWithShape="0">
              <a:prstClr val="black">
                <a:alpha val="40000"/>
              </a:prstClr>
            </a:outerShdw>
          </a:effectLst>
        </p:spPr>
        <p:txBody>
          <a:bodyPr wrap="none" rtlCol="0" anchor="ctr" anchorCtr="0">
            <a:noAutofit/>
          </a:bodyPr>
          <a:lstStyle/>
          <a:p>
            <a:pPr algn="ctr">
              <a:buNone/>
            </a:pPr>
            <a:r>
              <a:rPr lang="en-US" sz="2000" dirty="0" smtClean="0">
                <a:latin typeface="Helvetica"/>
                <a:cs typeface="Helvetica"/>
              </a:rPr>
              <a:t>X</a:t>
            </a:r>
            <a:r>
              <a:rPr lang="en-US" sz="2000" baseline="-25000" dirty="0">
                <a:latin typeface="Helvetica"/>
                <a:cs typeface="Helvetica"/>
              </a:rPr>
              <a:t>2</a:t>
            </a:r>
            <a:endParaRPr lang="en-US" sz="2000" dirty="0" smtClean="0">
              <a:latin typeface="Helvetica"/>
              <a:cs typeface="Helvetica"/>
            </a:endParaRPr>
          </a:p>
        </p:txBody>
      </p:sp>
      <p:sp>
        <p:nvSpPr>
          <p:cNvPr id="23" name="TextBox 22"/>
          <p:cNvSpPr txBox="1"/>
          <p:nvPr/>
        </p:nvSpPr>
        <p:spPr>
          <a:xfrm>
            <a:off x="533400" y="3657600"/>
            <a:ext cx="1143000" cy="457200"/>
          </a:xfrm>
          <a:prstGeom prst="rect">
            <a:avLst/>
          </a:prstGeom>
          <a:solidFill>
            <a:srgbClr val="FFFF99"/>
          </a:solidFill>
          <a:effectLst>
            <a:outerShdw blurRad="50800" dist="38100" dir="2700000" algn="tl" rotWithShape="0">
              <a:prstClr val="black">
                <a:alpha val="40000"/>
              </a:prstClr>
            </a:outerShdw>
          </a:effectLst>
        </p:spPr>
        <p:txBody>
          <a:bodyPr wrap="none" rtlCol="0" anchor="ctr" anchorCtr="0">
            <a:noAutofit/>
          </a:bodyPr>
          <a:lstStyle/>
          <a:p>
            <a:pPr algn="ctr">
              <a:buNone/>
            </a:pPr>
            <a:r>
              <a:rPr lang="en-US" sz="2000" dirty="0" smtClean="0">
                <a:latin typeface="Helvetica"/>
                <a:cs typeface="Helvetica"/>
              </a:rPr>
              <a:t>X</a:t>
            </a:r>
            <a:r>
              <a:rPr lang="en-US" sz="2000" baseline="-25000" dirty="0">
                <a:latin typeface="Helvetica"/>
                <a:cs typeface="Helvetica"/>
              </a:rPr>
              <a:t>1</a:t>
            </a:r>
            <a:endParaRPr lang="en-US" sz="2000" dirty="0" smtClean="0">
              <a:latin typeface="Helvetica"/>
              <a:cs typeface="Helvetica"/>
            </a:endParaRPr>
          </a:p>
        </p:txBody>
      </p:sp>
      <p:sp>
        <p:nvSpPr>
          <p:cNvPr id="44" name="TextBox 43"/>
          <p:cNvSpPr txBox="1"/>
          <p:nvPr/>
        </p:nvSpPr>
        <p:spPr>
          <a:xfrm>
            <a:off x="4800600" y="4341345"/>
            <a:ext cx="1225737" cy="457200"/>
          </a:xfrm>
          <a:prstGeom prst="rect">
            <a:avLst/>
          </a:prstGeom>
          <a:noFill/>
        </p:spPr>
        <p:txBody>
          <a:bodyPr wrap="none" rtlCol="0" anchor="ctr" anchorCtr="0">
            <a:noAutofit/>
          </a:bodyPr>
          <a:lstStyle/>
          <a:p>
            <a:pPr algn="ctr">
              <a:buNone/>
            </a:pPr>
            <a:r>
              <a:rPr lang="en-US" dirty="0" smtClean="0">
                <a:latin typeface="Helvetica"/>
                <a:cs typeface="Helvetica"/>
              </a:rPr>
              <a:t>X</a:t>
            </a:r>
            <a:r>
              <a:rPr lang="en-US" baseline="-25000" dirty="0">
                <a:latin typeface="Helvetica"/>
                <a:cs typeface="Helvetica"/>
              </a:rPr>
              <a:t>3</a:t>
            </a:r>
            <a:endParaRPr lang="en-US" dirty="0">
              <a:latin typeface="Helvetica"/>
              <a:cs typeface="Helvetica"/>
            </a:endParaRPr>
          </a:p>
          <a:p>
            <a:pPr algn="ctr">
              <a:buNone/>
            </a:pPr>
            <a:endParaRPr lang="en-US" sz="3200" dirty="0">
              <a:latin typeface="Helvetica"/>
              <a:cs typeface="Helvetica"/>
            </a:endParaRPr>
          </a:p>
        </p:txBody>
      </p:sp>
      <p:sp>
        <p:nvSpPr>
          <p:cNvPr id="30" name="TextBox 29"/>
          <p:cNvSpPr txBox="1"/>
          <p:nvPr/>
        </p:nvSpPr>
        <p:spPr>
          <a:xfrm>
            <a:off x="2134972" y="4731056"/>
            <a:ext cx="1225737" cy="457200"/>
          </a:xfrm>
          <a:prstGeom prst="rect">
            <a:avLst/>
          </a:prstGeom>
          <a:noFill/>
        </p:spPr>
        <p:txBody>
          <a:bodyPr wrap="none" rtlCol="0" anchor="ctr" anchorCtr="0">
            <a:noAutofit/>
          </a:bodyPr>
          <a:lstStyle/>
          <a:p>
            <a:pPr algn="ctr">
              <a:buNone/>
            </a:pPr>
            <a:r>
              <a:rPr lang="en-US" dirty="0" smtClean="0">
                <a:latin typeface="Helvetica"/>
                <a:cs typeface="Helvetica"/>
              </a:rPr>
              <a:t>X</a:t>
            </a:r>
            <a:r>
              <a:rPr lang="en-US" baseline="-25000" dirty="0" smtClean="0">
                <a:latin typeface="Helvetica"/>
                <a:cs typeface="Helvetica"/>
              </a:rPr>
              <a:t>2</a:t>
            </a:r>
            <a:endParaRPr lang="en-US" dirty="0">
              <a:latin typeface="Helvetica"/>
              <a:cs typeface="Helvetica"/>
            </a:endParaRPr>
          </a:p>
          <a:p>
            <a:pPr algn="ctr">
              <a:buNone/>
            </a:pPr>
            <a:endParaRPr lang="en-US" sz="3200" dirty="0">
              <a:latin typeface="Helvetica"/>
              <a:cs typeface="Helvetica"/>
            </a:endParaRPr>
          </a:p>
        </p:txBody>
      </p:sp>
    </p:spTree>
    <p:extLst>
      <p:ext uri="{BB962C8B-B14F-4D97-AF65-F5344CB8AC3E}">
        <p14:creationId xmlns:p14="http://schemas.microsoft.com/office/powerpoint/2010/main" val="168726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Shortcoming</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r>
              <a:rPr lang="en-US" dirty="0" smtClean="0"/>
              <a:t>Each link used by </a:t>
            </a:r>
            <a:r>
              <a:rPr lang="en-US" i="1" dirty="0" smtClean="0">
                <a:solidFill>
                  <a:srgbClr val="0000FF"/>
                </a:solidFill>
              </a:rPr>
              <a:t>multiple </a:t>
            </a:r>
            <a:r>
              <a:rPr lang="en-US" dirty="0" smtClean="0"/>
              <a:t>sets of  </a:t>
            </a:r>
            <a:r>
              <a:rPr lang="en-US" dirty="0">
                <a:solidFill>
                  <a:srgbClr val="FF0000"/>
                </a:solidFill>
              </a:rPr>
              <a:t>n</a:t>
            </a:r>
            <a:r>
              <a:rPr lang="en-US" dirty="0" smtClean="0">
                <a:solidFill>
                  <a:srgbClr val="FF0000"/>
                </a:solidFill>
              </a:rPr>
              <a:t>−</a:t>
            </a:r>
            <a:r>
              <a:rPr lang="en-US" dirty="0">
                <a:solidFill>
                  <a:srgbClr val="FF0000"/>
                </a:solidFill>
              </a:rPr>
              <a:t>f</a:t>
            </a:r>
            <a:r>
              <a:rPr lang="en-US" dirty="0" smtClean="0"/>
              <a:t> nodes</a:t>
            </a:r>
          </a:p>
          <a:p>
            <a:endParaRPr lang="en-US" dirty="0"/>
          </a:p>
          <a:p>
            <a:pPr marL="0" indent="0">
              <a:buNone/>
            </a:pPr>
            <a:r>
              <a:rPr lang="en-US" dirty="0" smtClean="0"/>
              <a:t>	</a:t>
            </a:r>
          </a:p>
          <a:p>
            <a:pPr marL="0" indent="0">
              <a:buNone/>
            </a:pPr>
            <a:endParaRPr lang="en-US" dirty="0" smtClean="0"/>
          </a:p>
          <a:p>
            <a:endParaRPr lang="en-US" i="1" dirty="0">
              <a:solidFill>
                <a:srgbClr val="FF0000"/>
              </a:solidFill>
            </a:endParaRPr>
          </a:p>
        </p:txBody>
      </p:sp>
      <p:sp>
        <p:nvSpPr>
          <p:cNvPr id="4" name="Slide Number Placeholder 3"/>
          <p:cNvSpPr>
            <a:spLocks noGrp="1"/>
          </p:cNvSpPr>
          <p:nvPr>
            <p:ph type="sldNum" sz="quarter" idx="12"/>
          </p:nvPr>
        </p:nvSpPr>
        <p:spPr/>
        <p:txBody>
          <a:bodyPr/>
          <a:lstStyle/>
          <a:p>
            <a:fld id="{95F49A11-4B39-48D4-8966-49C2E34D7E20}" type="slidenum">
              <a:rPr lang="en-US" smtClean="0"/>
              <a:pPr/>
              <a:t>118</a:t>
            </a:fld>
            <a:endParaRPr lang="en-US"/>
          </a:p>
        </p:txBody>
      </p:sp>
    </p:spTree>
    <p:extLst>
      <p:ext uri="{BB962C8B-B14F-4D97-AF65-F5344CB8AC3E}">
        <p14:creationId xmlns:p14="http://schemas.microsoft.com/office/powerpoint/2010/main" val="45666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Oval 151"/>
          <p:cNvSpPr/>
          <p:nvPr/>
        </p:nvSpPr>
        <p:spPr>
          <a:xfrm>
            <a:off x="550336" y="4267201"/>
            <a:ext cx="4030132" cy="1923574"/>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Helvetica"/>
              <a:cs typeface="Helvetica"/>
            </a:endParaRPr>
          </a:p>
        </p:txBody>
      </p:sp>
      <p:sp>
        <p:nvSpPr>
          <p:cNvPr id="151" name="Oval 150"/>
          <p:cNvSpPr/>
          <p:nvPr/>
        </p:nvSpPr>
        <p:spPr>
          <a:xfrm>
            <a:off x="5048762" y="3996266"/>
            <a:ext cx="2260600" cy="28448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Helvetica"/>
              <a:cs typeface="Helvetica"/>
            </a:endParaRPr>
          </a:p>
        </p:txBody>
      </p:sp>
      <p:sp>
        <p:nvSpPr>
          <p:cNvPr id="150" name="Oval 149"/>
          <p:cNvSpPr/>
          <p:nvPr/>
        </p:nvSpPr>
        <p:spPr>
          <a:xfrm>
            <a:off x="5901300" y="1066800"/>
            <a:ext cx="2260600" cy="282608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Helvetica"/>
              <a:cs typeface="Helvetica"/>
            </a:endParaRPr>
          </a:p>
        </p:txBody>
      </p:sp>
      <p:sp>
        <p:nvSpPr>
          <p:cNvPr id="104" name="Oval 103"/>
          <p:cNvSpPr/>
          <p:nvPr/>
        </p:nvSpPr>
        <p:spPr>
          <a:xfrm>
            <a:off x="771093" y="2077187"/>
            <a:ext cx="3549938" cy="159256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Helvetica"/>
              <a:cs typeface="Helvetica"/>
            </a:endParaRPr>
          </a:p>
        </p:txBody>
      </p:sp>
      <p:sp>
        <p:nvSpPr>
          <p:cNvPr id="109" name="Title 1"/>
          <p:cNvSpPr>
            <a:spLocks noGrp="1"/>
          </p:cNvSpPr>
          <p:nvPr>
            <p:ph type="title"/>
          </p:nvPr>
        </p:nvSpPr>
        <p:spPr/>
        <p:txBody>
          <a:bodyPr/>
          <a:lstStyle/>
          <a:p>
            <a:r>
              <a:rPr lang="en-US" dirty="0" smtClean="0"/>
              <a:t>Failure Detection (Equality Checking)</a:t>
            </a:r>
            <a:endParaRPr lang="en-US" dirty="0"/>
          </a:p>
        </p:txBody>
      </p:sp>
      <p:sp>
        <p:nvSpPr>
          <p:cNvPr id="56" name="Slide Number Placeholder 3"/>
          <p:cNvSpPr>
            <a:spLocks noGrp="1"/>
          </p:cNvSpPr>
          <p:nvPr>
            <p:ph type="sldNum" sz="quarter" idx="12"/>
          </p:nvPr>
        </p:nvSpPr>
        <p:spPr/>
        <p:txBody>
          <a:bodyPr/>
          <a:lstStyle/>
          <a:p>
            <a:fld id="{95F49A11-4B39-48D4-8966-49C2E34D7E20}" type="slidenum">
              <a:rPr lang="en-US" smtClean="0"/>
              <a:pPr/>
              <a:t>119</a:t>
            </a:fld>
            <a:endParaRPr lang="en-US"/>
          </a:p>
        </p:txBody>
      </p:sp>
      <p:grpSp>
        <p:nvGrpSpPr>
          <p:cNvPr id="102" name="Group 101"/>
          <p:cNvGrpSpPr/>
          <p:nvPr/>
        </p:nvGrpSpPr>
        <p:grpSpPr>
          <a:xfrm>
            <a:off x="1086234" y="1347258"/>
            <a:ext cx="2919656" cy="2231437"/>
            <a:chOff x="966735" y="1382501"/>
            <a:chExt cx="3201227" cy="2446639"/>
          </a:xfrm>
        </p:grpSpPr>
        <p:cxnSp>
          <p:nvCxnSpPr>
            <p:cNvPr id="25" name="Straight Arrow Connector 24"/>
            <p:cNvCxnSpPr>
              <a:stCxn id="20" idx="5"/>
              <a:endCxn id="21" idx="1"/>
            </p:cNvCxnSpPr>
            <p:nvPr/>
          </p:nvCxnSpPr>
          <p:spPr>
            <a:xfrm>
              <a:off x="2719293"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966735" y="1382501"/>
              <a:ext cx="3201227" cy="2446639"/>
              <a:chOff x="966735" y="1382501"/>
              <a:chExt cx="3201227" cy="2446639"/>
            </a:xfrm>
          </p:grpSpPr>
          <p:grpSp>
            <p:nvGrpSpPr>
              <p:cNvPr id="12" name="Group 11"/>
              <p:cNvGrpSpPr/>
              <p:nvPr/>
            </p:nvGrpSpPr>
            <p:grpSpPr>
              <a:xfrm>
                <a:off x="2352467" y="1382501"/>
                <a:ext cx="429763" cy="2446639"/>
                <a:chOff x="2283878" y="1382501"/>
                <a:chExt cx="429763" cy="2446639"/>
              </a:xfrm>
            </p:grpSpPr>
            <p:sp>
              <p:nvSpPr>
                <p:cNvPr id="20" name="Oval 19"/>
                <p:cNvSpPr/>
                <p:nvPr/>
              </p:nvSpPr>
              <p:spPr>
                <a:xfrm>
                  <a:off x="2283878" y="1382501"/>
                  <a:ext cx="429763" cy="429763"/>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S</a:t>
                  </a:r>
                  <a:endParaRPr lang="en-US" dirty="0">
                    <a:solidFill>
                      <a:schemeClr val="tx1"/>
                    </a:solidFill>
                    <a:latin typeface="Helvetica"/>
                    <a:cs typeface="Helvetica"/>
                  </a:endParaRPr>
                </a:p>
              </p:txBody>
            </p:sp>
            <p:sp>
              <p:nvSpPr>
                <p:cNvPr id="22" name="Oval 21"/>
                <p:cNvSpPr/>
                <p:nvPr/>
              </p:nvSpPr>
              <p:spPr>
                <a:xfrm>
                  <a:off x="2283878" y="3399377"/>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2</a:t>
                  </a:r>
                  <a:endParaRPr lang="en-US" dirty="0">
                    <a:solidFill>
                      <a:schemeClr val="tx1"/>
                    </a:solidFill>
                    <a:latin typeface="Helvetica"/>
                    <a:cs typeface="Helvetica"/>
                  </a:endParaRPr>
                </a:p>
              </p:txBody>
            </p:sp>
          </p:grpSp>
          <p:grpSp>
            <p:nvGrpSpPr>
              <p:cNvPr id="13" name="Group 12"/>
              <p:cNvGrpSpPr/>
              <p:nvPr/>
            </p:nvGrpSpPr>
            <p:grpSpPr>
              <a:xfrm>
                <a:off x="966735" y="2672552"/>
                <a:ext cx="3201227" cy="429763"/>
                <a:chOff x="966735" y="2672552"/>
                <a:chExt cx="3201227" cy="429763"/>
              </a:xfrm>
            </p:grpSpPr>
            <p:sp>
              <p:nvSpPr>
                <p:cNvPr id="21" name="Oval 20"/>
                <p:cNvSpPr/>
                <p:nvPr/>
              </p:nvSpPr>
              <p:spPr>
                <a:xfrm>
                  <a:off x="3738199" y="2672552"/>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3</a:t>
                  </a:r>
                  <a:endParaRPr lang="en-US" dirty="0">
                    <a:solidFill>
                      <a:schemeClr val="tx1"/>
                    </a:solidFill>
                    <a:latin typeface="Helvetica"/>
                    <a:cs typeface="Helvetica"/>
                  </a:endParaRPr>
                </a:p>
              </p:txBody>
            </p:sp>
            <p:sp>
              <p:nvSpPr>
                <p:cNvPr id="32" name="Oval 31"/>
                <p:cNvSpPr/>
                <p:nvPr/>
              </p:nvSpPr>
              <p:spPr>
                <a:xfrm>
                  <a:off x="966735" y="2672552"/>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1</a:t>
                  </a:r>
                  <a:endParaRPr lang="en-US" dirty="0">
                    <a:solidFill>
                      <a:schemeClr val="tx1"/>
                    </a:solidFill>
                    <a:latin typeface="Helvetica"/>
                    <a:cs typeface="Helvetica"/>
                  </a:endParaRPr>
                </a:p>
              </p:txBody>
            </p:sp>
          </p:grpSp>
        </p:grpSp>
        <p:cxnSp>
          <p:nvCxnSpPr>
            <p:cNvPr id="88" name="Straight Arrow Connector 87"/>
            <p:cNvCxnSpPr>
              <a:stCxn id="20" idx="3"/>
              <a:endCxn id="32" idx="7"/>
            </p:cNvCxnSpPr>
            <p:nvPr/>
          </p:nvCxnSpPr>
          <p:spPr>
            <a:xfrm flipH="1">
              <a:off x="1333561"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20" idx="4"/>
              <a:endCxn id="22" idx="0"/>
            </p:cNvCxnSpPr>
            <p:nvPr/>
          </p:nvCxnSpPr>
          <p:spPr>
            <a:xfrm>
              <a:off x="2567349" y="1812264"/>
              <a:ext cx="0" cy="1587113"/>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22" idx="6"/>
              <a:endCxn id="21" idx="3"/>
            </p:cNvCxnSpPr>
            <p:nvPr/>
          </p:nvCxnSpPr>
          <p:spPr>
            <a:xfrm flipV="1">
              <a:off x="278223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32" idx="5"/>
              <a:endCxn id="22" idx="2"/>
            </p:cNvCxnSpPr>
            <p:nvPr/>
          </p:nvCxnSpPr>
          <p:spPr>
            <a:xfrm>
              <a:off x="133356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32" idx="6"/>
              <a:endCxn id="21" idx="2"/>
            </p:cNvCxnSpPr>
            <p:nvPr/>
          </p:nvCxnSpPr>
          <p:spPr>
            <a:xfrm>
              <a:off x="1396498" y="2887434"/>
              <a:ext cx="2341701" cy="0"/>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5138110" y="1347258"/>
            <a:ext cx="2919656" cy="2231437"/>
            <a:chOff x="966735" y="1382501"/>
            <a:chExt cx="3201227" cy="2446639"/>
          </a:xfrm>
        </p:grpSpPr>
        <p:cxnSp>
          <p:nvCxnSpPr>
            <p:cNvPr id="106" name="Straight Arrow Connector 105"/>
            <p:cNvCxnSpPr>
              <a:stCxn id="119" idx="5"/>
              <a:endCxn id="117" idx="1"/>
            </p:cNvCxnSpPr>
            <p:nvPr/>
          </p:nvCxnSpPr>
          <p:spPr>
            <a:xfrm>
              <a:off x="2719293"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966735" y="1382501"/>
              <a:ext cx="3201227" cy="2446639"/>
              <a:chOff x="966735" y="1382501"/>
              <a:chExt cx="3201227" cy="2446639"/>
            </a:xfrm>
          </p:grpSpPr>
          <p:grpSp>
            <p:nvGrpSpPr>
              <p:cNvPr id="115" name="Group 114"/>
              <p:cNvGrpSpPr/>
              <p:nvPr/>
            </p:nvGrpSpPr>
            <p:grpSpPr>
              <a:xfrm>
                <a:off x="2352467" y="1382501"/>
                <a:ext cx="429763" cy="2446639"/>
                <a:chOff x="2283878" y="1382501"/>
                <a:chExt cx="429763" cy="2446639"/>
              </a:xfrm>
            </p:grpSpPr>
            <p:sp>
              <p:nvSpPr>
                <p:cNvPr id="119" name="Oval 118"/>
                <p:cNvSpPr/>
                <p:nvPr/>
              </p:nvSpPr>
              <p:spPr>
                <a:xfrm>
                  <a:off x="2283878" y="1382501"/>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S</a:t>
                  </a:r>
                  <a:endParaRPr lang="en-US" dirty="0">
                    <a:solidFill>
                      <a:schemeClr val="tx1"/>
                    </a:solidFill>
                    <a:latin typeface="Helvetica"/>
                    <a:cs typeface="Helvetica"/>
                  </a:endParaRPr>
                </a:p>
              </p:txBody>
            </p:sp>
            <p:sp>
              <p:nvSpPr>
                <p:cNvPr id="120" name="Oval 119"/>
                <p:cNvSpPr/>
                <p:nvPr/>
              </p:nvSpPr>
              <p:spPr>
                <a:xfrm>
                  <a:off x="2283878" y="3399377"/>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2</a:t>
                  </a:r>
                  <a:endParaRPr lang="en-US" dirty="0">
                    <a:solidFill>
                      <a:schemeClr val="tx1"/>
                    </a:solidFill>
                    <a:latin typeface="Helvetica"/>
                    <a:cs typeface="Helvetica"/>
                  </a:endParaRPr>
                </a:p>
              </p:txBody>
            </p:sp>
          </p:grpSp>
          <p:grpSp>
            <p:nvGrpSpPr>
              <p:cNvPr id="116" name="Group 115"/>
              <p:cNvGrpSpPr/>
              <p:nvPr/>
            </p:nvGrpSpPr>
            <p:grpSpPr>
              <a:xfrm>
                <a:off x="966735" y="2672552"/>
                <a:ext cx="3201227" cy="429763"/>
                <a:chOff x="966735" y="2672552"/>
                <a:chExt cx="3201227" cy="429763"/>
              </a:xfrm>
            </p:grpSpPr>
            <p:sp>
              <p:nvSpPr>
                <p:cNvPr id="117" name="Oval 116"/>
                <p:cNvSpPr/>
                <p:nvPr/>
              </p:nvSpPr>
              <p:spPr>
                <a:xfrm>
                  <a:off x="3738199" y="2672552"/>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3</a:t>
                  </a:r>
                  <a:endParaRPr lang="en-US" dirty="0">
                    <a:solidFill>
                      <a:schemeClr val="tx1"/>
                    </a:solidFill>
                    <a:latin typeface="Helvetica"/>
                    <a:cs typeface="Helvetica"/>
                  </a:endParaRPr>
                </a:p>
              </p:txBody>
            </p:sp>
            <p:sp>
              <p:nvSpPr>
                <p:cNvPr id="118" name="Oval 117"/>
                <p:cNvSpPr/>
                <p:nvPr/>
              </p:nvSpPr>
              <p:spPr>
                <a:xfrm>
                  <a:off x="966735" y="2672552"/>
                  <a:ext cx="429763" cy="429763"/>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1</a:t>
                  </a:r>
                  <a:endParaRPr lang="en-US" dirty="0">
                    <a:solidFill>
                      <a:schemeClr val="tx1"/>
                    </a:solidFill>
                    <a:latin typeface="Helvetica"/>
                    <a:cs typeface="Helvetica"/>
                  </a:endParaRPr>
                </a:p>
              </p:txBody>
            </p:sp>
          </p:grpSp>
        </p:grpSp>
        <p:cxnSp>
          <p:nvCxnSpPr>
            <p:cNvPr id="110" name="Straight Arrow Connector 109"/>
            <p:cNvCxnSpPr>
              <a:stCxn id="119" idx="3"/>
              <a:endCxn id="118" idx="7"/>
            </p:cNvCxnSpPr>
            <p:nvPr/>
          </p:nvCxnSpPr>
          <p:spPr>
            <a:xfrm flipH="1">
              <a:off x="1333561"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19" idx="4"/>
              <a:endCxn id="120" idx="0"/>
            </p:cNvCxnSpPr>
            <p:nvPr/>
          </p:nvCxnSpPr>
          <p:spPr>
            <a:xfrm>
              <a:off x="2567349" y="1812264"/>
              <a:ext cx="0" cy="1587113"/>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20" idx="6"/>
              <a:endCxn id="117" idx="3"/>
            </p:cNvCxnSpPr>
            <p:nvPr/>
          </p:nvCxnSpPr>
          <p:spPr>
            <a:xfrm flipV="1">
              <a:off x="278223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18" idx="5"/>
              <a:endCxn id="120" idx="2"/>
            </p:cNvCxnSpPr>
            <p:nvPr/>
          </p:nvCxnSpPr>
          <p:spPr>
            <a:xfrm>
              <a:off x="133356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8" idx="6"/>
              <a:endCxn id="117" idx="2"/>
            </p:cNvCxnSpPr>
            <p:nvPr/>
          </p:nvCxnSpPr>
          <p:spPr>
            <a:xfrm>
              <a:off x="1396498" y="2887434"/>
              <a:ext cx="2341701" cy="0"/>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1086234" y="4334366"/>
            <a:ext cx="2919656" cy="2231437"/>
            <a:chOff x="966735" y="1382501"/>
            <a:chExt cx="3201227" cy="2446639"/>
          </a:xfrm>
        </p:grpSpPr>
        <p:cxnSp>
          <p:nvCxnSpPr>
            <p:cNvPr id="137" name="Straight Arrow Connector 136"/>
            <p:cNvCxnSpPr>
              <a:stCxn id="148" idx="5"/>
              <a:endCxn id="146" idx="1"/>
            </p:cNvCxnSpPr>
            <p:nvPr/>
          </p:nvCxnSpPr>
          <p:spPr>
            <a:xfrm>
              <a:off x="2719293"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966735" y="1382501"/>
              <a:ext cx="3201227" cy="2446639"/>
              <a:chOff x="966735" y="1382501"/>
              <a:chExt cx="3201227" cy="2446639"/>
            </a:xfrm>
          </p:grpSpPr>
          <p:grpSp>
            <p:nvGrpSpPr>
              <p:cNvPr id="144" name="Group 143"/>
              <p:cNvGrpSpPr/>
              <p:nvPr/>
            </p:nvGrpSpPr>
            <p:grpSpPr>
              <a:xfrm>
                <a:off x="2352467" y="1382501"/>
                <a:ext cx="429763" cy="2446639"/>
                <a:chOff x="2283878" y="1382501"/>
                <a:chExt cx="429763" cy="2446639"/>
              </a:xfrm>
            </p:grpSpPr>
            <p:sp>
              <p:nvSpPr>
                <p:cNvPr id="148" name="Oval 147"/>
                <p:cNvSpPr/>
                <p:nvPr/>
              </p:nvSpPr>
              <p:spPr>
                <a:xfrm>
                  <a:off x="2283878" y="1382501"/>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S</a:t>
                  </a:r>
                  <a:endParaRPr lang="en-US" dirty="0">
                    <a:solidFill>
                      <a:schemeClr val="tx1"/>
                    </a:solidFill>
                    <a:latin typeface="Helvetica"/>
                    <a:cs typeface="Helvetica"/>
                  </a:endParaRPr>
                </a:p>
              </p:txBody>
            </p:sp>
            <p:sp>
              <p:nvSpPr>
                <p:cNvPr id="149" name="Oval 148"/>
                <p:cNvSpPr/>
                <p:nvPr/>
              </p:nvSpPr>
              <p:spPr>
                <a:xfrm>
                  <a:off x="2283878" y="3399377"/>
                  <a:ext cx="429763" cy="429763"/>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2</a:t>
                  </a:r>
                  <a:endParaRPr lang="en-US" dirty="0">
                    <a:solidFill>
                      <a:schemeClr val="tx1"/>
                    </a:solidFill>
                    <a:latin typeface="Helvetica"/>
                    <a:cs typeface="Helvetica"/>
                  </a:endParaRPr>
                </a:p>
              </p:txBody>
            </p:sp>
          </p:grpSp>
          <p:grpSp>
            <p:nvGrpSpPr>
              <p:cNvPr id="145" name="Group 144"/>
              <p:cNvGrpSpPr/>
              <p:nvPr/>
            </p:nvGrpSpPr>
            <p:grpSpPr>
              <a:xfrm>
                <a:off x="966735" y="2672552"/>
                <a:ext cx="3201227" cy="429763"/>
                <a:chOff x="966735" y="2672552"/>
                <a:chExt cx="3201227" cy="429763"/>
              </a:xfrm>
            </p:grpSpPr>
            <p:sp>
              <p:nvSpPr>
                <p:cNvPr id="146" name="Oval 145"/>
                <p:cNvSpPr/>
                <p:nvPr/>
              </p:nvSpPr>
              <p:spPr>
                <a:xfrm>
                  <a:off x="3738199" y="2672552"/>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3</a:t>
                  </a:r>
                  <a:endParaRPr lang="en-US" dirty="0">
                    <a:solidFill>
                      <a:schemeClr val="tx1"/>
                    </a:solidFill>
                    <a:latin typeface="Helvetica"/>
                    <a:cs typeface="Helvetica"/>
                  </a:endParaRPr>
                </a:p>
              </p:txBody>
            </p:sp>
            <p:sp>
              <p:nvSpPr>
                <p:cNvPr id="147" name="Oval 146"/>
                <p:cNvSpPr/>
                <p:nvPr/>
              </p:nvSpPr>
              <p:spPr>
                <a:xfrm>
                  <a:off x="966735" y="2672552"/>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1</a:t>
                  </a:r>
                  <a:endParaRPr lang="en-US" dirty="0">
                    <a:solidFill>
                      <a:schemeClr val="tx1"/>
                    </a:solidFill>
                    <a:latin typeface="Helvetica"/>
                    <a:cs typeface="Helvetica"/>
                  </a:endParaRPr>
                </a:p>
              </p:txBody>
            </p:sp>
          </p:grpSp>
        </p:grpSp>
        <p:cxnSp>
          <p:nvCxnSpPr>
            <p:cNvPr id="139" name="Straight Arrow Connector 138"/>
            <p:cNvCxnSpPr>
              <a:stCxn id="148" idx="3"/>
              <a:endCxn id="147" idx="7"/>
            </p:cNvCxnSpPr>
            <p:nvPr/>
          </p:nvCxnSpPr>
          <p:spPr>
            <a:xfrm flipH="1">
              <a:off x="1333561"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48" idx="4"/>
              <a:endCxn id="149" idx="0"/>
            </p:cNvCxnSpPr>
            <p:nvPr/>
          </p:nvCxnSpPr>
          <p:spPr>
            <a:xfrm>
              <a:off x="2567349" y="1812264"/>
              <a:ext cx="0" cy="1587113"/>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49" idx="6"/>
              <a:endCxn id="146" idx="3"/>
            </p:cNvCxnSpPr>
            <p:nvPr/>
          </p:nvCxnSpPr>
          <p:spPr>
            <a:xfrm flipV="1">
              <a:off x="278223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47" idx="5"/>
              <a:endCxn id="149" idx="2"/>
            </p:cNvCxnSpPr>
            <p:nvPr/>
          </p:nvCxnSpPr>
          <p:spPr>
            <a:xfrm>
              <a:off x="133356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47" idx="6"/>
              <a:endCxn id="146" idx="2"/>
            </p:cNvCxnSpPr>
            <p:nvPr/>
          </p:nvCxnSpPr>
          <p:spPr>
            <a:xfrm>
              <a:off x="1396498" y="2887434"/>
              <a:ext cx="2341701" cy="0"/>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5138110" y="4334366"/>
            <a:ext cx="2919656" cy="2231437"/>
            <a:chOff x="966735" y="1382501"/>
            <a:chExt cx="3201227" cy="2446639"/>
          </a:xfrm>
        </p:grpSpPr>
        <p:cxnSp>
          <p:nvCxnSpPr>
            <p:cNvPr id="124" name="Straight Arrow Connector 123"/>
            <p:cNvCxnSpPr>
              <a:stCxn id="135" idx="5"/>
              <a:endCxn id="133" idx="1"/>
            </p:cNvCxnSpPr>
            <p:nvPr/>
          </p:nvCxnSpPr>
          <p:spPr>
            <a:xfrm>
              <a:off x="2719293"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966735" y="1382501"/>
              <a:ext cx="3201227" cy="2446639"/>
              <a:chOff x="966735" y="1382501"/>
              <a:chExt cx="3201227" cy="2446639"/>
            </a:xfrm>
          </p:grpSpPr>
          <p:grpSp>
            <p:nvGrpSpPr>
              <p:cNvPr id="131" name="Group 130"/>
              <p:cNvGrpSpPr/>
              <p:nvPr/>
            </p:nvGrpSpPr>
            <p:grpSpPr>
              <a:xfrm>
                <a:off x="2352467" y="1382501"/>
                <a:ext cx="429763" cy="2446639"/>
                <a:chOff x="2283878" y="1382501"/>
                <a:chExt cx="429763" cy="2446639"/>
              </a:xfrm>
            </p:grpSpPr>
            <p:sp>
              <p:nvSpPr>
                <p:cNvPr id="135" name="Oval 134"/>
                <p:cNvSpPr/>
                <p:nvPr/>
              </p:nvSpPr>
              <p:spPr>
                <a:xfrm>
                  <a:off x="2283878" y="1382501"/>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S</a:t>
                  </a:r>
                  <a:endParaRPr lang="en-US" dirty="0">
                    <a:solidFill>
                      <a:schemeClr val="tx1"/>
                    </a:solidFill>
                    <a:latin typeface="Helvetica"/>
                    <a:cs typeface="Helvetica"/>
                  </a:endParaRPr>
                </a:p>
              </p:txBody>
            </p:sp>
            <p:sp>
              <p:nvSpPr>
                <p:cNvPr id="136" name="Oval 135"/>
                <p:cNvSpPr/>
                <p:nvPr/>
              </p:nvSpPr>
              <p:spPr>
                <a:xfrm>
                  <a:off x="2283878" y="3399377"/>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2</a:t>
                  </a:r>
                  <a:endParaRPr lang="en-US" dirty="0">
                    <a:solidFill>
                      <a:schemeClr val="tx1"/>
                    </a:solidFill>
                    <a:latin typeface="Helvetica"/>
                    <a:cs typeface="Helvetica"/>
                  </a:endParaRPr>
                </a:p>
              </p:txBody>
            </p:sp>
          </p:grpSp>
          <p:grpSp>
            <p:nvGrpSpPr>
              <p:cNvPr id="132" name="Group 131"/>
              <p:cNvGrpSpPr/>
              <p:nvPr/>
            </p:nvGrpSpPr>
            <p:grpSpPr>
              <a:xfrm>
                <a:off x="966735" y="2672552"/>
                <a:ext cx="3201227" cy="429763"/>
                <a:chOff x="966735" y="2672552"/>
                <a:chExt cx="3201227" cy="429763"/>
              </a:xfrm>
            </p:grpSpPr>
            <p:sp>
              <p:nvSpPr>
                <p:cNvPr id="133" name="Oval 132"/>
                <p:cNvSpPr/>
                <p:nvPr/>
              </p:nvSpPr>
              <p:spPr>
                <a:xfrm>
                  <a:off x="3738199" y="2672552"/>
                  <a:ext cx="429763" cy="429763"/>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3</a:t>
                  </a:r>
                  <a:endParaRPr lang="en-US" dirty="0">
                    <a:solidFill>
                      <a:schemeClr val="tx1"/>
                    </a:solidFill>
                    <a:latin typeface="Helvetica"/>
                    <a:cs typeface="Helvetica"/>
                  </a:endParaRPr>
                </a:p>
              </p:txBody>
            </p:sp>
            <p:sp>
              <p:nvSpPr>
                <p:cNvPr id="134" name="Oval 133"/>
                <p:cNvSpPr/>
                <p:nvPr/>
              </p:nvSpPr>
              <p:spPr>
                <a:xfrm>
                  <a:off x="966735" y="2672552"/>
                  <a:ext cx="429763" cy="429763"/>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1</a:t>
                  </a:r>
                  <a:endParaRPr lang="en-US" dirty="0">
                    <a:solidFill>
                      <a:schemeClr val="tx1"/>
                    </a:solidFill>
                    <a:latin typeface="Helvetica"/>
                    <a:cs typeface="Helvetica"/>
                  </a:endParaRPr>
                </a:p>
              </p:txBody>
            </p:sp>
          </p:grpSp>
        </p:grpSp>
        <p:cxnSp>
          <p:nvCxnSpPr>
            <p:cNvPr id="126" name="Straight Arrow Connector 125"/>
            <p:cNvCxnSpPr>
              <a:stCxn id="135" idx="3"/>
              <a:endCxn id="134" idx="7"/>
            </p:cNvCxnSpPr>
            <p:nvPr/>
          </p:nvCxnSpPr>
          <p:spPr>
            <a:xfrm flipH="1">
              <a:off x="1333561" y="1749327"/>
              <a:ext cx="1081843" cy="98616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35" idx="4"/>
              <a:endCxn id="136" idx="0"/>
            </p:cNvCxnSpPr>
            <p:nvPr/>
          </p:nvCxnSpPr>
          <p:spPr>
            <a:xfrm>
              <a:off x="2567349" y="1812264"/>
              <a:ext cx="0" cy="1587113"/>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36" idx="6"/>
              <a:endCxn id="133" idx="3"/>
            </p:cNvCxnSpPr>
            <p:nvPr/>
          </p:nvCxnSpPr>
          <p:spPr>
            <a:xfrm flipV="1">
              <a:off x="278223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34" idx="5"/>
              <a:endCxn id="136" idx="2"/>
            </p:cNvCxnSpPr>
            <p:nvPr/>
          </p:nvCxnSpPr>
          <p:spPr>
            <a:xfrm>
              <a:off x="1333560" y="3039377"/>
              <a:ext cx="1018907" cy="574882"/>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34" idx="6"/>
              <a:endCxn id="133" idx="2"/>
            </p:cNvCxnSpPr>
            <p:nvPr/>
          </p:nvCxnSpPr>
          <p:spPr>
            <a:xfrm>
              <a:off x="1396498" y="2887434"/>
              <a:ext cx="2341701" cy="0"/>
            </a:xfrm>
            <a:prstGeom prst="straightConnector1">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475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Models</a:t>
            </a:r>
            <a:endParaRPr lang="en-US" dirty="0"/>
          </a:p>
        </p:txBody>
      </p:sp>
      <p:sp>
        <p:nvSpPr>
          <p:cNvPr id="3" name="Content Placeholder 2"/>
          <p:cNvSpPr>
            <a:spLocks noGrp="1"/>
          </p:cNvSpPr>
          <p:nvPr>
            <p:ph idx="1"/>
          </p:nvPr>
        </p:nvSpPr>
        <p:spPr/>
        <p:txBody>
          <a:bodyPr/>
          <a:lstStyle/>
          <a:p>
            <a:r>
              <a:rPr lang="en-US" dirty="0" smtClean="0"/>
              <a:t>Crash failure</a:t>
            </a:r>
            <a:br>
              <a:rPr lang="en-US" dirty="0" smtClean="0"/>
            </a:br>
            <a:endParaRPr lang="en-US" dirty="0" smtClean="0"/>
          </a:p>
          <a:p>
            <a:pPr lvl="1"/>
            <a:r>
              <a:rPr lang="en-US" dirty="0"/>
              <a:t>F</a:t>
            </a:r>
            <a:r>
              <a:rPr lang="en-US" dirty="0" smtClean="0"/>
              <a:t>aulty node stops taking any steps at some point</a:t>
            </a:r>
          </a:p>
          <a:p>
            <a:pPr marL="0" indent="0">
              <a:buNone/>
            </a:pPr>
            <a:endParaRPr lang="en-US" dirty="0"/>
          </a:p>
          <a:p>
            <a:endParaRPr lang="en-US" dirty="0" smtClean="0"/>
          </a:p>
          <a:p>
            <a:r>
              <a:rPr lang="en-US" dirty="0" smtClean="0"/>
              <a:t>Byzantine failure</a:t>
            </a:r>
          </a:p>
          <a:p>
            <a:endParaRPr lang="en-US" dirty="0"/>
          </a:p>
          <a:p>
            <a:pPr lvl="1"/>
            <a:r>
              <a:rPr lang="en-US" dirty="0" smtClean="0"/>
              <a:t>Faulty node may behave arbitrarily</a:t>
            </a:r>
          </a:p>
          <a:p>
            <a:pPr lvl="1"/>
            <a:r>
              <a:rPr lang="en-US" dirty="0" smtClean="0"/>
              <a:t>Drop, tamper messages</a:t>
            </a:r>
          </a:p>
          <a:p>
            <a:pPr lvl="1"/>
            <a:r>
              <a:rPr lang="en-US" dirty="0" smtClean="0"/>
              <a:t>Send inconsistent messages</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12</a:t>
            </a:fld>
            <a:endParaRPr lang="en-US"/>
          </a:p>
        </p:txBody>
      </p:sp>
    </p:spTree>
    <p:extLst>
      <p:ext uri="{BB962C8B-B14F-4D97-AF65-F5344CB8AC3E}">
        <p14:creationId xmlns:p14="http://schemas.microsoft.com/office/powerpoint/2010/main" val="424356790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Shortcoming</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Each link used by </a:t>
            </a:r>
            <a:r>
              <a:rPr lang="en-US" i="1" dirty="0" smtClean="0">
                <a:solidFill>
                  <a:srgbClr val="0000FF"/>
                </a:solidFill>
              </a:rPr>
              <a:t>multiple </a:t>
            </a:r>
            <a:r>
              <a:rPr lang="en-US" dirty="0" smtClean="0"/>
              <a:t>sets of  </a:t>
            </a:r>
            <a:r>
              <a:rPr lang="en-US" dirty="0">
                <a:solidFill>
                  <a:srgbClr val="FF0000"/>
                </a:solidFill>
              </a:rPr>
              <a:t>n</a:t>
            </a:r>
            <a:r>
              <a:rPr lang="en-US" dirty="0" smtClean="0">
                <a:solidFill>
                  <a:srgbClr val="FF0000"/>
                </a:solidFill>
              </a:rPr>
              <a:t>−</a:t>
            </a:r>
            <a:r>
              <a:rPr lang="en-US" dirty="0">
                <a:solidFill>
                  <a:srgbClr val="FF0000"/>
                </a:solidFill>
              </a:rPr>
              <a:t>f</a:t>
            </a:r>
            <a:r>
              <a:rPr lang="en-US" dirty="0" smtClean="0"/>
              <a:t> nodes</a:t>
            </a:r>
          </a:p>
          <a:p>
            <a:endParaRPr lang="en-US" dirty="0"/>
          </a:p>
          <a:p>
            <a:pPr marL="0" indent="0">
              <a:buNone/>
            </a:pPr>
            <a:r>
              <a:rPr lang="en-US" dirty="0" smtClean="0"/>
              <a:t>	</a:t>
            </a:r>
            <a:r>
              <a:rPr lang="en-US" u="sng" dirty="0">
                <a:solidFill>
                  <a:srgbClr val="800000"/>
                </a:solidFill>
              </a:rPr>
              <a:t>I</a:t>
            </a:r>
            <a:r>
              <a:rPr lang="en-US" u="sng" dirty="0" smtClean="0">
                <a:solidFill>
                  <a:srgbClr val="800000"/>
                </a:solidFill>
              </a:rPr>
              <a:t>nefficient</a:t>
            </a:r>
            <a:r>
              <a:rPr lang="en-US" dirty="0" smtClean="0">
                <a:solidFill>
                  <a:srgbClr val="800000"/>
                </a:solidFill>
              </a:rPr>
              <a:t> </a:t>
            </a:r>
            <a:r>
              <a:rPr lang="en-US" dirty="0" smtClean="0"/>
              <a:t>to check separately</a:t>
            </a:r>
          </a:p>
          <a:p>
            <a:endParaRPr lang="en-US" dirty="0" smtClean="0">
              <a:solidFill>
                <a:srgbClr val="00B050"/>
              </a:solidFill>
            </a:endParaRPr>
          </a:p>
          <a:p>
            <a:endParaRPr lang="en-US" dirty="0">
              <a:solidFill>
                <a:srgbClr val="00B050"/>
              </a:solidFill>
            </a:endParaRPr>
          </a:p>
          <a:p>
            <a:r>
              <a:rPr lang="en-US" dirty="0" smtClean="0">
                <a:solidFill>
                  <a:srgbClr val="00B050"/>
                </a:solidFill>
              </a:rPr>
              <a:t>Reuse</a:t>
            </a:r>
            <a:r>
              <a:rPr lang="en-US" dirty="0" smtClean="0"/>
              <a:t> symbols for</a:t>
            </a:r>
            <a:br>
              <a:rPr lang="en-US" dirty="0" smtClean="0"/>
            </a:br>
            <a:r>
              <a:rPr lang="en-US" dirty="0" smtClean="0"/>
              <a:t/>
            </a:r>
            <a:br>
              <a:rPr lang="en-US" dirty="0" smtClean="0"/>
            </a:br>
            <a:r>
              <a:rPr lang="en-US" dirty="0" smtClean="0"/>
              <a:t>	solving all equality checks </a:t>
            </a:r>
            <a:r>
              <a:rPr lang="en-US" i="1" dirty="0" smtClean="0">
                <a:solidFill>
                  <a:srgbClr val="00B050"/>
                </a:solidFill>
              </a:rPr>
              <a:t>simultaneously</a:t>
            </a:r>
          </a:p>
          <a:p>
            <a:pPr marL="0" indent="0">
              <a:buNone/>
            </a:pPr>
            <a:endParaRPr lang="en-US" dirty="0" smtClean="0"/>
          </a:p>
          <a:p>
            <a:pPr marL="0" indent="0">
              <a:buNone/>
            </a:pPr>
            <a:endParaRPr lang="en-US" dirty="0" smtClean="0"/>
          </a:p>
          <a:p>
            <a:endParaRPr lang="en-US" i="1" dirty="0">
              <a:solidFill>
                <a:srgbClr val="FF0000"/>
              </a:solidFill>
            </a:endParaRPr>
          </a:p>
        </p:txBody>
      </p:sp>
      <p:sp>
        <p:nvSpPr>
          <p:cNvPr id="4" name="Slide Number Placeholder 3"/>
          <p:cNvSpPr>
            <a:spLocks noGrp="1"/>
          </p:cNvSpPr>
          <p:nvPr>
            <p:ph type="sldNum" sz="quarter" idx="12"/>
          </p:nvPr>
        </p:nvSpPr>
        <p:spPr/>
        <p:txBody>
          <a:bodyPr/>
          <a:lstStyle/>
          <a:p>
            <a:fld id="{95F49A11-4B39-48D4-8966-49C2E34D7E20}" type="slidenum">
              <a:rPr lang="en-US" smtClean="0"/>
              <a:pPr/>
              <a:t>120</a:t>
            </a:fld>
            <a:endParaRPr lang="en-US"/>
          </a:p>
        </p:txBody>
      </p:sp>
    </p:spTree>
    <p:extLst>
      <p:ext uri="{BB962C8B-B14F-4D97-AF65-F5344CB8AC3E}">
        <p14:creationId xmlns:p14="http://schemas.microsoft.com/office/powerpoint/2010/main" val="3011414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Failure Detection (Equality Checking)</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smtClean="0"/>
          </a:p>
          <a:p>
            <a:r>
              <a:rPr lang="en-US" dirty="0" smtClean="0"/>
              <a:t>Using </a:t>
            </a:r>
            <a:r>
              <a:rPr lang="en-US" dirty="0" smtClean="0">
                <a:solidFill>
                  <a:srgbClr val="C00000"/>
                </a:solidFill>
              </a:rPr>
              <a:t>local coding</a:t>
            </a:r>
          </a:p>
          <a:p>
            <a:endParaRPr lang="en-US" dirty="0">
              <a:solidFill>
                <a:srgbClr val="C00000"/>
              </a:solidFill>
            </a:endParaRP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121</a:t>
            </a:fld>
            <a:endParaRPr lang="en-US"/>
          </a:p>
        </p:txBody>
      </p:sp>
    </p:spTree>
    <p:extLst>
      <p:ext uri="{BB962C8B-B14F-4D97-AF65-F5344CB8AC3E}">
        <p14:creationId xmlns:p14="http://schemas.microsoft.com/office/powerpoint/2010/main" val="307238151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 Coding</a:t>
            </a:r>
            <a:endParaRPr lang="en-US" dirty="0"/>
          </a:p>
        </p:txBody>
      </p:sp>
      <p:sp>
        <p:nvSpPr>
          <p:cNvPr id="19" name="TextBox 18"/>
          <p:cNvSpPr txBox="1"/>
          <p:nvPr/>
        </p:nvSpPr>
        <p:spPr>
          <a:xfrm>
            <a:off x="5029200" y="1447800"/>
            <a:ext cx="1143000" cy="457200"/>
          </a:xfrm>
          <a:prstGeom prst="rect">
            <a:avLst/>
          </a:prstGeom>
          <a:solidFill>
            <a:srgbClr val="FFFF99"/>
          </a:solidFill>
          <a:effectLst>
            <a:outerShdw blurRad="50800" dist="38100" dir="2700000" algn="tl" rotWithShape="0">
              <a:prstClr val="black">
                <a:alpha val="40000"/>
              </a:prstClr>
            </a:outerShdw>
          </a:effectLst>
        </p:spPr>
        <p:txBody>
          <a:bodyPr wrap="none" rtlCol="0" anchor="ctr" anchorCtr="0">
            <a:noAutofit/>
          </a:bodyPr>
          <a:lstStyle/>
          <a:p>
            <a:pPr algn="ctr">
              <a:buNone/>
            </a:pPr>
            <a:r>
              <a:rPr lang="en-US" sz="2000" dirty="0" smtClean="0">
                <a:latin typeface="Helvetica"/>
                <a:cs typeface="Helvetica"/>
              </a:rPr>
              <a:t>X</a:t>
            </a:r>
            <a:r>
              <a:rPr lang="en-US" sz="2000" baseline="-25000" dirty="0" smtClean="0">
                <a:latin typeface="Helvetica"/>
                <a:cs typeface="Helvetica"/>
              </a:rPr>
              <a:t>S</a:t>
            </a:r>
            <a:r>
              <a:rPr lang="en-US" sz="2000" dirty="0" smtClean="0">
                <a:latin typeface="Helvetica"/>
                <a:cs typeface="Helvetica"/>
              </a:rPr>
              <a:t>, Y</a:t>
            </a:r>
            <a:r>
              <a:rPr lang="en-US" sz="2000" baseline="-25000" dirty="0">
                <a:latin typeface="Helvetica"/>
                <a:cs typeface="Helvetica"/>
              </a:rPr>
              <a:t>S</a:t>
            </a:r>
            <a:r>
              <a:rPr lang="en-US" sz="2000" dirty="0" smtClean="0">
                <a:latin typeface="Helvetica"/>
                <a:cs typeface="Helvetica"/>
              </a:rPr>
              <a:t>, Z</a:t>
            </a:r>
            <a:r>
              <a:rPr lang="en-US" sz="2000" baseline="-25000" dirty="0">
                <a:latin typeface="Helvetica"/>
                <a:cs typeface="Helvetica"/>
              </a:rPr>
              <a:t>S</a:t>
            </a:r>
            <a:endParaRPr lang="en-US" sz="2000" dirty="0" smtClean="0">
              <a:latin typeface="Helvetica"/>
              <a:cs typeface="Helvetica"/>
            </a:endParaRPr>
          </a:p>
        </p:txBody>
      </p:sp>
      <p:sp>
        <p:nvSpPr>
          <p:cNvPr id="67" name="TextBox 66"/>
          <p:cNvSpPr txBox="1"/>
          <p:nvPr/>
        </p:nvSpPr>
        <p:spPr>
          <a:xfrm>
            <a:off x="509016" y="3644526"/>
            <a:ext cx="1143000" cy="457200"/>
          </a:xfrm>
          <a:prstGeom prst="rect">
            <a:avLst/>
          </a:prstGeom>
          <a:solidFill>
            <a:srgbClr val="FFFF99"/>
          </a:solidFill>
          <a:effectLst>
            <a:outerShdw blurRad="50800" dist="38100" dir="2700000" algn="tl" rotWithShape="0">
              <a:prstClr val="black">
                <a:alpha val="40000"/>
              </a:prstClr>
            </a:outerShdw>
          </a:effectLst>
        </p:spPr>
        <p:txBody>
          <a:bodyPr wrap="none" rtlCol="0" anchor="ctr" anchorCtr="0">
            <a:noAutofit/>
          </a:bodyPr>
          <a:lstStyle/>
          <a:p>
            <a:pPr algn="ctr">
              <a:buNone/>
            </a:pPr>
            <a:r>
              <a:rPr lang="en-US" sz="2000" dirty="0" smtClean="0">
                <a:latin typeface="Helvetica"/>
                <a:cs typeface="Helvetica"/>
              </a:rPr>
              <a:t>X</a:t>
            </a:r>
            <a:r>
              <a:rPr lang="en-US" sz="2000" baseline="-25000" dirty="0">
                <a:latin typeface="Helvetica"/>
                <a:cs typeface="Helvetica"/>
              </a:rPr>
              <a:t>1</a:t>
            </a:r>
            <a:r>
              <a:rPr lang="en-US" sz="2000" dirty="0" smtClean="0">
                <a:latin typeface="Helvetica"/>
                <a:cs typeface="Helvetica"/>
              </a:rPr>
              <a:t>, Y</a:t>
            </a:r>
            <a:r>
              <a:rPr lang="en-US" sz="2000" baseline="-25000" dirty="0">
                <a:latin typeface="Helvetica"/>
                <a:cs typeface="Helvetica"/>
              </a:rPr>
              <a:t>1</a:t>
            </a:r>
            <a:r>
              <a:rPr lang="en-US" sz="2000" dirty="0" smtClean="0">
                <a:latin typeface="Helvetica"/>
                <a:cs typeface="Helvetica"/>
              </a:rPr>
              <a:t>, Z</a:t>
            </a:r>
            <a:r>
              <a:rPr lang="en-US" sz="2000" baseline="-25000" dirty="0">
                <a:latin typeface="Helvetica"/>
                <a:cs typeface="Helvetica"/>
              </a:rPr>
              <a:t>1</a:t>
            </a:r>
            <a:endParaRPr lang="en-US" sz="2000" dirty="0" smtClean="0">
              <a:latin typeface="Helvetica"/>
              <a:cs typeface="Helvetica"/>
            </a:endParaRPr>
          </a:p>
        </p:txBody>
      </p:sp>
      <p:sp>
        <p:nvSpPr>
          <p:cNvPr id="68" name="TextBox 67"/>
          <p:cNvSpPr txBox="1"/>
          <p:nvPr/>
        </p:nvSpPr>
        <p:spPr>
          <a:xfrm>
            <a:off x="7513854" y="3619158"/>
            <a:ext cx="1143000" cy="457200"/>
          </a:xfrm>
          <a:prstGeom prst="rect">
            <a:avLst/>
          </a:prstGeom>
          <a:solidFill>
            <a:srgbClr val="FFFF99"/>
          </a:solidFill>
          <a:effectLst>
            <a:outerShdw blurRad="50800" dist="38100" dir="2700000" algn="tl" rotWithShape="0">
              <a:prstClr val="black">
                <a:alpha val="40000"/>
              </a:prstClr>
            </a:outerShdw>
          </a:effectLst>
        </p:spPr>
        <p:txBody>
          <a:bodyPr wrap="none" rtlCol="0" anchor="ctr" anchorCtr="0">
            <a:noAutofit/>
          </a:bodyPr>
          <a:lstStyle/>
          <a:p>
            <a:pPr algn="ctr">
              <a:buNone/>
            </a:pPr>
            <a:r>
              <a:rPr lang="en-US" sz="2000" dirty="0" smtClean="0">
                <a:latin typeface="Helvetica"/>
                <a:cs typeface="Helvetica"/>
              </a:rPr>
              <a:t>X</a:t>
            </a:r>
            <a:r>
              <a:rPr lang="en-US" sz="2000" baseline="-25000" dirty="0" smtClean="0">
                <a:latin typeface="Helvetica"/>
                <a:cs typeface="Helvetica"/>
              </a:rPr>
              <a:t>3</a:t>
            </a:r>
            <a:r>
              <a:rPr lang="en-US" sz="2000" dirty="0" smtClean="0">
                <a:latin typeface="Helvetica"/>
                <a:cs typeface="Helvetica"/>
              </a:rPr>
              <a:t>, Y</a:t>
            </a:r>
            <a:r>
              <a:rPr lang="en-US" sz="2000" baseline="-25000" dirty="0" smtClean="0">
                <a:latin typeface="Helvetica"/>
                <a:cs typeface="Helvetica"/>
              </a:rPr>
              <a:t>3</a:t>
            </a:r>
            <a:r>
              <a:rPr lang="en-US" sz="2000" dirty="0" smtClean="0">
                <a:latin typeface="Helvetica"/>
                <a:cs typeface="Helvetica"/>
              </a:rPr>
              <a:t>, Z</a:t>
            </a:r>
            <a:r>
              <a:rPr lang="en-US" sz="2000" baseline="-25000" dirty="0" smtClean="0">
                <a:latin typeface="Helvetica"/>
                <a:cs typeface="Helvetica"/>
              </a:rPr>
              <a:t>3</a:t>
            </a:r>
            <a:endParaRPr lang="en-US" sz="2000" dirty="0" smtClean="0">
              <a:latin typeface="Helvetica"/>
              <a:cs typeface="Helvetica"/>
            </a:endParaRPr>
          </a:p>
        </p:txBody>
      </p:sp>
      <p:sp>
        <p:nvSpPr>
          <p:cNvPr id="69" name="TextBox 68"/>
          <p:cNvSpPr txBox="1"/>
          <p:nvPr/>
        </p:nvSpPr>
        <p:spPr>
          <a:xfrm>
            <a:off x="4280274" y="5974080"/>
            <a:ext cx="1143000" cy="457200"/>
          </a:xfrm>
          <a:prstGeom prst="rect">
            <a:avLst/>
          </a:prstGeom>
          <a:solidFill>
            <a:srgbClr val="FFFF99"/>
          </a:solidFill>
          <a:effectLst>
            <a:outerShdw blurRad="50800" dist="38100" dir="2700000" algn="tl" rotWithShape="0">
              <a:prstClr val="black">
                <a:alpha val="40000"/>
              </a:prstClr>
            </a:outerShdw>
          </a:effectLst>
        </p:spPr>
        <p:txBody>
          <a:bodyPr wrap="none" rtlCol="0" anchor="ctr" anchorCtr="0">
            <a:noAutofit/>
          </a:bodyPr>
          <a:lstStyle/>
          <a:p>
            <a:pPr algn="ctr">
              <a:buNone/>
            </a:pPr>
            <a:r>
              <a:rPr lang="en-US" sz="2000" dirty="0" smtClean="0">
                <a:latin typeface="Helvetica"/>
                <a:cs typeface="Helvetica"/>
              </a:rPr>
              <a:t>X</a:t>
            </a:r>
            <a:r>
              <a:rPr lang="en-US" sz="2000" baseline="-25000" dirty="0" smtClean="0">
                <a:latin typeface="Helvetica"/>
                <a:cs typeface="Helvetica"/>
              </a:rPr>
              <a:t>2</a:t>
            </a:r>
            <a:r>
              <a:rPr lang="en-US" sz="2000" dirty="0" smtClean="0">
                <a:latin typeface="Helvetica"/>
                <a:cs typeface="Helvetica"/>
              </a:rPr>
              <a:t>, Y</a:t>
            </a:r>
            <a:r>
              <a:rPr lang="en-US" sz="2000" baseline="-25000" dirty="0" smtClean="0">
                <a:latin typeface="Helvetica"/>
                <a:cs typeface="Helvetica"/>
              </a:rPr>
              <a:t>2</a:t>
            </a:r>
            <a:r>
              <a:rPr lang="en-US" sz="2000" dirty="0" smtClean="0">
                <a:latin typeface="Helvetica"/>
                <a:cs typeface="Helvetica"/>
              </a:rPr>
              <a:t>, Z</a:t>
            </a:r>
            <a:r>
              <a:rPr lang="en-US" sz="2000" baseline="-25000" dirty="0" smtClean="0">
                <a:latin typeface="Helvetica"/>
                <a:cs typeface="Helvetica"/>
              </a:rPr>
              <a:t>2</a:t>
            </a:r>
            <a:endParaRPr lang="en-US" sz="2000" dirty="0" smtClean="0">
              <a:latin typeface="Helvetica"/>
              <a:cs typeface="Helvetica"/>
            </a:endParaRPr>
          </a:p>
        </p:txBody>
      </p:sp>
      <p:sp>
        <p:nvSpPr>
          <p:cNvPr id="72" name="TextBox 71"/>
          <p:cNvSpPr txBox="1"/>
          <p:nvPr/>
        </p:nvSpPr>
        <p:spPr>
          <a:xfrm>
            <a:off x="2953681" y="3941805"/>
            <a:ext cx="1225737" cy="457200"/>
          </a:xfrm>
          <a:prstGeom prst="rect">
            <a:avLst/>
          </a:prstGeom>
          <a:noFill/>
        </p:spPr>
        <p:txBody>
          <a:bodyPr wrap="none" rtlCol="0" anchor="ctr" anchorCtr="0">
            <a:noAutofit/>
          </a:bodyPr>
          <a:lstStyle/>
          <a:p>
            <a:pPr algn="ctr">
              <a:buNone/>
            </a:pPr>
            <a:r>
              <a:rPr lang="en-US" sz="1800" dirty="0" smtClean="0">
                <a:latin typeface="Helvetica"/>
                <a:cs typeface="Helvetica"/>
              </a:rPr>
              <a:t>X</a:t>
            </a:r>
            <a:r>
              <a:rPr lang="en-US" sz="1800" baseline="-25000" dirty="0" smtClean="0">
                <a:latin typeface="Helvetica"/>
                <a:cs typeface="Helvetica"/>
              </a:rPr>
              <a:t>3 </a:t>
            </a:r>
            <a:r>
              <a:rPr lang="en-US" sz="1800" dirty="0" smtClean="0">
                <a:latin typeface="Helvetica"/>
                <a:cs typeface="Helvetica"/>
              </a:rPr>
              <a:t>+ 3Y</a:t>
            </a:r>
            <a:r>
              <a:rPr lang="en-US" sz="1800" baseline="-25000" dirty="0" smtClean="0">
                <a:latin typeface="Helvetica"/>
                <a:cs typeface="Helvetica"/>
              </a:rPr>
              <a:t>3 </a:t>
            </a:r>
            <a:r>
              <a:rPr lang="en-US" sz="1800" dirty="0" smtClean="0">
                <a:latin typeface="Helvetica"/>
                <a:cs typeface="Helvetica"/>
              </a:rPr>
              <a:t>+ 9Z</a:t>
            </a:r>
            <a:r>
              <a:rPr lang="en-US" sz="1800" baseline="-25000" dirty="0" smtClean="0">
                <a:latin typeface="Helvetica"/>
                <a:cs typeface="Helvetica"/>
              </a:rPr>
              <a:t>3</a:t>
            </a:r>
            <a:endParaRPr lang="en-US" sz="1800" dirty="0">
              <a:latin typeface="Helvetica"/>
              <a:cs typeface="Helvetica"/>
            </a:endParaRPr>
          </a:p>
          <a:p>
            <a:pPr algn="ctr">
              <a:buNone/>
            </a:pPr>
            <a:endParaRPr lang="en-US" dirty="0">
              <a:latin typeface="Helvetica"/>
              <a:cs typeface="Helvetica"/>
            </a:endParaRPr>
          </a:p>
        </p:txBody>
      </p:sp>
      <p:sp>
        <p:nvSpPr>
          <p:cNvPr id="79" name="TextBox 78"/>
          <p:cNvSpPr txBox="1"/>
          <p:nvPr/>
        </p:nvSpPr>
        <p:spPr>
          <a:xfrm>
            <a:off x="5851938" y="4932405"/>
            <a:ext cx="1225737" cy="457200"/>
          </a:xfrm>
          <a:prstGeom prst="rect">
            <a:avLst/>
          </a:prstGeom>
          <a:noFill/>
        </p:spPr>
        <p:txBody>
          <a:bodyPr wrap="none" rtlCol="0" anchor="ctr" anchorCtr="0">
            <a:noAutofit/>
          </a:bodyPr>
          <a:lstStyle/>
          <a:p>
            <a:pPr algn="ctr">
              <a:buNone/>
            </a:pPr>
            <a:r>
              <a:rPr lang="en-US" sz="1800" dirty="0" smtClean="0">
                <a:latin typeface="Helvetica"/>
                <a:cs typeface="Helvetica"/>
              </a:rPr>
              <a:t>X</a:t>
            </a:r>
            <a:r>
              <a:rPr lang="en-US" sz="1800" baseline="-25000" dirty="0" smtClean="0">
                <a:latin typeface="Helvetica"/>
                <a:cs typeface="Helvetica"/>
              </a:rPr>
              <a:t>3 </a:t>
            </a:r>
            <a:r>
              <a:rPr lang="en-US" sz="1800" dirty="0" smtClean="0">
                <a:latin typeface="Helvetica"/>
                <a:cs typeface="Helvetica"/>
              </a:rPr>
              <a:t>+ 8Y</a:t>
            </a:r>
            <a:r>
              <a:rPr lang="en-US" sz="1800" baseline="-25000" dirty="0" smtClean="0">
                <a:latin typeface="Helvetica"/>
                <a:cs typeface="Helvetica"/>
              </a:rPr>
              <a:t>3 </a:t>
            </a:r>
            <a:r>
              <a:rPr lang="en-US" sz="1800" dirty="0" smtClean="0">
                <a:latin typeface="Helvetica"/>
                <a:cs typeface="Helvetica"/>
              </a:rPr>
              <a:t>+ 64Z</a:t>
            </a:r>
            <a:r>
              <a:rPr lang="en-US" sz="1800" baseline="-25000" dirty="0" smtClean="0">
                <a:latin typeface="Helvetica"/>
                <a:cs typeface="Helvetica"/>
              </a:rPr>
              <a:t>3</a:t>
            </a:r>
            <a:endParaRPr lang="en-US" sz="1800" dirty="0">
              <a:latin typeface="Helvetica"/>
              <a:cs typeface="Helvetica"/>
            </a:endParaRPr>
          </a:p>
          <a:p>
            <a:pPr algn="ctr">
              <a:buNone/>
            </a:pPr>
            <a:endParaRPr lang="en-US" dirty="0">
              <a:latin typeface="Helvetica"/>
              <a:cs typeface="Helvetica"/>
            </a:endParaRPr>
          </a:p>
        </p:txBody>
      </p:sp>
      <p:sp>
        <p:nvSpPr>
          <p:cNvPr id="31" name="TextBox 30"/>
          <p:cNvSpPr txBox="1"/>
          <p:nvPr/>
        </p:nvSpPr>
        <p:spPr>
          <a:xfrm>
            <a:off x="160867" y="5505271"/>
            <a:ext cx="3456484" cy="1200329"/>
          </a:xfrm>
          <a:prstGeom prst="rect">
            <a:avLst/>
          </a:prstGeom>
          <a:solidFill>
            <a:srgbClr val="D2D2F4"/>
          </a:solidFill>
        </p:spPr>
        <p:txBody>
          <a:bodyPr wrap="square" rtlCol="0">
            <a:spAutoFit/>
          </a:bodyPr>
          <a:lstStyle/>
          <a:p>
            <a:pPr>
              <a:buNone/>
            </a:pPr>
            <a:r>
              <a:rPr lang="en-US" sz="2400" dirty="0" smtClean="0">
                <a:latin typeface="Helvetica"/>
                <a:cs typeface="Helvetica"/>
              </a:rPr>
              <a:t>Each node sends linear</a:t>
            </a:r>
            <a:br>
              <a:rPr lang="en-US" sz="2400" dirty="0" smtClean="0">
                <a:latin typeface="Helvetica"/>
                <a:cs typeface="Helvetica"/>
              </a:rPr>
            </a:br>
            <a:r>
              <a:rPr lang="en-US" sz="2400" dirty="0" smtClean="0">
                <a:latin typeface="Helvetica"/>
                <a:cs typeface="Helvetica"/>
              </a:rPr>
              <a:t>combinations of its</a:t>
            </a:r>
            <a:br>
              <a:rPr lang="en-US" sz="2400" dirty="0" smtClean="0">
                <a:latin typeface="Helvetica"/>
                <a:cs typeface="Helvetica"/>
              </a:rPr>
            </a:br>
            <a:r>
              <a:rPr lang="en-US" sz="2400" dirty="0" smtClean="0">
                <a:latin typeface="Helvetica"/>
                <a:cs typeface="Helvetica"/>
              </a:rPr>
              <a:t>data symbols</a:t>
            </a:r>
          </a:p>
        </p:txBody>
      </p:sp>
      <p:sp>
        <p:nvSpPr>
          <p:cNvPr id="24" name="Slide Number Placeholder 3"/>
          <p:cNvSpPr>
            <a:spLocks noGrp="1"/>
          </p:cNvSpPr>
          <p:nvPr>
            <p:ph type="sldNum" sz="quarter" idx="12"/>
          </p:nvPr>
        </p:nvSpPr>
        <p:spPr>
          <a:xfrm>
            <a:off x="6553200" y="6248400"/>
            <a:ext cx="1905000" cy="457200"/>
          </a:xfrm>
        </p:spPr>
        <p:txBody>
          <a:bodyPr/>
          <a:lstStyle/>
          <a:p>
            <a:fld id="{95F49A11-4B39-48D4-8966-49C2E34D7E20}" type="slidenum">
              <a:rPr lang="en-US" smtClean="0"/>
              <a:pPr/>
              <a:t>122</a:t>
            </a:fld>
            <a:endParaRPr lang="en-US"/>
          </a:p>
        </p:txBody>
      </p:sp>
      <p:cxnSp>
        <p:nvCxnSpPr>
          <p:cNvPr id="25" name="Straight Arrow Connector 24"/>
          <p:cNvCxnSpPr/>
          <p:nvPr/>
        </p:nvCxnSpPr>
        <p:spPr>
          <a:xfrm flipV="1">
            <a:off x="4343400" y="2183652"/>
            <a:ext cx="76200" cy="3074148"/>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349126" y="4025526"/>
            <a:ext cx="1765674" cy="1384674"/>
          </a:xfrm>
          <a:prstGeom prst="straightConnector1">
            <a:avLst/>
          </a:prstGeom>
          <a:ln w="47625">
            <a:solidFill>
              <a:schemeClr val="tx1"/>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086100" y="3619500"/>
            <a:ext cx="2895600" cy="76200"/>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4711326" y="2120526"/>
            <a:ext cx="2070474" cy="1765674"/>
          </a:xfrm>
          <a:prstGeom prst="straightConnector1">
            <a:avLst/>
          </a:prstGeom>
          <a:ln w="47625">
            <a:solidFill>
              <a:schemeClr val="tx1"/>
            </a:solidFill>
            <a:round/>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4953000" y="1752600"/>
            <a:ext cx="1765674" cy="2070474"/>
          </a:xfrm>
          <a:prstGeom prst="straightConnector1">
            <a:avLst/>
          </a:prstGeom>
          <a:ln w="47625">
            <a:solidFill>
              <a:schemeClr val="tx1"/>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635126" y="3886200"/>
            <a:ext cx="2146674" cy="1308474"/>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2438400" y="2120526"/>
            <a:ext cx="1841874" cy="1689474"/>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349126" y="1905000"/>
            <a:ext cx="1841874" cy="1689474"/>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724400" y="4101726"/>
            <a:ext cx="2146674" cy="1308474"/>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bwMode="auto">
          <a:xfrm>
            <a:off x="1853513" y="3528541"/>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a:cs typeface="Helvetica"/>
              </a:rPr>
              <a:t>1</a:t>
            </a:r>
            <a:endParaRPr kumimoji="0" lang="en-US" sz="3200" b="0" i="0" u="none" strike="noStrike" cap="none" normalizeH="0" baseline="0" dirty="0" smtClean="0">
              <a:ln>
                <a:noFill/>
              </a:ln>
              <a:solidFill>
                <a:schemeClr val="tx1"/>
              </a:solidFill>
              <a:effectLst/>
              <a:latin typeface="Helvetica"/>
              <a:cs typeface="Helvetica"/>
            </a:endParaRPr>
          </a:p>
        </p:txBody>
      </p:sp>
      <p:sp>
        <p:nvSpPr>
          <p:cNvPr id="42" name="Oval 41"/>
          <p:cNvSpPr/>
          <p:nvPr/>
        </p:nvSpPr>
        <p:spPr bwMode="auto">
          <a:xfrm>
            <a:off x="6783858" y="3619158"/>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a:cs typeface="Helvetica"/>
              </a:rPr>
              <a:t>3</a:t>
            </a:r>
            <a:endParaRPr kumimoji="0" lang="en-US" sz="3200" b="0" i="0" u="none" strike="noStrike" cap="none" normalizeH="0" baseline="0" dirty="0" smtClean="0">
              <a:ln>
                <a:noFill/>
              </a:ln>
              <a:solidFill>
                <a:schemeClr val="tx1"/>
              </a:solidFill>
              <a:effectLst/>
              <a:latin typeface="Helvetica"/>
              <a:cs typeface="Helvetica"/>
            </a:endParaRPr>
          </a:p>
        </p:txBody>
      </p:sp>
      <p:sp>
        <p:nvSpPr>
          <p:cNvPr id="43" name="Oval 42"/>
          <p:cNvSpPr/>
          <p:nvPr/>
        </p:nvSpPr>
        <p:spPr bwMode="auto">
          <a:xfrm>
            <a:off x="4080475" y="530242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a:cs typeface="Helvetica"/>
              </a:rPr>
              <a:t>2</a:t>
            </a:r>
            <a:endParaRPr kumimoji="0" lang="en-US" sz="3200" b="0" i="0" u="none" strike="noStrike" cap="none" normalizeH="0" baseline="0" dirty="0" smtClean="0">
              <a:ln>
                <a:noFill/>
              </a:ln>
              <a:solidFill>
                <a:schemeClr val="tx1"/>
              </a:solidFill>
              <a:effectLst/>
              <a:latin typeface="Helvetica"/>
              <a:cs typeface="Helvetica"/>
            </a:endParaRPr>
          </a:p>
        </p:txBody>
      </p:sp>
      <p:sp>
        <p:nvSpPr>
          <p:cNvPr id="49" name="Oval 48"/>
          <p:cNvSpPr/>
          <p:nvPr/>
        </p:nvSpPr>
        <p:spPr bwMode="auto">
          <a:xfrm>
            <a:off x="4219146" y="163109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a:cs typeface="Helvetica"/>
              </a:rPr>
              <a:t>S</a:t>
            </a:r>
            <a:endParaRPr kumimoji="0" lang="en-US" sz="3200" b="0" i="0" u="none" strike="noStrike" cap="none" normalizeH="0" baseline="0" dirty="0" smtClean="0">
              <a:ln>
                <a:noFill/>
              </a:ln>
              <a:solidFill>
                <a:schemeClr val="tx1"/>
              </a:solidFill>
              <a:effectLst/>
              <a:latin typeface="Helvetica"/>
              <a:cs typeface="Helvetica"/>
            </a:endParaRPr>
          </a:p>
        </p:txBody>
      </p:sp>
    </p:spTree>
    <p:extLst>
      <p:ext uri="{BB962C8B-B14F-4D97-AF65-F5344CB8AC3E}">
        <p14:creationId xmlns:p14="http://schemas.microsoft.com/office/powerpoint/2010/main" val="2319975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743622" y="439351"/>
            <a:ext cx="3992439" cy="775730"/>
          </a:xfrm>
          <a:prstGeom prst="rect">
            <a:avLst/>
          </a:prstGeom>
          <a:solidFill>
            <a:schemeClr val="accent6">
              <a:lumMod val="40000"/>
              <a:lumOff val="6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a:buNone/>
            </a:pPr>
            <a:r>
              <a:rPr lang="en-US" sz="2000" dirty="0" smtClean="0">
                <a:latin typeface="Helvetica"/>
                <a:cs typeface="Helvetica"/>
              </a:rPr>
              <a:t>X</a:t>
            </a:r>
            <a:r>
              <a:rPr lang="en-US" sz="2000" baseline="-25000" dirty="0">
                <a:latin typeface="Helvetica"/>
                <a:cs typeface="Helvetica"/>
              </a:rPr>
              <a:t>2</a:t>
            </a:r>
            <a:r>
              <a:rPr lang="en-US" sz="2000" baseline="-25000" dirty="0" smtClean="0">
                <a:latin typeface="Helvetica"/>
                <a:cs typeface="Helvetica"/>
              </a:rPr>
              <a:t> </a:t>
            </a:r>
            <a:r>
              <a:rPr lang="en-US" sz="2000" dirty="0">
                <a:latin typeface="Helvetica"/>
                <a:cs typeface="Helvetica"/>
              </a:rPr>
              <a:t>+ </a:t>
            </a:r>
            <a:r>
              <a:rPr lang="en-US" sz="2000" dirty="0" smtClean="0">
                <a:latin typeface="Helvetica"/>
                <a:cs typeface="Helvetica"/>
              </a:rPr>
              <a:t>3Y</a:t>
            </a:r>
            <a:r>
              <a:rPr lang="en-US" sz="2000" baseline="-25000" dirty="0">
                <a:latin typeface="Helvetica"/>
                <a:cs typeface="Helvetica"/>
              </a:rPr>
              <a:t>2</a:t>
            </a:r>
            <a:r>
              <a:rPr lang="en-US" sz="2000" baseline="-25000" dirty="0" smtClean="0">
                <a:latin typeface="Helvetica"/>
                <a:cs typeface="Helvetica"/>
              </a:rPr>
              <a:t> </a:t>
            </a:r>
            <a:r>
              <a:rPr lang="en-US" sz="2000" dirty="0">
                <a:latin typeface="Helvetica"/>
                <a:cs typeface="Helvetica"/>
              </a:rPr>
              <a:t>+ </a:t>
            </a:r>
            <a:r>
              <a:rPr lang="en-US" sz="2000" dirty="0" smtClean="0">
                <a:latin typeface="Helvetica"/>
                <a:cs typeface="Helvetica"/>
              </a:rPr>
              <a:t>9Z</a:t>
            </a:r>
            <a:r>
              <a:rPr lang="en-US" sz="2000" baseline="-25000" dirty="0">
                <a:latin typeface="Helvetica"/>
                <a:cs typeface="Helvetica"/>
              </a:rPr>
              <a:t>2</a:t>
            </a:r>
            <a:r>
              <a:rPr lang="en-US" sz="2000" baseline="-25000" dirty="0" smtClean="0">
                <a:latin typeface="Helvetica"/>
                <a:cs typeface="Helvetica"/>
              </a:rPr>
              <a:t>  </a:t>
            </a:r>
            <a:r>
              <a:rPr lang="en-US" sz="2000" dirty="0" smtClean="0">
                <a:solidFill>
                  <a:srgbClr val="FF0000"/>
                </a:solidFill>
                <a:latin typeface="Helvetica"/>
                <a:cs typeface="Helvetica"/>
              </a:rPr>
              <a:t>=</a:t>
            </a:r>
            <a:r>
              <a:rPr lang="en-US" sz="2000" dirty="0" smtClean="0">
                <a:latin typeface="Helvetica"/>
                <a:cs typeface="Helvetica"/>
              </a:rPr>
              <a:t> X</a:t>
            </a:r>
            <a:r>
              <a:rPr lang="en-US" sz="2000" baseline="-25000" dirty="0">
                <a:latin typeface="Helvetica"/>
                <a:cs typeface="Helvetica"/>
              </a:rPr>
              <a:t>S</a:t>
            </a:r>
            <a:r>
              <a:rPr lang="en-US" sz="2000" baseline="-25000" dirty="0" smtClean="0">
                <a:latin typeface="Helvetica"/>
                <a:cs typeface="Helvetica"/>
              </a:rPr>
              <a:t> </a:t>
            </a:r>
            <a:r>
              <a:rPr lang="en-US" sz="2000" dirty="0">
                <a:latin typeface="Helvetica"/>
                <a:cs typeface="Helvetica"/>
              </a:rPr>
              <a:t>+ </a:t>
            </a:r>
            <a:r>
              <a:rPr lang="en-US" sz="2000" dirty="0" smtClean="0">
                <a:latin typeface="Helvetica"/>
                <a:cs typeface="Helvetica"/>
              </a:rPr>
              <a:t>3Y</a:t>
            </a:r>
            <a:r>
              <a:rPr lang="en-US" sz="2000" baseline="-25000" dirty="0">
                <a:latin typeface="Helvetica"/>
                <a:cs typeface="Helvetica"/>
              </a:rPr>
              <a:t>S</a:t>
            </a:r>
            <a:r>
              <a:rPr lang="en-US" sz="2000" baseline="-25000" dirty="0" smtClean="0">
                <a:latin typeface="Helvetica"/>
                <a:cs typeface="Helvetica"/>
              </a:rPr>
              <a:t> </a:t>
            </a:r>
            <a:r>
              <a:rPr lang="en-US" sz="2000" dirty="0">
                <a:latin typeface="Helvetica"/>
                <a:cs typeface="Helvetica"/>
              </a:rPr>
              <a:t>+ </a:t>
            </a:r>
            <a:r>
              <a:rPr lang="en-US" sz="2000" dirty="0" smtClean="0">
                <a:latin typeface="Helvetica"/>
                <a:cs typeface="Helvetica"/>
              </a:rPr>
              <a:t>9Z</a:t>
            </a:r>
            <a:r>
              <a:rPr lang="en-US" sz="2000" baseline="-25000" dirty="0">
                <a:latin typeface="Helvetica"/>
                <a:cs typeface="Helvetica"/>
              </a:rPr>
              <a:t>S</a:t>
            </a:r>
            <a:r>
              <a:rPr lang="en-US" sz="2000" baseline="-25000" dirty="0" smtClean="0">
                <a:latin typeface="Helvetica"/>
                <a:cs typeface="Helvetica"/>
              </a:rPr>
              <a:t>  </a:t>
            </a:r>
            <a:r>
              <a:rPr lang="en-US" sz="2000" dirty="0" smtClean="0">
                <a:solidFill>
                  <a:srgbClr val="FF0000"/>
                </a:solidFill>
                <a:latin typeface="Helvetica"/>
                <a:cs typeface="Helvetica"/>
              </a:rPr>
              <a:t>?</a:t>
            </a:r>
            <a:endParaRPr lang="en-US" sz="2000" dirty="0">
              <a:solidFill>
                <a:srgbClr val="FF0000"/>
              </a:solidFill>
              <a:latin typeface="Helvetica"/>
              <a:cs typeface="Helvetica"/>
            </a:endParaRPr>
          </a:p>
        </p:txBody>
      </p:sp>
      <p:sp>
        <p:nvSpPr>
          <p:cNvPr id="79" name="TextBox 78"/>
          <p:cNvSpPr txBox="1"/>
          <p:nvPr/>
        </p:nvSpPr>
        <p:spPr>
          <a:xfrm>
            <a:off x="5851938" y="4932405"/>
            <a:ext cx="1225737" cy="457200"/>
          </a:xfrm>
          <a:prstGeom prst="rect">
            <a:avLst/>
          </a:prstGeom>
          <a:noFill/>
        </p:spPr>
        <p:txBody>
          <a:bodyPr wrap="none" rtlCol="0" anchor="ctr" anchorCtr="0">
            <a:noAutofit/>
          </a:bodyPr>
          <a:lstStyle/>
          <a:p>
            <a:pPr algn="ctr">
              <a:buNone/>
            </a:pPr>
            <a:r>
              <a:rPr lang="en-US" sz="1800" dirty="0" smtClean="0">
                <a:latin typeface="Helvetica"/>
                <a:cs typeface="Helvetica"/>
              </a:rPr>
              <a:t>X</a:t>
            </a:r>
            <a:r>
              <a:rPr lang="en-US" sz="1800" baseline="-25000" dirty="0" smtClean="0">
                <a:latin typeface="Helvetica"/>
                <a:cs typeface="Helvetica"/>
              </a:rPr>
              <a:t>2</a:t>
            </a:r>
            <a:r>
              <a:rPr lang="en-US" sz="1800" dirty="0" smtClean="0">
                <a:latin typeface="Helvetica"/>
                <a:cs typeface="Helvetica"/>
              </a:rPr>
              <a:t> + 8Y</a:t>
            </a:r>
            <a:r>
              <a:rPr lang="en-US" sz="1800" baseline="-25000" dirty="0">
                <a:latin typeface="Helvetica"/>
                <a:cs typeface="Helvetica"/>
              </a:rPr>
              <a:t>2</a:t>
            </a:r>
            <a:r>
              <a:rPr lang="en-US" sz="1800" baseline="-25000" dirty="0" smtClean="0">
                <a:latin typeface="Helvetica"/>
                <a:cs typeface="Helvetica"/>
              </a:rPr>
              <a:t> </a:t>
            </a:r>
            <a:r>
              <a:rPr lang="en-US" sz="1800" dirty="0" smtClean="0">
                <a:latin typeface="Helvetica"/>
                <a:cs typeface="Helvetica"/>
              </a:rPr>
              <a:t>+ 64Z</a:t>
            </a:r>
            <a:r>
              <a:rPr lang="en-US" sz="1800" baseline="-25000" dirty="0">
                <a:latin typeface="Helvetica"/>
                <a:cs typeface="Helvetica"/>
              </a:rPr>
              <a:t>2</a:t>
            </a:r>
            <a:endParaRPr lang="en-US" sz="1800" dirty="0">
              <a:latin typeface="Helvetica"/>
              <a:cs typeface="Helvetica"/>
            </a:endParaRPr>
          </a:p>
          <a:p>
            <a:pPr algn="ctr">
              <a:buNone/>
            </a:pPr>
            <a:endParaRPr lang="en-US" dirty="0">
              <a:latin typeface="Helvetica"/>
              <a:cs typeface="Helvetica"/>
            </a:endParaRPr>
          </a:p>
        </p:txBody>
      </p:sp>
      <p:sp>
        <p:nvSpPr>
          <p:cNvPr id="31" name="TextBox 30"/>
          <p:cNvSpPr txBox="1"/>
          <p:nvPr/>
        </p:nvSpPr>
        <p:spPr>
          <a:xfrm>
            <a:off x="364582" y="690666"/>
            <a:ext cx="2706190" cy="1569660"/>
          </a:xfrm>
          <a:prstGeom prst="rect">
            <a:avLst/>
          </a:prstGeom>
          <a:solidFill>
            <a:srgbClr val="D2D2F4"/>
          </a:solidFill>
        </p:spPr>
        <p:txBody>
          <a:bodyPr wrap="none" rtlCol="0">
            <a:spAutoFit/>
          </a:bodyPr>
          <a:lstStyle/>
          <a:p>
            <a:pPr>
              <a:buNone/>
            </a:pPr>
            <a:r>
              <a:rPr lang="en-US" sz="2400" dirty="0">
                <a:latin typeface="Helvetica"/>
                <a:cs typeface="Helvetica"/>
              </a:rPr>
              <a:t>Each node checks</a:t>
            </a:r>
            <a:br>
              <a:rPr lang="en-US" sz="2400" dirty="0">
                <a:latin typeface="Helvetica"/>
                <a:cs typeface="Helvetica"/>
              </a:rPr>
            </a:br>
            <a:r>
              <a:rPr lang="en-US" sz="2400" dirty="0">
                <a:latin typeface="Helvetica"/>
                <a:cs typeface="Helvetica"/>
              </a:rPr>
              <a:t>consistency of</a:t>
            </a:r>
            <a:br>
              <a:rPr lang="en-US" sz="2400" dirty="0">
                <a:latin typeface="Helvetica"/>
                <a:cs typeface="Helvetica"/>
              </a:rPr>
            </a:br>
            <a:r>
              <a:rPr lang="en-US" sz="2400" dirty="0">
                <a:latin typeface="Helvetica"/>
                <a:cs typeface="Helvetica"/>
              </a:rPr>
              <a:t>received packets</a:t>
            </a:r>
            <a:br>
              <a:rPr lang="en-US" sz="2400" dirty="0">
                <a:latin typeface="Helvetica"/>
                <a:cs typeface="Helvetica"/>
              </a:rPr>
            </a:br>
            <a:r>
              <a:rPr lang="en-US" sz="2400" dirty="0">
                <a:latin typeface="Helvetica"/>
                <a:cs typeface="Helvetica"/>
              </a:rPr>
              <a:t>with own data</a:t>
            </a:r>
          </a:p>
        </p:txBody>
      </p:sp>
      <p:sp>
        <p:nvSpPr>
          <p:cNvPr id="26" name="Slide Number Placeholder 3"/>
          <p:cNvSpPr>
            <a:spLocks noGrp="1"/>
          </p:cNvSpPr>
          <p:nvPr>
            <p:ph type="sldNum" sz="quarter" idx="12"/>
          </p:nvPr>
        </p:nvSpPr>
        <p:spPr>
          <a:xfrm>
            <a:off x="6553200" y="6248400"/>
            <a:ext cx="1905000" cy="457200"/>
          </a:xfrm>
        </p:spPr>
        <p:txBody>
          <a:bodyPr/>
          <a:lstStyle/>
          <a:p>
            <a:fld id="{95F49A11-4B39-48D4-8966-49C2E34D7E20}" type="slidenum">
              <a:rPr lang="en-US" smtClean="0"/>
              <a:pPr/>
              <a:t>123</a:t>
            </a:fld>
            <a:endParaRPr lang="en-US"/>
          </a:p>
        </p:txBody>
      </p:sp>
      <p:sp>
        <p:nvSpPr>
          <p:cNvPr id="34" name="TextBox 33"/>
          <p:cNvSpPr txBox="1"/>
          <p:nvPr/>
        </p:nvSpPr>
        <p:spPr>
          <a:xfrm>
            <a:off x="2953681" y="3941805"/>
            <a:ext cx="1225737" cy="457200"/>
          </a:xfrm>
          <a:prstGeom prst="rect">
            <a:avLst/>
          </a:prstGeom>
          <a:noFill/>
        </p:spPr>
        <p:txBody>
          <a:bodyPr wrap="none" rtlCol="0" anchor="ctr" anchorCtr="0">
            <a:noAutofit/>
          </a:bodyPr>
          <a:lstStyle/>
          <a:p>
            <a:pPr algn="ctr">
              <a:buNone/>
            </a:pPr>
            <a:r>
              <a:rPr lang="en-US" sz="1800" dirty="0" smtClean="0">
                <a:latin typeface="Helvetica"/>
                <a:cs typeface="Helvetica"/>
              </a:rPr>
              <a:t>X</a:t>
            </a:r>
            <a:r>
              <a:rPr lang="en-US" sz="1800" baseline="-25000" dirty="0">
                <a:latin typeface="Helvetica"/>
                <a:cs typeface="Helvetica"/>
              </a:rPr>
              <a:t>2</a:t>
            </a:r>
            <a:r>
              <a:rPr lang="en-US" sz="1800" baseline="-25000" dirty="0" smtClean="0">
                <a:latin typeface="Helvetica"/>
                <a:cs typeface="Helvetica"/>
              </a:rPr>
              <a:t> </a:t>
            </a:r>
            <a:r>
              <a:rPr lang="en-US" sz="1800" dirty="0" smtClean="0">
                <a:latin typeface="Helvetica"/>
                <a:cs typeface="Helvetica"/>
              </a:rPr>
              <a:t>+ 3Y</a:t>
            </a:r>
            <a:r>
              <a:rPr lang="en-US" sz="1800" baseline="-25000" dirty="0">
                <a:latin typeface="Helvetica"/>
                <a:cs typeface="Helvetica"/>
              </a:rPr>
              <a:t>2</a:t>
            </a:r>
            <a:r>
              <a:rPr lang="en-US" sz="1800" baseline="-25000" dirty="0" smtClean="0">
                <a:latin typeface="Helvetica"/>
                <a:cs typeface="Helvetica"/>
              </a:rPr>
              <a:t> </a:t>
            </a:r>
            <a:r>
              <a:rPr lang="en-US" sz="1800" dirty="0" smtClean="0">
                <a:latin typeface="Helvetica"/>
                <a:cs typeface="Helvetica"/>
              </a:rPr>
              <a:t>+ 9Z</a:t>
            </a:r>
            <a:r>
              <a:rPr lang="en-US" sz="1800" baseline="-25000" dirty="0">
                <a:latin typeface="Helvetica"/>
                <a:cs typeface="Helvetica"/>
              </a:rPr>
              <a:t>2</a:t>
            </a:r>
            <a:endParaRPr lang="en-US" sz="1800" dirty="0">
              <a:latin typeface="Helvetica"/>
              <a:cs typeface="Helvetica"/>
            </a:endParaRPr>
          </a:p>
          <a:p>
            <a:pPr algn="ctr">
              <a:buNone/>
            </a:pPr>
            <a:endParaRPr lang="en-US" dirty="0">
              <a:latin typeface="Helvetica"/>
              <a:cs typeface="Helvetica"/>
            </a:endParaRPr>
          </a:p>
        </p:txBody>
      </p:sp>
      <p:cxnSp>
        <p:nvCxnSpPr>
          <p:cNvPr id="27" name="Straight Arrow Connector 26"/>
          <p:cNvCxnSpPr/>
          <p:nvPr/>
        </p:nvCxnSpPr>
        <p:spPr>
          <a:xfrm flipV="1">
            <a:off x="4343400" y="2183652"/>
            <a:ext cx="76200" cy="3074148"/>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49126" y="4025526"/>
            <a:ext cx="1765674" cy="1384674"/>
          </a:xfrm>
          <a:prstGeom prst="straightConnector1">
            <a:avLst/>
          </a:prstGeom>
          <a:ln w="47625">
            <a:solidFill>
              <a:schemeClr val="tx1"/>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3086100" y="3619500"/>
            <a:ext cx="2895600" cy="76200"/>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4711326" y="2120526"/>
            <a:ext cx="2070474" cy="1765674"/>
          </a:xfrm>
          <a:prstGeom prst="straightConnector1">
            <a:avLst/>
          </a:prstGeom>
          <a:ln w="47625">
            <a:solidFill>
              <a:schemeClr val="tx1"/>
            </a:solidFill>
            <a:round/>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V="1">
            <a:off x="4953000" y="1752600"/>
            <a:ext cx="1765674" cy="2070474"/>
          </a:xfrm>
          <a:prstGeom prst="straightConnector1">
            <a:avLst/>
          </a:prstGeom>
          <a:ln w="47625">
            <a:solidFill>
              <a:schemeClr val="tx1"/>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635126" y="3886200"/>
            <a:ext cx="2146674" cy="1308474"/>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2438400" y="2120526"/>
            <a:ext cx="1841874" cy="1689474"/>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349126" y="1905000"/>
            <a:ext cx="1841874" cy="1689474"/>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724400" y="4101726"/>
            <a:ext cx="2146674" cy="1308474"/>
          </a:xfrm>
          <a:prstGeom prst="straightConnector1">
            <a:avLst/>
          </a:prstGeom>
          <a:ln w="47625">
            <a:solidFill>
              <a:schemeClr val="tx1"/>
            </a:solidFill>
            <a:round/>
            <a:tailEnd type="triangle" w="med" len="lg"/>
          </a:ln>
        </p:spPr>
        <p:style>
          <a:lnRef idx="1">
            <a:schemeClr val="accent1"/>
          </a:lnRef>
          <a:fillRef idx="0">
            <a:schemeClr val="accent1"/>
          </a:fillRef>
          <a:effectRef idx="0">
            <a:schemeClr val="accent1"/>
          </a:effectRef>
          <a:fontRef idx="minor">
            <a:schemeClr val="tx1"/>
          </a:fontRef>
        </p:style>
      </p:cxnSp>
      <p:sp>
        <p:nvSpPr>
          <p:cNvPr id="43" name="Oval 42"/>
          <p:cNvSpPr/>
          <p:nvPr/>
        </p:nvSpPr>
        <p:spPr bwMode="auto">
          <a:xfrm>
            <a:off x="1853513" y="3528541"/>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a:cs typeface="Helvetica"/>
              </a:rPr>
              <a:t>1</a:t>
            </a:r>
            <a:endParaRPr kumimoji="0" lang="en-US" sz="3200" b="0" i="0" u="none" strike="noStrike" cap="none" normalizeH="0" baseline="0" dirty="0" smtClean="0">
              <a:ln>
                <a:noFill/>
              </a:ln>
              <a:solidFill>
                <a:schemeClr val="tx1"/>
              </a:solidFill>
              <a:effectLst/>
              <a:latin typeface="Helvetica"/>
              <a:cs typeface="Helvetica"/>
            </a:endParaRPr>
          </a:p>
        </p:txBody>
      </p:sp>
      <p:sp>
        <p:nvSpPr>
          <p:cNvPr id="49" name="Oval 48"/>
          <p:cNvSpPr/>
          <p:nvPr/>
        </p:nvSpPr>
        <p:spPr bwMode="auto">
          <a:xfrm>
            <a:off x="6783858" y="3619158"/>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a:cs typeface="Helvetica"/>
              </a:rPr>
              <a:t>3</a:t>
            </a:r>
            <a:endParaRPr kumimoji="0" lang="en-US" sz="3200" b="0" i="0" u="none" strike="noStrike" cap="none" normalizeH="0" baseline="0" dirty="0" smtClean="0">
              <a:ln>
                <a:noFill/>
              </a:ln>
              <a:solidFill>
                <a:schemeClr val="tx1"/>
              </a:solidFill>
              <a:effectLst/>
              <a:latin typeface="Helvetica"/>
              <a:cs typeface="Helvetica"/>
            </a:endParaRPr>
          </a:p>
        </p:txBody>
      </p:sp>
      <p:sp>
        <p:nvSpPr>
          <p:cNvPr id="53" name="Oval 52"/>
          <p:cNvSpPr/>
          <p:nvPr/>
        </p:nvSpPr>
        <p:spPr bwMode="auto">
          <a:xfrm>
            <a:off x="4080475" y="530242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a:cs typeface="Helvetica"/>
              </a:rPr>
              <a:t>2</a:t>
            </a:r>
            <a:endParaRPr kumimoji="0" lang="en-US" sz="3200" b="0" i="0" u="none" strike="noStrike" cap="none" normalizeH="0" baseline="0" dirty="0" smtClean="0">
              <a:ln>
                <a:noFill/>
              </a:ln>
              <a:solidFill>
                <a:schemeClr val="tx1"/>
              </a:solidFill>
              <a:effectLst/>
              <a:latin typeface="Helvetica"/>
              <a:cs typeface="Helvetica"/>
            </a:endParaRPr>
          </a:p>
        </p:txBody>
      </p:sp>
      <p:sp>
        <p:nvSpPr>
          <p:cNvPr id="54" name="Oval 53"/>
          <p:cNvSpPr/>
          <p:nvPr/>
        </p:nvSpPr>
        <p:spPr bwMode="auto">
          <a:xfrm>
            <a:off x="4219146" y="1631092"/>
            <a:ext cx="562919" cy="556054"/>
          </a:xfrm>
          <a:prstGeom prst="ellipse">
            <a:avLst/>
          </a:prstGeom>
          <a:solidFill>
            <a:srgbClr val="92D050"/>
          </a:solidFill>
          <a:ln w="2857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a:cs typeface="Helvetica"/>
              </a:rPr>
              <a:t>S</a:t>
            </a:r>
            <a:endParaRPr kumimoji="0" lang="en-US" sz="3200" b="0" i="0" u="none" strike="noStrike" cap="none" normalizeH="0" baseline="0" dirty="0" smtClean="0">
              <a:ln>
                <a:noFill/>
              </a:ln>
              <a:solidFill>
                <a:schemeClr val="tx1"/>
              </a:solidFill>
              <a:effectLst/>
              <a:latin typeface="Helvetica"/>
              <a:cs typeface="Helvetica"/>
            </a:endParaRPr>
          </a:p>
        </p:txBody>
      </p:sp>
      <p:sp>
        <p:nvSpPr>
          <p:cNvPr id="24" name="TextBox 23"/>
          <p:cNvSpPr txBox="1"/>
          <p:nvPr/>
        </p:nvSpPr>
        <p:spPr>
          <a:xfrm>
            <a:off x="5029200" y="1447800"/>
            <a:ext cx="1143000" cy="457200"/>
          </a:xfrm>
          <a:prstGeom prst="rect">
            <a:avLst/>
          </a:prstGeom>
          <a:solidFill>
            <a:srgbClr val="FFFF99"/>
          </a:solidFill>
          <a:effectLst>
            <a:outerShdw blurRad="50800" dist="38100" dir="2700000" algn="tl" rotWithShape="0">
              <a:prstClr val="black">
                <a:alpha val="40000"/>
              </a:prstClr>
            </a:outerShdw>
          </a:effectLst>
        </p:spPr>
        <p:txBody>
          <a:bodyPr wrap="none" rtlCol="0" anchor="ctr" anchorCtr="0">
            <a:noAutofit/>
          </a:bodyPr>
          <a:lstStyle/>
          <a:p>
            <a:pPr algn="ctr">
              <a:buNone/>
            </a:pPr>
            <a:r>
              <a:rPr lang="en-US" sz="2000" dirty="0" smtClean="0">
                <a:latin typeface="Helvetica"/>
                <a:cs typeface="Helvetica"/>
              </a:rPr>
              <a:t>X</a:t>
            </a:r>
            <a:r>
              <a:rPr lang="en-US" sz="2000" baseline="-25000" dirty="0" smtClean="0">
                <a:latin typeface="Helvetica"/>
                <a:cs typeface="Helvetica"/>
              </a:rPr>
              <a:t>S</a:t>
            </a:r>
            <a:r>
              <a:rPr lang="en-US" sz="2000" dirty="0" smtClean="0">
                <a:latin typeface="Helvetica"/>
                <a:cs typeface="Helvetica"/>
              </a:rPr>
              <a:t>, Y</a:t>
            </a:r>
            <a:r>
              <a:rPr lang="en-US" sz="2000" baseline="-25000" dirty="0">
                <a:latin typeface="Helvetica"/>
                <a:cs typeface="Helvetica"/>
              </a:rPr>
              <a:t>S</a:t>
            </a:r>
            <a:r>
              <a:rPr lang="en-US" sz="2000" dirty="0" smtClean="0">
                <a:latin typeface="Helvetica"/>
                <a:cs typeface="Helvetica"/>
              </a:rPr>
              <a:t>, Z</a:t>
            </a:r>
            <a:r>
              <a:rPr lang="en-US" sz="2000" baseline="-25000" dirty="0">
                <a:latin typeface="Helvetica"/>
                <a:cs typeface="Helvetica"/>
              </a:rPr>
              <a:t>S</a:t>
            </a:r>
            <a:endParaRPr lang="en-US" sz="2000" dirty="0" smtClean="0">
              <a:latin typeface="Helvetica"/>
              <a:cs typeface="Helvetica"/>
            </a:endParaRPr>
          </a:p>
        </p:txBody>
      </p:sp>
      <p:sp>
        <p:nvSpPr>
          <p:cNvPr id="25" name="TextBox 24"/>
          <p:cNvSpPr txBox="1"/>
          <p:nvPr/>
        </p:nvSpPr>
        <p:spPr>
          <a:xfrm>
            <a:off x="509016" y="3644526"/>
            <a:ext cx="1143000" cy="457200"/>
          </a:xfrm>
          <a:prstGeom prst="rect">
            <a:avLst/>
          </a:prstGeom>
          <a:solidFill>
            <a:srgbClr val="FFFF99"/>
          </a:solidFill>
          <a:effectLst>
            <a:outerShdw blurRad="50800" dist="38100" dir="2700000" algn="tl" rotWithShape="0">
              <a:prstClr val="black">
                <a:alpha val="40000"/>
              </a:prstClr>
            </a:outerShdw>
          </a:effectLst>
        </p:spPr>
        <p:txBody>
          <a:bodyPr wrap="none" rtlCol="0" anchor="ctr" anchorCtr="0">
            <a:noAutofit/>
          </a:bodyPr>
          <a:lstStyle/>
          <a:p>
            <a:pPr algn="ctr">
              <a:buNone/>
            </a:pPr>
            <a:r>
              <a:rPr lang="en-US" sz="2000" dirty="0" smtClean="0">
                <a:latin typeface="Helvetica"/>
                <a:cs typeface="Helvetica"/>
              </a:rPr>
              <a:t>X</a:t>
            </a:r>
            <a:r>
              <a:rPr lang="en-US" sz="2000" baseline="-25000" dirty="0">
                <a:latin typeface="Helvetica"/>
                <a:cs typeface="Helvetica"/>
              </a:rPr>
              <a:t>1</a:t>
            </a:r>
            <a:r>
              <a:rPr lang="en-US" sz="2000" dirty="0" smtClean="0">
                <a:latin typeface="Helvetica"/>
                <a:cs typeface="Helvetica"/>
              </a:rPr>
              <a:t>, Y</a:t>
            </a:r>
            <a:r>
              <a:rPr lang="en-US" sz="2000" baseline="-25000" dirty="0">
                <a:latin typeface="Helvetica"/>
                <a:cs typeface="Helvetica"/>
              </a:rPr>
              <a:t>1</a:t>
            </a:r>
            <a:r>
              <a:rPr lang="en-US" sz="2000" dirty="0" smtClean="0">
                <a:latin typeface="Helvetica"/>
                <a:cs typeface="Helvetica"/>
              </a:rPr>
              <a:t>, Z</a:t>
            </a:r>
            <a:r>
              <a:rPr lang="en-US" sz="2000" baseline="-25000" dirty="0">
                <a:latin typeface="Helvetica"/>
                <a:cs typeface="Helvetica"/>
              </a:rPr>
              <a:t>1</a:t>
            </a:r>
            <a:endParaRPr lang="en-US" sz="2000" dirty="0" smtClean="0">
              <a:latin typeface="Helvetica"/>
              <a:cs typeface="Helvetica"/>
            </a:endParaRPr>
          </a:p>
        </p:txBody>
      </p:sp>
      <p:sp>
        <p:nvSpPr>
          <p:cNvPr id="29" name="TextBox 28"/>
          <p:cNvSpPr txBox="1"/>
          <p:nvPr/>
        </p:nvSpPr>
        <p:spPr>
          <a:xfrm>
            <a:off x="7513854" y="3619158"/>
            <a:ext cx="1143000" cy="457200"/>
          </a:xfrm>
          <a:prstGeom prst="rect">
            <a:avLst/>
          </a:prstGeom>
          <a:solidFill>
            <a:srgbClr val="FFFF99"/>
          </a:solidFill>
          <a:effectLst>
            <a:outerShdw blurRad="50800" dist="38100" dir="2700000" algn="tl" rotWithShape="0">
              <a:prstClr val="black">
                <a:alpha val="40000"/>
              </a:prstClr>
            </a:outerShdw>
          </a:effectLst>
        </p:spPr>
        <p:txBody>
          <a:bodyPr wrap="none" rtlCol="0" anchor="ctr" anchorCtr="0">
            <a:noAutofit/>
          </a:bodyPr>
          <a:lstStyle/>
          <a:p>
            <a:pPr algn="ctr">
              <a:buNone/>
            </a:pPr>
            <a:r>
              <a:rPr lang="en-US" sz="2000" dirty="0" smtClean="0">
                <a:latin typeface="Helvetica"/>
                <a:cs typeface="Helvetica"/>
              </a:rPr>
              <a:t>X</a:t>
            </a:r>
            <a:r>
              <a:rPr lang="en-US" sz="2000" baseline="-25000" dirty="0" smtClean="0">
                <a:latin typeface="Helvetica"/>
                <a:cs typeface="Helvetica"/>
              </a:rPr>
              <a:t>3</a:t>
            </a:r>
            <a:r>
              <a:rPr lang="en-US" sz="2000" dirty="0" smtClean="0">
                <a:latin typeface="Helvetica"/>
                <a:cs typeface="Helvetica"/>
              </a:rPr>
              <a:t>, Y</a:t>
            </a:r>
            <a:r>
              <a:rPr lang="en-US" sz="2000" baseline="-25000" dirty="0" smtClean="0">
                <a:latin typeface="Helvetica"/>
                <a:cs typeface="Helvetica"/>
              </a:rPr>
              <a:t>3</a:t>
            </a:r>
            <a:r>
              <a:rPr lang="en-US" sz="2000" dirty="0" smtClean="0">
                <a:latin typeface="Helvetica"/>
                <a:cs typeface="Helvetica"/>
              </a:rPr>
              <a:t>, Z</a:t>
            </a:r>
            <a:r>
              <a:rPr lang="en-US" sz="2000" baseline="-25000" dirty="0" smtClean="0">
                <a:latin typeface="Helvetica"/>
                <a:cs typeface="Helvetica"/>
              </a:rPr>
              <a:t>3</a:t>
            </a:r>
            <a:endParaRPr lang="en-US" sz="2000" dirty="0" smtClean="0">
              <a:latin typeface="Helvetica"/>
              <a:cs typeface="Helvetica"/>
            </a:endParaRPr>
          </a:p>
        </p:txBody>
      </p:sp>
      <p:sp>
        <p:nvSpPr>
          <p:cNvPr id="30" name="TextBox 29"/>
          <p:cNvSpPr txBox="1"/>
          <p:nvPr/>
        </p:nvSpPr>
        <p:spPr>
          <a:xfrm>
            <a:off x="4280274" y="5974080"/>
            <a:ext cx="1143000" cy="457200"/>
          </a:xfrm>
          <a:prstGeom prst="rect">
            <a:avLst/>
          </a:prstGeom>
          <a:solidFill>
            <a:srgbClr val="FFFF99"/>
          </a:solidFill>
          <a:effectLst>
            <a:outerShdw blurRad="50800" dist="38100" dir="2700000" algn="tl" rotWithShape="0">
              <a:prstClr val="black">
                <a:alpha val="40000"/>
              </a:prstClr>
            </a:outerShdw>
          </a:effectLst>
        </p:spPr>
        <p:txBody>
          <a:bodyPr wrap="none" rtlCol="0" anchor="ctr" anchorCtr="0">
            <a:noAutofit/>
          </a:bodyPr>
          <a:lstStyle/>
          <a:p>
            <a:pPr algn="ctr">
              <a:buNone/>
            </a:pPr>
            <a:r>
              <a:rPr lang="en-US" sz="2000" dirty="0" smtClean="0">
                <a:latin typeface="Helvetica"/>
                <a:cs typeface="Helvetica"/>
              </a:rPr>
              <a:t>X</a:t>
            </a:r>
            <a:r>
              <a:rPr lang="en-US" sz="2000" baseline="-25000" dirty="0" smtClean="0">
                <a:latin typeface="Helvetica"/>
                <a:cs typeface="Helvetica"/>
              </a:rPr>
              <a:t>2</a:t>
            </a:r>
            <a:r>
              <a:rPr lang="en-US" sz="2000" dirty="0" smtClean="0">
                <a:latin typeface="Helvetica"/>
                <a:cs typeface="Helvetica"/>
              </a:rPr>
              <a:t>, Y</a:t>
            </a:r>
            <a:r>
              <a:rPr lang="en-US" sz="2000" baseline="-25000" dirty="0" smtClean="0">
                <a:latin typeface="Helvetica"/>
                <a:cs typeface="Helvetica"/>
              </a:rPr>
              <a:t>2</a:t>
            </a:r>
            <a:r>
              <a:rPr lang="en-US" sz="2000" dirty="0" smtClean="0">
                <a:latin typeface="Helvetica"/>
                <a:cs typeface="Helvetica"/>
              </a:rPr>
              <a:t>, Z</a:t>
            </a:r>
            <a:r>
              <a:rPr lang="en-US" sz="2000" baseline="-25000" dirty="0" smtClean="0">
                <a:latin typeface="Helvetica"/>
                <a:cs typeface="Helvetica"/>
              </a:rPr>
              <a:t>2</a:t>
            </a:r>
            <a:endParaRPr lang="en-US" sz="2000" dirty="0" smtClean="0">
              <a:latin typeface="Helvetica"/>
              <a:cs typeface="Helvetica"/>
            </a:endParaRPr>
          </a:p>
        </p:txBody>
      </p:sp>
    </p:spTree>
    <p:extLst>
      <p:ext uri="{BB962C8B-B14F-4D97-AF65-F5344CB8AC3E}">
        <p14:creationId xmlns:p14="http://schemas.microsoft.com/office/powerpoint/2010/main" val="1670634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Detection </a:t>
            </a:r>
            <a:r>
              <a:rPr lang="en-US" dirty="0" smtClean="0"/>
              <a:t>with Local Coding</a:t>
            </a:r>
            <a:endParaRPr lang="en-US" dirty="0"/>
          </a:p>
        </p:txBody>
      </p:sp>
      <p:sp>
        <p:nvSpPr>
          <p:cNvPr id="3" name="Content Placeholder 2"/>
          <p:cNvSpPr>
            <a:spLocks noGrp="1"/>
          </p:cNvSpPr>
          <p:nvPr>
            <p:ph idx="1"/>
          </p:nvPr>
        </p:nvSpPr>
        <p:spPr>
          <a:xfrm>
            <a:off x="685800" y="1524000"/>
            <a:ext cx="7946136" cy="4572000"/>
          </a:xfrm>
        </p:spPr>
        <p:txBody>
          <a:bodyPr>
            <a:normAutofit/>
          </a:bodyPr>
          <a:lstStyle/>
          <a:p>
            <a:pPr>
              <a:buNone/>
            </a:pPr>
            <a:endParaRPr lang="en-US" dirty="0" smtClean="0"/>
          </a:p>
          <a:p>
            <a:pPr marL="0" indent="0">
              <a:buNone/>
            </a:pPr>
            <a:endParaRPr lang="en-US" dirty="0" smtClean="0"/>
          </a:p>
          <a:p>
            <a:pPr marL="0" indent="0">
              <a:buNone/>
            </a:pPr>
            <a:r>
              <a:rPr lang="en-US" dirty="0" smtClean="0"/>
              <a:t>All equality checks can be solved </a:t>
            </a:r>
            <a:r>
              <a:rPr lang="en-US" dirty="0" smtClean="0">
                <a:solidFill>
                  <a:srgbClr val="800000"/>
                </a:solidFill>
              </a:rPr>
              <a:t>simultaneously </a:t>
            </a:r>
            <a:r>
              <a:rPr lang="en-US" dirty="0" smtClean="0"/>
              <a:t>if</a:t>
            </a:r>
          </a:p>
          <a:p>
            <a:endParaRPr lang="en-US" dirty="0" smtClean="0"/>
          </a:p>
          <a:p>
            <a:pPr>
              <a:buNone/>
            </a:pPr>
            <a:r>
              <a:rPr lang="en-US" dirty="0" smtClean="0"/>
              <a:t>	# data symbols    </a:t>
            </a:r>
            <a:r>
              <a:rPr lang="en-US" sz="3200" b="1" dirty="0" smtClean="0">
                <a:solidFill>
                  <a:srgbClr val="00A44A"/>
                </a:solidFill>
              </a:rPr>
              <a:t>≤</a:t>
            </a:r>
            <a:r>
              <a:rPr lang="en-US" dirty="0" smtClean="0"/>
              <a:t>    min # </a:t>
            </a:r>
            <a:r>
              <a:rPr lang="en-US" dirty="0" smtClean="0">
                <a:solidFill>
                  <a:srgbClr val="0000FF"/>
                </a:solidFill>
              </a:rPr>
              <a:t>undirected </a:t>
            </a:r>
            <a:r>
              <a:rPr lang="en-US" dirty="0" smtClean="0"/>
              <a:t>spanning trees </a:t>
            </a:r>
            <a:br>
              <a:rPr lang="en-US" dirty="0" smtClean="0"/>
            </a:br>
            <a:r>
              <a:rPr lang="en-US" dirty="0" smtClean="0"/>
              <a:t>				   </a:t>
            </a:r>
            <a:r>
              <a:rPr lang="en-US" u="sng" dirty="0" smtClean="0"/>
              <a:t>over all sets </a:t>
            </a:r>
            <a:r>
              <a:rPr lang="en-US" dirty="0" smtClean="0"/>
              <a:t>of </a:t>
            </a:r>
            <a:r>
              <a:rPr lang="en-US" dirty="0">
                <a:solidFill>
                  <a:srgbClr val="FF0000"/>
                </a:solidFill>
              </a:rPr>
              <a:t>n</a:t>
            </a:r>
            <a:r>
              <a:rPr lang="en-US" dirty="0" smtClean="0">
                <a:solidFill>
                  <a:srgbClr val="FF0000"/>
                </a:solidFill>
              </a:rPr>
              <a:t>−</a:t>
            </a:r>
            <a:r>
              <a:rPr lang="en-US" dirty="0">
                <a:solidFill>
                  <a:srgbClr val="FF0000"/>
                </a:solidFill>
              </a:rPr>
              <a:t>f</a:t>
            </a:r>
            <a:r>
              <a:rPr lang="en-US" dirty="0" smtClean="0"/>
              <a:t> nodes</a:t>
            </a:r>
          </a:p>
          <a:p>
            <a:pPr>
              <a:buNone/>
            </a:pPr>
            <a:endParaRPr lang="en-US" dirty="0" smtClean="0"/>
          </a:p>
        </p:txBody>
      </p:sp>
      <p:sp>
        <p:nvSpPr>
          <p:cNvPr id="4" name="Slide Number Placeholder 3"/>
          <p:cNvSpPr>
            <a:spLocks noGrp="1"/>
          </p:cNvSpPr>
          <p:nvPr>
            <p:ph type="sldNum" sz="quarter" idx="12"/>
          </p:nvPr>
        </p:nvSpPr>
        <p:spPr/>
        <p:txBody>
          <a:bodyPr/>
          <a:lstStyle/>
          <a:p>
            <a:fld id="{95F49A11-4B39-48D4-8966-49C2E34D7E20}" type="slidenum">
              <a:rPr lang="en-US" smtClean="0"/>
              <a:pPr/>
              <a:t>124</a:t>
            </a:fld>
            <a:endParaRPr lang="en-US"/>
          </a:p>
        </p:txBody>
      </p:sp>
    </p:spTree>
    <p:extLst>
      <p:ext uri="{BB962C8B-B14F-4D97-AF65-F5344CB8AC3E}">
        <p14:creationId xmlns:p14="http://schemas.microsoft.com/office/powerpoint/2010/main" val="911642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Throughput Analysis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DB4A4FE-C508-445A-BEEA-5241DB609F5F}" type="slidenum">
              <a:rPr lang="en-US" smtClean="0"/>
              <a:pPr>
                <a:defRPr/>
              </a:pPr>
              <a:t>125</a:t>
            </a:fld>
            <a:endParaRPr lang="en-US"/>
          </a:p>
        </p:txBody>
      </p:sp>
    </p:spTree>
    <p:extLst>
      <p:ext uri="{BB962C8B-B14F-4D97-AF65-F5344CB8AC3E}">
        <p14:creationId xmlns:p14="http://schemas.microsoft.com/office/powerpoint/2010/main" val="60915416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itchFamily="34" charset="0"/>
                <a:cs typeface="Helvetica" pitchFamily="34" charset="0"/>
              </a:rPr>
              <a:t>Throughput Analysis</a:t>
            </a:r>
            <a:endParaRPr lang="en-US" dirty="0">
              <a:latin typeface="Helvetica" pitchFamily="34" charset="0"/>
              <a:cs typeface="Helvetica" pitchFamily="34" charset="0"/>
            </a:endParaRPr>
          </a:p>
        </p:txBody>
      </p:sp>
      <p:sp>
        <p:nvSpPr>
          <p:cNvPr id="3" name="Content Placeholder 2"/>
          <p:cNvSpPr>
            <a:spLocks noGrp="1"/>
          </p:cNvSpPr>
          <p:nvPr>
            <p:ph idx="1"/>
          </p:nvPr>
        </p:nvSpPr>
        <p:spPr/>
        <p:txBody>
          <a:bodyPr>
            <a:normAutofit lnSpcReduction="10000"/>
          </a:bodyPr>
          <a:lstStyle/>
          <a:p>
            <a:pPr marL="0" indent="0">
              <a:buNone/>
            </a:pPr>
            <a:endParaRPr lang="en-US" dirty="0" smtClean="0">
              <a:latin typeface="Helvetica" pitchFamily="34" charset="0"/>
              <a:cs typeface="Helvetica" pitchFamily="34" charset="0"/>
            </a:endParaRPr>
          </a:p>
          <a:p>
            <a:pPr marL="0" indent="0">
              <a:buNone/>
            </a:pPr>
            <a:r>
              <a:rPr lang="en-US" dirty="0" smtClean="0">
                <a:latin typeface="Helvetica" pitchFamily="34" charset="0"/>
                <a:cs typeface="Helvetica" pitchFamily="34" charset="0"/>
              </a:rPr>
              <a:t>Overhead of Phases 1 and 2 dominant</a:t>
            </a:r>
          </a:p>
          <a:p>
            <a:pPr marL="0" indent="0">
              <a:buNone/>
            </a:pPr>
            <a:endParaRPr lang="en-US" dirty="0" smtClean="0">
              <a:latin typeface="Helvetica" pitchFamily="34" charset="0"/>
              <a:cs typeface="Helvetica" pitchFamily="34" charset="0"/>
            </a:endParaRPr>
          </a:p>
          <a:p>
            <a:pPr marL="0" indent="0">
              <a:buNone/>
            </a:pPr>
            <a:endParaRPr lang="en-US" dirty="0" smtClean="0">
              <a:latin typeface="Helvetica" pitchFamily="34" charset="0"/>
              <a:cs typeface="Helvetica" pitchFamily="34" charset="0"/>
            </a:endParaRPr>
          </a:p>
          <a:p>
            <a:pPr marL="0" indent="0">
              <a:buNone/>
            </a:pPr>
            <a:r>
              <a:rPr lang="en-US" dirty="0" smtClean="0">
                <a:solidFill>
                  <a:srgbClr val="00B050"/>
                </a:solidFill>
                <a:latin typeface="Helvetica" pitchFamily="34" charset="0"/>
                <a:cs typeface="Helvetica" pitchFamily="34" charset="0"/>
              </a:rPr>
              <a:t>B </a:t>
            </a:r>
            <a:r>
              <a:rPr lang="en-US" dirty="0" smtClean="0">
                <a:latin typeface="Helvetica" pitchFamily="34" charset="0"/>
                <a:cs typeface="Helvetica" pitchFamily="34" charset="0"/>
              </a:rPr>
              <a:t>= minimum  rate of Phase 1</a:t>
            </a:r>
          </a:p>
          <a:p>
            <a:pPr marL="0" indent="0">
              <a:buNone/>
            </a:pPr>
            <a:endParaRPr lang="en-US" dirty="0" smtClean="0">
              <a:latin typeface="Helvetica" pitchFamily="34" charset="0"/>
              <a:cs typeface="Helvetica" pitchFamily="34" charset="0"/>
            </a:endParaRPr>
          </a:p>
          <a:p>
            <a:pPr marL="0" indent="0">
              <a:buNone/>
            </a:pPr>
            <a:r>
              <a:rPr lang="en-US" dirty="0" smtClean="0">
                <a:solidFill>
                  <a:srgbClr val="C00000"/>
                </a:solidFill>
                <a:latin typeface="Helvetica" pitchFamily="34" charset="0"/>
                <a:cs typeface="Helvetica" pitchFamily="34" charset="0"/>
              </a:rPr>
              <a:t>U</a:t>
            </a:r>
            <a:r>
              <a:rPr lang="en-US" dirty="0" smtClean="0">
                <a:latin typeface="Helvetica" pitchFamily="34" charset="0"/>
                <a:cs typeface="Helvetica" pitchFamily="34" charset="0"/>
              </a:rPr>
              <a:t> = minimum  rate of Phase 2</a:t>
            </a:r>
          </a:p>
          <a:p>
            <a:pPr marL="0" indent="0">
              <a:buNone/>
            </a:pPr>
            <a:endParaRPr lang="en-US" dirty="0" smtClean="0">
              <a:latin typeface="Helvetica" pitchFamily="34" charset="0"/>
              <a:cs typeface="Helvetica" pitchFamily="34" charset="0"/>
            </a:endParaRPr>
          </a:p>
          <a:p>
            <a:pPr marL="0" indent="0">
              <a:buNone/>
            </a:pPr>
            <a:r>
              <a:rPr lang="en-US" dirty="0" smtClean="0">
                <a:latin typeface="Helvetica" pitchFamily="34" charset="0"/>
                <a:cs typeface="Helvetica" pitchFamily="34" charset="0"/>
              </a:rPr>
              <a:t>	</a:t>
            </a:r>
          </a:p>
          <a:p>
            <a:pPr marL="0" indent="0">
              <a:buNone/>
            </a:pPr>
            <a:r>
              <a:rPr lang="en-US" dirty="0">
                <a:latin typeface="Helvetica" pitchFamily="34" charset="0"/>
                <a:cs typeface="Helvetica" pitchFamily="34" charset="0"/>
              </a:rPr>
              <a:t>	</a:t>
            </a:r>
            <a:r>
              <a:rPr lang="en-US" dirty="0" smtClean="0">
                <a:latin typeface="Helvetica" pitchFamily="34" charset="0"/>
                <a:cs typeface="Helvetica" pitchFamily="34" charset="0"/>
              </a:rPr>
              <a:t>Throughput	≥                        =</a:t>
            </a:r>
          </a:p>
          <a:p>
            <a:pPr marL="0" indent="0">
              <a:buNone/>
            </a:pPr>
            <a:r>
              <a:rPr lang="en-US" dirty="0" smtClean="0">
                <a:latin typeface="Helvetica" pitchFamily="34" charset="0"/>
                <a:cs typeface="Helvetica" pitchFamily="34" charset="0"/>
              </a:rPr>
              <a:t>	</a:t>
            </a:r>
          </a:p>
        </p:txBody>
      </p:sp>
      <p:grpSp>
        <p:nvGrpSpPr>
          <p:cNvPr id="5" name="Group 4"/>
          <p:cNvGrpSpPr/>
          <p:nvPr/>
        </p:nvGrpSpPr>
        <p:grpSpPr>
          <a:xfrm>
            <a:off x="3613694" y="4793505"/>
            <a:ext cx="4268326" cy="1134533"/>
            <a:chOff x="2305719" y="3417815"/>
            <a:chExt cx="4268326" cy="1134533"/>
          </a:xfrm>
        </p:grpSpPr>
        <p:grpSp>
          <p:nvGrpSpPr>
            <p:cNvPr id="6" name="Group 14"/>
            <p:cNvGrpSpPr/>
            <p:nvPr/>
          </p:nvGrpSpPr>
          <p:grpSpPr>
            <a:xfrm>
              <a:off x="4245712" y="3417815"/>
              <a:ext cx="2328333" cy="1134533"/>
              <a:chOff x="2849101" y="2082801"/>
              <a:chExt cx="2328333" cy="1134533"/>
            </a:xfrm>
          </p:grpSpPr>
          <p:sp>
            <p:nvSpPr>
              <p:cNvPr id="10" name="Content Placeholder 2"/>
              <p:cNvSpPr txBox="1">
                <a:spLocks/>
              </p:cNvSpPr>
              <p:nvPr/>
            </p:nvSpPr>
            <p:spPr>
              <a:xfrm>
                <a:off x="2849101" y="2082801"/>
                <a:ext cx="2328333" cy="1134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Clr>
                    <a:schemeClr val="tx2"/>
                  </a:buClr>
                  <a:buFont typeface="Wingdings" pitchFamily="2" charset="2"/>
                  <a:buChar char="q"/>
                  <a:defRPr sz="24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indent="0" algn="ctr">
                  <a:buFont typeface="Wingdings" pitchFamily="2" charset="2"/>
                  <a:buNone/>
                </a:pPr>
                <a:r>
                  <a:rPr lang="en-US" dirty="0" smtClean="0">
                    <a:latin typeface="Helvetica" pitchFamily="34" charset="0"/>
                    <a:cs typeface="Helvetica" pitchFamily="34" charset="0"/>
                  </a:rPr>
                  <a:t>BU</a:t>
                </a:r>
              </a:p>
              <a:p>
                <a:pPr marL="0" indent="0" algn="ctr">
                  <a:buFont typeface="Wingdings" pitchFamily="2" charset="2"/>
                  <a:buNone/>
                </a:pPr>
                <a:r>
                  <a:rPr lang="en-US" dirty="0" smtClean="0">
                    <a:latin typeface="Helvetica" pitchFamily="34" charset="0"/>
                    <a:cs typeface="Helvetica" pitchFamily="34" charset="0"/>
                  </a:rPr>
                  <a:t>B + U</a:t>
                </a:r>
              </a:p>
              <a:p>
                <a:pPr marL="0" indent="0" algn="ctr">
                  <a:buFont typeface="Wingdings" pitchFamily="2" charset="2"/>
                  <a:buNone/>
                </a:pPr>
                <a:endParaRPr lang="en-US" dirty="0" smtClean="0">
                  <a:latin typeface="Helvetica" pitchFamily="34" charset="0"/>
                  <a:cs typeface="Helvetica" pitchFamily="34" charset="0"/>
                </a:endParaRPr>
              </a:p>
            </p:txBody>
          </p:sp>
          <p:cxnSp>
            <p:nvCxnSpPr>
              <p:cNvPr id="11" name="Straight Connector 10"/>
              <p:cNvCxnSpPr/>
              <p:nvPr/>
            </p:nvCxnSpPr>
            <p:spPr>
              <a:xfrm>
                <a:off x="3351866" y="2556933"/>
                <a:ext cx="13228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0"/>
            <p:cNvGrpSpPr/>
            <p:nvPr/>
          </p:nvGrpSpPr>
          <p:grpSpPr>
            <a:xfrm>
              <a:off x="2305719" y="3417815"/>
              <a:ext cx="2328333" cy="1134533"/>
              <a:chOff x="2849101" y="2082801"/>
              <a:chExt cx="2328333" cy="1134533"/>
            </a:xfrm>
          </p:grpSpPr>
          <p:sp>
            <p:nvSpPr>
              <p:cNvPr id="8" name="Content Placeholder 2"/>
              <p:cNvSpPr txBox="1">
                <a:spLocks/>
              </p:cNvSpPr>
              <p:nvPr/>
            </p:nvSpPr>
            <p:spPr>
              <a:xfrm>
                <a:off x="2849101" y="2082801"/>
                <a:ext cx="2328333" cy="1134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Clr>
                    <a:schemeClr val="tx2"/>
                  </a:buClr>
                  <a:buFont typeface="Wingdings" pitchFamily="2" charset="2"/>
                  <a:buChar char="q"/>
                  <a:defRPr sz="24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indent="0" algn="ctr">
                  <a:buFont typeface="Wingdings" pitchFamily="2" charset="2"/>
                  <a:buNone/>
                </a:pPr>
                <a:r>
                  <a:rPr lang="en-US" dirty="0" smtClean="0">
                    <a:latin typeface="Helvetica" pitchFamily="34" charset="0"/>
                    <a:cs typeface="Helvetica" pitchFamily="34" charset="0"/>
                  </a:rPr>
                  <a:t>1</a:t>
                </a:r>
              </a:p>
              <a:p>
                <a:pPr marL="0" indent="0" algn="ctr">
                  <a:buFont typeface="Wingdings" pitchFamily="2" charset="2"/>
                  <a:buNone/>
                </a:pPr>
                <a:r>
                  <a:rPr lang="en-US" dirty="0" smtClean="0">
                    <a:latin typeface="Helvetica" pitchFamily="34" charset="0"/>
                    <a:cs typeface="Helvetica" pitchFamily="34" charset="0"/>
                  </a:rPr>
                  <a:t>1/B + 1/U</a:t>
                </a:r>
              </a:p>
              <a:p>
                <a:pPr marL="0" indent="0" algn="ctr">
                  <a:buFont typeface="Wingdings" pitchFamily="2" charset="2"/>
                  <a:buNone/>
                </a:pPr>
                <a:endParaRPr lang="en-US" dirty="0" smtClean="0">
                  <a:latin typeface="Helvetica" pitchFamily="34" charset="0"/>
                  <a:cs typeface="Helvetica" pitchFamily="34" charset="0"/>
                </a:endParaRPr>
              </a:p>
            </p:txBody>
          </p:sp>
          <p:cxnSp>
            <p:nvCxnSpPr>
              <p:cNvPr id="9" name="Straight Connector 8"/>
              <p:cNvCxnSpPr/>
              <p:nvPr/>
            </p:nvCxnSpPr>
            <p:spPr>
              <a:xfrm>
                <a:off x="3234485" y="2556933"/>
                <a:ext cx="15575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16627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Throughput Analysis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solidFill>
                  <a:srgbClr val="C00000"/>
                </a:solidFill>
              </a:rPr>
              <a:t>Upper bound on optimal throughput  </a:t>
            </a:r>
            <a:r>
              <a:rPr lang="en-US" dirty="0" smtClean="0"/>
              <a:t>(</a:t>
            </a:r>
            <a:r>
              <a:rPr lang="en-US" u="sng" dirty="0" smtClean="0"/>
              <a:t>proof in paper</a:t>
            </a:r>
            <a:r>
              <a:rPr lang="en-US" dirty="0" smtClean="0"/>
              <a:t>)</a:t>
            </a:r>
            <a:endParaRPr lang="en-US" dirty="0" smtClean="0">
              <a:solidFill>
                <a:srgbClr val="0000FF"/>
              </a:solidFill>
            </a:endParaRPr>
          </a:p>
          <a:p>
            <a:pPr marL="0" indent="0">
              <a:buNone/>
            </a:pPr>
            <a:endParaRPr lang="en-US" dirty="0" smtClean="0">
              <a:solidFill>
                <a:srgbClr val="0000FF"/>
              </a:solidFill>
            </a:endParaRPr>
          </a:p>
          <a:p>
            <a:pPr marL="0" indent="0">
              <a:buNone/>
            </a:pPr>
            <a:r>
              <a:rPr lang="en-US" dirty="0" smtClean="0"/>
              <a:t>			≤  min( B , 2U )</a:t>
            </a:r>
            <a:endParaRPr lang="en-US" dirty="0" smtClean="0">
              <a:solidFill>
                <a:srgbClr val="00B050"/>
              </a:solidFill>
            </a:endParaRPr>
          </a:p>
          <a:p>
            <a:pPr marL="0" indent="0">
              <a:buNone/>
            </a:pPr>
            <a:endParaRPr lang="en-US" dirty="0" smtClean="0">
              <a:solidFill>
                <a:srgbClr val="00B050"/>
              </a:solidFill>
            </a:endParaRPr>
          </a:p>
          <a:p>
            <a:pPr marL="0" indent="0">
              <a:buNone/>
            </a:pPr>
            <a:endParaRPr lang="en-US" dirty="0" smtClean="0"/>
          </a:p>
          <a:p>
            <a:pPr marL="0" indent="0">
              <a:buNone/>
            </a:pPr>
            <a:r>
              <a:rPr lang="en-US" dirty="0" smtClean="0"/>
              <a:t>Our algorithm   ≥ 		</a:t>
            </a:r>
          </a:p>
          <a:p>
            <a:pPr marL="0" indent="0">
              <a:buNone/>
            </a:pPr>
            <a:r>
              <a:rPr lang="en-US" dirty="0" smtClean="0"/>
              <a:t>					</a:t>
            </a:r>
          </a:p>
          <a:p>
            <a:pPr marL="0" indent="0">
              <a:buNone/>
            </a:pPr>
            <a:r>
              <a:rPr lang="en-US" dirty="0" smtClean="0"/>
              <a:t>		     ≥   </a:t>
            </a:r>
            <a:r>
              <a:rPr lang="en-US" dirty="0" smtClean="0">
                <a:solidFill>
                  <a:srgbClr val="0000FF"/>
                </a:solidFill>
              </a:rPr>
              <a:t>optimal / 3</a:t>
            </a:r>
            <a:r>
              <a:rPr lang="en-US" dirty="0" smtClean="0"/>
              <a:t>,    in general</a:t>
            </a:r>
            <a:endParaRPr lang="en-US" dirty="0" smtClean="0">
              <a:solidFill>
                <a:srgbClr val="0000FF"/>
              </a:solidFill>
            </a:endParaRPr>
          </a:p>
          <a:p>
            <a:pPr marL="0" indent="0">
              <a:buNone/>
            </a:pPr>
            <a:r>
              <a:rPr lang="en-US" dirty="0" smtClean="0">
                <a:solidFill>
                  <a:srgbClr val="0000FF"/>
                </a:solidFill>
              </a:rPr>
              <a:t>		     </a:t>
            </a:r>
            <a:r>
              <a:rPr lang="en-US" dirty="0" smtClean="0"/>
              <a:t>≥   </a:t>
            </a:r>
            <a:r>
              <a:rPr lang="en-US" dirty="0" smtClean="0">
                <a:solidFill>
                  <a:srgbClr val="FF0000"/>
                </a:solidFill>
              </a:rPr>
              <a:t>optimal / 2</a:t>
            </a:r>
            <a:r>
              <a:rPr lang="en-US" dirty="0" smtClean="0"/>
              <a:t>,    if  </a:t>
            </a:r>
            <a:r>
              <a:rPr lang="en-US" dirty="0" smtClean="0">
                <a:solidFill>
                  <a:srgbClr val="00B050"/>
                </a:solidFill>
              </a:rPr>
              <a:t>B ≤ U</a:t>
            </a:r>
          </a:p>
          <a:p>
            <a:pPr marL="0" indent="0">
              <a:buNone/>
            </a:pPr>
            <a:endParaRPr lang="en-US" dirty="0" smtClean="0"/>
          </a:p>
        </p:txBody>
      </p:sp>
      <p:sp>
        <p:nvSpPr>
          <p:cNvPr id="4" name="Slide Number Placeholder 3"/>
          <p:cNvSpPr>
            <a:spLocks noGrp="1"/>
          </p:cNvSpPr>
          <p:nvPr>
            <p:ph type="sldNum" sz="quarter" idx="12"/>
          </p:nvPr>
        </p:nvSpPr>
        <p:spPr/>
        <p:txBody>
          <a:bodyPr/>
          <a:lstStyle/>
          <a:p>
            <a:fld id="{95F49A11-4B39-48D4-8966-49C2E34D7E20}" type="slidenum">
              <a:rPr lang="en-US" smtClean="0"/>
              <a:pPr/>
              <a:t>127</a:t>
            </a:fld>
            <a:endParaRPr lang="en-US"/>
          </a:p>
        </p:txBody>
      </p:sp>
      <p:grpSp>
        <p:nvGrpSpPr>
          <p:cNvPr id="18" name="Group 14"/>
          <p:cNvGrpSpPr/>
          <p:nvPr/>
        </p:nvGrpSpPr>
        <p:grpSpPr>
          <a:xfrm>
            <a:off x="2655816" y="3891923"/>
            <a:ext cx="2328333" cy="1134533"/>
            <a:chOff x="2849101" y="2082801"/>
            <a:chExt cx="2328333" cy="1134533"/>
          </a:xfrm>
        </p:grpSpPr>
        <p:sp>
          <p:nvSpPr>
            <p:cNvPr id="22" name="Content Placeholder 2"/>
            <p:cNvSpPr txBox="1">
              <a:spLocks/>
            </p:cNvSpPr>
            <p:nvPr/>
          </p:nvSpPr>
          <p:spPr>
            <a:xfrm>
              <a:off x="2849101" y="2082801"/>
              <a:ext cx="2328333" cy="1134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Clr>
                  <a:schemeClr val="tx2"/>
                </a:buClr>
                <a:buFont typeface="Wingdings" pitchFamily="2" charset="2"/>
                <a:buChar char="q"/>
                <a:defRPr sz="24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indent="0" algn="ctr">
                <a:buFont typeface="Wingdings" pitchFamily="2" charset="2"/>
                <a:buNone/>
              </a:pPr>
              <a:r>
                <a:rPr lang="en-US" dirty="0" smtClean="0">
                  <a:latin typeface="Helvetica" pitchFamily="34" charset="0"/>
                  <a:cs typeface="Helvetica" pitchFamily="34" charset="0"/>
                </a:rPr>
                <a:t>BU</a:t>
              </a:r>
            </a:p>
            <a:p>
              <a:pPr marL="0" indent="0" algn="ctr">
                <a:buFont typeface="Wingdings" pitchFamily="2" charset="2"/>
                <a:buNone/>
              </a:pPr>
              <a:r>
                <a:rPr lang="en-US" dirty="0" smtClean="0">
                  <a:latin typeface="Helvetica" pitchFamily="34" charset="0"/>
                  <a:cs typeface="Helvetica" pitchFamily="34" charset="0"/>
                </a:rPr>
                <a:t>B + U</a:t>
              </a:r>
            </a:p>
            <a:p>
              <a:pPr marL="0" indent="0" algn="ctr">
                <a:buFont typeface="Wingdings" pitchFamily="2" charset="2"/>
                <a:buNone/>
              </a:pPr>
              <a:endParaRPr lang="en-US" dirty="0" smtClean="0">
                <a:latin typeface="Helvetica" pitchFamily="34" charset="0"/>
                <a:cs typeface="Helvetica" pitchFamily="34" charset="0"/>
              </a:endParaRPr>
            </a:p>
          </p:txBody>
        </p:sp>
        <p:cxnSp>
          <p:nvCxnSpPr>
            <p:cNvPr id="23" name="Straight Connector 22"/>
            <p:cNvCxnSpPr/>
            <p:nvPr/>
          </p:nvCxnSpPr>
          <p:spPr>
            <a:xfrm>
              <a:off x="3351866" y="2556933"/>
              <a:ext cx="13228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717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 (1)</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Consider any N-f nodes: 1, 2, …, N-f</a:t>
            </a:r>
          </a:p>
          <a:p>
            <a:endParaRPr lang="en-US" dirty="0"/>
          </a:p>
          <a:p>
            <a:pPr marL="0" indent="0">
              <a:buNone/>
            </a:pPr>
            <a:r>
              <a:rPr lang="en-US" dirty="0" smtClean="0"/>
              <a:t>Each has value X</a:t>
            </a:r>
            <a:r>
              <a:rPr lang="en-US" baseline="-25000" dirty="0" smtClean="0"/>
              <a:t>i</a:t>
            </a:r>
            <a:r>
              <a:rPr lang="en-US" dirty="0" smtClean="0"/>
              <a:t> = [X</a:t>
            </a:r>
            <a:r>
              <a:rPr lang="en-US" baseline="-25000" dirty="0" smtClean="0"/>
              <a:t>i,1</a:t>
            </a:r>
            <a:r>
              <a:rPr lang="en-US" dirty="0" smtClean="0"/>
              <a:t>  X</a:t>
            </a:r>
            <a:r>
              <a:rPr lang="en-US" baseline="-25000" dirty="0" smtClean="0"/>
              <a:t>i,2</a:t>
            </a:r>
            <a:r>
              <a:rPr lang="en-US" dirty="0" smtClean="0"/>
              <a:t>  … </a:t>
            </a:r>
            <a:r>
              <a:rPr lang="en-US" dirty="0" err="1" smtClean="0"/>
              <a:t>X</a:t>
            </a:r>
            <a:r>
              <a:rPr lang="en-US" baseline="-25000" dirty="0" err="1" smtClean="0"/>
              <a:t>i,r</a:t>
            </a:r>
            <a:r>
              <a:rPr lang="en-US" dirty="0" smtClean="0"/>
              <a:t>]</a:t>
            </a:r>
          </a:p>
          <a:p>
            <a:pPr marL="0" indent="0">
              <a:buNone/>
            </a:pPr>
            <a:r>
              <a:rPr lang="en-US" dirty="0"/>
              <a:t>	</a:t>
            </a:r>
            <a:r>
              <a:rPr lang="en-US" dirty="0" smtClean="0"/>
              <a:t>				     r = # data symbols</a:t>
            </a:r>
          </a:p>
          <a:p>
            <a:pPr marL="0" indent="0">
              <a:buNone/>
            </a:pPr>
            <a:endParaRPr lang="en-US" dirty="0"/>
          </a:p>
          <a:p>
            <a:pPr marL="0" indent="0">
              <a:buNone/>
            </a:pPr>
            <a:r>
              <a:rPr lang="en-US" dirty="0" smtClean="0"/>
              <a:t>Define difference:  D</a:t>
            </a:r>
            <a:r>
              <a:rPr lang="en-US" baseline="-25000" dirty="0" smtClean="0"/>
              <a:t>i</a:t>
            </a:r>
            <a:r>
              <a:rPr lang="en-US" dirty="0" smtClean="0"/>
              <a:t> = </a:t>
            </a:r>
            <a:r>
              <a:rPr lang="en-US" dirty="0"/>
              <a:t>X</a:t>
            </a:r>
            <a:r>
              <a:rPr lang="en-US" baseline="-25000" dirty="0"/>
              <a:t>i</a:t>
            </a:r>
            <a:r>
              <a:rPr lang="en-US" dirty="0"/>
              <a:t> </a:t>
            </a:r>
            <a:r>
              <a:rPr lang="en-US" dirty="0" smtClean="0"/>
              <a:t>– X</a:t>
            </a:r>
            <a:r>
              <a:rPr lang="en-US" baseline="-25000" dirty="0" smtClean="0"/>
              <a:t>N-f</a:t>
            </a:r>
            <a:r>
              <a:rPr lang="en-US" dirty="0" smtClean="0"/>
              <a:t> </a:t>
            </a:r>
          </a:p>
          <a:p>
            <a:pPr marL="0" indent="0">
              <a:buNone/>
            </a:pPr>
            <a:endParaRPr lang="en-US" dirty="0"/>
          </a:p>
          <a:p>
            <a:pPr marL="0" indent="0">
              <a:buNone/>
            </a:pPr>
            <a:r>
              <a:rPr lang="en-US" dirty="0" smtClean="0"/>
              <a:t>     D</a:t>
            </a:r>
            <a:r>
              <a:rPr lang="en-US" baseline="-25000" dirty="0" smtClean="0"/>
              <a:t>1</a:t>
            </a:r>
            <a:r>
              <a:rPr lang="en-US" dirty="0" smtClean="0"/>
              <a:t> = D</a:t>
            </a:r>
            <a:r>
              <a:rPr lang="en-US" baseline="-25000" dirty="0" smtClean="0"/>
              <a:t>2</a:t>
            </a:r>
            <a:r>
              <a:rPr lang="en-US" dirty="0" smtClean="0"/>
              <a:t> = … = D</a:t>
            </a:r>
            <a:r>
              <a:rPr lang="en-US" baseline="-25000" dirty="0" smtClean="0"/>
              <a:t>N-f-1</a:t>
            </a:r>
            <a:r>
              <a:rPr lang="en-US" dirty="0" smtClean="0"/>
              <a:t> = 0   </a:t>
            </a:r>
            <a:r>
              <a:rPr lang="en-US" b="1" dirty="0" smtClean="0">
                <a:solidFill>
                  <a:srgbClr val="00B050"/>
                </a:solidFill>
                <a:sym typeface="Wingdings"/>
              </a:rPr>
              <a:t></a:t>
            </a:r>
            <a:r>
              <a:rPr lang="en-US" dirty="0" smtClean="0">
                <a:solidFill>
                  <a:srgbClr val="00B050"/>
                </a:solidFill>
                <a:sym typeface="Wingdings" pitchFamily="2" charset="2"/>
              </a:rPr>
              <a:t>   </a:t>
            </a:r>
            <a:r>
              <a:rPr lang="en-US" dirty="0" smtClean="0"/>
              <a:t>X</a:t>
            </a:r>
            <a:r>
              <a:rPr lang="en-US" baseline="-25000" dirty="0" smtClean="0"/>
              <a:t>1</a:t>
            </a:r>
            <a:r>
              <a:rPr lang="en-US" dirty="0" smtClean="0"/>
              <a:t> </a:t>
            </a:r>
            <a:r>
              <a:rPr lang="en-US" dirty="0"/>
              <a:t>= </a:t>
            </a:r>
            <a:r>
              <a:rPr lang="en-US" dirty="0" smtClean="0"/>
              <a:t>X</a:t>
            </a:r>
            <a:r>
              <a:rPr lang="en-US" baseline="-25000" dirty="0" smtClean="0"/>
              <a:t>2</a:t>
            </a:r>
            <a:r>
              <a:rPr lang="en-US" dirty="0" smtClean="0"/>
              <a:t> </a:t>
            </a:r>
            <a:r>
              <a:rPr lang="en-US" dirty="0"/>
              <a:t>= … = </a:t>
            </a:r>
            <a:r>
              <a:rPr lang="en-US" dirty="0" smtClean="0"/>
              <a:t>X</a:t>
            </a:r>
            <a:r>
              <a:rPr lang="en-US" baseline="-25000" dirty="0" smtClean="0"/>
              <a:t>N-f</a:t>
            </a:r>
            <a:endParaRPr lang="en-US" dirty="0"/>
          </a:p>
        </p:txBody>
      </p:sp>
      <p:sp>
        <p:nvSpPr>
          <p:cNvPr id="4" name="Slide Number Placeholder 3"/>
          <p:cNvSpPr>
            <a:spLocks noGrp="1"/>
          </p:cNvSpPr>
          <p:nvPr>
            <p:ph type="sldNum" sz="quarter" idx="12"/>
          </p:nvPr>
        </p:nvSpPr>
        <p:spPr/>
        <p:txBody>
          <a:bodyPr/>
          <a:lstStyle/>
          <a:p>
            <a:fld id="{95F49A11-4B39-48D4-8966-49C2E34D7E20}" type="slidenum">
              <a:rPr lang="en-US" smtClean="0"/>
              <a:pPr/>
              <a:t>128</a:t>
            </a:fld>
            <a:endParaRPr lang="en-US" dirty="0"/>
          </a:p>
        </p:txBody>
      </p:sp>
    </p:spTree>
    <p:extLst>
      <p:ext uri="{BB962C8B-B14F-4D97-AF65-F5344CB8AC3E}">
        <p14:creationId xmlns:p14="http://schemas.microsoft.com/office/powerpoint/2010/main" val="2200749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 (2)</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r>
              <a:rPr lang="en-US" dirty="0" smtClean="0"/>
              <a:t>Checking in Phase 2 is equivalent to checking</a:t>
            </a:r>
          </a:p>
          <a:p>
            <a:pPr marL="0" indent="0">
              <a:buNone/>
            </a:pPr>
            <a:endParaRPr lang="en-US" dirty="0"/>
          </a:p>
          <a:p>
            <a:pPr marL="0" indent="0" algn="ctr">
              <a:buNone/>
            </a:pPr>
            <a:r>
              <a:rPr lang="en-US" dirty="0" smtClean="0"/>
              <a:t>[D</a:t>
            </a:r>
            <a:r>
              <a:rPr lang="en-US" baseline="-25000" dirty="0" smtClean="0"/>
              <a:t>1</a:t>
            </a:r>
            <a:r>
              <a:rPr lang="en-US" dirty="0" smtClean="0"/>
              <a:t>  D</a:t>
            </a:r>
            <a:r>
              <a:rPr lang="en-US" baseline="-25000" dirty="0" smtClean="0"/>
              <a:t>2</a:t>
            </a:r>
            <a:r>
              <a:rPr lang="en-US" dirty="0" smtClean="0"/>
              <a:t>  </a:t>
            </a:r>
            <a:r>
              <a:rPr lang="en-US" dirty="0"/>
              <a:t>… </a:t>
            </a:r>
            <a:r>
              <a:rPr lang="en-US" dirty="0" smtClean="0"/>
              <a:t>D</a:t>
            </a:r>
            <a:r>
              <a:rPr lang="en-US" baseline="-25000" dirty="0" smtClean="0"/>
              <a:t>N-f-1</a:t>
            </a:r>
            <a:r>
              <a:rPr lang="en-US" dirty="0" smtClean="0"/>
              <a:t>] C = 0</a:t>
            </a:r>
          </a:p>
          <a:p>
            <a:pPr marL="0" indent="0" algn="ctr">
              <a:buNone/>
            </a:pPr>
            <a:endParaRPr lang="en-US" dirty="0"/>
          </a:p>
          <a:p>
            <a:pPr marL="0" indent="0">
              <a:buNone/>
            </a:pPr>
            <a:r>
              <a:rPr lang="en-US" dirty="0" smtClean="0"/>
              <a:t>  C  --	Matrix filled with coefficients</a:t>
            </a:r>
          </a:p>
          <a:p>
            <a:pPr marL="0" indent="0">
              <a:buNone/>
            </a:pPr>
            <a:r>
              <a:rPr lang="en-US" dirty="0" smtClean="0"/>
              <a:t/>
            </a:r>
            <a:br>
              <a:rPr lang="en-US" dirty="0" smtClean="0"/>
            </a:br>
            <a:r>
              <a:rPr lang="en-US" dirty="0" smtClean="0"/>
              <a:t>	(N-f-1)r rows</a:t>
            </a:r>
          </a:p>
          <a:p>
            <a:pPr marL="0" indent="0">
              <a:buNone/>
            </a:pPr>
            <a:endParaRPr lang="en-US" dirty="0" smtClean="0"/>
          </a:p>
          <a:p>
            <a:pPr marL="0" indent="0">
              <a:buNone/>
            </a:pPr>
            <a:r>
              <a:rPr lang="en-US" dirty="0" smtClean="0"/>
              <a:t>	Each column corresponds to one unit-capacity link and 	the corresponding linear combination</a:t>
            </a:r>
          </a:p>
        </p:txBody>
      </p:sp>
      <p:sp>
        <p:nvSpPr>
          <p:cNvPr id="4" name="Slide Number Placeholder 3"/>
          <p:cNvSpPr>
            <a:spLocks noGrp="1"/>
          </p:cNvSpPr>
          <p:nvPr>
            <p:ph type="sldNum" sz="quarter" idx="12"/>
          </p:nvPr>
        </p:nvSpPr>
        <p:spPr/>
        <p:txBody>
          <a:bodyPr/>
          <a:lstStyle/>
          <a:p>
            <a:fld id="{95F49A11-4B39-48D4-8966-49C2E34D7E20}" type="slidenum">
              <a:rPr lang="en-US" smtClean="0"/>
              <a:pPr/>
              <a:t>129</a:t>
            </a:fld>
            <a:endParaRPr lang="en-US" dirty="0"/>
          </a:p>
        </p:txBody>
      </p:sp>
    </p:spTree>
    <p:extLst>
      <p:ext uri="{BB962C8B-B14F-4D97-AF65-F5344CB8AC3E}">
        <p14:creationId xmlns:p14="http://schemas.microsoft.com/office/powerpoint/2010/main" val="1493605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Models</a:t>
            </a:r>
            <a:endParaRPr lang="en-US" dirty="0"/>
          </a:p>
        </p:txBody>
      </p:sp>
      <p:sp>
        <p:nvSpPr>
          <p:cNvPr id="3" name="Content Placeholder 2"/>
          <p:cNvSpPr>
            <a:spLocks noGrp="1"/>
          </p:cNvSpPr>
          <p:nvPr>
            <p:ph idx="1"/>
          </p:nvPr>
        </p:nvSpPr>
        <p:spPr/>
        <p:txBody>
          <a:bodyPr/>
          <a:lstStyle/>
          <a:p>
            <a:endParaRPr lang="en-US" dirty="0" smtClean="0"/>
          </a:p>
          <a:p>
            <a:r>
              <a:rPr lang="en-US" dirty="0" smtClean="0"/>
              <a:t>Synchronous </a:t>
            </a:r>
          </a:p>
          <a:p>
            <a:endParaRPr lang="en-US" dirty="0"/>
          </a:p>
          <a:p>
            <a:pPr lvl="1"/>
            <a:r>
              <a:rPr lang="en-US" dirty="0" smtClean="0"/>
              <a:t>Bound on time required for all operations</a:t>
            </a:r>
          </a:p>
          <a:p>
            <a:pPr lvl="1"/>
            <a:endParaRPr lang="en-US" dirty="0"/>
          </a:p>
          <a:p>
            <a:endParaRPr lang="en-US" dirty="0" smtClean="0"/>
          </a:p>
          <a:p>
            <a:r>
              <a:rPr lang="en-US" dirty="0" smtClean="0"/>
              <a:t>Asynchronous</a:t>
            </a:r>
          </a:p>
          <a:p>
            <a:endParaRPr lang="en-US" dirty="0"/>
          </a:p>
          <a:p>
            <a:pPr lvl="1"/>
            <a:r>
              <a:rPr lang="en-US" dirty="0" smtClean="0"/>
              <a:t>No bound</a:t>
            </a:r>
          </a:p>
          <a:p>
            <a:pPr lvl="1"/>
            <a:endParaRPr lang="en-US" dirty="0"/>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13</a:t>
            </a:fld>
            <a:endParaRPr lang="en-US"/>
          </a:p>
        </p:txBody>
      </p:sp>
    </p:spTree>
    <p:extLst>
      <p:ext uri="{BB962C8B-B14F-4D97-AF65-F5344CB8AC3E}">
        <p14:creationId xmlns:p14="http://schemas.microsoft.com/office/powerpoint/2010/main" val="5343488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Sketch </a:t>
            </a:r>
            <a:r>
              <a:rPr lang="en-US" dirty="0" smtClean="0"/>
              <a:t>(3)</a:t>
            </a:r>
            <a:endParaRPr lang="en-US" dirty="0"/>
          </a:p>
        </p:txBody>
      </p:sp>
      <p:sp>
        <p:nvSpPr>
          <p:cNvPr id="3" name="Content Placeholder 2"/>
          <p:cNvSpPr>
            <a:spLocks noGrp="1"/>
          </p:cNvSpPr>
          <p:nvPr>
            <p:ph idx="1"/>
          </p:nvPr>
        </p:nvSpPr>
        <p:spPr>
          <a:xfrm>
            <a:off x="457200" y="1295400"/>
            <a:ext cx="8153400" cy="5197475"/>
          </a:xfrm>
        </p:spPr>
        <p:txBody>
          <a:bodyPr>
            <a:normAutofit lnSpcReduction="10000"/>
          </a:bodyPr>
          <a:lstStyle/>
          <a:p>
            <a:pPr marL="0" indent="0">
              <a:buNone/>
            </a:pPr>
            <a:r>
              <a:rPr lang="en-US" dirty="0" smtClean="0"/>
              <a:t>If  r ≤ # </a:t>
            </a:r>
            <a:r>
              <a:rPr lang="en-US" dirty="0">
                <a:solidFill>
                  <a:srgbClr val="0000FF"/>
                </a:solidFill>
              </a:rPr>
              <a:t>undirected </a:t>
            </a:r>
            <a:r>
              <a:rPr lang="en-US" dirty="0"/>
              <a:t>spanning trees</a:t>
            </a:r>
            <a:r>
              <a:rPr lang="en-US" dirty="0" smtClean="0"/>
              <a:t> among these nodes</a:t>
            </a:r>
          </a:p>
          <a:p>
            <a:pPr marL="0" indent="0">
              <a:buNone/>
            </a:pPr>
            <a:endParaRPr lang="en-US" dirty="0"/>
          </a:p>
          <a:p>
            <a:pPr marL="0" indent="0">
              <a:buNone/>
            </a:pPr>
            <a:r>
              <a:rPr lang="en-US" dirty="0" smtClean="0"/>
              <a:t>	</a:t>
            </a:r>
            <a:r>
              <a:rPr lang="en-US" dirty="0">
                <a:solidFill>
                  <a:srgbClr val="00B050"/>
                </a:solidFill>
                <a:sym typeface="Wingdings" pitchFamily="2" charset="2"/>
              </a:rPr>
              <a:t>  </a:t>
            </a:r>
            <a:r>
              <a:rPr lang="en-US" dirty="0" smtClean="0"/>
              <a:t>	#columns ≥ #rows = (</a:t>
            </a:r>
            <a:r>
              <a:rPr lang="en-US" dirty="0"/>
              <a:t>N-f-1)r </a:t>
            </a:r>
            <a:endParaRPr lang="en-US" dirty="0" smtClean="0"/>
          </a:p>
          <a:p>
            <a:pPr marL="0" indent="0">
              <a:buNone/>
            </a:pPr>
            <a:endParaRPr lang="en-US" dirty="0"/>
          </a:p>
          <a:p>
            <a:pPr marL="0" indent="0">
              <a:buNone/>
            </a:pPr>
            <a:r>
              <a:rPr lang="en-US" dirty="0" smtClean="0"/>
              <a:t>  M  -- 	(N-f-1)r-by-(</a:t>
            </a:r>
            <a:r>
              <a:rPr lang="en-US" dirty="0"/>
              <a:t>N-f-1)r </a:t>
            </a:r>
            <a:r>
              <a:rPr lang="en-US" dirty="0" err="1" smtClean="0"/>
              <a:t>submatrix</a:t>
            </a:r>
            <a:r>
              <a:rPr lang="en-US" dirty="0" smtClean="0"/>
              <a:t> of C</a:t>
            </a:r>
          </a:p>
          <a:p>
            <a:pPr marL="0" indent="0">
              <a:buNone/>
            </a:pPr>
            <a:r>
              <a:rPr lang="en-US" dirty="0"/>
              <a:t>	</a:t>
            </a:r>
            <a:r>
              <a:rPr lang="en-US" dirty="0" smtClean="0"/>
              <a:t>corresponds to the links along r spanning trees</a:t>
            </a:r>
          </a:p>
          <a:p>
            <a:pPr marL="0" indent="0">
              <a:buNone/>
            </a:pPr>
            <a:endParaRPr lang="en-US" dirty="0"/>
          </a:p>
          <a:p>
            <a:pPr marL="0" indent="0">
              <a:buNone/>
            </a:pPr>
            <a:r>
              <a:rPr lang="en-US" dirty="0" smtClean="0"/>
              <a:t>We can make M </a:t>
            </a:r>
            <a:r>
              <a:rPr lang="en-US" dirty="0" smtClean="0">
                <a:solidFill>
                  <a:srgbClr val="FF0000"/>
                </a:solidFill>
              </a:rPr>
              <a:t>invertible</a:t>
            </a:r>
            <a:r>
              <a:rPr lang="en-US" dirty="0" smtClean="0"/>
              <a:t>. In this case</a:t>
            </a:r>
          </a:p>
          <a:p>
            <a:pPr marL="0" indent="0">
              <a:buNone/>
            </a:pPr>
            <a:endParaRPr lang="en-US" dirty="0" smtClean="0"/>
          </a:p>
          <a:p>
            <a:pPr marL="0" indent="0">
              <a:buNone/>
            </a:pPr>
            <a:r>
              <a:rPr lang="en-US" dirty="0" smtClean="0"/>
              <a:t>[</a:t>
            </a:r>
            <a:r>
              <a:rPr lang="en-US" dirty="0"/>
              <a:t>D</a:t>
            </a:r>
            <a:r>
              <a:rPr lang="en-US" baseline="-25000" dirty="0"/>
              <a:t>1</a:t>
            </a:r>
            <a:r>
              <a:rPr lang="en-US" dirty="0"/>
              <a:t>  D</a:t>
            </a:r>
            <a:r>
              <a:rPr lang="en-US" baseline="-25000" dirty="0"/>
              <a:t>2</a:t>
            </a:r>
            <a:r>
              <a:rPr lang="en-US" dirty="0"/>
              <a:t>  … D</a:t>
            </a:r>
            <a:r>
              <a:rPr lang="en-US" baseline="-25000" dirty="0"/>
              <a:t>N-f-1</a:t>
            </a:r>
            <a:r>
              <a:rPr lang="en-US" dirty="0"/>
              <a:t>] C = </a:t>
            </a:r>
            <a:r>
              <a:rPr lang="en-US" dirty="0" smtClean="0"/>
              <a:t>0	</a:t>
            </a:r>
            <a:r>
              <a:rPr lang="en-US" dirty="0" smtClean="0">
                <a:solidFill>
                  <a:srgbClr val="00B050"/>
                </a:solidFill>
                <a:sym typeface="Wingdings" pitchFamily="2" charset="2"/>
              </a:rPr>
              <a:t></a:t>
            </a:r>
            <a:r>
              <a:rPr lang="en-US" dirty="0" smtClean="0"/>
              <a:t> 	[</a:t>
            </a:r>
            <a:r>
              <a:rPr lang="en-US" dirty="0"/>
              <a:t>D</a:t>
            </a:r>
            <a:r>
              <a:rPr lang="en-US" baseline="-25000" dirty="0"/>
              <a:t>1</a:t>
            </a:r>
            <a:r>
              <a:rPr lang="en-US" dirty="0"/>
              <a:t>  D</a:t>
            </a:r>
            <a:r>
              <a:rPr lang="en-US" baseline="-25000" dirty="0"/>
              <a:t>2</a:t>
            </a:r>
            <a:r>
              <a:rPr lang="en-US" dirty="0"/>
              <a:t>  … D</a:t>
            </a:r>
            <a:r>
              <a:rPr lang="en-US" baseline="-25000" dirty="0"/>
              <a:t>N-f-1</a:t>
            </a:r>
            <a:r>
              <a:rPr lang="en-US" dirty="0"/>
              <a:t>] </a:t>
            </a:r>
            <a:r>
              <a:rPr lang="en-US" dirty="0" smtClean="0"/>
              <a:t>M </a:t>
            </a:r>
            <a:r>
              <a:rPr lang="en-US" dirty="0"/>
              <a:t>= 0 </a:t>
            </a:r>
            <a:endParaRPr lang="en-US" dirty="0" smtClean="0"/>
          </a:p>
          <a:p>
            <a:pPr marL="0" indent="0">
              <a:buNone/>
            </a:pPr>
            <a:r>
              <a:rPr lang="en-US" dirty="0" smtClean="0">
                <a:solidFill>
                  <a:srgbClr val="00B050"/>
                </a:solidFill>
                <a:sym typeface="Wingdings" pitchFamily="2" charset="2"/>
              </a:rPr>
              <a:t>				</a:t>
            </a:r>
            <a:r>
              <a:rPr lang="en-US" dirty="0" smtClean="0"/>
              <a:t> 	[</a:t>
            </a:r>
            <a:r>
              <a:rPr lang="en-US" dirty="0"/>
              <a:t>D</a:t>
            </a:r>
            <a:r>
              <a:rPr lang="en-US" baseline="-25000" dirty="0"/>
              <a:t>1</a:t>
            </a:r>
            <a:r>
              <a:rPr lang="en-US" dirty="0"/>
              <a:t>  D</a:t>
            </a:r>
            <a:r>
              <a:rPr lang="en-US" baseline="-25000" dirty="0"/>
              <a:t>2</a:t>
            </a:r>
            <a:r>
              <a:rPr lang="en-US" dirty="0"/>
              <a:t>  … D</a:t>
            </a:r>
            <a:r>
              <a:rPr lang="en-US" baseline="-25000" dirty="0"/>
              <a:t>N-f-1</a:t>
            </a:r>
            <a:r>
              <a:rPr lang="en-US" dirty="0"/>
              <a:t>] </a:t>
            </a:r>
            <a:r>
              <a:rPr lang="en-US" dirty="0" smtClean="0"/>
              <a:t> </a:t>
            </a:r>
            <a:r>
              <a:rPr lang="en-US" dirty="0"/>
              <a:t>= </a:t>
            </a:r>
            <a:r>
              <a:rPr lang="en-US" dirty="0" smtClean="0"/>
              <a:t>0</a:t>
            </a:r>
          </a:p>
          <a:p>
            <a:pPr marL="0" indent="0">
              <a:buNone/>
            </a:pPr>
            <a:r>
              <a:rPr lang="en-US" dirty="0"/>
              <a:t>	</a:t>
            </a:r>
            <a:r>
              <a:rPr lang="en-US" dirty="0" smtClean="0"/>
              <a:t>			</a:t>
            </a:r>
            <a:r>
              <a:rPr lang="en-US" dirty="0" smtClean="0">
                <a:solidFill>
                  <a:srgbClr val="00B050"/>
                </a:solidFill>
                <a:sym typeface="Wingdings" pitchFamily="2" charset="2"/>
              </a:rPr>
              <a:t>   	</a:t>
            </a:r>
            <a:r>
              <a:rPr lang="en-US" dirty="0" smtClean="0"/>
              <a:t>X</a:t>
            </a:r>
            <a:r>
              <a:rPr lang="en-US" baseline="-25000" dirty="0" smtClean="0"/>
              <a:t>1</a:t>
            </a:r>
            <a:r>
              <a:rPr lang="en-US" dirty="0" smtClean="0"/>
              <a:t> </a:t>
            </a:r>
            <a:r>
              <a:rPr lang="en-US" dirty="0"/>
              <a:t>= X</a:t>
            </a:r>
            <a:r>
              <a:rPr lang="en-US" baseline="-25000" dirty="0"/>
              <a:t>2</a:t>
            </a:r>
            <a:r>
              <a:rPr lang="en-US" dirty="0"/>
              <a:t> = … = X</a:t>
            </a:r>
            <a:r>
              <a:rPr lang="en-US" baseline="-25000" dirty="0"/>
              <a:t>N-f</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5F49A11-4B39-48D4-8966-49C2E34D7E20}" type="slidenum">
              <a:rPr lang="en-US" smtClean="0"/>
              <a:pPr/>
              <a:t>130</a:t>
            </a:fld>
            <a:endParaRPr lang="en-US" dirty="0"/>
          </a:p>
        </p:txBody>
      </p:sp>
      <p:sp>
        <p:nvSpPr>
          <p:cNvPr id="6" name="Rectangle 5"/>
          <p:cNvSpPr/>
          <p:nvPr/>
        </p:nvSpPr>
        <p:spPr>
          <a:xfrm>
            <a:off x="821267" y="6170688"/>
            <a:ext cx="7501467" cy="629567"/>
          </a:xfrm>
          <a:prstGeom prst="rect">
            <a:avLst/>
          </a:prstGeom>
          <a:solidFill>
            <a:srgbClr val="FFFF99"/>
          </a:solidFill>
        </p:spPr>
        <p:txBody>
          <a:bodyPr wrap="none" anchor="ctr">
            <a:noAutofit/>
          </a:bodyPr>
          <a:lstStyle/>
          <a:p>
            <a:pPr algn="ctr"/>
            <a:r>
              <a:rPr lang="en-US" sz="2400" dirty="0" smtClean="0"/>
              <a:t>Solves equality checking for </a:t>
            </a:r>
            <a:r>
              <a:rPr lang="en-US" sz="2400" dirty="0" smtClean="0">
                <a:solidFill>
                  <a:srgbClr val="0000FF"/>
                </a:solidFill>
              </a:rPr>
              <a:t>one</a:t>
            </a:r>
            <a:r>
              <a:rPr lang="en-US" sz="2400" dirty="0" smtClean="0"/>
              <a:t> set of N-f nodes</a:t>
            </a:r>
            <a:endParaRPr lang="en-US" sz="2400" dirty="0"/>
          </a:p>
        </p:txBody>
      </p:sp>
    </p:spTree>
    <p:extLst>
      <p:ext uri="{BB962C8B-B14F-4D97-AF65-F5344CB8AC3E}">
        <p14:creationId xmlns:p14="http://schemas.microsoft.com/office/powerpoint/2010/main" val="2475876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 (4)</a:t>
            </a:r>
            <a:endParaRPr lang="en-US" dirty="0"/>
          </a:p>
        </p:txBody>
      </p:sp>
      <p:sp>
        <p:nvSpPr>
          <p:cNvPr id="3" name="Content Placeholder 2"/>
          <p:cNvSpPr>
            <a:spLocks noGrp="1"/>
          </p:cNvSpPr>
          <p:nvPr>
            <p:ph idx="1"/>
          </p:nvPr>
        </p:nvSpPr>
        <p:spPr/>
        <p:txBody>
          <a:bodyPr/>
          <a:lstStyle/>
          <a:p>
            <a:pPr marL="0" indent="0">
              <a:buNone/>
            </a:pPr>
            <a:endParaRPr lang="en-US" dirty="0" smtClean="0">
              <a:latin typeface="Helvetica" pitchFamily="34" charset="0"/>
              <a:cs typeface="Helvetica" pitchFamily="34" charset="0"/>
            </a:endParaRPr>
          </a:p>
          <a:p>
            <a:pPr marL="0" indent="0">
              <a:buNone/>
            </a:pPr>
            <a:endParaRPr lang="en-US" dirty="0" smtClean="0">
              <a:latin typeface="Helvetica" pitchFamily="34" charset="0"/>
              <a:cs typeface="Helvetica" pitchFamily="34" charset="0"/>
            </a:endParaRPr>
          </a:p>
          <a:p>
            <a:pPr marL="0" indent="0">
              <a:buNone/>
            </a:pPr>
            <a:r>
              <a:rPr lang="en-US" dirty="0" smtClean="0">
                <a:latin typeface="Helvetica" pitchFamily="34" charset="0"/>
                <a:cs typeface="Helvetica" pitchFamily="34" charset="0"/>
              </a:rPr>
              <a:t>If     r  ≤  </a:t>
            </a:r>
            <a:r>
              <a:rPr lang="en-US" dirty="0">
                <a:latin typeface="Helvetica" pitchFamily="34" charset="0"/>
                <a:cs typeface="Helvetica" pitchFamily="34" charset="0"/>
              </a:rPr>
              <a:t>min # </a:t>
            </a:r>
            <a:r>
              <a:rPr lang="en-US" dirty="0">
                <a:solidFill>
                  <a:srgbClr val="0000FF"/>
                </a:solidFill>
                <a:latin typeface="Helvetica" pitchFamily="34" charset="0"/>
                <a:cs typeface="Helvetica" pitchFamily="34" charset="0"/>
              </a:rPr>
              <a:t>undirected </a:t>
            </a:r>
            <a:r>
              <a:rPr lang="en-US" dirty="0">
                <a:latin typeface="Helvetica" pitchFamily="34" charset="0"/>
                <a:cs typeface="Helvetica" pitchFamily="34" charset="0"/>
              </a:rPr>
              <a:t>spanning trees </a:t>
            </a:r>
            <a:br>
              <a:rPr lang="en-US" dirty="0">
                <a:latin typeface="Helvetica" pitchFamily="34" charset="0"/>
                <a:cs typeface="Helvetica" pitchFamily="34" charset="0"/>
              </a:rPr>
            </a:br>
            <a:r>
              <a:rPr lang="en-US" dirty="0">
                <a:latin typeface="Helvetica" pitchFamily="34" charset="0"/>
                <a:cs typeface="Helvetica" pitchFamily="34" charset="0"/>
              </a:rPr>
              <a:t>	</a:t>
            </a:r>
            <a:r>
              <a:rPr lang="en-US" dirty="0" smtClean="0">
                <a:latin typeface="Helvetica" pitchFamily="34" charset="0"/>
                <a:cs typeface="Helvetica" pitchFamily="34" charset="0"/>
              </a:rPr>
              <a:t>	      		over </a:t>
            </a:r>
            <a:r>
              <a:rPr lang="en-US" dirty="0">
                <a:latin typeface="Helvetica" pitchFamily="34" charset="0"/>
                <a:cs typeface="Helvetica" pitchFamily="34" charset="0"/>
              </a:rPr>
              <a:t>all sets of N-f </a:t>
            </a:r>
            <a:r>
              <a:rPr lang="en-US" dirty="0" smtClean="0">
                <a:latin typeface="Helvetica" pitchFamily="34" charset="0"/>
                <a:cs typeface="Helvetica" pitchFamily="34" charset="0"/>
              </a:rPr>
              <a:t>nodes</a:t>
            </a:r>
          </a:p>
          <a:p>
            <a:pPr marL="0" indent="0">
              <a:buNone/>
            </a:pPr>
            <a:endParaRPr lang="en-US" dirty="0">
              <a:latin typeface="Helvetica" pitchFamily="34" charset="0"/>
              <a:cs typeface="Helvetica" pitchFamily="34" charset="0"/>
            </a:endParaRPr>
          </a:p>
          <a:p>
            <a:pPr marL="0" indent="0">
              <a:buNone/>
            </a:pPr>
            <a:r>
              <a:rPr lang="en-US" dirty="0" smtClean="0">
                <a:latin typeface="Helvetica" pitchFamily="34" charset="0"/>
                <a:cs typeface="Helvetica" pitchFamily="34" charset="0"/>
              </a:rPr>
              <a:t>We can make </a:t>
            </a:r>
            <a:r>
              <a:rPr lang="en-US" dirty="0" smtClean="0">
                <a:solidFill>
                  <a:srgbClr val="FF0000"/>
                </a:solidFill>
                <a:latin typeface="Helvetica" pitchFamily="34" charset="0"/>
                <a:cs typeface="Helvetica" pitchFamily="34" charset="0"/>
              </a:rPr>
              <a:t>all</a:t>
            </a:r>
            <a:r>
              <a:rPr lang="en-US" dirty="0" smtClean="0">
                <a:latin typeface="Helvetica" pitchFamily="34" charset="0"/>
                <a:cs typeface="Helvetica" pitchFamily="34" charset="0"/>
              </a:rPr>
              <a:t> M matrices </a:t>
            </a:r>
            <a:r>
              <a:rPr lang="en-US" dirty="0" smtClean="0">
                <a:solidFill>
                  <a:srgbClr val="00B050"/>
                </a:solidFill>
                <a:latin typeface="Helvetica" pitchFamily="34" charset="0"/>
                <a:cs typeface="Helvetica" pitchFamily="34" charset="0"/>
              </a:rPr>
              <a:t>invertible</a:t>
            </a:r>
            <a:r>
              <a:rPr lang="en-US" dirty="0" smtClean="0">
                <a:latin typeface="Helvetica" pitchFamily="34" charset="0"/>
                <a:cs typeface="Helvetica" pitchFamily="34" charset="0"/>
              </a:rPr>
              <a:t> </a:t>
            </a:r>
            <a:r>
              <a:rPr lang="en-US" dirty="0" smtClean="0">
                <a:solidFill>
                  <a:srgbClr val="FF0000"/>
                </a:solidFill>
                <a:latin typeface="Helvetica" pitchFamily="34" charset="0"/>
                <a:cs typeface="Helvetica" pitchFamily="34" charset="0"/>
              </a:rPr>
              <a:t>simultaneously</a:t>
            </a:r>
            <a:r>
              <a:rPr lang="en-US" dirty="0" smtClean="0">
                <a:latin typeface="Helvetica" pitchFamily="34" charset="0"/>
                <a:cs typeface="Helvetica" pitchFamily="34" charset="0"/>
              </a:rPr>
              <a:t>!</a:t>
            </a:r>
            <a:endParaRPr lang="en-US"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95F49A11-4B39-48D4-8966-49C2E34D7E20}" type="slidenum">
              <a:rPr lang="en-US" smtClean="0"/>
              <a:pPr/>
              <a:t>131</a:t>
            </a:fld>
            <a:endParaRPr lang="en-US" dirty="0"/>
          </a:p>
        </p:txBody>
      </p:sp>
      <p:sp>
        <p:nvSpPr>
          <p:cNvPr id="5" name="Rectangle 4"/>
          <p:cNvSpPr/>
          <p:nvPr/>
        </p:nvSpPr>
        <p:spPr>
          <a:xfrm>
            <a:off x="6432967" y="980616"/>
            <a:ext cx="2589170" cy="629567"/>
          </a:xfrm>
          <a:prstGeom prst="rect">
            <a:avLst/>
          </a:prstGeom>
          <a:solidFill>
            <a:srgbClr val="FFFF99"/>
          </a:solidFill>
        </p:spPr>
        <p:txBody>
          <a:bodyPr wrap="none" anchor="ctr">
            <a:noAutofit/>
          </a:bodyPr>
          <a:lstStyle/>
          <a:p>
            <a:pPr algn="ctr">
              <a:buNone/>
            </a:pPr>
            <a:r>
              <a:rPr lang="en-US" sz="2400" dirty="0">
                <a:latin typeface="Helvetica" pitchFamily="34" charset="0"/>
                <a:cs typeface="Helvetica" pitchFamily="34" charset="0"/>
              </a:rPr>
              <a:t>Rate for Phase 2</a:t>
            </a:r>
          </a:p>
        </p:txBody>
      </p:sp>
      <p:cxnSp>
        <p:nvCxnSpPr>
          <p:cNvPr id="6" name="Straight Arrow Connector 5"/>
          <p:cNvCxnSpPr>
            <a:stCxn id="5" idx="2"/>
          </p:cNvCxnSpPr>
          <p:nvPr/>
        </p:nvCxnSpPr>
        <p:spPr>
          <a:xfrm flipH="1">
            <a:off x="6620933" y="1610183"/>
            <a:ext cx="1106619" cy="79163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21267" y="5070020"/>
            <a:ext cx="7501467" cy="629567"/>
          </a:xfrm>
          <a:prstGeom prst="rect">
            <a:avLst/>
          </a:prstGeom>
          <a:solidFill>
            <a:srgbClr val="FFFF99"/>
          </a:solidFill>
        </p:spPr>
        <p:txBody>
          <a:bodyPr wrap="none" anchor="ctr">
            <a:noAutofit/>
          </a:bodyPr>
          <a:lstStyle/>
          <a:p>
            <a:pPr algn="ctr">
              <a:buNone/>
            </a:pPr>
            <a:r>
              <a:rPr lang="en-US" sz="2400" dirty="0" smtClean="0">
                <a:latin typeface="Helvetica" pitchFamily="34" charset="0"/>
                <a:cs typeface="Helvetica" pitchFamily="34" charset="0"/>
              </a:rPr>
              <a:t>Solves equality checking for </a:t>
            </a:r>
            <a:r>
              <a:rPr lang="en-US" sz="2400" dirty="0" smtClean="0">
                <a:solidFill>
                  <a:srgbClr val="0000FF"/>
                </a:solidFill>
                <a:latin typeface="Helvetica" pitchFamily="34" charset="0"/>
                <a:cs typeface="Helvetica" pitchFamily="34" charset="0"/>
              </a:rPr>
              <a:t>all </a:t>
            </a:r>
            <a:r>
              <a:rPr lang="en-US" sz="2400" dirty="0" smtClean="0">
                <a:latin typeface="Helvetica" pitchFamily="34" charset="0"/>
                <a:cs typeface="Helvetica" pitchFamily="34" charset="0"/>
              </a:rPr>
              <a:t>sets of N-f nodes</a:t>
            </a:r>
            <a:endParaRPr lang="en-US" sz="2400" dirty="0">
              <a:latin typeface="Helvetica" pitchFamily="34" charset="0"/>
              <a:cs typeface="Helvetica" pitchFamily="34" charset="0"/>
            </a:endParaRPr>
          </a:p>
        </p:txBody>
      </p:sp>
    </p:spTree>
    <p:extLst>
      <p:ext uri="{BB962C8B-B14F-4D97-AF65-F5344CB8AC3E}">
        <p14:creationId xmlns:p14="http://schemas.microsoft.com/office/powerpoint/2010/main" val="174608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So far … </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132</a:t>
            </a:fld>
            <a:endParaRPr lang="en-US"/>
          </a:p>
        </p:txBody>
      </p:sp>
    </p:spTree>
    <p:extLst>
      <p:ext uri="{BB962C8B-B14F-4D97-AF65-F5344CB8AC3E}">
        <p14:creationId xmlns:p14="http://schemas.microsoft.com/office/powerpoint/2010/main" val="15802525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u="sng" dirty="0" smtClean="0"/>
              <a:t>Exact</a:t>
            </a:r>
            <a:r>
              <a:rPr lang="en-US" dirty="0" smtClean="0"/>
              <a:t> consensus</a:t>
            </a:r>
          </a:p>
          <a:p>
            <a:pPr marL="0" indent="0">
              <a:buNone/>
            </a:pPr>
            <a:endParaRPr lang="en-US" dirty="0" smtClean="0"/>
          </a:p>
          <a:p>
            <a:r>
              <a:rPr lang="en-US" dirty="0" smtClean="0"/>
              <a:t>Byzantine consensus with crash failures</a:t>
            </a:r>
          </a:p>
          <a:p>
            <a:endParaRPr lang="en-US" dirty="0"/>
          </a:p>
          <a:p>
            <a:r>
              <a:rPr lang="en-US" dirty="0" smtClean="0"/>
              <a:t>Byzantine consensus with Byzantine failures</a:t>
            </a:r>
          </a:p>
          <a:p>
            <a:endParaRPr lang="en-US" dirty="0"/>
          </a:p>
          <a:p>
            <a:r>
              <a:rPr lang="en-US" dirty="0" smtClean="0"/>
              <a:t>Impact of network capacity</a:t>
            </a:r>
          </a:p>
          <a:p>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133</a:t>
            </a:fld>
            <a:endParaRPr lang="en-US"/>
          </a:p>
        </p:txBody>
      </p:sp>
    </p:spTree>
    <p:extLst>
      <p:ext uri="{BB962C8B-B14F-4D97-AF65-F5344CB8AC3E}">
        <p14:creationId xmlns:p14="http://schemas.microsoft.com/office/powerpoint/2010/main" val="10965211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u="sng" dirty="0" smtClean="0"/>
              <a:t>Iterative</a:t>
            </a:r>
            <a:r>
              <a:rPr lang="en-US" dirty="0" smtClean="0"/>
              <a:t> Algorithms for </a:t>
            </a:r>
            <a:r>
              <a:rPr lang="en-US" u="sng" dirty="0" smtClean="0"/>
              <a:t>Approximate</a:t>
            </a:r>
            <a:r>
              <a:rPr lang="en-US" dirty="0" smtClean="0"/>
              <a:t> Consensus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134</a:t>
            </a:fld>
            <a:endParaRPr lang="en-US"/>
          </a:p>
        </p:txBody>
      </p:sp>
    </p:spTree>
    <p:extLst>
      <p:ext uri="{BB962C8B-B14F-4D97-AF65-F5344CB8AC3E}">
        <p14:creationId xmlns:p14="http://schemas.microsoft.com/office/powerpoint/2010/main" val="132923804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Iterative average consensus (no failures)</a:t>
            </a:r>
          </a:p>
          <a:p>
            <a:pPr lvl="1"/>
            <a:r>
              <a:rPr lang="en-US" dirty="0" smtClean="0"/>
              <a:t>Impact of </a:t>
            </a:r>
            <a:r>
              <a:rPr lang="en-US" dirty="0" err="1" smtClean="0"/>
              <a:t>lossy</a:t>
            </a:r>
            <a:r>
              <a:rPr lang="en-US" dirty="0" smtClean="0"/>
              <a:t> links</a:t>
            </a:r>
          </a:p>
          <a:p>
            <a:endParaRPr lang="en-US" dirty="0"/>
          </a:p>
          <a:p>
            <a:r>
              <a:rPr lang="en-US" dirty="0" smtClean="0"/>
              <a:t>Iterative Byzantine consensus </a:t>
            </a:r>
          </a:p>
          <a:p>
            <a:pPr lvl="1"/>
            <a:r>
              <a:rPr lang="en-US" dirty="0" smtClean="0"/>
              <a:t>With and without synchrony</a:t>
            </a:r>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135</a:t>
            </a:fld>
            <a:endParaRPr lang="en-US"/>
          </a:p>
        </p:txBody>
      </p:sp>
    </p:spTree>
    <p:extLst>
      <p:ext uri="{BB962C8B-B14F-4D97-AF65-F5344CB8AC3E}">
        <p14:creationId xmlns:p14="http://schemas.microsoft.com/office/powerpoint/2010/main" val="154211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618565" y="5378824"/>
            <a:ext cx="7005917" cy="672352"/>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smtClean="0"/>
              <a:t>Average Consensus</a:t>
            </a:r>
            <a:endParaRPr lang="en-US" dirty="0"/>
          </a:p>
        </p:txBody>
      </p:sp>
      <p:sp>
        <p:nvSpPr>
          <p:cNvPr id="3" name="Content Placeholder 2"/>
          <p:cNvSpPr>
            <a:spLocks noGrp="1"/>
          </p:cNvSpPr>
          <p:nvPr>
            <p:ph idx="1"/>
          </p:nvPr>
        </p:nvSpPr>
        <p:spPr/>
        <p:txBody>
          <a:bodyPr/>
          <a:lstStyle/>
          <a:p>
            <a:pPr marL="0" indent="0">
              <a:buNone/>
            </a:pPr>
            <a:r>
              <a:rPr lang="en-US" dirty="0" smtClean="0"/>
              <a:t>       </a:t>
            </a:r>
          </a:p>
          <a:p>
            <a:endParaRPr lang="en-US" dirty="0"/>
          </a:p>
          <a:p>
            <a:r>
              <a:rPr lang="en-US" dirty="0" smtClean="0"/>
              <a:t>                  want to decide which way to fly </a:t>
            </a:r>
          </a:p>
          <a:p>
            <a:endParaRPr lang="en-US" dirty="0"/>
          </a:p>
          <a:p>
            <a:endParaRPr lang="en-US" dirty="0" smtClean="0"/>
          </a:p>
          <a:p>
            <a:endParaRPr lang="en-US" dirty="0"/>
          </a:p>
          <a:p>
            <a:r>
              <a:rPr lang="en-US" dirty="0" smtClean="0"/>
              <a:t>Every              proposes a direction</a:t>
            </a:r>
          </a:p>
          <a:p>
            <a:endParaRPr lang="en-US" dirty="0"/>
          </a:p>
          <a:p>
            <a:endParaRPr lang="en-US" dirty="0" smtClean="0"/>
          </a:p>
          <a:p>
            <a:r>
              <a:rPr lang="en-US" dirty="0" smtClean="0"/>
              <a:t>Consensus  </a:t>
            </a:r>
            <a:r>
              <a:rPr lang="en-US" dirty="0" smtClean="0">
                <a:solidFill>
                  <a:srgbClr val="0000FF"/>
                </a:solidFill>
              </a:rPr>
              <a:t>≈</a:t>
            </a:r>
            <a:r>
              <a:rPr lang="en-US" dirty="0" smtClean="0"/>
              <a:t>  average of inputs</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136</a:t>
            </a:fld>
            <a:endParaRPr lang="en-US"/>
          </a:p>
        </p:txBody>
      </p:sp>
      <p:pic>
        <p:nvPicPr>
          <p:cNvPr id="5" name="Picture 4"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637" y="1953862"/>
            <a:ext cx="1020562" cy="1162465"/>
          </a:xfrm>
          <a:prstGeom prst="rect">
            <a:avLst/>
          </a:prstGeom>
        </p:spPr>
      </p:pic>
      <p:pic>
        <p:nvPicPr>
          <p:cNvPr id="6" name="Picture 5"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373" y="2190934"/>
            <a:ext cx="1020562" cy="1162465"/>
          </a:xfrm>
          <a:prstGeom prst="rect">
            <a:avLst/>
          </a:prstGeom>
        </p:spPr>
      </p:pic>
      <p:pic>
        <p:nvPicPr>
          <p:cNvPr id="7" name="Picture 6"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8445" y="2420950"/>
            <a:ext cx="1020562" cy="1162465"/>
          </a:xfrm>
          <a:prstGeom prst="rect">
            <a:avLst/>
          </a:prstGeom>
        </p:spPr>
      </p:pic>
      <p:pic>
        <p:nvPicPr>
          <p:cNvPr id="9" name="Picture 8"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713" y="3847154"/>
            <a:ext cx="1020562" cy="1162465"/>
          </a:xfrm>
          <a:prstGeom prst="rect">
            <a:avLst/>
          </a:prstGeom>
        </p:spPr>
      </p:pic>
      <p:cxnSp>
        <p:nvCxnSpPr>
          <p:cNvPr id="11" name="Straight Arrow Connector 10"/>
          <p:cNvCxnSpPr/>
          <p:nvPr/>
        </p:nvCxnSpPr>
        <p:spPr bwMode="auto">
          <a:xfrm flipV="1">
            <a:off x="5997222" y="3908778"/>
            <a:ext cx="599722" cy="451555"/>
          </a:xfrm>
          <a:prstGeom prst="straightConnector1">
            <a:avLst/>
          </a:prstGeom>
          <a:solidFill>
            <a:schemeClr val="accent1"/>
          </a:solidFill>
          <a:ln w="28575" cap="flat" cmpd="sng" algn="ctr">
            <a:solidFill>
              <a:srgbClr val="800000"/>
            </a:solidFill>
            <a:prstDash val="solid"/>
            <a:round/>
            <a:headEnd type="none" w="med" len="med"/>
            <a:tailEnd type="arrow"/>
          </a:ln>
          <a:effectLst/>
        </p:spPr>
      </p:cxnSp>
      <p:cxnSp>
        <p:nvCxnSpPr>
          <p:cNvPr id="12" name="Straight Arrow Connector 11"/>
          <p:cNvCxnSpPr/>
          <p:nvPr/>
        </p:nvCxnSpPr>
        <p:spPr bwMode="auto">
          <a:xfrm flipV="1">
            <a:off x="6036733" y="4367389"/>
            <a:ext cx="750711" cy="74789"/>
          </a:xfrm>
          <a:prstGeom prst="straightConnector1">
            <a:avLst/>
          </a:prstGeom>
          <a:solidFill>
            <a:schemeClr val="accent1"/>
          </a:solidFill>
          <a:ln w="28575" cap="flat" cmpd="sng" algn="ctr">
            <a:solidFill>
              <a:srgbClr val="800000"/>
            </a:solidFill>
            <a:prstDash val="solid"/>
            <a:round/>
            <a:headEnd type="none" w="med" len="med"/>
            <a:tailEnd type="arrow"/>
          </a:ln>
          <a:effectLst/>
        </p:spPr>
      </p:cxnSp>
      <p:cxnSp>
        <p:nvCxnSpPr>
          <p:cNvPr id="13" name="Straight Arrow Connector 12"/>
          <p:cNvCxnSpPr/>
          <p:nvPr/>
        </p:nvCxnSpPr>
        <p:spPr bwMode="auto">
          <a:xfrm>
            <a:off x="6018389" y="4600223"/>
            <a:ext cx="642055" cy="296333"/>
          </a:xfrm>
          <a:prstGeom prst="straightConnector1">
            <a:avLst/>
          </a:prstGeom>
          <a:solidFill>
            <a:schemeClr val="accent1"/>
          </a:solidFill>
          <a:ln w="28575" cap="flat" cmpd="sng" algn="ctr">
            <a:solidFill>
              <a:srgbClr val="800000"/>
            </a:solidFill>
            <a:prstDash val="solid"/>
            <a:round/>
            <a:headEnd type="none" w="med" len="med"/>
            <a:tailEnd type="arrow"/>
          </a:ln>
          <a:effectLst/>
        </p:spPr>
      </p:cxnSp>
      <p:pic>
        <p:nvPicPr>
          <p:cNvPr id="14" name="Picture 2" descr="C:\Users\Nitin\AppData\Local\Microsoft\Windows\Temporary Internet Files\Content.IE5\B53GPD8T\MC90043690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834" y="3651070"/>
            <a:ext cx="1418526" cy="141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74002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 Solution</a:t>
            </a:r>
            <a:endParaRPr lang="en-US" dirty="0"/>
          </a:p>
        </p:txBody>
      </p:sp>
      <p:sp>
        <p:nvSpPr>
          <p:cNvPr id="3" name="Content Placeholder 2"/>
          <p:cNvSpPr>
            <a:spLocks noGrp="1"/>
          </p:cNvSpPr>
          <p:nvPr>
            <p:ph idx="1"/>
          </p:nvPr>
        </p:nvSpPr>
        <p:spPr>
          <a:xfrm>
            <a:off x="685799" y="1524000"/>
            <a:ext cx="8177785" cy="4572000"/>
          </a:xfrm>
        </p:spPr>
        <p:txBody>
          <a:bodyPr/>
          <a:lstStyle/>
          <a:p>
            <a:pPr>
              <a:lnSpc>
                <a:spcPct val="140000"/>
              </a:lnSpc>
            </a:pPr>
            <a:r>
              <a:rPr lang="en-US" dirty="0" smtClean="0"/>
              <a:t>A leader collects </a:t>
            </a:r>
            <a:r>
              <a:rPr lang="en-US" dirty="0" smtClean="0">
                <a:solidFill>
                  <a:srgbClr val="1C941E"/>
                </a:solidFill>
              </a:rPr>
              <a:t>inputs</a:t>
            </a:r>
            <a:r>
              <a:rPr lang="en-US" dirty="0" smtClean="0"/>
              <a:t> &amp; disseminates </a:t>
            </a:r>
            <a:r>
              <a:rPr lang="en-US" dirty="0" smtClean="0">
                <a:solidFill>
                  <a:srgbClr val="C00000"/>
                </a:solidFill>
              </a:rPr>
              <a:t>decision</a:t>
            </a:r>
            <a:endParaRPr lang="en-US" dirty="0">
              <a:solidFill>
                <a:srgbClr val="C00000"/>
              </a:solidFill>
            </a:endParaRP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Helvetica"/>
                <a:cs typeface="Helvetica"/>
              </a:rPr>
              <a:pPr>
                <a:defRPr/>
              </a:pPr>
              <a:t>137</a:t>
            </a:fld>
            <a:endParaRPr lang="en-US">
              <a:latin typeface="Helvetica"/>
              <a:cs typeface="Helvetica"/>
            </a:endParaRPr>
          </a:p>
        </p:txBody>
      </p:sp>
      <p:pic>
        <p:nvPicPr>
          <p:cNvPr id="22" name="Picture 21"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4909" y="3761946"/>
            <a:ext cx="1020562" cy="1162465"/>
          </a:xfrm>
          <a:prstGeom prst="rect">
            <a:avLst/>
          </a:prstGeom>
        </p:spPr>
      </p:pic>
      <p:pic>
        <p:nvPicPr>
          <p:cNvPr id="23" name="Picture 22"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334" y="4916615"/>
            <a:ext cx="1020562" cy="1162465"/>
          </a:xfrm>
          <a:prstGeom prst="rect">
            <a:avLst/>
          </a:prstGeom>
        </p:spPr>
      </p:pic>
      <p:pic>
        <p:nvPicPr>
          <p:cNvPr id="24" name="Picture 23"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324" y="2997200"/>
            <a:ext cx="1020562" cy="1162465"/>
          </a:xfrm>
          <a:prstGeom prst="rect">
            <a:avLst/>
          </a:prstGeom>
        </p:spPr>
      </p:pic>
      <p:cxnSp>
        <p:nvCxnSpPr>
          <p:cNvPr id="30" name="Straight Arrow Connector 29"/>
          <p:cNvCxnSpPr/>
          <p:nvPr/>
        </p:nvCxnSpPr>
        <p:spPr bwMode="auto">
          <a:xfrm flipV="1">
            <a:off x="2388973" y="3933568"/>
            <a:ext cx="851243" cy="549189"/>
          </a:xfrm>
          <a:prstGeom prst="straightConnector1">
            <a:avLst/>
          </a:prstGeom>
          <a:solidFill>
            <a:schemeClr val="accent1"/>
          </a:solidFill>
          <a:ln w="28575" cap="flat" cmpd="sng" algn="ctr">
            <a:solidFill>
              <a:srgbClr val="1C941E"/>
            </a:solidFill>
            <a:prstDash val="solid"/>
            <a:round/>
            <a:headEnd type="none" w="med" len="med"/>
            <a:tailEnd type="arrow"/>
          </a:ln>
          <a:effectLst/>
        </p:spPr>
      </p:cxnSp>
      <p:cxnSp>
        <p:nvCxnSpPr>
          <p:cNvPr id="35" name="Straight Connector 34"/>
          <p:cNvCxnSpPr>
            <a:endCxn id="23" idx="1"/>
          </p:cNvCxnSpPr>
          <p:nvPr/>
        </p:nvCxnSpPr>
        <p:spPr bwMode="auto">
          <a:xfrm>
            <a:off x="2334054" y="4922108"/>
            <a:ext cx="814280" cy="575740"/>
          </a:xfrm>
          <a:prstGeom prst="line">
            <a:avLst/>
          </a:prstGeom>
          <a:solidFill>
            <a:schemeClr val="accent1"/>
          </a:solidFill>
          <a:ln w="28575" cap="flat" cmpd="sng" algn="ctr">
            <a:solidFill>
              <a:schemeClr val="accent2"/>
            </a:solidFill>
            <a:prstDash val="solid"/>
            <a:round/>
            <a:headEnd type="none" w="med" len="med"/>
            <a:tailEnd type="arrow" w="med" len="med"/>
          </a:ln>
          <a:effectLst/>
        </p:spPr>
      </p:cxnSp>
      <p:cxnSp>
        <p:nvCxnSpPr>
          <p:cNvPr id="36" name="Straight Arrow Connector 35"/>
          <p:cNvCxnSpPr/>
          <p:nvPr/>
        </p:nvCxnSpPr>
        <p:spPr bwMode="auto">
          <a:xfrm flipV="1">
            <a:off x="2456700" y="4050686"/>
            <a:ext cx="851243" cy="549189"/>
          </a:xfrm>
          <a:prstGeom prst="straightConnector1">
            <a:avLst/>
          </a:prstGeom>
          <a:solidFill>
            <a:schemeClr val="accent1"/>
          </a:solidFill>
          <a:ln w="28575" cap="flat" cmpd="sng" algn="ctr">
            <a:solidFill>
              <a:schemeClr val="accent2"/>
            </a:solidFill>
            <a:prstDash val="solid"/>
            <a:round/>
            <a:headEnd type="arrow" w="med" len="med"/>
            <a:tailEnd type="none"/>
          </a:ln>
          <a:effectLst/>
        </p:spPr>
      </p:cxnSp>
      <p:cxnSp>
        <p:nvCxnSpPr>
          <p:cNvPr id="37" name="Straight Connector 36"/>
          <p:cNvCxnSpPr/>
          <p:nvPr/>
        </p:nvCxnSpPr>
        <p:spPr bwMode="auto">
          <a:xfrm>
            <a:off x="2246565" y="5025119"/>
            <a:ext cx="814280" cy="575740"/>
          </a:xfrm>
          <a:prstGeom prst="line">
            <a:avLst/>
          </a:prstGeom>
          <a:solidFill>
            <a:schemeClr val="accent1"/>
          </a:solidFill>
          <a:ln w="28575" cap="flat" cmpd="sng" algn="ctr">
            <a:solidFill>
              <a:srgbClr val="1C941E"/>
            </a:solidFill>
            <a:prstDash val="solid"/>
            <a:round/>
            <a:headEnd type="arrow" w="med" len="med"/>
            <a:tailEnd type="none" w="med" len="med"/>
          </a:ln>
          <a:effectLst/>
        </p:spPr>
      </p:cxnSp>
      <p:sp>
        <p:nvSpPr>
          <p:cNvPr id="13" name="TextBox 12"/>
          <p:cNvSpPr txBox="1"/>
          <p:nvPr/>
        </p:nvSpPr>
        <p:spPr>
          <a:xfrm>
            <a:off x="4066034" y="3704167"/>
            <a:ext cx="1043876" cy="461665"/>
          </a:xfrm>
          <a:prstGeom prst="rect">
            <a:avLst/>
          </a:prstGeom>
          <a:solidFill>
            <a:srgbClr val="F2A97D"/>
          </a:solidFill>
        </p:spPr>
        <p:txBody>
          <a:bodyPr wrap="none" rtlCol="0">
            <a:spAutoFit/>
          </a:bodyPr>
          <a:lstStyle/>
          <a:p>
            <a:pPr>
              <a:buNone/>
            </a:pPr>
            <a:r>
              <a:rPr lang="en-US" dirty="0" smtClean="0">
                <a:latin typeface="Helvetica"/>
                <a:cs typeface="Helvetica"/>
              </a:rPr>
              <a:t>leader</a:t>
            </a:r>
            <a:endParaRPr lang="en-US" dirty="0">
              <a:latin typeface="Helvetica"/>
              <a:cs typeface="Helvetica"/>
            </a:endParaRPr>
          </a:p>
        </p:txBody>
      </p:sp>
    </p:spTree>
    <p:extLst>
      <p:ext uri="{BB962C8B-B14F-4D97-AF65-F5344CB8AC3E}">
        <p14:creationId xmlns:p14="http://schemas.microsoft.com/office/powerpoint/2010/main" val="157918867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Iterative Solution</a:t>
            </a:r>
            <a:endParaRPr lang="en-US" dirty="0"/>
          </a:p>
        </p:txBody>
      </p:sp>
      <p:sp>
        <p:nvSpPr>
          <p:cNvPr id="22" name="Content Placeholder 21"/>
          <p:cNvSpPr>
            <a:spLocks noGrp="1"/>
          </p:cNvSpPr>
          <p:nvPr>
            <p:ph idx="1"/>
          </p:nvPr>
        </p:nvSpPr>
        <p:spPr/>
        <p:txBody>
          <a:bodyPr/>
          <a:lstStyle/>
          <a:p>
            <a:endParaRPr lang="en-US" dirty="0" smtClean="0"/>
          </a:p>
          <a:p>
            <a:r>
              <a:rPr lang="en-US" dirty="0" smtClean="0"/>
              <a:t>Initial state   a, b, c = </a:t>
            </a:r>
            <a:r>
              <a:rPr lang="en-US" dirty="0" smtClean="0">
                <a:solidFill>
                  <a:srgbClr val="1C941E"/>
                </a:solidFill>
              </a:rPr>
              <a:t>input</a:t>
            </a:r>
            <a:endParaRPr lang="en-US" dirty="0">
              <a:solidFill>
                <a:srgbClr val="1C941E"/>
              </a:solidFill>
            </a:endParaRP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Helvetica"/>
                <a:cs typeface="Helvetica"/>
              </a:rPr>
              <a:pPr>
                <a:defRPr/>
              </a:pPr>
              <a:t>138</a:t>
            </a:fld>
            <a:endParaRPr lang="en-US">
              <a:latin typeface="Helvetica"/>
              <a:cs typeface="Helvetica"/>
            </a:endParaRPr>
          </a:p>
        </p:txBody>
      </p:sp>
      <p:sp>
        <p:nvSpPr>
          <p:cNvPr id="15" name="TextBox 14"/>
          <p:cNvSpPr txBox="1"/>
          <p:nvPr/>
        </p:nvSpPr>
        <p:spPr>
          <a:xfrm>
            <a:off x="2835618" y="3852752"/>
            <a:ext cx="338554" cy="461665"/>
          </a:xfrm>
          <a:prstGeom prst="rect">
            <a:avLst/>
          </a:prstGeom>
          <a:noFill/>
        </p:spPr>
        <p:txBody>
          <a:bodyPr wrap="none" rtlCol="0">
            <a:spAutoFit/>
          </a:bodyPr>
          <a:lstStyle/>
          <a:p>
            <a:pPr>
              <a:buNone/>
            </a:pPr>
            <a:r>
              <a:rPr lang="en-US" dirty="0">
                <a:latin typeface="Helvetica"/>
                <a:cs typeface="Helvetica"/>
              </a:rPr>
              <a:t>c</a:t>
            </a:r>
          </a:p>
        </p:txBody>
      </p:sp>
      <p:sp>
        <p:nvSpPr>
          <p:cNvPr id="16" name="TextBox 15"/>
          <p:cNvSpPr txBox="1"/>
          <p:nvPr/>
        </p:nvSpPr>
        <p:spPr>
          <a:xfrm>
            <a:off x="4607504" y="3085260"/>
            <a:ext cx="367258" cy="461665"/>
          </a:xfrm>
          <a:prstGeom prst="rect">
            <a:avLst/>
          </a:prstGeom>
          <a:noFill/>
        </p:spPr>
        <p:txBody>
          <a:bodyPr wrap="none" rtlCol="0">
            <a:spAutoFit/>
          </a:bodyPr>
          <a:lstStyle/>
          <a:p>
            <a:pPr>
              <a:buNone/>
            </a:pPr>
            <a:r>
              <a:rPr lang="en-US" dirty="0">
                <a:latin typeface="Helvetica"/>
                <a:cs typeface="Helvetica"/>
              </a:rPr>
              <a:t>b</a:t>
            </a:r>
          </a:p>
        </p:txBody>
      </p:sp>
      <p:sp>
        <p:nvSpPr>
          <p:cNvPr id="19" name="TextBox 18"/>
          <p:cNvSpPr txBox="1"/>
          <p:nvPr/>
        </p:nvSpPr>
        <p:spPr>
          <a:xfrm>
            <a:off x="4356468" y="5746082"/>
            <a:ext cx="355837" cy="461665"/>
          </a:xfrm>
          <a:prstGeom prst="rect">
            <a:avLst/>
          </a:prstGeom>
          <a:noFill/>
        </p:spPr>
        <p:txBody>
          <a:bodyPr wrap="none" rtlCol="0">
            <a:spAutoFit/>
          </a:bodyPr>
          <a:lstStyle/>
          <a:p>
            <a:pPr>
              <a:buNone/>
            </a:pPr>
            <a:r>
              <a:rPr lang="en-US" dirty="0">
                <a:latin typeface="Helvetica"/>
                <a:cs typeface="Helvetica"/>
              </a:rPr>
              <a:t>a</a:t>
            </a:r>
          </a:p>
        </p:txBody>
      </p:sp>
      <p:grpSp>
        <p:nvGrpSpPr>
          <p:cNvPr id="3" name="Group 2"/>
          <p:cNvGrpSpPr/>
          <p:nvPr/>
        </p:nvGrpSpPr>
        <p:grpSpPr>
          <a:xfrm>
            <a:off x="2971909" y="3004255"/>
            <a:ext cx="2685977" cy="3081880"/>
            <a:chOff x="2971909" y="3004255"/>
            <a:chExt cx="2685977" cy="3081880"/>
          </a:xfrm>
        </p:grpSpPr>
        <p:pic>
          <p:nvPicPr>
            <p:cNvPr id="6" name="Picture 5"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909" y="3769001"/>
              <a:ext cx="1020562" cy="1162465"/>
            </a:xfrm>
            <a:prstGeom prst="rect">
              <a:avLst/>
            </a:prstGeom>
          </p:spPr>
        </p:pic>
        <p:pic>
          <p:nvPicPr>
            <p:cNvPr id="7" name="Picture 6"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334" y="4923670"/>
              <a:ext cx="1020562" cy="1162465"/>
            </a:xfrm>
            <a:prstGeom prst="rect">
              <a:avLst/>
            </a:prstGeom>
          </p:spPr>
        </p:pic>
        <p:pic>
          <p:nvPicPr>
            <p:cNvPr id="9" name="Picture 8"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7324" y="3004255"/>
              <a:ext cx="1020562" cy="1162465"/>
            </a:xfrm>
            <a:prstGeom prst="rect">
              <a:avLst/>
            </a:prstGeom>
          </p:spPr>
        </p:pic>
        <p:cxnSp>
          <p:nvCxnSpPr>
            <p:cNvPr id="11" name="Straight Arrow Connector 10"/>
            <p:cNvCxnSpPr/>
            <p:nvPr/>
          </p:nvCxnSpPr>
          <p:spPr bwMode="auto">
            <a:xfrm flipV="1">
              <a:off x="3785973" y="3940623"/>
              <a:ext cx="851243" cy="54918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0" name="Straight Connector 19"/>
            <p:cNvCxnSpPr>
              <a:endCxn id="7" idx="1"/>
            </p:cNvCxnSpPr>
            <p:nvPr/>
          </p:nvCxnSpPr>
          <p:spPr bwMode="auto">
            <a:xfrm>
              <a:off x="3731054" y="4929163"/>
              <a:ext cx="814280" cy="575740"/>
            </a:xfrm>
            <a:prstGeom prst="line">
              <a:avLst/>
            </a:prstGeom>
            <a:solidFill>
              <a:schemeClr val="accent1"/>
            </a:solidFill>
            <a:ln w="28575" cap="flat" cmpd="sng" algn="ctr">
              <a:solidFill>
                <a:schemeClr val="tx1"/>
              </a:solidFill>
              <a:prstDash val="solid"/>
              <a:round/>
              <a:headEnd type="none" w="med" len="med"/>
              <a:tailEnd type="arrow" w="med" len="med"/>
            </a:ln>
            <a:effectLst/>
          </p:spPr>
        </p:cxnSp>
        <p:cxnSp>
          <p:nvCxnSpPr>
            <p:cNvPr id="23" name="Straight Arrow Connector 22"/>
            <p:cNvCxnSpPr/>
            <p:nvPr/>
          </p:nvCxnSpPr>
          <p:spPr bwMode="auto">
            <a:xfrm flipV="1">
              <a:off x="3853700" y="4057741"/>
              <a:ext cx="851243" cy="549189"/>
            </a:xfrm>
            <a:prstGeom prst="straightConnector1">
              <a:avLst/>
            </a:prstGeom>
            <a:solidFill>
              <a:schemeClr val="accent1"/>
            </a:solidFill>
            <a:ln w="28575" cap="flat" cmpd="sng" algn="ctr">
              <a:solidFill>
                <a:schemeClr val="tx1"/>
              </a:solidFill>
              <a:prstDash val="solid"/>
              <a:round/>
              <a:headEnd type="arrow" w="med" len="med"/>
              <a:tailEnd type="none"/>
            </a:ln>
            <a:effectLst/>
          </p:spPr>
        </p:cxnSp>
        <p:cxnSp>
          <p:nvCxnSpPr>
            <p:cNvPr id="24" name="Straight Connector 23"/>
            <p:cNvCxnSpPr/>
            <p:nvPr/>
          </p:nvCxnSpPr>
          <p:spPr bwMode="auto">
            <a:xfrm>
              <a:off x="3643565" y="5032174"/>
              <a:ext cx="814280" cy="575740"/>
            </a:xfrm>
            <a:prstGeom prst="line">
              <a:avLst/>
            </a:prstGeom>
            <a:solidFill>
              <a:schemeClr val="accent1"/>
            </a:solidFill>
            <a:ln w="28575" cap="flat" cmpd="sng" algn="ctr">
              <a:solidFill>
                <a:schemeClr val="tx1"/>
              </a:solidFill>
              <a:prstDash val="solid"/>
              <a:round/>
              <a:headEnd type="arrow" w="med" len="med"/>
              <a:tailEnd type="none" w="med" len="med"/>
            </a:ln>
            <a:effectLst/>
          </p:spPr>
        </p:cxnSp>
      </p:grpSp>
    </p:spTree>
    <p:extLst>
      <p:ext uri="{BB962C8B-B14F-4D97-AF65-F5344CB8AC3E}">
        <p14:creationId xmlns:p14="http://schemas.microsoft.com/office/powerpoint/2010/main" val="81660487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Iterative Solution</a:t>
            </a:r>
            <a:endParaRPr lang="en-US" dirty="0"/>
          </a:p>
        </p:txBody>
      </p:sp>
      <p:sp>
        <p:nvSpPr>
          <p:cNvPr id="22" name="Content Placeholder 21"/>
          <p:cNvSpPr>
            <a:spLocks noGrp="1"/>
          </p:cNvSpPr>
          <p:nvPr>
            <p:ph idx="1"/>
          </p:nvPr>
        </p:nvSpPr>
        <p:spPr/>
        <p:txBody>
          <a:bodyPr/>
          <a:lstStyle/>
          <a:p>
            <a:endParaRPr lang="en-US" dirty="0" smtClean="0"/>
          </a:p>
          <a:p>
            <a:r>
              <a:rPr lang="en-US" dirty="0" smtClean="0"/>
              <a:t>State update (iteration)</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Helvetica"/>
                <a:cs typeface="Helvetica"/>
              </a:rPr>
              <a:pPr>
                <a:defRPr/>
              </a:pPr>
              <a:t>139</a:t>
            </a:fld>
            <a:endParaRPr lang="en-US" dirty="0">
              <a:latin typeface="Helvetica"/>
              <a:cs typeface="Helvetica"/>
            </a:endParaRPr>
          </a:p>
        </p:txBody>
      </p:sp>
      <p:sp>
        <p:nvSpPr>
          <p:cNvPr id="17" name="TextBox 16"/>
          <p:cNvSpPr txBox="1"/>
          <p:nvPr/>
        </p:nvSpPr>
        <p:spPr>
          <a:xfrm>
            <a:off x="5965787" y="5312300"/>
            <a:ext cx="1981432" cy="461665"/>
          </a:xfrm>
          <a:prstGeom prst="rect">
            <a:avLst/>
          </a:prstGeom>
          <a:noFill/>
        </p:spPr>
        <p:txBody>
          <a:bodyPr wrap="none" rtlCol="0">
            <a:spAutoFit/>
          </a:bodyPr>
          <a:lstStyle/>
          <a:p>
            <a:pPr>
              <a:buNone/>
            </a:pPr>
            <a:r>
              <a:rPr lang="en-US" dirty="0" smtClean="0">
                <a:solidFill>
                  <a:srgbClr val="008000"/>
                </a:solidFill>
                <a:latin typeface="Helvetica"/>
                <a:cs typeface="Helvetica"/>
              </a:rPr>
              <a:t>a</a:t>
            </a:r>
            <a:r>
              <a:rPr lang="en-US" dirty="0" smtClean="0">
                <a:latin typeface="Helvetica"/>
                <a:cs typeface="Helvetica"/>
              </a:rPr>
              <a:t> = 3</a:t>
            </a:r>
            <a:r>
              <a:rPr lang="en-US" dirty="0" smtClean="0">
                <a:solidFill>
                  <a:srgbClr val="FF0000"/>
                </a:solidFill>
                <a:latin typeface="Helvetica"/>
                <a:cs typeface="Helvetica"/>
              </a:rPr>
              <a:t>a</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18" name="TextBox 17"/>
          <p:cNvSpPr txBox="1"/>
          <p:nvPr/>
        </p:nvSpPr>
        <p:spPr>
          <a:xfrm>
            <a:off x="5977075" y="3291589"/>
            <a:ext cx="1981432" cy="461665"/>
          </a:xfrm>
          <a:prstGeom prst="rect">
            <a:avLst/>
          </a:prstGeom>
          <a:noFill/>
        </p:spPr>
        <p:txBody>
          <a:bodyPr wrap="none" rtlCol="0">
            <a:spAutoFit/>
          </a:bodyPr>
          <a:lstStyle/>
          <a:p>
            <a:pPr>
              <a:buNone/>
            </a:pPr>
            <a:r>
              <a:rPr lang="en-US" dirty="0">
                <a:solidFill>
                  <a:srgbClr val="008000"/>
                </a:solidFill>
                <a:latin typeface="Helvetica"/>
                <a:cs typeface="Helvetica"/>
              </a:rPr>
              <a:t>b</a:t>
            </a:r>
            <a:r>
              <a:rPr lang="en-US" dirty="0" smtClean="0">
                <a:latin typeface="Helvetica"/>
                <a:cs typeface="Helvetica"/>
              </a:rPr>
              <a:t> = 3</a:t>
            </a:r>
            <a:r>
              <a:rPr lang="en-US" dirty="0">
                <a:solidFill>
                  <a:srgbClr val="FF0000"/>
                </a:solidFill>
                <a:latin typeface="Helvetica"/>
                <a:cs typeface="Helvetica"/>
              </a:rPr>
              <a:t>b</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21" name="TextBox 20"/>
          <p:cNvSpPr txBox="1"/>
          <p:nvPr/>
        </p:nvSpPr>
        <p:spPr>
          <a:xfrm>
            <a:off x="553454" y="4279366"/>
            <a:ext cx="2400567" cy="461665"/>
          </a:xfrm>
          <a:prstGeom prst="rect">
            <a:avLst/>
          </a:prstGeom>
          <a:noFill/>
        </p:spPr>
        <p:txBody>
          <a:bodyPr wrap="none" rtlCol="0">
            <a:spAutoFit/>
          </a:bodyPr>
          <a:lstStyle/>
          <a:p>
            <a:pPr>
              <a:buNone/>
            </a:pPr>
            <a:r>
              <a:rPr lang="en-US" dirty="0">
                <a:solidFill>
                  <a:srgbClr val="008000"/>
                </a:solidFill>
                <a:latin typeface="Helvetica"/>
                <a:cs typeface="Helvetica"/>
              </a:rPr>
              <a:t>c</a:t>
            </a:r>
            <a:r>
              <a:rPr lang="en-US" dirty="0" smtClean="0">
                <a:latin typeface="Helvetica"/>
                <a:cs typeface="Helvetica"/>
              </a:rPr>
              <a:t> = </a:t>
            </a:r>
            <a:r>
              <a:rPr lang="en-US" dirty="0" smtClean="0">
                <a:solidFill>
                  <a:srgbClr val="FF0000"/>
                </a:solidFill>
                <a:latin typeface="Helvetica"/>
                <a:cs typeface="Helvetica"/>
              </a:rPr>
              <a:t>a</a:t>
            </a:r>
            <a:r>
              <a:rPr lang="en-US" dirty="0" smtClean="0">
                <a:latin typeface="Helvetica"/>
                <a:cs typeface="Helvetica"/>
              </a:rPr>
              <a:t>/4+</a:t>
            </a:r>
            <a:r>
              <a:rPr lang="en-US" dirty="0" smtClean="0">
                <a:solidFill>
                  <a:srgbClr val="FF0000"/>
                </a:solidFill>
                <a:latin typeface="Helvetica"/>
                <a:cs typeface="Helvetica"/>
              </a:rPr>
              <a:t>b</a:t>
            </a:r>
            <a:r>
              <a:rPr lang="en-US" dirty="0" smtClean="0">
                <a:latin typeface="Helvetica"/>
                <a:cs typeface="Helvetica"/>
              </a:rPr>
              <a:t>/4+</a:t>
            </a:r>
            <a:r>
              <a:rPr lang="en-US" dirty="0" smtClean="0">
                <a:solidFill>
                  <a:srgbClr val="FF0000"/>
                </a:solidFill>
                <a:latin typeface="Helvetica"/>
                <a:cs typeface="Helvetica"/>
              </a:rPr>
              <a:t>c</a:t>
            </a:r>
            <a:r>
              <a:rPr lang="en-US" dirty="0" smtClean="0">
                <a:latin typeface="Helvetica"/>
                <a:cs typeface="Helvetica"/>
              </a:rPr>
              <a:t>/2</a:t>
            </a:r>
            <a:endParaRPr lang="en-US" dirty="0">
              <a:latin typeface="Helvetica"/>
              <a:cs typeface="Helvetica"/>
            </a:endParaRPr>
          </a:p>
        </p:txBody>
      </p:sp>
      <p:sp>
        <p:nvSpPr>
          <p:cNvPr id="25" name="TextBox 24"/>
          <p:cNvSpPr txBox="1"/>
          <p:nvPr/>
        </p:nvSpPr>
        <p:spPr>
          <a:xfrm>
            <a:off x="2835618" y="3852752"/>
            <a:ext cx="338554" cy="461665"/>
          </a:xfrm>
          <a:prstGeom prst="rect">
            <a:avLst/>
          </a:prstGeom>
          <a:noFill/>
        </p:spPr>
        <p:txBody>
          <a:bodyPr wrap="none" rtlCol="0">
            <a:spAutoFit/>
          </a:bodyPr>
          <a:lstStyle/>
          <a:p>
            <a:pPr>
              <a:buNone/>
            </a:pPr>
            <a:r>
              <a:rPr lang="en-US" dirty="0">
                <a:latin typeface="Helvetica"/>
                <a:cs typeface="Helvetica"/>
              </a:rPr>
              <a:t>c</a:t>
            </a:r>
          </a:p>
        </p:txBody>
      </p:sp>
      <p:sp>
        <p:nvSpPr>
          <p:cNvPr id="26" name="TextBox 25"/>
          <p:cNvSpPr txBox="1"/>
          <p:nvPr/>
        </p:nvSpPr>
        <p:spPr>
          <a:xfrm>
            <a:off x="4607504" y="3085260"/>
            <a:ext cx="367258" cy="461665"/>
          </a:xfrm>
          <a:prstGeom prst="rect">
            <a:avLst/>
          </a:prstGeom>
          <a:noFill/>
        </p:spPr>
        <p:txBody>
          <a:bodyPr wrap="none" rtlCol="0">
            <a:spAutoFit/>
          </a:bodyPr>
          <a:lstStyle/>
          <a:p>
            <a:pPr>
              <a:buNone/>
            </a:pPr>
            <a:r>
              <a:rPr lang="en-US" dirty="0">
                <a:latin typeface="Helvetica"/>
                <a:cs typeface="Helvetica"/>
              </a:rPr>
              <a:t>b</a:t>
            </a:r>
          </a:p>
        </p:txBody>
      </p:sp>
      <p:sp>
        <p:nvSpPr>
          <p:cNvPr id="27" name="TextBox 26"/>
          <p:cNvSpPr txBox="1"/>
          <p:nvPr/>
        </p:nvSpPr>
        <p:spPr>
          <a:xfrm>
            <a:off x="4356468" y="5746082"/>
            <a:ext cx="355837" cy="461665"/>
          </a:xfrm>
          <a:prstGeom prst="rect">
            <a:avLst/>
          </a:prstGeom>
          <a:noFill/>
        </p:spPr>
        <p:txBody>
          <a:bodyPr wrap="none" rtlCol="0">
            <a:spAutoFit/>
          </a:bodyPr>
          <a:lstStyle/>
          <a:p>
            <a:pPr>
              <a:buNone/>
            </a:pPr>
            <a:r>
              <a:rPr lang="en-US" dirty="0">
                <a:latin typeface="Helvetica"/>
                <a:cs typeface="Helvetica"/>
              </a:rPr>
              <a:t>a</a:t>
            </a:r>
          </a:p>
        </p:txBody>
      </p:sp>
      <p:grpSp>
        <p:nvGrpSpPr>
          <p:cNvPr id="28" name="Group 27"/>
          <p:cNvGrpSpPr/>
          <p:nvPr/>
        </p:nvGrpSpPr>
        <p:grpSpPr>
          <a:xfrm>
            <a:off x="2971909" y="3004255"/>
            <a:ext cx="2685977" cy="3081880"/>
            <a:chOff x="2971909" y="3004255"/>
            <a:chExt cx="2685977" cy="3081880"/>
          </a:xfrm>
        </p:grpSpPr>
        <p:pic>
          <p:nvPicPr>
            <p:cNvPr id="29" name="Picture 28"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909" y="3769001"/>
              <a:ext cx="1020562" cy="1162465"/>
            </a:xfrm>
            <a:prstGeom prst="rect">
              <a:avLst/>
            </a:prstGeom>
          </p:spPr>
        </p:pic>
        <p:pic>
          <p:nvPicPr>
            <p:cNvPr id="30" name="Picture 29"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334" y="4923670"/>
              <a:ext cx="1020562" cy="1162465"/>
            </a:xfrm>
            <a:prstGeom prst="rect">
              <a:avLst/>
            </a:prstGeom>
          </p:spPr>
        </p:pic>
        <p:pic>
          <p:nvPicPr>
            <p:cNvPr id="31" name="Picture 30"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7324" y="3004255"/>
              <a:ext cx="1020562" cy="1162465"/>
            </a:xfrm>
            <a:prstGeom prst="rect">
              <a:avLst/>
            </a:prstGeom>
          </p:spPr>
        </p:pic>
        <p:cxnSp>
          <p:nvCxnSpPr>
            <p:cNvPr id="32" name="Straight Arrow Connector 31"/>
            <p:cNvCxnSpPr/>
            <p:nvPr/>
          </p:nvCxnSpPr>
          <p:spPr bwMode="auto">
            <a:xfrm flipV="1">
              <a:off x="3785973" y="3940623"/>
              <a:ext cx="851243" cy="54918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3" name="Straight Connector 32"/>
            <p:cNvCxnSpPr>
              <a:endCxn id="30" idx="1"/>
            </p:cNvCxnSpPr>
            <p:nvPr/>
          </p:nvCxnSpPr>
          <p:spPr bwMode="auto">
            <a:xfrm>
              <a:off x="3731054" y="4929163"/>
              <a:ext cx="814280" cy="575740"/>
            </a:xfrm>
            <a:prstGeom prst="line">
              <a:avLst/>
            </a:prstGeom>
            <a:solidFill>
              <a:schemeClr val="accent1"/>
            </a:solidFill>
            <a:ln w="28575" cap="flat" cmpd="sng" algn="ctr">
              <a:solidFill>
                <a:schemeClr val="tx1"/>
              </a:solidFill>
              <a:prstDash val="solid"/>
              <a:round/>
              <a:headEnd type="none" w="med" len="med"/>
              <a:tailEnd type="arrow" w="med" len="med"/>
            </a:ln>
            <a:effectLst/>
          </p:spPr>
        </p:cxnSp>
        <p:cxnSp>
          <p:nvCxnSpPr>
            <p:cNvPr id="34" name="Straight Arrow Connector 33"/>
            <p:cNvCxnSpPr/>
            <p:nvPr/>
          </p:nvCxnSpPr>
          <p:spPr bwMode="auto">
            <a:xfrm flipV="1">
              <a:off x="3853700" y="4057741"/>
              <a:ext cx="851243" cy="549189"/>
            </a:xfrm>
            <a:prstGeom prst="straightConnector1">
              <a:avLst/>
            </a:prstGeom>
            <a:solidFill>
              <a:schemeClr val="accent1"/>
            </a:solidFill>
            <a:ln w="28575" cap="flat" cmpd="sng" algn="ctr">
              <a:solidFill>
                <a:schemeClr val="tx1"/>
              </a:solidFill>
              <a:prstDash val="solid"/>
              <a:round/>
              <a:headEnd type="arrow" w="med" len="med"/>
              <a:tailEnd type="none"/>
            </a:ln>
            <a:effectLst/>
          </p:spPr>
        </p:cxnSp>
        <p:cxnSp>
          <p:nvCxnSpPr>
            <p:cNvPr id="35" name="Straight Connector 34"/>
            <p:cNvCxnSpPr/>
            <p:nvPr/>
          </p:nvCxnSpPr>
          <p:spPr bwMode="auto">
            <a:xfrm>
              <a:off x="3643565" y="5032174"/>
              <a:ext cx="814280" cy="575740"/>
            </a:xfrm>
            <a:prstGeom prst="line">
              <a:avLst/>
            </a:prstGeom>
            <a:solidFill>
              <a:schemeClr val="accent1"/>
            </a:solidFill>
            <a:ln w="28575" cap="flat" cmpd="sng" algn="ctr">
              <a:solidFill>
                <a:schemeClr val="tx1"/>
              </a:solidFill>
              <a:prstDash val="solid"/>
              <a:round/>
              <a:headEnd type="arrow" w="med" len="med"/>
              <a:tailEnd type="none" w="med" len="med"/>
            </a:ln>
            <a:effectLst/>
          </p:spPr>
        </p:cxnSp>
      </p:grpSp>
    </p:spTree>
    <p:extLst>
      <p:ext uri="{BB962C8B-B14F-4D97-AF65-F5344CB8AC3E}">
        <p14:creationId xmlns:p14="http://schemas.microsoft.com/office/powerpoint/2010/main" val="2182587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a:t>
            </a:r>
            <a:endParaRPr lang="en-US" dirty="0"/>
          </a:p>
        </p:txBody>
      </p:sp>
      <p:sp>
        <p:nvSpPr>
          <p:cNvPr id="3" name="Content Placeholder 2"/>
          <p:cNvSpPr>
            <a:spLocks noGrp="1"/>
          </p:cNvSpPr>
          <p:nvPr>
            <p:ph idx="1"/>
          </p:nvPr>
        </p:nvSpPr>
        <p:spPr/>
        <p:txBody>
          <a:bodyPr/>
          <a:lstStyle/>
          <a:p>
            <a:endParaRPr lang="en-US" dirty="0" smtClean="0"/>
          </a:p>
          <a:p>
            <a:r>
              <a:rPr lang="en-US" dirty="0" smtClean="0"/>
              <a:t>Deterministic</a:t>
            </a:r>
          </a:p>
          <a:p>
            <a:endParaRPr lang="en-US" dirty="0" smtClean="0"/>
          </a:p>
          <a:p>
            <a:pPr lvl="1"/>
            <a:r>
              <a:rPr lang="en-US" dirty="0" smtClean="0"/>
              <a:t>Always results in correct outcome (agreement, validity)</a:t>
            </a:r>
          </a:p>
          <a:p>
            <a:pPr lvl="1"/>
            <a:endParaRPr lang="en-US" dirty="0"/>
          </a:p>
          <a:p>
            <a:pPr lvl="1"/>
            <a:endParaRPr lang="en-US" dirty="0" smtClean="0"/>
          </a:p>
          <a:p>
            <a:r>
              <a:rPr lang="en-US" dirty="0" smtClean="0"/>
              <a:t>Probabilistic</a:t>
            </a:r>
          </a:p>
          <a:p>
            <a:endParaRPr lang="en-US" dirty="0"/>
          </a:p>
          <a:p>
            <a:pPr lvl="1"/>
            <a:r>
              <a:rPr lang="en-US" dirty="0" smtClean="0"/>
              <a:t>Correctness only with high probability</a:t>
            </a:r>
          </a:p>
          <a:p>
            <a:pPr lvl="1"/>
            <a:r>
              <a:rPr lang="en-US" dirty="0" smtClean="0"/>
              <a:t>Non-zero probability of incorrect outcome</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14</a:t>
            </a:fld>
            <a:endParaRPr lang="en-US"/>
          </a:p>
        </p:txBody>
      </p:sp>
    </p:spTree>
    <p:extLst>
      <p:ext uri="{BB962C8B-B14F-4D97-AF65-F5344CB8AC3E}">
        <p14:creationId xmlns:p14="http://schemas.microsoft.com/office/powerpoint/2010/main" val="54738263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Helvetica"/>
                <a:cs typeface="Helvetica"/>
              </a:rPr>
              <a:pPr>
                <a:defRPr/>
              </a:pPr>
              <a:t>140</a:t>
            </a:fld>
            <a:endParaRPr lang="en-US" dirty="0">
              <a:latin typeface="Helvetica"/>
              <a:cs typeface="Helvetica"/>
            </a:endParaRPr>
          </a:p>
        </p:txBody>
      </p:sp>
      <p:sp>
        <p:nvSpPr>
          <p:cNvPr id="17" name="TextBox 16"/>
          <p:cNvSpPr txBox="1"/>
          <p:nvPr/>
        </p:nvSpPr>
        <p:spPr>
          <a:xfrm>
            <a:off x="5965787" y="5312300"/>
            <a:ext cx="1981432" cy="461665"/>
          </a:xfrm>
          <a:prstGeom prst="rect">
            <a:avLst/>
          </a:prstGeom>
          <a:noFill/>
        </p:spPr>
        <p:txBody>
          <a:bodyPr wrap="none" rtlCol="0">
            <a:spAutoFit/>
          </a:bodyPr>
          <a:lstStyle/>
          <a:p>
            <a:pPr>
              <a:buNone/>
            </a:pPr>
            <a:r>
              <a:rPr lang="en-US" dirty="0" smtClean="0">
                <a:solidFill>
                  <a:srgbClr val="008000"/>
                </a:solidFill>
                <a:latin typeface="Helvetica"/>
                <a:cs typeface="Helvetica"/>
              </a:rPr>
              <a:t>a</a:t>
            </a:r>
            <a:r>
              <a:rPr lang="en-US" dirty="0" smtClean="0">
                <a:latin typeface="Helvetica"/>
                <a:cs typeface="Helvetica"/>
              </a:rPr>
              <a:t> = 3</a:t>
            </a:r>
            <a:r>
              <a:rPr lang="en-US" dirty="0" smtClean="0">
                <a:solidFill>
                  <a:srgbClr val="FF0000"/>
                </a:solidFill>
                <a:latin typeface="Helvetica"/>
                <a:cs typeface="Helvetica"/>
              </a:rPr>
              <a:t>a</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18" name="TextBox 17"/>
          <p:cNvSpPr txBox="1"/>
          <p:nvPr/>
        </p:nvSpPr>
        <p:spPr>
          <a:xfrm>
            <a:off x="5977075" y="3291589"/>
            <a:ext cx="1981432" cy="461665"/>
          </a:xfrm>
          <a:prstGeom prst="rect">
            <a:avLst/>
          </a:prstGeom>
          <a:noFill/>
        </p:spPr>
        <p:txBody>
          <a:bodyPr wrap="none" rtlCol="0">
            <a:spAutoFit/>
          </a:bodyPr>
          <a:lstStyle/>
          <a:p>
            <a:pPr>
              <a:buNone/>
            </a:pPr>
            <a:r>
              <a:rPr lang="en-US" dirty="0">
                <a:solidFill>
                  <a:srgbClr val="008000"/>
                </a:solidFill>
                <a:latin typeface="Helvetica"/>
                <a:cs typeface="Helvetica"/>
              </a:rPr>
              <a:t>b</a:t>
            </a:r>
            <a:r>
              <a:rPr lang="en-US" dirty="0" smtClean="0">
                <a:latin typeface="Helvetica"/>
                <a:cs typeface="Helvetica"/>
              </a:rPr>
              <a:t> = 3</a:t>
            </a:r>
            <a:r>
              <a:rPr lang="en-US" dirty="0">
                <a:solidFill>
                  <a:srgbClr val="FF0000"/>
                </a:solidFill>
                <a:latin typeface="Helvetica"/>
                <a:cs typeface="Helvetica"/>
              </a:rPr>
              <a:t>b</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25" name="TextBox 24"/>
          <p:cNvSpPr txBox="1"/>
          <p:nvPr/>
        </p:nvSpPr>
        <p:spPr>
          <a:xfrm>
            <a:off x="2835618" y="3852752"/>
            <a:ext cx="338554" cy="461665"/>
          </a:xfrm>
          <a:prstGeom prst="rect">
            <a:avLst/>
          </a:prstGeom>
          <a:noFill/>
        </p:spPr>
        <p:txBody>
          <a:bodyPr wrap="none" rtlCol="0">
            <a:spAutoFit/>
          </a:bodyPr>
          <a:lstStyle/>
          <a:p>
            <a:pPr>
              <a:buNone/>
            </a:pPr>
            <a:r>
              <a:rPr lang="en-US" dirty="0">
                <a:latin typeface="Helvetica"/>
                <a:cs typeface="Helvetica"/>
              </a:rPr>
              <a:t>c</a:t>
            </a:r>
          </a:p>
        </p:txBody>
      </p:sp>
      <p:sp>
        <p:nvSpPr>
          <p:cNvPr id="26" name="TextBox 25"/>
          <p:cNvSpPr txBox="1"/>
          <p:nvPr/>
        </p:nvSpPr>
        <p:spPr>
          <a:xfrm>
            <a:off x="4607504" y="3085260"/>
            <a:ext cx="367258" cy="461665"/>
          </a:xfrm>
          <a:prstGeom prst="rect">
            <a:avLst/>
          </a:prstGeom>
          <a:noFill/>
        </p:spPr>
        <p:txBody>
          <a:bodyPr wrap="none" rtlCol="0">
            <a:spAutoFit/>
          </a:bodyPr>
          <a:lstStyle/>
          <a:p>
            <a:pPr>
              <a:buNone/>
            </a:pPr>
            <a:r>
              <a:rPr lang="en-US" dirty="0">
                <a:latin typeface="Helvetica"/>
                <a:cs typeface="Helvetica"/>
              </a:rPr>
              <a:t>b</a:t>
            </a:r>
          </a:p>
        </p:txBody>
      </p:sp>
      <p:sp>
        <p:nvSpPr>
          <p:cNvPr id="27" name="TextBox 26"/>
          <p:cNvSpPr txBox="1"/>
          <p:nvPr/>
        </p:nvSpPr>
        <p:spPr>
          <a:xfrm>
            <a:off x="4356468" y="5746082"/>
            <a:ext cx="355837" cy="461665"/>
          </a:xfrm>
          <a:prstGeom prst="rect">
            <a:avLst/>
          </a:prstGeom>
          <a:noFill/>
        </p:spPr>
        <p:txBody>
          <a:bodyPr wrap="none" rtlCol="0">
            <a:spAutoFit/>
          </a:bodyPr>
          <a:lstStyle/>
          <a:p>
            <a:pPr>
              <a:buNone/>
            </a:pPr>
            <a:r>
              <a:rPr lang="en-US" dirty="0">
                <a:latin typeface="Helvetica"/>
                <a:cs typeface="Helvetica"/>
              </a:rPr>
              <a:t>a</a:t>
            </a:r>
          </a:p>
        </p:txBody>
      </p:sp>
      <p:grpSp>
        <p:nvGrpSpPr>
          <p:cNvPr id="28" name="Group 27"/>
          <p:cNvGrpSpPr/>
          <p:nvPr/>
        </p:nvGrpSpPr>
        <p:grpSpPr>
          <a:xfrm>
            <a:off x="2971909" y="3004255"/>
            <a:ext cx="2685977" cy="3081880"/>
            <a:chOff x="2971909" y="3004255"/>
            <a:chExt cx="2685977" cy="3081880"/>
          </a:xfrm>
        </p:grpSpPr>
        <p:pic>
          <p:nvPicPr>
            <p:cNvPr id="29" name="Picture 28"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909" y="3769001"/>
              <a:ext cx="1020562" cy="1162465"/>
            </a:xfrm>
            <a:prstGeom prst="rect">
              <a:avLst/>
            </a:prstGeom>
          </p:spPr>
        </p:pic>
        <p:pic>
          <p:nvPicPr>
            <p:cNvPr id="30" name="Picture 29"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334" y="4923670"/>
              <a:ext cx="1020562" cy="1162465"/>
            </a:xfrm>
            <a:prstGeom prst="rect">
              <a:avLst/>
            </a:prstGeom>
          </p:spPr>
        </p:pic>
        <p:pic>
          <p:nvPicPr>
            <p:cNvPr id="31" name="Picture 30"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324" y="3004255"/>
              <a:ext cx="1020562" cy="1162465"/>
            </a:xfrm>
            <a:prstGeom prst="rect">
              <a:avLst/>
            </a:prstGeom>
          </p:spPr>
        </p:pic>
        <p:cxnSp>
          <p:nvCxnSpPr>
            <p:cNvPr id="32" name="Straight Arrow Connector 31"/>
            <p:cNvCxnSpPr/>
            <p:nvPr/>
          </p:nvCxnSpPr>
          <p:spPr bwMode="auto">
            <a:xfrm flipV="1">
              <a:off x="3785973" y="3940623"/>
              <a:ext cx="851243" cy="54918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3" name="Straight Connector 32"/>
            <p:cNvCxnSpPr>
              <a:endCxn id="30" idx="1"/>
            </p:cNvCxnSpPr>
            <p:nvPr/>
          </p:nvCxnSpPr>
          <p:spPr bwMode="auto">
            <a:xfrm>
              <a:off x="3731054" y="4929163"/>
              <a:ext cx="814280" cy="575740"/>
            </a:xfrm>
            <a:prstGeom prst="line">
              <a:avLst/>
            </a:prstGeom>
            <a:solidFill>
              <a:schemeClr val="accent1"/>
            </a:solidFill>
            <a:ln w="28575" cap="flat" cmpd="sng" algn="ctr">
              <a:solidFill>
                <a:schemeClr val="tx1"/>
              </a:solidFill>
              <a:prstDash val="solid"/>
              <a:round/>
              <a:headEnd type="none" w="med" len="med"/>
              <a:tailEnd type="arrow" w="med" len="med"/>
            </a:ln>
            <a:effectLst/>
          </p:spPr>
        </p:cxnSp>
        <p:cxnSp>
          <p:nvCxnSpPr>
            <p:cNvPr id="34" name="Straight Arrow Connector 33"/>
            <p:cNvCxnSpPr/>
            <p:nvPr/>
          </p:nvCxnSpPr>
          <p:spPr bwMode="auto">
            <a:xfrm flipV="1">
              <a:off x="3853700" y="4057741"/>
              <a:ext cx="851243" cy="549189"/>
            </a:xfrm>
            <a:prstGeom prst="straightConnector1">
              <a:avLst/>
            </a:prstGeom>
            <a:solidFill>
              <a:schemeClr val="accent1"/>
            </a:solidFill>
            <a:ln w="28575" cap="flat" cmpd="sng" algn="ctr">
              <a:solidFill>
                <a:schemeClr val="tx1"/>
              </a:solidFill>
              <a:prstDash val="solid"/>
              <a:round/>
              <a:headEnd type="arrow" w="med" len="med"/>
              <a:tailEnd type="none"/>
            </a:ln>
            <a:effectLst/>
          </p:spPr>
        </p:cxnSp>
        <p:cxnSp>
          <p:nvCxnSpPr>
            <p:cNvPr id="35" name="Straight Connector 34"/>
            <p:cNvCxnSpPr/>
            <p:nvPr/>
          </p:nvCxnSpPr>
          <p:spPr bwMode="auto">
            <a:xfrm>
              <a:off x="3643565" y="5032174"/>
              <a:ext cx="814280" cy="575740"/>
            </a:xfrm>
            <a:prstGeom prst="line">
              <a:avLst/>
            </a:prstGeom>
            <a:solidFill>
              <a:schemeClr val="accent1"/>
            </a:solidFill>
            <a:ln w="28575" cap="flat" cmpd="sng" algn="ctr">
              <a:solidFill>
                <a:schemeClr val="tx1"/>
              </a:solidFill>
              <a:prstDash val="solid"/>
              <a:round/>
              <a:headEnd type="arrow" w="med" len="med"/>
              <a:tailEnd type="none" w="med" len="med"/>
            </a:ln>
            <a:effectLst/>
          </p:spPr>
        </p:cxnSp>
      </p:grpSp>
      <p:graphicFrame>
        <p:nvGraphicFramePr>
          <p:cNvPr id="19" name="Object 18"/>
          <p:cNvGraphicFramePr>
            <a:graphicFrameLocks noChangeAspect="1"/>
          </p:cNvGraphicFramePr>
          <p:nvPr>
            <p:extLst>
              <p:ext uri="{D42A27DB-BD31-4B8C-83A1-F6EECF244321}">
                <p14:modId xmlns:p14="http://schemas.microsoft.com/office/powerpoint/2010/main" val="2070058379"/>
              </p:ext>
            </p:extLst>
          </p:nvPr>
        </p:nvGraphicFramePr>
        <p:xfrm>
          <a:off x="2600939" y="510245"/>
          <a:ext cx="2870820" cy="1408867"/>
        </p:xfrm>
        <a:graphic>
          <a:graphicData uri="http://schemas.openxmlformats.org/presentationml/2006/ole">
            <mc:AlternateContent xmlns:mc="http://schemas.openxmlformats.org/markup-compatibility/2006">
              <mc:Choice xmlns:v="urn:schemas-microsoft-com:vml" Requires="v">
                <p:oleObj spid="_x0000_s72317" name="Equation" r:id="rId4" imgW="1397000" imgH="685800" progId="Equation.DSMT4">
                  <p:embed/>
                </p:oleObj>
              </mc:Choice>
              <mc:Fallback>
                <p:oleObj name="Equation" r:id="rId4" imgW="1397000" imgH="685800" progId="Equation.DSMT4">
                  <p:embed/>
                  <p:pic>
                    <p:nvPicPr>
                      <p:cNvPr id="0" name=""/>
                      <p:cNvPicPr/>
                      <p:nvPr/>
                    </p:nvPicPr>
                    <p:blipFill>
                      <a:blip r:embed="rId5"/>
                      <a:stretch>
                        <a:fillRect/>
                      </a:stretch>
                    </p:blipFill>
                    <p:spPr>
                      <a:xfrm>
                        <a:off x="2600939" y="510245"/>
                        <a:ext cx="2870820" cy="1408867"/>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895647018"/>
              </p:ext>
            </p:extLst>
          </p:nvPr>
        </p:nvGraphicFramePr>
        <p:xfrm>
          <a:off x="5545666" y="515054"/>
          <a:ext cx="908062" cy="1425224"/>
        </p:xfrm>
        <a:graphic>
          <a:graphicData uri="http://schemas.openxmlformats.org/presentationml/2006/ole">
            <mc:AlternateContent xmlns:mc="http://schemas.openxmlformats.org/markup-compatibility/2006">
              <mc:Choice xmlns:v="urn:schemas-microsoft-com:vml" Requires="v">
                <p:oleObj spid="_x0000_s72318" name="Equation" r:id="rId6" imgW="444500" imgH="698500" progId="Equation.DSMT4">
                  <p:embed/>
                </p:oleObj>
              </mc:Choice>
              <mc:Fallback>
                <p:oleObj name="Equation" r:id="rId6" imgW="444500" imgH="698500" progId="Equation.DSMT4">
                  <p:embed/>
                  <p:pic>
                    <p:nvPicPr>
                      <p:cNvPr id="0" name=""/>
                      <p:cNvPicPr/>
                      <p:nvPr/>
                    </p:nvPicPr>
                    <p:blipFill>
                      <a:blip r:embed="rId7"/>
                      <a:stretch>
                        <a:fillRect/>
                      </a:stretch>
                    </p:blipFill>
                    <p:spPr>
                      <a:xfrm>
                        <a:off x="5545666" y="515054"/>
                        <a:ext cx="908062" cy="1425224"/>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187354492"/>
              </p:ext>
            </p:extLst>
          </p:nvPr>
        </p:nvGraphicFramePr>
        <p:xfrm>
          <a:off x="1076677" y="526345"/>
          <a:ext cx="908062" cy="1425224"/>
        </p:xfrm>
        <a:graphic>
          <a:graphicData uri="http://schemas.openxmlformats.org/presentationml/2006/ole">
            <mc:AlternateContent xmlns:mc="http://schemas.openxmlformats.org/markup-compatibility/2006">
              <mc:Choice xmlns:v="urn:schemas-microsoft-com:vml" Requires="v">
                <p:oleObj spid="_x0000_s72319" name="Equation" r:id="rId8" imgW="444500" imgH="698500" progId="Equation.DSMT4">
                  <p:embed/>
                </p:oleObj>
              </mc:Choice>
              <mc:Fallback>
                <p:oleObj name="Equation" r:id="rId8" imgW="444500" imgH="698500" progId="Equation.DSMT4">
                  <p:embed/>
                  <p:pic>
                    <p:nvPicPr>
                      <p:cNvPr id="0" name=""/>
                      <p:cNvPicPr/>
                      <p:nvPr/>
                    </p:nvPicPr>
                    <p:blipFill>
                      <a:blip r:embed="rId7"/>
                      <a:stretch>
                        <a:fillRect/>
                      </a:stretch>
                    </p:blipFill>
                    <p:spPr>
                      <a:xfrm>
                        <a:off x="1076677" y="526345"/>
                        <a:ext cx="908062" cy="1425224"/>
                      </a:xfrm>
                      <a:prstGeom prst="rect">
                        <a:avLst/>
                      </a:prstGeom>
                    </p:spPr>
                  </p:pic>
                </p:oleObj>
              </mc:Fallback>
            </mc:AlternateContent>
          </a:graphicData>
        </a:graphic>
      </p:graphicFrame>
      <p:sp>
        <p:nvSpPr>
          <p:cNvPr id="6" name="Rectangle 5"/>
          <p:cNvSpPr/>
          <p:nvPr/>
        </p:nvSpPr>
        <p:spPr>
          <a:xfrm>
            <a:off x="2103376" y="989780"/>
            <a:ext cx="449913" cy="461665"/>
          </a:xfrm>
          <a:prstGeom prst="rect">
            <a:avLst/>
          </a:prstGeom>
        </p:spPr>
        <p:txBody>
          <a:bodyPr wrap="none">
            <a:spAutoFit/>
          </a:bodyPr>
          <a:lstStyle/>
          <a:p>
            <a:pPr>
              <a:buNone/>
            </a:pPr>
            <a:r>
              <a:rPr lang="en-US" dirty="0" smtClean="0">
                <a:latin typeface="Helvetica"/>
                <a:cs typeface="Helvetica"/>
              </a:rPr>
              <a:t>:=</a:t>
            </a:r>
            <a:endParaRPr lang="en-US" dirty="0">
              <a:latin typeface="Helvetica"/>
              <a:cs typeface="Helvetica"/>
            </a:endParaRPr>
          </a:p>
        </p:txBody>
      </p:sp>
      <p:sp>
        <p:nvSpPr>
          <p:cNvPr id="24" name="Rectangle 23"/>
          <p:cNvSpPr/>
          <p:nvPr/>
        </p:nvSpPr>
        <p:spPr>
          <a:xfrm>
            <a:off x="6445169" y="909347"/>
            <a:ext cx="791803" cy="461665"/>
          </a:xfrm>
          <a:prstGeom prst="rect">
            <a:avLst/>
          </a:prstGeom>
        </p:spPr>
        <p:txBody>
          <a:bodyPr wrap="none">
            <a:spAutoFit/>
          </a:bodyPr>
          <a:lstStyle/>
          <a:p>
            <a:pPr>
              <a:buNone/>
            </a:pPr>
            <a:r>
              <a:rPr lang="en-US" dirty="0" smtClean="0">
                <a:latin typeface="Helvetica"/>
                <a:cs typeface="Helvetica"/>
              </a:rPr>
              <a:t>=  </a:t>
            </a:r>
            <a:r>
              <a:rPr lang="en-US" dirty="0" smtClean="0">
                <a:solidFill>
                  <a:srgbClr val="3366FF"/>
                </a:solidFill>
                <a:latin typeface="Helvetica"/>
                <a:cs typeface="Helvetica"/>
              </a:rPr>
              <a:t>M</a:t>
            </a:r>
            <a:endParaRPr lang="en-US" dirty="0">
              <a:solidFill>
                <a:srgbClr val="3366FF"/>
              </a:solidFill>
              <a:latin typeface="Helvetica"/>
              <a:cs typeface="Helvetica"/>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3873409389"/>
              </p:ext>
            </p:extLst>
          </p:nvPr>
        </p:nvGraphicFramePr>
        <p:xfrm>
          <a:off x="7278511" y="519289"/>
          <a:ext cx="908062" cy="1425224"/>
        </p:xfrm>
        <a:graphic>
          <a:graphicData uri="http://schemas.openxmlformats.org/presentationml/2006/ole">
            <mc:AlternateContent xmlns:mc="http://schemas.openxmlformats.org/markup-compatibility/2006">
              <mc:Choice xmlns:v="urn:schemas-microsoft-com:vml" Requires="v">
                <p:oleObj spid="_x0000_s72320" name="Equation" r:id="rId9" imgW="444500" imgH="698500" progId="Equation.DSMT4">
                  <p:embed/>
                </p:oleObj>
              </mc:Choice>
              <mc:Fallback>
                <p:oleObj name="Equation" r:id="rId9" imgW="444500" imgH="698500" progId="Equation.DSMT4">
                  <p:embed/>
                  <p:pic>
                    <p:nvPicPr>
                      <p:cNvPr id="0" name=""/>
                      <p:cNvPicPr/>
                      <p:nvPr/>
                    </p:nvPicPr>
                    <p:blipFill>
                      <a:blip r:embed="rId7"/>
                      <a:stretch>
                        <a:fillRect/>
                      </a:stretch>
                    </p:blipFill>
                    <p:spPr>
                      <a:xfrm>
                        <a:off x="7278511" y="519289"/>
                        <a:ext cx="908062" cy="1425224"/>
                      </a:xfrm>
                      <a:prstGeom prst="rect">
                        <a:avLst/>
                      </a:prstGeom>
                    </p:spPr>
                  </p:pic>
                </p:oleObj>
              </mc:Fallback>
            </mc:AlternateContent>
          </a:graphicData>
        </a:graphic>
      </p:graphicFrame>
      <p:sp>
        <p:nvSpPr>
          <p:cNvPr id="37" name="Rectangle 36"/>
          <p:cNvSpPr/>
          <p:nvPr/>
        </p:nvSpPr>
        <p:spPr>
          <a:xfrm>
            <a:off x="3689669" y="1971914"/>
            <a:ext cx="441046" cy="461665"/>
          </a:xfrm>
          <a:prstGeom prst="rect">
            <a:avLst/>
          </a:prstGeom>
        </p:spPr>
        <p:txBody>
          <a:bodyPr wrap="none">
            <a:spAutoFit/>
          </a:bodyPr>
          <a:lstStyle/>
          <a:p>
            <a:pPr>
              <a:buNone/>
            </a:pPr>
            <a:r>
              <a:rPr lang="en-US" dirty="0" smtClean="0">
                <a:solidFill>
                  <a:srgbClr val="3366FF"/>
                </a:solidFill>
                <a:latin typeface="Helvetica"/>
                <a:cs typeface="Helvetica"/>
              </a:rPr>
              <a:t>M</a:t>
            </a:r>
            <a:endParaRPr lang="en-US" dirty="0">
              <a:solidFill>
                <a:srgbClr val="3366FF"/>
              </a:solidFill>
              <a:latin typeface="Helvetica"/>
              <a:cs typeface="Helvetica"/>
            </a:endParaRPr>
          </a:p>
        </p:txBody>
      </p:sp>
      <p:sp>
        <p:nvSpPr>
          <p:cNvPr id="38" name="TextBox 37"/>
          <p:cNvSpPr txBox="1"/>
          <p:nvPr/>
        </p:nvSpPr>
        <p:spPr>
          <a:xfrm>
            <a:off x="553454" y="4279366"/>
            <a:ext cx="2400567" cy="461665"/>
          </a:xfrm>
          <a:prstGeom prst="rect">
            <a:avLst/>
          </a:prstGeom>
          <a:noFill/>
        </p:spPr>
        <p:txBody>
          <a:bodyPr wrap="none" rtlCol="0">
            <a:spAutoFit/>
          </a:bodyPr>
          <a:lstStyle/>
          <a:p>
            <a:pPr>
              <a:buNone/>
            </a:pPr>
            <a:r>
              <a:rPr lang="en-US" dirty="0">
                <a:solidFill>
                  <a:srgbClr val="008000"/>
                </a:solidFill>
                <a:latin typeface="Helvetica"/>
                <a:cs typeface="Helvetica"/>
              </a:rPr>
              <a:t>c</a:t>
            </a:r>
            <a:r>
              <a:rPr lang="en-US" dirty="0" smtClean="0">
                <a:latin typeface="Helvetica"/>
                <a:cs typeface="Helvetica"/>
              </a:rPr>
              <a:t> = </a:t>
            </a:r>
            <a:r>
              <a:rPr lang="en-US" dirty="0" smtClean="0">
                <a:solidFill>
                  <a:srgbClr val="FF0000"/>
                </a:solidFill>
                <a:latin typeface="Helvetica"/>
                <a:cs typeface="Helvetica"/>
              </a:rPr>
              <a:t>a</a:t>
            </a:r>
            <a:r>
              <a:rPr lang="en-US" dirty="0" smtClean="0">
                <a:latin typeface="Helvetica"/>
                <a:cs typeface="Helvetica"/>
              </a:rPr>
              <a:t>/4+</a:t>
            </a:r>
            <a:r>
              <a:rPr lang="en-US" dirty="0" smtClean="0">
                <a:solidFill>
                  <a:srgbClr val="FF0000"/>
                </a:solidFill>
                <a:latin typeface="Helvetica"/>
                <a:cs typeface="Helvetica"/>
              </a:rPr>
              <a:t>b</a:t>
            </a:r>
            <a:r>
              <a:rPr lang="en-US" dirty="0" smtClean="0">
                <a:latin typeface="Helvetica"/>
                <a:cs typeface="Helvetica"/>
              </a:rPr>
              <a:t>/4+</a:t>
            </a:r>
            <a:r>
              <a:rPr lang="en-US" dirty="0" smtClean="0">
                <a:solidFill>
                  <a:srgbClr val="FF0000"/>
                </a:solidFill>
                <a:latin typeface="Helvetica"/>
                <a:cs typeface="Helvetica"/>
              </a:rPr>
              <a:t>c</a:t>
            </a:r>
            <a:r>
              <a:rPr lang="en-US" dirty="0" smtClean="0">
                <a:latin typeface="Helvetica"/>
                <a:cs typeface="Helvetica"/>
              </a:rPr>
              <a:t>/2</a:t>
            </a:r>
            <a:endParaRPr lang="en-US" dirty="0">
              <a:latin typeface="Helvetica"/>
              <a:cs typeface="Helvetica"/>
            </a:endParaRPr>
          </a:p>
        </p:txBody>
      </p:sp>
    </p:spTree>
    <p:extLst>
      <p:ext uri="{BB962C8B-B14F-4D97-AF65-F5344CB8AC3E}">
        <p14:creationId xmlns:p14="http://schemas.microsoft.com/office/powerpoint/2010/main" val="338158816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Helvetica"/>
                <a:cs typeface="Helvetica"/>
              </a:rPr>
              <a:pPr>
                <a:defRPr/>
              </a:pPr>
              <a:t>141</a:t>
            </a:fld>
            <a:endParaRPr lang="en-US" dirty="0">
              <a:latin typeface="Helvetica"/>
              <a:cs typeface="Helvetica"/>
            </a:endParaRPr>
          </a:p>
        </p:txBody>
      </p:sp>
      <p:sp>
        <p:nvSpPr>
          <p:cNvPr id="17" name="TextBox 16"/>
          <p:cNvSpPr txBox="1"/>
          <p:nvPr/>
        </p:nvSpPr>
        <p:spPr>
          <a:xfrm>
            <a:off x="5965787" y="5312300"/>
            <a:ext cx="1981432" cy="461665"/>
          </a:xfrm>
          <a:prstGeom prst="rect">
            <a:avLst/>
          </a:prstGeom>
          <a:noFill/>
        </p:spPr>
        <p:txBody>
          <a:bodyPr wrap="none" rtlCol="0">
            <a:spAutoFit/>
          </a:bodyPr>
          <a:lstStyle/>
          <a:p>
            <a:pPr>
              <a:buNone/>
            </a:pPr>
            <a:r>
              <a:rPr lang="en-US" dirty="0" smtClean="0">
                <a:solidFill>
                  <a:srgbClr val="008000"/>
                </a:solidFill>
                <a:latin typeface="Helvetica"/>
                <a:cs typeface="Helvetica"/>
              </a:rPr>
              <a:t>a</a:t>
            </a:r>
            <a:r>
              <a:rPr lang="en-US" dirty="0" smtClean="0">
                <a:latin typeface="Helvetica"/>
                <a:cs typeface="Helvetica"/>
              </a:rPr>
              <a:t> = 3</a:t>
            </a:r>
            <a:r>
              <a:rPr lang="en-US" dirty="0" smtClean="0">
                <a:solidFill>
                  <a:srgbClr val="FF0000"/>
                </a:solidFill>
                <a:latin typeface="Helvetica"/>
                <a:cs typeface="Helvetica"/>
              </a:rPr>
              <a:t>a</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18" name="TextBox 17"/>
          <p:cNvSpPr txBox="1"/>
          <p:nvPr/>
        </p:nvSpPr>
        <p:spPr>
          <a:xfrm>
            <a:off x="5977075" y="3291589"/>
            <a:ext cx="1981432" cy="461665"/>
          </a:xfrm>
          <a:prstGeom prst="rect">
            <a:avLst/>
          </a:prstGeom>
          <a:noFill/>
        </p:spPr>
        <p:txBody>
          <a:bodyPr wrap="none" rtlCol="0">
            <a:spAutoFit/>
          </a:bodyPr>
          <a:lstStyle/>
          <a:p>
            <a:pPr>
              <a:buNone/>
            </a:pPr>
            <a:r>
              <a:rPr lang="en-US" dirty="0">
                <a:solidFill>
                  <a:srgbClr val="008000"/>
                </a:solidFill>
                <a:latin typeface="Helvetica"/>
                <a:cs typeface="Helvetica"/>
              </a:rPr>
              <a:t>b</a:t>
            </a:r>
            <a:r>
              <a:rPr lang="en-US" dirty="0" smtClean="0">
                <a:latin typeface="Helvetica"/>
                <a:cs typeface="Helvetica"/>
              </a:rPr>
              <a:t> = 3</a:t>
            </a:r>
            <a:r>
              <a:rPr lang="en-US" dirty="0">
                <a:solidFill>
                  <a:srgbClr val="FF0000"/>
                </a:solidFill>
                <a:latin typeface="Helvetica"/>
                <a:cs typeface="Helvetica"/>
              </a:rPr>
              <a:t>b</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25" name="TextBox 24"/>
          <p:cNvSpPr txBox="1"/>
          <p:nvPr/>
        </p:nvSpPr>
        <p:spPr>
          <a:xfrm>
            <a:off x="2835618" y="3852752"/>
            <a:ext cx="338554" cy="461665"/>
          </a:xfrm>
          <a:prstGeom prst="rect">
            <a:avLst/>
          </a:prstGeom>
          <a:noFill/>
        </p:spPr>
        <p:txBody>
          <a:bodyPr wrap="none" rtlCol="0">
            <a:spAutoFit/>
          </a:bodyPr>
          <a:lstStyle/>
          <a:p>
            <a:pPr>
              <a:buNone/>
            </a:pPr>
            <a:r>
              <a:rPr lang="en-US" dirty="0">
                <a:latin typeface="Helvetica"/>
                <a:cs typeface="Helvetica"/>
              </a:rPr>
              <a:t>c</a:t>
            </a:r>
          </a:p>
        </p:txBody>
      </p:sp>
      <p:sp>
        <p:nvSpPr>
          <p:cNvPr id="26" name="TextBox 25"/>
          <p:cNvSpPr txBox="1"/>
          <p:nvPr/>
        </p:nvSpPr>
        <p:spPr>
          <a:xfrm>
            <a:off x="4607504" y="3085260"/>
            <a:ext cx="367258" cy="461665"/>
          </a:xfrm>
          <a:prstGeom prst="rect">
            <a:avLst/>
          </a:prstGeom>
          <a:noFill/>
        </p:spPr>
        <p:txBody>
          <a:bodyPr wrap="none" rtlCol="0">
            <a:spAutoFit/>
          </a:bodyPr>
          <a:lstStyle/>
          <a:p>
            <a:pPr>
              <a:buNone/>
            </a:pPr>
            <a:r>
              <a:rPr lang="en-US" dirty="0">
                <a:latin typeface="Helvetica"/>
                <a:cs typeface="Helvetica"/>
              </a:rPr>
              <a:t>b</a:t>
            </a:r>
          </a:p>
        </p:txBody>
      </p:sp>
      <p:sp>
        <p:nvSpPr>
          <p:cNvPr id="27" name="TextBox 26"/>
          <p:cNvSpPr txBox="1"/>
          <p:nvPr/>
        </p:nvSpPr>
        <p:spPr>
          <a:xfrm>
            <a:off x="4356468" y="5746082"/>
            <a:ext cx="355837" cy="461665"/>
          </a:xfrm>
          <a:prstGeom prst="rect">
            <a:avLst/>
          </a:prstGeom>
          <a:noFill/>
        </p:spPr>
        <p:txBody>
          <a:bodyPr wrap="none" rtlCol="0">
            <a:spAutoFit/>
          </a:bodyPr>
          <a:lstStyle/>
          <a:p>
            <a:pPr>
              <a:buNone/>
            </a:pPr>
            <a:r>
              <a:rPr lang="en-US" dirty="0">
                <a:latin typeface="Helvetica"/>
                <a:cs typeface="Helvetica"/>
              </a:rPr>
              <a:t>a</a:t>
            </a:r>
          </a:p>
        </p:txBody>
      </p:sp>
      <p:grpSp>
        <p:nvGrpSpPr>
          <p:cNvPr id="28" name="Group 27"/>
          <p:cNvGrpSpPr/>
          <p:nvPr/>
        </p:nvGrpSpPr>
        <p:grpSpPr>
          <a:xfrm>
            <a:off x="2971909" y="3004255"/>
            <a:ext cx="2685977" cy="3081880"/>
            <a:chOff x="2971909" y="3004255"/>
            <a:chExt cx="2685977" cy="3081880"/>
          </a:xfrm>
        </p:grpSpPr>
        <p:pic>
          <p:nvPicPr>
            <p:cNvPr id="29" name="Picture 28"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909" y="3769001"/>
              <a:ext cx="1020562" cy="1162465"/>
            </a:xfrm>
            <a:prstGeom prst="rect">
              <a:avLst/>
            </a:prstGeom>
          </p:spPr>
        </p:pic>
        <p:pic>
          <p:nvPicPr>
            <p:cNvPr id="30" name="Picture 29"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334" y="4923670"/>
              <a:ext cx="1020562" cy="1162465"/>
            </a:xfrm>
            <a:prstGeom prst="rect">
              <a:avLst/>
            </a:prstGeom>
          </p:spPr>
        </p:pic>
        <p:pic>
          <p:nvPicPr>
            <p:cNvPr id="31" name="Picture 30"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324" y="3004255"/>
              <a:ext cx="1020562" cy="1162465"/>
            </a:xfrm>
            <a:prstGeom prst="rect">
              <a:avLst/>
            </a:prstGeom>
          </p:spPr>
        </p:pic>
        <p:cxnSp>
          <p:nvCxnSpPr>
            <p:cNvPr id="32" name="Straight Arrow Connector 31"/>
            <p:cNvCxnSpPr/>
            <p:nvPr/>
          </p:nvCxnSpPr>
          <p:spPr bwMode="auto">
            <a:xfrm flipV="1">
              <a:off x="3785973" y="3940623"/>
              <a:ext cx="851243" cy="54918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3" name="Straight Connector 32"/>
            <p:cNvCxnSpPr>
              <a:endCxn id="30" idx="1"/>
            </p:cNvCxnSpPr>
            <p:nvPr/>
          </p:nvCxnSpPr>
          <p:spPr bwMode="auto">
            <a:xfrm>
              <a:off x="3731054" y="4929163"/>
              <a:ext cx="814280" cy="575740"/>
            </a:xfrm>
            <a:prstGeom prst="line">
              <a:avLst/>
            </a:prstGeom>
            <a:solidFill>
              <a:schemeClr val="accent1"/>
            </a:solidFill>
            <a:ln w="28575" cap="flat" cmpd="sng" algn="ctr">
              <a:solidFill>
                <a:schemeClr val="tx1"/>
              </a:solidFill>
              <a:prstDash val="solid"/>
              <a:round/>
              <a:headEnd type="none" w="med" len="med"/>
              <a:tailEnd type="arrow" w="med" len="med"/>
            </a:ln>
            <a:effectLst/>
          </p:spPr>
        </p:cxnSp>
        <p:cxnSp>
          <p:nvCxnSpPr>
            <p:cNvPr id="34" name="Straight Arrow Connector 33"/>
            <p:cNvCxnSpPr/>
            <p:nvPr/>
          </p:nvCxnSpPr>
          <p:spPr bwMode="auto">
            <a:xfrm flipV="1">
              <a:off x="3853700" y="4057741"/>
              <a:ext cx="851243" cy="549189"/>
            </a:xfrm>
            <a:prstGeom prst="straightConnector1">
              <a:avLst/>
            </a:prstGeom>
            <a:solidFill>
              <a:schemeClr val="accent1"/>
            </a:solidFill>
            <a:ln w="28575" cap="flat" cmpd="sng" algn="ctr">
              <a:solidFill>
                <a:schemeClr val="tx1"/>
              </a:solidFill>
              <a:prstDash val="solid"/>
              <a:round/>
              <a:headEnd type="arrow" w="med" len="med"/>
              <a:tailEnd type="none"/>
            </a:ln>
            <a:effectLst/>
          </p:spPr>
        </p:cxnSp>
        <p:cxnSp>
          <p:nvCxnSpPr>
            <p:cNvPr id="35" name="Straight Connector 34"/>
            <p:cNvCxnSpPr/>
            <p:nvPr/>
          </p:nvCxnSpPr>
          <p:spPr bwMode="auto">
            <a:xfrm>
              <a:off x="3643565" y="5032174"/>
              <a:ext cx="814280" cy="575740"/>
            </a:xfrm>
            <a:prstGeom prst="line">
              <a:avLst/>
            </a:prstGeom>
            <a:solidFill>
              <a:schemeClr val="accent1"/>
            </a:solidFill>
            <a:ln w="28575" cap="flat" cmpd="sng" algn="ctr">
              <a:solidFill>
                <a:schemeClr val="tx1"/>
              </a:solidFill>
              <a:prstDash val="solid"/>
              <a:round/>
              <a:headEnd type="arrow" w="med" len="med"/>
              <a:tailEnd type="none" w="med" len="med"/>
            </a:ln>
            <a:effectLst/>
          </p:spPr>
        </p:cxnSp>
      </p:grpSp>
      <p:graphicFrame>
        <p:nvGraphicFramePr>
          <p:cNvPr id="3" name="Object 2"/>
          <p:cNvGraphicFramePr>
            <a:graphicFrameLocks noChangeAspect="1"/>
          </p:cNvGraphicFramePr>
          <p:nvPr>
            <p:extLst>
              <p:ext uri="{D42A27DB-BD31-4B8C-83A1-F6EECF244321}">
                <p14:modId xmlns:p14="http://schemas.microsoft.com/office/powerpoint/2010/main" val="1043873252"/>
              </p:ext>
            </p:extLst>
          </p:nvPr>
        </p:nvGraphicFramePr>
        <p:xfrm>
          <a:off x="1728611" y="860779"/>
          <a:ext cx="908062" cy="1425224"/>
        </p:xfrm>
        <a:graphic>
          <a:graphicData uri="http://schemas.openxmlformats.org/presentationml/2006/ole">
            <mc:AlternateContent xmlns:mc="http://schemas.openxmlformats.org/markup-compatibility/2006">
              <mc:Choice xmlns:v="urn:schemas-microsoft-com:vml" Requires="v">
                <p:oleObj spid="_x0000_s77023" name="Equation" r:id="rId4" imgW="444500" imgH="698500" progId="Equation.DSMT4">
                  <p:embed/>
                </p:oleObj>
              </mc:Choice>
              <mc:Fallback>
                <p:oleObj name="Equation" r:id="rId4" imgW="444500" imgH="698500" progId="Equation.DSMT4">
                  <p:embed/>
                  <p:pic>
                    <p:nvPicPr>
                      <p:cNvPr id="0" name=""/>
                      <p:cNvPicPr/>
                      <p:nvPr/>
                    </p:nvPicPr>
                    <p:blipFill>
                      <a:blip r:embed="rId5"/>
                      <a:stretch>
                        <a:fillRect/>
                      </a:stretch>
                    </p:blipFill>
                    <p:spPr>
                      <a:xfrm>
                        <a:off x="1728611" y="860779"/>
                        <a:ext cx="908062" cy="1425224"/>
                      </a:xfrm>
                      <a:prstGeom prst="rect">
                        <a:avLst/>
                      </a:prstGeom>
                    </p:spPr>
                  </p:pic>
                </p:oleObj>
              </mc:Fallback>
            </mc:AlternateContent>
          </a:graphicData>
        </a:graphic>
      </p:graphicFrame>
      <p:sp>
        <p:nvSpPr>
          <p:cNvPr id="24" name="Rectangle 23"/>
          <p:cNvSpPr/>
          <p:nvPr/>
        </p:nvSpPr>
        <p:spPr>
          <a:xfrm>
            <a:off x="2554821" y="1311514"/>
            <a:ext cx="1361721" cy="461665"/>
          </a:xfrm>
          <a:prstGeom prst="rect">
            <a:avLst/>
          </a:prstGeom>
        </p:spPr>
        <p:txBody>
          <a:bodyPr wrap="none">
            <a:spAutoFit/>
          </a:bodyPr>
          <a:lstStyle/>
          <a:p>
            <a:pPr>
              <a:buNone/>
            </a:pPr>
            <a:r>
              <a:rPr lang="en-US" dirty="0" smtClean="0">
                <a:latin typeface="Helvetica"/>
                <a:cs typeface="Helvetica"/>
              </a:rPr>
              <a:t>:=  </a:t>
            </a:r>
            <a:r>
              <a:rPr lang="en-US" dirty="0" smtClean="0">
                <a:solidFill>
                  <a:srgbClr val="3366FF"/>
                </a:solidFill>
                <a:latin typeface="Helvetica"/>
                <a:cs typeface="Helvetica"/>
              </a:rPr>
              <a:t>M</a:t>
            </a:r>
            <a:r>
              <a:rPr lang="en-US" baseline="30000" dirty="0">
                <a:solidFill>
                  <a:srgbClr val="FF0000"/>
                </a:solidFill>
                <a:latin typeface="Helvetica"/>
                <a:cs typeface="Helvetica"/>
              </a:rPr>
              <a:t> </a:t>
            </a:r>
            <a:r>
              <a:rPr lang="en-US" dirty="0" smtClean="0">
                <a:solidFill>
                  <a:srgbClr val="FF0000"/>
                </a:solidFill>
                <a:latin typeface="Helvetica"/>
                <a:cs typeface="Helvetica"/>
              </a:rPr>
              <a:t>  </a:t>
            </a:r>
            <a:r>
              <a:rPr lang="en-US" dirty="0" smtClean="0">
                <a:solidFill>
                  <a:srgbClr val="3366FF"/>
                </a:solidFill>
                <a:latin typeface="Helvetica"/>
                <a:cs typeface="Helvetica"/>
              </a:rPr>
              <a:t>M</a:t>
            </a:r>
            <a:r>
              <a:rPr lang="en-US" dirty="0" smtClean="0">
                <a:solidFill>
                  <a:srgbClr val="FF0000"/>
                </a:solidFill>
                <a:latin typeface="Helvetica"/>
                <a:cs typeface="Helvetica"/>
              </a:rPr>
              <a:t> </a:t>
            </a:r>
            <a:endParaRPr lang="en-US" dirty="0">
              <a:solidFill>
                <a:srgbClr val="FF0000"/>
              </a:solidFill>
              <a:latin typeface="Helvetica"/>
              <a:cs typeface="Helvetica"/>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1830583100"/>
              </p:ext>
            </p:extLst>
          </p:nvPr>
        </p:nvGraphicFramePr>
        <p:xfrm>
          <a:off x="3877733" y="850901"/>
          <a:ext cx="908062" cy="1425224"/>
        </p:xfrm>
        <a:graphic>
          <a:graphicData uri="http://schemas.openxmlformats.org/presentationml/2006/ole">
            <mc:AlternateContent xmlns:mc="http://schemas.openxmlformats.org/markup-compatibility/2006">
              <mc:Choice xmlns:v="urn:schemas-microsoft-com:vml" Requires="v">
                <p:oleObj spid="_x0000_s77024" name="Equation" r:id="rId6" imgW="444500" imgH="698500" progId="Equation.DSMT4">
                  <p:embed/>
                </p:oleObj>
              </mc:Choice>
              <mc:Fallback>
                <p:oleObj name="Equation" r:id="rId6" imgW="444500" imgH="698500" progId="Equation.DSMT4">
                  <p:embed/>
                  <p:pic>
                    <p:nvPicPr>
                      <p:cNvPr id="0" name=""/>
                      <p:cNvPicPr/>
                      <p:nvPr/>
                    </p:nvPicPr>
                    <p:blipFill>
                      <a:blip r:embed="rId5"/>
                      <a:stretch>
                        <a:fillRect/>
                      </a:stretch>
                    </p:blipFill>
                    <p:spPr>
                      <a:xfrm>
                        <a:off x="3877733" y="850901"/>
                        <a:ext cx="908062" cy="1425224"/>
                      </a:xfrm>
                      <a:prstGeom prst="rect">
                        <a:avLst/>
                      </a:prstGeom>
                    </p:spPr>
                  </p:pic>
                </p:oleObj>
              </mc:Fallback>
            </mc:AlternateContent>
          </a:graphicData>
        </a:graphic>
      </p:graphicFrame>
      <p:sp>
        <p:nvSpPr>
          <p:cNvPr id="2" name="TextBox 1"/>
          <p:cNvSpPr txBox="1"/>
          <p:nvPr/>
        </p:nvSpPr>
        <p:spPr>
          <a:xfrm>
            <a:off x="532837" y="338667"/>
            <a:ext cx="45719" cy="461665"/>
          </a:xfrm>
          <a:prstGeom prst="rect">
            <a:avLst/>
          </a:prstGeom>
          <a:noFill/>
        </p:spPr>
        <p:txBody>
          <a:bodyPr wrap="square" rtlCol="0">
            <a:spAutoFit/>
          </a:bodyPr>
          <a:lstStyle/>
          <a:p>
            <a:endParaRPr lang="en-US" dirty="0"/>
          </a:p>
        </p:txBody>
      </p:sp>
      <p:sp>
        <p:nvSpPr>
          <p:cNvPr id="5" name="TextBox 4"/>
          <p:cNvSpPr txBox="1"/>
          <p:nvPr/>
        </p:nvSpPr>
        <p:spPr>
          <a:xfrm>
            <a:off x="358311" y="282222"/>
            <a:ext cx="2391550" cy="461665"/>
          </a:xfrm>
          <a:prstGeom prst="rect">
            <a:avLst/>
          </a:prstGeom>
          <a:noFill/>
        </p:spPr>
        <p:txBody>
          <a:bodyPr wrap="none" rtlCol="0">
            <a:spAutoFit/>
          </a:bodyPr>
          <a:lstStyle/>
          <a:p>
            <a:pPr>
              <a:buNone/>
            </a:pPr>
            <a:r>
              <a:rPr lang="en-US" dirty="0">
                <a:solidFill>
                  <a:srgbClr val="800000"/>
                </a:solidFill>
                <a:latin typeface="Helvetica"/>
                <a:cs typeface="Helvetica"/>
              </a:rPr>
              <a:t>a</a:t>
            </a:r>
            <a:r>
              <a:rPr lang="en-US" dirty="0" smtClean="0">
                <a:solidFill>
                  <a:srgbClr val="800000"/>
                </a:solidFill>
                <a:latin typeface="Helvetica"/>
                <a:cs typeface="Helvetica"/>
              </a:rPr>
              <a:t>fter 2 iterations</a:t>
            </a:r>
            <a:endParaRPr lang="en-US" dirty="0">
              <a:solidFill>
                <a:srgbClr val="800000"/>
              </a:solidFill>
              <a:latin typeface="Helvetica"/>
              <a:cs typeface="Helvetica"/>
            </a:endParaRPr>
          </a:p>
        </p:txBody>
      </p:sp>
      <p:sp>
        <p:nvSpPr>
          <p:cNvPr id="23" name="TextBox 22"/>
          <p:cNvSpPr txBox="1"/>
          <p:nvPr/>
        </p:nvSpPr>
        <p:spPr>
          <a:xfrm>
            <a:off x="553454" y="4279366"/>
            <a:ext cx="2400567" cy="461665"/>
          </a:xfrm>
          <a:prstGeom prst="rect">
            <a:avLst/>
          </a:prstGeom>
          <a:noFill/>
        </p:spPr>
        <p:txBody>
          <a:bodyPr wrap="none" rtlCol="0">
            <a:spAutoFit/>
          </a:bodyPr>
          <a:lstStyle/>
          <a:p>
            <a:pPr>
              <a:buNone/>
            </a:pPr>
            <a:r>
              <a:rPr lang="en-US" dirty="0">
                <a:solidFill>
                  <a:srgbClr val="008000"/>
                </a:solidFill>
                <a:latin typeface="Helvetica"/>
                <a:cs typeface="Helvetica"/>
              </a:rPr>
              <a:t>c</a:t>
            </a:r>
            <a:r>
              <a:rPr lang="en-US" dirty="0" smtClean="0">
                <a:latin typeface="Helvetica"/>
                <a:cs typeface="Helvetica"/>
              </a:rPr>
              <a:t> = </a:t>
            </a:r>
            <a:r>
              <a:rPr lang="en-US" dirty="0" smtClean="0">
                <a:solidFill>
                  <a:srgbClr val="FF0000"/>
                </a:solidFill>
                <a:latin typeface="Helvetica"/>
                <a:cs typeface="Helvetica"/>
              </a:rPr>
              <a:t>a</a:t>
            </a:r>
            <a:r>
              <a:rPr lang="en-US" dirty="0" smtClean="0">
                <a:latin typeface="Helvetica"/>
                <a:cs typeface="Helvetica"/>
              </a:rPr>
              <a:t>/4+</a:t>
            </a:r>
            <a:r>
              <a:rPr lang="en-US" dirty="0" smtClean="0">
                <a:solidFill>
                  <a:srgbClr val="FF0000"/>
                </a:solidFill>
                <a:latin typeface="Helvetica"/>
                <a:cs typeface="Helvetica"/>
              </a:rPr>
              <a:t>b</a:t>
            </a:r>
            <a:r>
              <a:rPr lang="en-US" dirty="0" smtClean="0">
                <a:latin typeface="Helvetica"/>
                <a:cs typeface="Helvetica"/>
              </a:rPr>
              <a:t>/4+</a:t>
            </a:r>
            <a:r>
              <a:rPr lang="en-US" dirty="0" smtClean="0">
                <a:solidFill>
                  <a:srgbClr val="FF0000"/>
                </a:solidFill>
                <a:latin typeface="Helvetica"/>
                <a:cs typeface="Helvetica"/>
              </a:rPr>
              <a:t>c</a:t>
            </a:r>
            <a:r>
              <a:rPr lang="en-US" dirty="0" smtClean="0">
                <a:latin typeface="Helvetica"/>
                <a:cs typeface="Helvetica"/>
              </a:rPr>
              <a:t>/2</a:t>
            </a:r>
            <a:endParaRPr lang="en-US" dirty="0">
              <a:latin typeface="Helvetica"/>
              <a:cs typeface="Helvetica"/>
            </a:endParaRPr>
          </a:p>
        </p:txBody>
      </p:sp>
      <p:sp>
        <p:nvSpPr>
          <p:cNvPr id="37" name="Rectangle 36"/>
          <p:cNvSpPr/>
          <p:nvPr/>
        </p:nvSpPr>
        <p:spPr>
          <a:xfrm>
            <a:off x="4730150" y="1308692"/>
            <a:ext cx="1266977" cy="461665"/>
          </a:xfrm>
          <a:prstGeom prst="rect">
            <a:avLst/>
          </a:prstGeom>
        </p:spPr>
        <p:txBody>
          <a:bodyPr wrap="none">
            <a:spAutoFit/>
          </a:bodyPr>
          <a:lstStyle/>
          <a:p>
            <a:pPr>
              <a:buNone/>
            </a:pPr>
            <a:r>
              <a:rPr lang="en-US" dirty="0" smtClean="0">
                <a:latin typeface="Helvetica"/>
                <a:cs typeface="Helvetica"/>
              </a:rPr>
              <a:t>    =  </a:t>
            </a:r>
            <a:r>
              <a:rPr lang="en-US" dirty="0" smtClean="0">
                <a:solidFill>
                  <a:srgbClr val="3366FF"/>
                </a:solidFill>
                <a:latin typeface="Helvetica"/>
                <a:cs typeface="Helvetica"/>
              </a:rPr>
              <a:t>M</a:t>
            </a:r>
            <a:r>
              <a:rPr lang="en-US" sz="2800" baseline="30000" dirty="0" smtClean="0">
                <a:solidFill>
                  <a:srgbClr val="FF0000"/>
                </a:solidFill>
                <a:latin typeface="Helvetica"/>
                <a:cs typeface="Helvetica"/>
              </a:rPr>
              <a:t>2</a:t>
            </a:r>
            <a:r>
              <a:rPr lang="en-US" dirty="0" smtClean="0">
                <a:solidFill>
                  <a:srgbClr val="FF0000"/>
                </a:solidFill>
                <a:latin typeface="Helvetica"/>
                <a:cs typeface="Helvetica"/>
              </a:rPr>
              <a:t> </a:t>
            </a:r>
            <a:endParaRPr lang="en-US" dirty="0">
              <a:solidFill>
                <a:srgbClr val="FF0000"/>
              </a:solidFill>
              <a:latin typeface="Helvetica"/>
              <a:cs typeface="Helvetica"/>
            </a:endParaRPr>
          </a:p>
        </p:txBody>
      </p:sp>
      <p:sp>
        <p:nvSpPr>
          <p:cNvPr id="6" name="Left Bracket 5"/>
          <p:cNvSpPr/>
          <p:nvPr/>
        </p:nvSpPr>
        <p:spPr bwMode="auto">
          <a:xfrm>
            <a:off x="3450166" y="649111"/>
            <a:ext cx="381000" cy="1834445"/>
          </a:xfrm>
          <a:prstGeom prst="leftBracket">
            <a:avLst/>
          </a:prstGeom>
          <a:no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8" name="Left Bracket 37"/>
          <p:cNvSpPr/>
          <p:nvPr/>
        </p:nvSpPr>
        <p:spPr bwMode="auto">
          <a:xfrm>
            <a:off x="4696173" y="639234"/>
            <a:ext cx="381000" cy="1834445"/>
          </a:xfrm>
          <a:prstGeom prst="leftBracket">
            <a:avLst/>
          </a:prstGeom>
          <a:noFill/>
          <a:ln w="28575" cap="flat" cmpd="sng" algn="ctr">
            <a:solidFill>
              <a:srgbClr val="800000"/>
            </a:solidFill>
            <a:prstDash val="solid"/>
            <a:round/>
            <a:headEnd type="none" w="med" len="med"/>
            <a:tailEnd type="none" w="med" len="med"/>
          </a:ln>
          <a:effectLst/>
          <a:scene3d>
            <a:camera prst="orthographicFront">
              <a:rot lat="0" lon="0" rev="108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2948445298"/>
              </p:ext>
            </p:extLst>
          </p:nvPr>
        </p:nvGraphicFramePr>
        <p:xfrm>
          <a:off x="6107288" y="843845"/>
          <a:ext cx="908062" cy="1425224"/>
        </p:xfrm>
        <a:graphic>
          <a:graphicData uri="http://schemas.openxmlformats.org/presentationml/2006/ole">
            <mc:AlternateContent xmlns:mc="http://schemas.openxmlformats.org/markup-compatibility/2006">
              <mc:Choice xmlns:v="urn:schemas-microsoft-com:vml" Requires="v">
                <p:oleObj spid="_x0000_s77025" name="Equation" r:id="rId7" imgW="444500" imgH="698500" progId="Equation.DSMT4">
                  <p:embed/>
                </p:oleObj>
              </mc:Choice>
              <mc:Fallback>
                <p:oleObj name="Equation" r:id="rId7" imgW="444500" imgH="698500" progId="Equation.DSMT4">
                  <p:embed/>
                  <p:pic>
                    <p:nvPicPr>
                      <p:cNvPr id="0" name=""/>
                      <p:cNvPicPr/>
                      <p:nvPr/>
                    </p:nvPicPr>
                    <p:blipFill>
                      <a:blip r:embed="rId5"/>
                      <a:stretch>
                        <a:fillRect/>
                      </a:stretch>
                    </p:blipFill>
                    <p:spPr>
                      <a:xfrm>
                        <a:off x="6107288" y="843845"/>
                        <a:ext cx="908062" cy="1425224"/>
                      </a:xfrm>
                      <a:prstGeom prst="rect">
                        <a:avLst/>
                      </a:prstGeom>
                    </p:spPr>
                  </p:pic>
                </p:oleObj>
              </mc:Fallback>
            </mc:AlternateContent>
          </a:graphicData>
        </a:graphic>
      </p:graphicFrame>
      <p:sp>
        <p:nvSpPr>
          <p:cNvPr id="7" name="TextBox 6"/>
          <p:cNvSpPr txBox="1"/>
          <p:nvPr/>
        </p:nvSpPr>
        <p:spPr>
          <a:xfrm>
            <a:off x="3172810" y="176386"/>
            <a:ext cx="2237662" cy="461665"/>
          </a:xfrm>
          <a:prstGeom prst="rect">
            <a:avLst/>
          </a:prstGeom>
          <a:noFill/>
        </p:spPr>
        <p:txBody>
          <a:bodyPr wrap="none" rtlCol="0">
            <a:spAutoFit/>
          </a:bodyPr>
          <a:lstStyle/>
          <a:p>
            <a:pPr>
              <a:buNone/>
            </a:pPr>
            <a:r>
              <a:rPr lang="en-US" dirty="0">
                <a:latin typeface="Helvetica"/>
                <a:cs typeface="Helvetica"/>
              </a:rPr>
              <a:t>a</a:t>
            </a:r>
            <a:r>
              <a:rPr lang="en-US" dirty="0" smtClean="0">
                <a:latin typeface="Helvetica"/>
                <a:cs typeface="Helvetica"/>
              </a:rPr>
              <a:t>fter 1 iteration</a:t>
            </a:r>
            <a:endParaRPr lang="en-US" dirty="0">
              <a:latin typeface="Helvetica"/>
              <a:cs typeface="Helvetica"/>
            </a:endParaRPr>
          </a:p>
        </p:txBody>
      </p:sp>
    </p:spTree>
    <p:extLst>
      <p:ext uri="{BB962C8B-B14F-4D97-AF65-F5344CB8AC3E}">
        <p14:creationId xmlns:p14="http://schemas.microsoft.com/office/powerpoint/2010/main" val="148204841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Helvetica"/>
                <a:cs typeface="Helvetica"/>
              </a:rPr>
              <a:pPr>
                <a:defRPr/>
              </a:pPr>
              <a:t>142</a:t>
            </a:fld>
            <a:endParaRPr lang="en-US" dirty="0">
              <a:latin typeface="Helvetica"/>
              <a:cs typeface="Helvetica"/>
            </a:endParaRPr>
          </a:p>
        </p:txBody>
      </p:sp>
      <p:sp>
        <p:nvSpPr>
          <p:cNvPr id="17" name="TextBox 16"/>
          <p:cNvSpPr txBox="1"/>
          <p:nvPr/>
        </p:nvSpPr>
        <p:spPr>
          <a:xfrm>
            <a:off x="5965787" y="5312300"/>
            <a:ext cx="1981432" cy="461665"/>
          </a:xfrm>
          <a:prstGeom prst="rect">
            <a:avLst/>
          </a:prstGeom>
          <a:noFill/>
        </p:spPr>
        <p:txBody>
          <a:bodyPr wrap="none" rtlCol="0">
            <a:spAutoFit/>
          </a:bodyPr>
          <a:lstStyle/>
          <a:p>
            <a:pPr>
              <a:buNone/>
            </a:pPr>
            <a:r>
              <a:rPr lang="en-US" dirty="0" smtClean="0">
                <a:solidFill>
                  <a:srgbClr val="008000"/>
                </a:solidFill>
                <a:latin typeface="Helvetica"/>
                <a:cs typeface="Helvetica"/>
              </a:rPr>
              <a:t>a</a:t>
            </a:r>
            <a:r>
              <a:rPr lang="en-US" dirty="0" smtClean="0">
                <a:latin typeface="Helvetica"/>
                <a:cs typeface="Helvetica"/>
              </a:rPr>
              <a:t> = 3</a:t>
            </a:r>
            <a:r>
              <a:rPr lang="en-US" dirty="0" smtClean="0">
                <a:solidFill>
                  <a:srgbClr val="FF0000"/>
                </a:solidFill>
                <a:latin typeface="Helvetica"/>
                <a:cs typeface="Helvetica"/>
              </a:rPr>
              <a:t>a</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18" name="TextBox 17"/>
          <p:cNvSpPr txBox="1"/>
          <p:nvPr/>
        </p:nvSpPr>
        <p:spPr>
          <a:xfrm>
            <a:off x="5977075" y="3291589"/>
            <a:ext cx="1981432" cy="461665"/>
          </a:xfrm>
          <a:prstGeom prst="rect">
            <a:avLst/>
          </a:prstGeom>
          <a:noFill/>
        </p:spPr>
        <p:txBody>
          <a:bodyPr wrap="none" rtlCol="0">
            <a:spAutoFit/>
          </a:bodyPr>
          <a:lstStyle/>
          <a:p>
            <a:pPr>
              <a:buNone/>
            </a:pPr>
            <a:r>
              <a:rPr lang="en-US" dirty="0">
                <a:solidFill>
                  <a:srgbClr val="008000"/>
                </a:solidFill>
                <a:latin typeface="Helvetica"/>
                <a:cs typeface="Helvetica"/>
              </a:rPr>
              <a:t>b</a:t>
            </a:r>
            <a:r>
              <a:rPr lang="en-US" dirty="0" smtClean="0">
                <a:latin typeface="Helvetica"/>
                <a:cs typeface="Helvetica"/>
              </a:rPr>
              <a:t> = 3</a:t>
            </a:r>
            <a:r>
              <a:rPr lang="en-US" dirty="0">
                <a:solidFill>
                  <a:srgbClr val="FF0000"/>
                </a:solidFill>
                <a:latin typeface="Helvetica"/>
                <a:cs typeface="Helvetica"/>
              </a:rPr>
              <a:t>b</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25" name="TextBox 24"/>
          <p:cNvSpPr txBox="1"/>
          <p:nvPr/>
        </p:nvSpPr>
        <p:spPr>
          <a:xfrm>
            <a:off x="2835618" y="3852752"/>
            <a:ext cx="338554" cy="461665"/>
          </a:xfrm>
          <a:prstGeom prst="rect">
            <a:avLst/>
          </a:prstGeom>
          <a:noFill/>
        </p:spPr>
        <p:txBody>
          <a:bodyPr wrap="none" rtlCol="0">
            <a:spAutoFit/>
          </a:bodyPr>
          <a:lstStyle/>
          <a:p>
            <a:pPr>
              <a:buNone/>
            </a:pPr>
            <a:r>
              <a:rPr lang="en-US" dirty="0">
                <a:latin typeface="Helvetica"/>
                <a:cs typeface="Helvetica"/>
              </a:rPr>
              <a:t>c</a:t>
            </a:r>
          </a:p>
        </p:txBody>
      </p:sp>
      <p:sp>
        <p:nvSpPr>
          <p:cNvPr id="26" name="TextBox 25"/>
          <p:cNvSpPr txBox="1"/>
          <p:nvPr/>
        </p:nvSpPr>
        <p:spPr>
          <a:xfrm>
            <a:off x="4607504" y="3085260"/>
            <a:ext cx="367258" cy="461665"/>
          </a:xfrm>
          <a:prstGeom prst="rect">
            <a:avLst/>
          </a:prstGeom>
          <a:noFill/>
        </p:spPr>
        <p:txBody>
          <a:bodyPr wrap="none" rtlCol="0">
            <a:spAutoFit/>
          </a:bodyPr>
          <a:lstStyle/>
          <a:p>
            <a:pPr>
              <a:buNone/>
            </a:pPr>
            <a:r>
              <a:rPr lang="en-US" dirty="0">
                <a:latin typeface="Helvetica"/>
                <a:cs typeface="Helvetica"/>
              </a:rPr>
              <a:t>b</a:t>
            </a:r>
          </a:p>
        </p:txBody>
      </p:sp>
      <p:sp>
        <p:nvSpPr>
          <p:cNvPr id="27" name="TextBox 26"/>
          <p:cNvSpPr txBox="1"/>
          <p:nvPr/>
        </p:nvSpPr>
        <p:spPr>
          <a:xfrm>
            <a:off x="4356468" y="5746082"/>
            <a:ext cx="355837" cy="461665"/>
          </a:xfrm>
          <a:prstGeom prst="rect">
            <a:avLst/>
          </a:prstGeom>
          <a:noFill/>
        </p:spPr>
        <p:txBody>
          <a:bodyPr wrap="none" rtlCol="0">
            <a:spAutoFit/>
          </a:bodyPr>
          <a:lstStyle/>
          <a:p>
            <a:pPr>
              <a:buNone/>
            </a:pPr>
            <a:r>
              <a:rPr lang="en-US" dirty="0">
                <a:latin typeface="Helvetica"/>
                <a:cs typeface="Helvetica"/>
              </a:rPr>
              <a:t>a</a:t>
            </a:r>
          </a:p>
        </p:txBody>
      </p:sp>
      <p:grpSp>
        <p:nvGrpSpPr>
          <p:cNvPr id="28" name="Group 27"/>
          <p:cNvGrpSpPr/>
          <p:nvPr/>
        </p:nvGrpSpPr>
        <p:grpSpPr>
          <a:xfrm>
            <a:off x="2971909" y="3004255"/>
            <a:ext cx="2685977" cy="3081880"/>
            <a:chOff x="2971909" y="3004255"/>
            <a:chExt cx="2685977" cy="3081880"/>
          </a:xfrm>
        </p:grpSpPr>
        <p:pic>
          <p:nvPicPr>
            <p:cNvPr id="29" name="Picture 28"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909" y="3769001"/>
              <a:ext cx="1020562" cy="1162465"/>
            </a:xfrm>
            <a:prstGeom prst="rect">
              <a:avLst/>
            </a:prstGeom>
          </p:spPr>
        </p:pic>
        <p:pic>
          <p:nvPicPr>
            <p:cNvPr id="30" name="Picture 29"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334" y="4923670"/>
              <a:ext cx="1020562" cy="1162465"/>
            </a:xfrm>
            <a:prstGeom prst="rect">
              <a:avLst/>
            </a:prstGeom>
          </p:spPr>
        </p:pic>
        <p:pic>
          <p:nvPicPr>
            <p:cNvPr id="31" name="Picture 30"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324" y="3004255"/>
              <a:ext cx="1020562" cy="1162465"/>
            </a:xfrm>
            <a:prstGeom prst="rect">
              <a:avLst/>
            </a:prstGeom>
          </p:spPr>
        </p:pic>
        <p:cxnSp>
          <p:nvCxnSpPr>
            <p:cNvPr id="32" name="Straight Arrow Connector 31"/>
            <p:cNvCxnSpPr/>
            <p:nvPr/>
          </p:nvCxnSpPr>
          <p:spPr bwMode="auto">
            <a:xfrm flipV="1">
              <a:off x="3785973" y="3940623"/>
              <a:ext cx="851243" cy="54918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3" name="Straight Connector 32"/>
            <p:cNvCxnSpPr>
              <a:endCxn id="30" idx="1"/>
            </p:cNvCxnSpPr>
            <p:nvPr/>
          </p:nvCxnSpPr>
          <p:spPr bwMode="auto">
            <a:xfrm>
              <a:off x="3731054" y="4929163"/>
              <a:ext cx="814280" cy="575740"/>
            </a:xfrm>
            <a:prstGeom prst="line">
              <a:avLst/>
            </a:prstGeom>
            <a:solidFill>
              <a:schemeClr val="accent1"/>
            </a:solidFill>
            <a:ln w="28575" cap="flat" cmpd="sng" algn="ctr">
              <a:solidFill>
                <a:schemeClr val="tx1"/>
              </a:solidFill>
              <a:prstDash val="solid"/>
              <a:round/>
              <a:headEnd type="none" w="med" len="med"/>
              <a:tailEnd type="arrow" w="med" len="med"/>
            </a:ln>
            <a:effectLst/>
          </p:spPr>
        </p:cxnSp>
        <p:cxnSp>
          <p:nvCxnSpPr>
            <p:cNvPr id="34" name="Straight Arrow Connector 33"/>
            <p:cNvCxnSpPr/>
            <p:nvPr/>
          </p:nvCxnSpPr>
          <p:spPr bwMode="auto">
            <a:xfrm flipV="1">
              <a:off x="3853700" y="4057741"/>
              <a:ext cx="851243" cy="549189"/>
            </a:xfrm>
            <a:prstGeom prst="straightConnector1">
              <a:avLst/>
            </a:prstGeom>
            <a:solidFill>
              <a:schemeClr val="accent1"/>
            </a:solidFill>
            <a:ln w="28575" cap="flat" cmpd="sng" algn="ctr">
              <a:solidFill>
                <a:schemeClr val="tx1"/>
              </a:solidFill>
              <a:prstDash val="solid"/>
              <a:round/>
              <a:headEnd type="arrow" w="med" len="med"/>
              <a:tailEnd type="none"/>
            </a:ln>
            <a:effectLst/>
          </p:spPr>
        </p:cxnSp>
        <p:cxnSp>
          <p:nvCxnSpPr>
            <p:cNvPr id="35" name="Straight Connector 34"/>
            <p:cNvCxnSpPr/>
            <p:nvPr/>
          </p:nvCxnSpPr>
          <p:spPr bwMode="auto">
            <a:xfrm>
              <a:off x="3643565" y="5032174"/>
              <a:ext cx="814280" cy="575740"/>
            </a:xfrm>
            <a:prstGeom prst="line">
              <a:avLst/>
            </a:prstGeom>
            <a:solidFill>
              <a:schemeClr val="accent1"/>
            </a:solidFill>
            <a:ln w="28575" cap="flat" cmpd="sng" algn="ctr">
              <a:solidFill>
                <a:schemeClr val="tx1"/>
              </a:solidFill>
              <a:prstDash val="solid"/>
              <a:round/>
              <a:headEnd type="arrow" w="med" len="med"/>
              <a:tailEnd type="none" w="med" len="med"/>
            </a:ln>
            <a:effectLst/>
          </p:spPr>
        </p:cxnSp>
      </p:grpSp>
      <p:graphicFrame>
        <p:nvGraphicFramePr>
          <p:cNvPr id="3" name="Object 2"/>
          <p:cNvGraphicFramePr>
            <a:graphicFrameLocks noChangeAspect="1"/>
          </p:cNvGraphicFramePr>
          <p:nvPr>
            <p:extLst>
              <p:ext uri="{D42A27DB-BD31-4B8C-83A1-F6EECF244321}">
                <p14:modId xmlns:p14="http://schemas.microsoft.com/office/powerpoint/2010/main" val="1326533411"/>
              </p:ext>
            </p:extLst>
          </p:nvPr>
        </p:nvGraphicFramePr>
        <p:xfrm>
          <a:off x="1728611" y="860779"/>
          <a:ext cx="908062" cy="1425224"/>
        </p:xfrm>
        <a:graphic>
          <a:graphicData uri="http://schemas.openxmlformats.org/presentationml/2006/ole">
            <mc:AlternateContent xmlns:mc="http://schemas.openxmlformats.org/markup-compatibility/2006">
              <mc:Choice xmlns:v="urn:schemas-microsoft-com:vml" Requires="v">
                <p:oleObj spid="_x0000_s65345" name="Equation" r:id="rId4" imgW="444500" imgH="698500" progId="Equation.DSMT4">
                  <p:embed/>
                </p:oleObj>
              </mc:Choice>
              <mc:Fallback>
                <p:oleObj name="Equation" r:id="rId4" imgW="444500" imgH="698500" progId="Equation.DSMT4">
                  <p:embed/>
                  <p:pic>
                    <p:nvPicPr>
                      <p:cNvPr id="0" name=""/>
                      <p:cNvPicPr/>
                      <p:nvPr/>
                    </p:nvPicPr>
                    <p:blipFill>
                      <a:blip r:embed="rId5"/>
                      <a:stretch>
                        <a:fillRect/>
                      </a:stretch>
                    </p:blipFill>
                    <p:spPr>
                      <a:xfrm>
                        <a:off x="1728611" y="860779"/>
                        <a:ext cx="908062" cy="1425224"/>
                      </a:xfrm>
                      <a:prstGeom prst="rect">
                        <a:avLst/>
                      </a:prstGeom>
                    </p:spPr>
                  </p:pic>
                </p:oleObj>
              </mc:Fallback>
            </mc:AlternateContent>
          </a:graphicData>
        </a:graphic>
      </p:graphicFrame>
      <p:sp>
        <p:nvSpPr>
          <p:cNvPr id="24" name="Rectangle 23"/>
          <p:cNvSpPr/>
          <p:nvPr/>
        </p:nvSpPr>
        <p:spPr>
          <a:xfrm>
            <a:off x="2745729" y="1311514"/>
            <a:ext cx="979906" cy="461665"/>
          </a:xfrm>
          <a:prstGeom prst="rect">
            <a:avLst/>
          </a:prstGeom>
        </p:spPr>
        <p:txBody>
          <a:bodyPr wrap="none">
            <a:spAutoFit/>
          </a:bodyPr>
          <a:lstStyle/>
          <a:p>
            <a:pPr>
              <a:buNone/>
            </a:pPr>
            <a:r>
              <a:rPr lang="en-US" dirty="0" smtClean="0">
                <a:latin typeface="Helvetica"/>
                <a:cs typeface="Helvetica"/>
              </a:rPr>
              <a:t>:=  </a:t>
            </a:r>
            <a:r>
              <a:rPr lang="en-US" dirty="0" smtClean="0">
                <a:solidFill>
                  <a:srgbClr val="3366FF"/>
                </a:solidFill>
                <a:latin typeface="Helvetica"/>
                <a:cs typeface="Helvetica"/>
              </a:rPr>
              <a:t>M</a:t>
            </a:r>
            <a:r>
              <a:rPr lang="en-US" baseline="30000" dirty="0" smtClean="0">
                <a:solidFill>
                  <a:srgbClr val="FF0000"/>
                </a:solidFill>
                <a:latin typeface="Helvetica"/>
                <a:cs typeface="Helvetica"/>
              </a:rPr>
              <a:t>k</a:t>
            </a:r>
            <a:endParaRPr lang="en-US" dirty="0">
              <a:solidFill>
                <a:srgbClr val="FF0000"/>
              </a:solidFill>
              <a:latin typeface="Helvetica"/>
              <a:cs typeface="Helvetica"/>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2010427053"/>
              </p:ext>
            </p:extLst>
          </p:nvPr>
        </p:nvGraphicFramePr>
        <p:xfrm>
          <a:off x="3687233" y="843845"/>
          <a:ext cx="908062" cy="1425224"/>
        </p:xfrm>
        <a:graphic>
          <a:graphicData uri="http://schemas.openxmlformats.org/presentationml/2006/ole">
            <mc:AlternateContent xmlns:mc="http://schemas.openxmlformats.org/markup-compatibility/2006">
              <mc:Choice xmlns:v="urn:schemas-microsoft-com:vml" Requires="v">
                <p:oleObj spid="_x0000_s65346" name="Equation" r:id="rId6" imgW="444500" imgH="698500" progId="Equation.DSMT4">
                  <p:embed/>
                </p:oleObj>
              </mc:Choice>
              <mc:Fallback>
                <p:oleObj name="Equation" r:id="rId6" imgW="444500" imgH="698500" progId="Equation.DSMT4">
                  <p:embed/>
                  <p:pic>
                    <p:nvPicPr>
                      <p:cNvPr id="0" name=""/>
                      <p:cNvPicPr/>
                      <p:nvPr/>
                    </p:nvPicPr>
                    <p:blipFill>
                      <a:blip r:embed="rId5"/>
                      <a:stretch>
                        <a:fillRect/>
                      </a:stretch>
                    </p:blipFill>
                    <p:spPr>
                      <a:xfrm>
                        <a:off x="3687233" y="843845"/>
                        <a:ext cx="908062" cy="1425224"/>
                      </a:xfrm>
                      <a:prstGeom prst="rect">
                        <a:avLst/>
                      </a:prstGeom>
                    </p:spPr>
                  </p:pic>
                </p:oleObj>
              </mc:Fallback>
            </mc:AlternateContent>
          </a:graphicData>
        </a:graphic>
      </p:graphicFrame>
      <p:sp>
        <p:nvSpPr>
          <p:cNvPr id="2" name="TextBox 1"/>
          <p:cNvSpPr txBox="1"/>
          <p:nvPr/>
        </p:nvSpPr>
        <p:spPr>
          <a:xfrm>
            <a:off x="532837" y="338667"/>
            <a:ext cx="45719" cy="461665"/>
          </a:xfrm>
          <a:prstGeom prst="rect">
            <a:avLst/>
          </a:prstGeom>
          <a:noFill/>
        </p:spPr>
        <p:txBody>
          <a:bodyPr wrap="square" rtlCol="0">
            <a:spAutoFit/>
          </a:bodyPr>
          <a:lstStyle/>
          <a:p>
            <a:endParaRPr lang="en-US" dirty="0"/>
          </a:p>
        </p:txBody>
      </p:sp>
      <p:sp>
        <p:nvSpPr>
          <p:cNvPr id="41" name="TextBox 40"/>
          <p:cNvSpPr txBox="1"/>
          <p:nvPr/>
        </p:nvSpPr>
        <p:spPr>
          <a:xfrm>
            <a:off x="553454" y="4279366"/>
            <a:ext cx="2400567" cy="461665"/>
          </a:xfrm>
          <a:prstGeom prst="rect">
            <a:avLst/>
          </a:prstGeom>
          <a:noFill/>
        </p:spPr>
        <p:txBody>
          <a:bodyPr wrap="none" rtlCol="0">
            <a:spAutoFit/>
          </a:bodyPr>
          <a:lstStyle/>
          <a:p>
            <a:pPr>
              <a:buNone/>
            </a:pPr>
            <a:r>
              <a:rPr lang="en-US" dirty="0">
                <a:solidFill>
                  <a:srgbClr val="008000"/>
                </a:solidFill>
                <a:latin typeface="Helvetica"/>
                <a:cs typeface="Helvetica"/>
              </a:rPr>
              <a:t>c</a:t>
            </a:r>
            <a:r>
              <a:rPr lang="en-US" dirty="0" smtClean="0">
                <a:latin typeface="Helvetica"/>
                <a:cs typeface="Helvetica"/>
              </a:rPr>
              <a:t> = </a:t>
            </a:r>
            <a:r>
              <a:rPr lang="en-US" dirty="0" smtClean="0">
                <a:solidFill>
                  <a:srgbClr val="FF0000"/>
                </a:solidFill>
                <a:latin typeface="Helvetica"/>
                <a:cs typeface="Helvetica"/>
              </a:rPr>
              <a:t>a</a:t>
            </a:r>
            <a:r>
              <a:rPr lang="en-US" dirty="0" smtClean="0">
                <a:latin typeface="Helvetica"/>
                <a:cs typeface="Helvetica"/>
              </a:rPr>
              <a:t>/4+</a:t>
            </a:r>
            <a:r>
              <a:rPr lang="en-US" dirty="0" smtClean="0">
                <a:solidFill>
                  <a:srgbClr val="FF0000"/>
                </a:solidFill>
                <a:latin typeface="Helvetica"/>
                <a:cs typeface="Helvetica"/>
              </a:rPr>
              <a:t>b</a:t>
            </a:r>
            <a:r>
              <a:rPr lang="en-US" dirty="0" smtClean="0">
                <a:latin typeface="Helvetica"/>
                <a:cs typeface="Helvetica"/>
              </a:rPr>
              <a:t>/4+</a:t>
            </a:r>
            <a:r>
              <a:rPr lang="en-US" dirty="0" smtClean="0">
                <a:solidFill>
                  <a:srgbClr val="FF0000"/>
                </a:solidFill>
                <a:latin typeface="Helvetica"/>
                <a:cs typeface="Helvetica"/>
              </a:rPr>
              <a:t>c</a:t>
            </a:r>
            <a:r>
              <a:rPr lang="en-US" dirty="0" smtClean="0">
                <a:latin typeface="Helvetica"/>
                <a:cs typeface="Helvetica"/>
              </a:rPr>
              <a:t>/2</a:t>
            </a:r>
            <a:endParaRPr lang="en-US" dirty="0">
              <a:latin typeface="Helvetica"/>
              <a:cs typeface="Helvetica"/>
            </a:endParaRPr>
          </a:p>
        </p:txBody>
      </p:sp>
      <p:sp>
        <p:nvSpPr>
          <p:cNvPr id="42" name="TextBox 41"/>
          <p:cNvSpPr txBox="1"/>
          <p:nvPr/>
        </p:nvSpPr>
        <p:spPr>
          <a:xfrm>
            <a:off x="366952" y="282222"/>
            <a:ext cx="2374268" cy="461665"/>
          </a:xfrm>
          <a:prstGeom prst="rect">
            <a:avLst/>
          </a:prstGeom>
          <a:noFill/>
        </p:spPr>
        <p:txBody>
          <a:bodyPr wrap="none" rtlCol="0">
            <a:spAutoFit/>
          </a:bodyPr>
          <a:lstStyle/>
          <a:p>
            <a:pPr>
              <a:buNone/>
            </a:pPr>
            <a:r>
              <a:rPr lang="en-US" dirty="0">
                <a:solidFill>
                  <a:srgbClr val="800000"/>
                </a:solidFill>
                <a:latin typeface="Helvetica"/>
                <a:cs typeface="Helvetica"/>
              </a:rPr>
              <a:t>a</a:t>
            </a:r>
            <a:r>
              <a:rPr lang="en-US" dirty="0" smtClean="0">
                <a:solidFill>
                  <a:srgbClr val="800000"/>
                </a:solidFill>
                <a:latin typeface="Helvetica"/>
                <a:cs typeface="Helvetica"/>
              </a:rPr>
              <a:t>fter k iterations</a:t>
            </a:r>
            <a:endParaRPr lang="en-US" dirty="0">
              <a:solidFill>
                <a:srgbClr val="800000"/>
              </a:solidFill>
              <a:latin typeface="Helvetica"/>
              <a:cs typeface="Helvetica"/>
            </a:endParaRPr>
          </a:p>
        </p:txBody>
      </p:sp>
    </p:spTree>
    <p:extLst>
      <p:ext uri="{BB962C8B-B14F-4D97-AF65-F5344CB8AC3E}">
        <p14:creationId xmlns:p14="http://schemas.microsoft.com/office/powerpoint/2010/main" val="121879891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Reliable Nodes &amp; Links</a:t>
            </a:r>
            <a:endParaRPr lang="en-US" dirty="0"/>
          </a:p>
        </p:txBody>
      </p:sp>
      <p:sp>
        <p:nvSpPr>
          <p:cNvPr id="3" name="Content Placeholder 2"/>
          <p:cNvSpPr>
            <a:spLocks noGrp="1"/>
          </p:cNvSpPr>
          <p:nvPr>
            <p:ph idx="1"/>
          </p:nvPr>
        </p:nvSpPr>
        <p:spPr>
          <a:xfrm>
            <a:off x="645459" y="1510553"/>
            <a:ext cx="8175812" cy="4572000"/>
          </a:xfrm>
        </p:spPr>
        <p:txBody>
          <a:bodyPr/>
          <a:lstStyle/>
          <a:p>
            <a:pPr marL="0" indent="0">
              <a:buNone/>
            </a:pPr>
            <a:endParaRPr lang="en-US" dirty="0" smtClean="0"/>
          </a:p>
          <a:p>
            <a:pPr marL="0" indent="0">
              <a:buNone/>
            </a:pPr>
            <a:endParaRPr lang="en-US" dirty="0" smtClean="0"/>
          </a:p>
          <a:p>
            <a:pPr marL="0" indent="0">
              <a:buNone/>
            </a:pPr>
            <a:endParaRPr lang="en-US" dirty="0" smtClean="0"/>
          </a:p>
          <a:p>
            <a:r>
              <a:rPr lang="en-US" dirty="0" smtClean="0"/>
              <a:t>Consensus achievable </a:t>
            </a:r>
            <a:r>
              <a:rPr lang="en-US" dirty="0" err="1" smtClean="0"/>
              <a:t>iff</a:t>
            </a:r>
            <a:r>
              <a:rPr lang="en-US" dirty="0"/>
              <a:t/>
            </a:r>
            <a:br>
              <a:rPr lang="en-US" dirty="0"/>
            </a:br>
            <a:r>
              <a:rPr lang="en-US" dirty="0" smtClean="0"/>
              <a:t>	at least one node can reach all other nodes</a:t>
            </a:r>
          </a:p>
          <a:p>
            <a:endParaRPr lang="en-US" dirty="0"/>
          </a:p>
          <a:p>
            <a:r>
              <a:rPr lang="en-US" dirty="0" smtClean="0"/>
              <a:t>Average consensus achievable </a:t>
            </a:r>
            <a:r>
              <a:rPr lang="en-US" dirty="0" err="1" smtClean="0"/>
              <a:t>iff</a:t>
            </a:r>
            <a:r>
              <a:rPr lang="en-US" dirty="0"/>
              <a:t/>
            </a:r>
            <a:br>
              <a:rPr lang="en-US" dirty="0"/>
            </a:br>
            <a:r>
              <a:rPr lang="en-US" dirty="0" smtClean="0"/>
              <a:t>	strongly connected graph</a:t>
            </a:r>
          </a:p>
          <a:p>
            <a:endParaRPr lang="en-US" dirty="0"/>
          </a:p>
          <a:p>
            <a:pPr marL="0" indent="0">
              <a:buNone/>
            </a:pPr>
            <a:endParaRPr lang="en-US" dirty="0" smtClean="0"/>
          </a:p>
          <a:p>
            <a:pPr marL="0" indent="0">
              <a:buNone/>
            </a:pPr>
            <a:r>
              <a:rPr lang="en-US" dirty="0" smtClean="0"/>
              <a:t>with suitably chosen </a:t>
            </a:r>
            <a:r>
              <a:rPr lang="en-US" dirty="0" smtClean="0">
                <a:solidFill>
                  <a:srgbClr val="FF0000"/>
                </a:solidFill>
              </a:rPr>
              <a:t>transition matrix M</a:t>
            </a:r>
          </a:p>
          <a:p>
            <a:pPr marL="0" indent="0">
              <a:buNone/>
            </a:pPr>
            <a:r>
              <a:rPr lang="en-US" dirty="0" smtClean="0"/>
              <a:t/>
            </a:r>
            <a:br>
              <a:rPr lang="en-US" dirty="0" smtClean="0"/>
            </a:b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143</a:t>
            </a:fld>
            <a:endParaRPr lang="en-US"/>
          </a:p>
        </p:txBody>
      </p:sp>
    </p:spTree>
    <p:extLst>
      <p:ext uri="{BB962C8B-B14F-4D97-AF65-F5344CB8AC3E}">
        <p14:creationId xmlns:p14="http://schemas.microsoft.com/office/powerpoint/2010/main" val="38254105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Reliable Nodes &amp; Links</a:t>
            </a:r>
            <a:endParaRPr lang="en-US" dirty="0"/>
          </a:p>
        </p:txBody>
      </p:sp>
      <p:sp>
        <p:nvSpPr>
          <p:cNvPr id="3" name="Content Placeholder 2"/>
          <p:cNvSpPr>
            <a:spLocks noGrp="1"/>
          </p:cNvSpPr>
          <p:nvPr>
            <p:ph idx="1"/>
          </p:nvPr>
        </p:nvSpPr>
        <p:spPr>
          <a:xfrm>
            <a:off x="645459" y="1510553"/>
            <a:ext cx="8175812" cy="4572000"/>
          </a:xfrm>
        </p:spPr>
        <p:txBody>
          <a:bodyPr/>
          <a:lstStyle/>
          <a:p>
            <a:pPr marL="0" indent="0">
              <a:buNone/>
            </a:pPr>
            <a:endParaRPr lang="en-US" dirty="0" smtClean="0"/>
          </a:p>
          <a:p>
            <a:pPr marL="0" indent="0">
              <a:buNone/>
            </a:pPr>
            <a:endParaRPr lang="en-US" dirty="0" smtClean="0"/>
          </a:p>
          <a:p>
            <a:pPr marL="0" indent="0">
              <a:buNone/>
            </a:pPr>
            <a:endParaRPr lang="en-US" dirty="0" smtClean="0"/>
          </a:p>
          <a:p>
            <a:r>
              <a:rPr lang="en-US" dirty="0" smtClean="0"/>
              <a:t>Consensus achievable </a:t>
            </a:r>
            <a:r>
              <a:rPr lang="en-US" dirty="0" err="1" smtClean="0"/>
              <a:t>iff</a:t>
            </a:r>
            <a:r>
              <a:rPr lang="en-US" dirty="0"/>
              <a:t/>
            </a:r>
            <a:br>
              <a:rPr lang="en-US" dirty="0"/>
            </a:br>
            <a:r>
              <a:rPr lang="en-US" dirty="0" smtClean="0"/>
              <a:t>	at least one node can reach all other nodes</a:t>
            </a:r>
          </a:p>
          <a:p>
            <a:endParaRPr lang="en-US" dirty="0"/>
          </a:p>
          <a:p>
            <a:r>
              <a:rPr lang="en-US" dirty="0" smtClean="0"/>
              <a:t>Average consensus achievable </a:t>
            </a:r>
            <a:r>
              <a:rPr lang="en-US" dirty="0" err="1" smtClean="0"/>
              <a:t>iff</a:t>
            </a:r>
            <a:r>
              <a:rPr lang="en-US" dirty="0"/>
              <a:t/>
            </a:r>
            <a:br>
              <a:rPr lang="en-US" dirty="0"/>
            </a:br>
            <a:r>
              <a:rPr lang="en-US" dirty="0" smtClean="0"/>
              <a:t>	strongly connected graph</a:t>
            </a:r>
          </a:p>
          <a:p>
            <a:endParaRPr lang="en-US" dirty="0"/>
          </a:p>
          <a:p>
            <a:pPr marL="0" indent="0">
              <a:buNone/>
            </a:pPr>
            <a:endParaRPr lang="en-US" dirty="0" smtClean="0"/>
          </a:p>
          <a:p>
            <a:pPr marL="0" indent="0">
              <a:buNone/>
            </a:pPr>
            <a:r>
              <a:rPr lang="en-US" dirty="0" smtClean="0"/>
              <a:t>with suitably chosen </a:t>
            </a:r>
            <a:r>
              <a:rPr lang="en-US" dirty="0" smtClean="0">
                <a:solidFill>
                  <a:srgbClr val="FF0000"/>
                </a:solidFill>
              </a:rPr>
              <a:t>transition matrix M</a:t>
            </a:r>
          </a:p>
          <a:p>
            <a:pPr marL="0" indent="0">
              <a:buNone/>
            </a:pPr>
            <a:r>
              <a:rPr lang="en-US" dirty="0" smtClean="0"/>
              <a:t/>
            </a:r>
            <a:br>
              <a:rPr lang="en-US" dirty="0" smtClean="0"/>
            </a:b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144</a:t>
            </a:fld>
            <a:endParaRPr lang="en-US"/>
          </a:p>
        </p:txBody>
      </p:sp>
      <p:sp>
        <p:nvSpPr>
          <p:cNvPr id="5" name="Oval 4"/>
          <p:cNvSpPr/>
          <p:nvPr/>
        </p:nvSpPr>
        <p:spPr bwMode="auto">
          <a:xfrm>
            <a:off x="5714998" y="2070848"/>
            <a:ext cx="3361765" cy="1196788"/>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Row</a:t>
            </a:r>
            <a:br>
              <a:rPr kumimoji="0" lang="en-US" sz="2400" b="0" i="0" u="none" strike="noStrike" cap="none" normalizeH="0" baseline="0" dirty="0" smtClean="0">
                <a:ln>
                  <a:noFill/>
                </a:ln>
                <a:solidFill>
                  <a:schemeClr val="tx1"/>
                </a:solidFill>
                <a:effectLst/>
                <a:latin typeface="Arial" pitchFamily="34" charset="0"/>
                <a:cs typeface="Arial" pitchFamily="34" charset="0"/>
              </a:rPr>
            </a:br>
            <a:r>
              <a:rPr kumimoji="0" lang="en-US" sz="2400" b="0" i="0" u="none" strike="noStrike" cap="none" normalizeH="0" baseline="0" dirty="0" smtClean="0">
                <a:ln>
                  <a:noFill/>
                </a:ln>
                <a:solidFill>
                  <a:schemeClr val="tx1"/>
                </a:solidFill>
                <a:effectLst/>
                <a:latin typeface="Arial" pitchFamily="34" charset="0"/>
                <a:cs typeface="Arial" pitchFamily="34" charset="0"/>
              </a:rPr>
              <a:t>stochastic</a:t>
            </a:r>
            <a:r>
              <a:rPr kumimoji="0" lang="en-US" sz="2400" b="0" i="0" u="none" strike="noStrike" cap="none" normalizeH="0" dirty="0" smtClean="0">
                <a:ln>
                  <a:noFill/>
                </a:ln>
                <a:solidFill>
                  <a:schemeClr val="tx1"/>
                </a:solidFill>
                <a:effectLst/>
                <a:latin typeface="Arial" pitchFamily="34" charset="0"/>
                <a:cs typeface="Arial" pitchFamily="34" charset="0"/>
              </a:rPr>
              <a:t> 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7"/>
          <p:cNvSpPr/>
          <p:nvPr/>
        </p:nvSpPr>
        <p:spPr bwMode="auto">
          <a:xfrm>
            <a:off x="5706034" y="4253752"/>
            <a:ext cx="3361765" cy="1232648"/>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Doubly stochastic</a:t>
            </a:r>
            <a:r>
              <a:rPr kumimoji="0" lang="en-US" sz="2400" b="0" i="0" u="none" strike="noStrike" cap="none" normalizeH="0" dirty="0" smtClean="0">
                <a:ln>
                  <a:noFill/>
                </a:ln>
                <a:solidFill>
                  <a:schemeClr val="tx1"/>
                </a:solidFill>
                <a:effectLst/>
                <a:latin typeface="Arial" pitchFamily="34" charset="0"/>
                <a:cs typeface="Arial" pitchFamily="34" charset="0"/>
              </a:rPr>
              <a:t> 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549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Helvetica"/>
                <a:cs typeface="Helvetica"/>
              </a:rPr>
              <a:pPr>
                <a:defRPr/>
              </a:pPr>
              <a:t>145</a:t>
            </a:fld>
            <a:endParaRPr lang="en-US" dirty="0">
              <a:latin typeface="Helvetica"/>
              <a:cs typeface="Helvetica"/>
            </a:endParaRPr>
          </a:p>
        </p:txBody>
      </p:sp>
      <p:sp>
        <p:nvSpPr>
          <p:cNvPr id="17" name="TextBox 16"/>
          <p:cNvSpPr txBox="1"/>
          <p:nvPr/>
        </p:nvSpPr>
        <p:spPr>
          <a:xfrm>
            <a:off x="5965787" y="5312300"/>
            <a:ext cx="1981432" cy="461665"/>
          </a:xfrm>
          <a:prstGeom prst="rect">
            <a:avLst/>
          </a:prstGeom>
          <a:noFill/>
        </p:spPr>
        <p:txBody>
          <a:bodyPr wrap="none" rtlCol="0">
            <a:spAutoFit/>
          </a:bodyPr>
          <a:lstStyle/>
          <a:p>
            <a:pPr>
              <a:buNone/>
            </a:pPr>
            <a:r>
              <a:rPr lang="en-US" dirty="0" smtClean="0">
                <a:solidFill>
                  <a:srgbClr val="008000"/>
                </a:solidFill>
                <a:latin typeface="Helvetica"/>
                <a:cs typeface="Helvetica"/>
              </a:rPr>
              <a:t>a</a:t>
            </a:r>
            <a:r>
              <a:rPr lang="en-US" dirty="0" smtClean="0">
                <a:latin typeface="Helvetica"/>
                <a:cs typeface="Helvetica"/>
              </a:rPr>
              <a:t> = 3</a:t>
            </a:r>
            <a:r>
              <a:rPr lang="en-US" dirty="0" smtClean="0">
                <a:solidFill>
                  <a:srgbClr val="FF0000"/>
                </a:solidFill>
                <a:latin typeface="Helvetica"/>
                <a:cs typeface="Helvetica"/>
              </a:rPr>
              <a:t>a</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18" name="TextBox 17"/>
          <p:cNvSpPr txBox="1"/>
          <p:nvPr/>
        </p:nvSpPr>
        <p:spPr>
          <a:xfrm>
            <a:off x="5977075" y="3291589"/>
            <a:ext cx="1981432" cy="461665"/>
          </a:xfrm>
          <a:prstGeom prst="rect">
            <a:avLst/>
          </a:prstGeom>
          <a:noFill/>
        </p:spPr>
        <p:txBody>
          <a:bodyPr wrap="none" rtlCol="0">
            <a:spAutoFit/>
          </a:bodyPr>
          <a:lstStyle/>
          <a:p>
            <a:pPr>
              <a:buNone/>
            </a:pPr>
            <a:r>
              <a:rPr lang="en-US" dirty="0">
                <a:solidFill>
                  <a:srgbClr val="008000"/>
                </a:solidFill>
                <a:latin typeface="Helvetica"/>
                <a:cs typeface="Helvetica"/>
              </a:rPr>
              <a:t>b</a:t>
            </a:r>
            <a:r>
              <a:rPr lang="en-US" dirty="0" smtClean="0">
                <a:latin typeface="Helvetica"/>
                <a:cs typeface="Helvetica"/>
              </a:rPr>
              <a:t> = 3</a:t>
            </a:r>
            <a:r>
              <a:rPr lang="en-US" dirty="0">
                <a:solidFill>
                  <a:srgbClr val="FF0000"/>
                </a:solidFill>
                <a:latin typeface="Helvetica"/>
                <a:cs typeface="Helvetica"/>
              </a:rPr>
              <a:t>b</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25" name="TextBox 24"/>
          <p:cNvSpPr txBox="1"/>
          <p:nvPr/>
        </p:nvSpPr>
        <p:spPr>
          <a:xfrm>
            <a:off x="2835618" y="3852752"/>
            <a:ext cx="338554" cy="461665"/>
          </a:xfrm>
          <a:prstGeom prst="rect">
            <a:avLst/>
          </a:prstGeom>
          <a:noFill/>
        </p:spPr>
        <p:txBody>
          <a:bodyPr wrap="none" rtlCol="0">
            <a:spAutoFit/>
          </a:bodyPr>
          <a:lstStyle/>
          <a:p>
            <a:pPr>
              <a:buNone/>
            </a:pPr>
            <a:r>
              <a:rPr lang="en-US" dirty="0">
                <a:latin typeface="Helvetica"/>
                <a:cs typeface="Helvetica"/>
              </a:rPr>
              <a:t>c</a:t>
            </a:r>
          </a:p>
        </p:txBody>
      </p:sp>
      <p:sp>
        <p:nvSpPr>
          <p:cNvPr id="26" name="TextBox 25"/>
          <p:cNvSpPr txBox="1"/>
          <p:nvPr/>
        </p:nvSpPr>
        <p:spPr>
          <a:xfrm>
            <a:off x="4607504" y="3085260"/>
            <a:ext cx="367258" cy="461665"/>
          </a:xfrm>
          <a:prstGeom prst="rect">
            <a:avLst/>
          </a:prstGeom>
          <a:noFill/>
        </p:spPr>
        <p:txBody>
          <a:bodyPr wrap="none" rtlCol="0">
            <a:spAutoFit/>
          </a:bodyPr>
          <a:lstStyle/>
          <a:p>
            <a:pPr>
              <a:buNone/>
            </a:pPr>
            <a:r>
              <a:rPr lang="en-US" dirty="0">
                <a:latin typeface="Helvetica"/>
                <a:cs typeface="Helvetica"/>
              </a:rPr>
              <a:t>b</a:t>
            </a:r>
          </a:p>
        </p:txBody>
      </p:sp>
      <p:sp>
        <p:nvSpPr>
          <p:cNvPr id="27" name="TextBox 26"/>
          <p:cNvSpPr txBox="1"/>
          <p:nvPr/>
        </p:nvSpPr>
        <p:spPr>
          <a:xfrm>
            <a:off x="4356468" y="5746082"/>
            <a:ext cx="355837" cy="461665"/>
          </a:xfrm>
          <a:prstGeom prst="rect">
            <a:avLst/>
          </a:prstGeom>
          <a:noFill/>
        </p:spPr>
        <p:txBody>
          <a:bodyPr wrap="none" rtlCol="0">
            <a:spAutoFit/>
          </a:bodyPr>
          <a:lstStyle/>
          <a:p>
            <a:pPr>
              <a:buNone/>
            </a:pPr>
            <a:r>
              <a:rPr lang="en-US" dirty="0">
                <a:latin typeface="Helvetica"/>
                <a:cs typeface="Helvetica"/>
              </a:rPr>
              <a:t>a</a:t>
            </a:r>
          </a:p>
        </p:txBody>
      </p:sp>
      <p:grpSp>
        <p:nvGrpSpPr>
          <p:cNvPr id="28" name="Group 27"/>
          <p:cNvGrpSpPr/>
          <p:nvPr/>
        </p:nvGrpSpPr>
        <p:grpSpPr>
          <a:xfrm>
            <a:off x="2971909" y="3004255"/>
            <a:ext cx="2685977" cy="3081880"/>
            <a:chOff x="2971909" y="3004255"/>
            <a:chExt cx="2685977" cy="3081880"/>
          </a:xfrm>
        </p:grpSpPr>
        <p:pic>
          <p:nvPicPr>
            <p:cNvPr id="29" name="Picture 28"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909" y="3769001"/>
              <a:ext cx="1020562" cy="1162465"/>
            </a:xfrm>
            <a:prstGeom prst="rect">
              <a:avLst/>
            </a:prstGeom>
          </p:spPr>
        </p:pic>
        <p:pic>
          <p:nvPicPr>
            <p:cNvPr id="30" name="Picture 29"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334" y="4923670"/>
              <a:ext cx="1020562" cy="1162465"/>
            </a:xfrm>
            <a:prstGeom prst="rect">
              <a:avLst/>
            </a:prstGeom>
          </p:spPr>
        </p:pic>
        <p:pic>
          <p:nvPicPr>
            <p:cNvPr id="31" name="Picture 30"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324" y="3004255"/>
              <a:ext cx="1020562" cy="1162465"/>
            </a:xfrm>
            <a:prstGeom prst="rect">
              <a:avLst/>
            </a:prstGeom>
          </p:spPr>
        </p:pic>
        <p:cxnSp>
          <p:nvCxnSpPr>
            <p:cNvPr id="32" name="Straight Arrow Connector 31"/>
            <p:cNvCxnSpPr/>
            <p:nvPr/>
          </p:nvCxnSpPr>
          <p:spPr bwMode="auto">
            <a:xfrm flipV="1">
              <a:off x="3785973" y="3940623"/>
              <a:ext cx="851243" cy="54918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3" name="Straight Connector 32"/>
            <p:cNvCxnSpPr>
              <a:endCxn id="30" idx="1"/>
            </p:cNvCxnSpPr>
            <p:nvPr/>
          </p:nvCxnSpPr>
          <p:spPr bwMode="auto">
            <a:xfrm>
              <a:off x="3731054" y="4929163"/>
              <a:ext cx="814280" cy="575740"/>
            </a:xfrm>
            <a:prstGeom prst="line">
              <a:avLst/>
            </a:prstGeom>
            <a:solidFill>
              <a:schemeClr val="accent1"/>
            </a:solidFill>
            <a:ln w="28575" cap="flat" cmpd="sng" algn="ctr">
              <a:solidFill>
                <a:schemeClr val="tx1"/>
              </a:solidFill>
              <a:prstDash val="solid"/>
              <a:round/>
              <a:headEnd type="none" w="med" len="med"/>
              <a:tailEnd type="arrow" w="med" len="med"/>
            </a:ln>
            <a:effectLst/>
          </p:spPr>
        </p:cxnSp>
        <p:cxnSp>
          <p:nvCxnSpPr>
            <p:cNvPr id="34" name="Straight Arrow Connector 33"/>
            <p:cNvCxnSpPr/>
            <p:nvPr/>
          </p:nvCxnSpPr>
          <p:spPr bwMode="auto">
            <a:xfrm flipV="1">
              <a:off x="3853700" y="4057741"/>
              <a:ext cx="851243" cy="549189"/>
            </a:xfrm>
            <a:prstGeom prst="straightConnector1">
              <a:avLst/>
            </a:prstGeom>
            <a:solidFill>
              <a:schemeClr val="accent1"/>
            </a:solidFill>
            <a:ln w="28575" cap="flat" cmpd="sng" algn="ctr">
              <a:solidFill>
                <a:schemeClr val="tx1"/>
              </a:solidFill>
              <a:prstDash val="solid"/>
              <a:round/>
              <a:headEnd type="arrow" w="med" len="med"/>
              <a:tailEnd type="none"/>
            </a:ln>
            <a:effectLst/>
          </p:spPr>
        </p:cxnSp>
        <p:cxnSp>
          <p:nvCxnSpPr>
            <p:cNvPr id="35" name="Straight Connector 34"/>
            <p:cNvCxnSpPr/>
            <p:nvPr/>
          </p:nvCxnSpPr>
          <p:spPr bwMode="auto">
            <a:xfrm>
              <a:off x="3643565" y="5032174"/>
              <a:ext cx="814280" cy="575740"/>
            </a:xfrm>
            <a:prstGeom prst="line">
              <a:avLst/>
            </a:prstGeom>
            <a:solidFill>
              <a:schemeClr val="accent1"/>
            </a:solidFill>
            <a:ln w="28575" cap="flat" cmpd="sng" algn="ctr">
              <a:solidFill>
                <a:schemeClr val="tx1"/>
              </a:solidFill>
              <a:prstDash val="solid"/>
              <a:round/>
              <a:headEnd type="arrow" w="med" len="med"/>
              <a:tailEnd type="none" w="med" len="med"/>
            </a:ln>
            <a:effectLst/>
          </p:spPr>
        </p:cxnSp>
      </p:grpSp>
      <p:graphicFrame>
        <p:nvGraphicFramePr>
          <p:cNvPr id="3" name="Object 2"/>
          <p:cNvGraphicFramePr>
            <a:graphicFrameLocks noChangeAspect="1"/>
          </p:cNvGraphicFramePr>
          <p:nvPr>
            <p:extLst>
              <p:ext uri="{D42A27DB-BD31-4B8C-83A1-F6EECF244321}">
                <p14:modId xmlns:p14="http://schemas.microsoft.com/office/powerpoint/2010/main" val="3734495412"/>
              </p:ext>
            </p:extLst>
          </p:nvPr>
        </p:nvGraphicFramePr>
        <p:xfrm>
          <a:off x="1728611" y="860779"/>
          <a:ext cx="908062" cy="1425224"/>
        </p:xfrm>
        <a:graphic>
          <a:graphicData uri="http://schemas.openxmlformats.org/presentationml/2006/ole">
            <mc:AlternateContent xmlns:mc="http://schemas.openxmlformats.org/markup-compatibility/2006">
              <mc:Choice xmlns:v="urn:schemas-microsoft-com:vml" Requires="v">
                <p:oleObj spid="_x0000_s73341" name="Equation" r:id="rId4" imgW="444500" imgH="698500" progId="Equation.DSMT4">
                  <p:embed/>
                </p:oleObj>
              </mc:Choice>
              <mc:Fallback>
                <p:oleObj name="Equation" r:id="rId4" imgW="444500" imgH="698500" progId="Equation.DSMT4">
                  <p:embed/>
                  <p:pic>
                    <p:nvPicPr>
                      <p:cNvPr id="0" name=""/>
                      <p:cNvPicPr/>
                      <p:nvPr/>
                    </p:nvPicPr>
                    <p:blipFill>
                      <a:blip r:embed="rId5"/>
                      <a:stretch>
                        <a:fillRect/>
                      </a:stretch>
                    </p:blipFill>
                    <p:spPr>
                      <a:xfrm>
                        <a:off x="1728611" y="860779"/>
                        <a:ext cx="908062" cy="1425224"/>
                      </a:xfrm>
                      <a:prstGeom prst="rect">
                        <a:avLst/>
                      </a:prstGeom>
                    </p:spPr>
                  </p:pic>
                </p:oleObj>
              </mc:Fallback>
            </mc:AlternateContent>
          </a:graphicData>
        </a:graphic>
      </p:graphicFrame>
      <p:sp>
        <p:nvSpPr>
          <p:cNvPr id="24" name="Rectangle 23"/>
          <p:cNvSpPr/>
          <p:nvPr/>
        </p:nvSpPr>
        <p:spPr>
          <a:xfrm>
            <a:off x="2745729" y="1311514"/>
            <a:ext cx="979906" cy="461665"/>
          </a:xfrm>
          <a:prstGeom prst="rect">
            <a:avLst/>
          </a:prstGeom>
        </p:spPr>
        <p:txBody>
          <a:bodyPr wrap="none">
            <a:spAutoFit/>
          </a:bodyPr>
          <a:lstStyle/>
          <a:p>
            <a:pPr>
              <a:buNone/>
            </a:pPr>
            <a:r>
              <a:rPr lang="en-US" dirty="0" smtClean="0">
                <a:latin typeface="Helvetica"/>
                <a:cs typeface="Helvetica"/>
              </a:rPr>
              <a:t>:=  </a:t>
            </a:r>
            <a:r>
              <a:rPr lang="en-US" dirty="0" smtClean="0">
                <a:solidFill>
                  <a:srgbClr val="3366FF"/>
                </a:solidFill>
                <a:latin typeface="Helvetica"/>
                <a:cs typeface="Helvetica"/>
              </a:rPr>
              <a:t>M</a:t>
            </a:r>
            <a:r>
              <a:rPr lang="en-US" baseline="30000" dirty="0" smtClean="0">
                <a:solidFill>
                  <a:srgbClr val="FF0000"/>
                </a:solidFill>
                <a:latin typeface="Helvetica"/>
                <a:cs typeface="Helvetica"/>
              </a:rPr>
              <a:t>k</a:t>
            </a:r>
            <a:endParaRPr lang="en-US" dirty="0">
              <a:solidFill>
                <a:srgbClr val="FF0000"/>
              </a:solidFill>
              <a:latin typeface="Helvetica"/>
              <a:cs typeface="Helvetica"/>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3068699955"/>
              </p:ext>
            </p:extLst>
          </p:nvPr>
        </p:nvGraphicFramePr>
        <p:xfrm>
          <a:off x="3687233" y="843845"/>
          <a:ext cx="908062" cy="1425224"/>
        </p:xfrm>
        <a:graphic>
          <a:graphicData uri="http://schemas.openxmlformats.org/presentationml/2006/ole">
            <mc:AlternateContent xmlns:mc="http://schemas.openxmlformats.org/markup-compatibility/2006">
              <mc:Choice xmlns:v="urn:schemas-microsoft-com:vml" Requires="v">
                <p:oleObj spid="_x0000_s73342" name="Equation" r:id="rId6" imgW="444500" imgH="698500" progId="Equation.DSMT4">
                  <p:embed/>
                </p:oleObj>
              </mc:Choice>
              <mc:Fallback>
                <p:oleObj name="Equation" r:id="rId6" imgW="444500" imgH="698500" progId="Equation.DSMT4">
                  <p:embed/>
                  <p:pic>
                    <p:nvPicPr>
                      <p:cNvPr id="0" name=""/>
                      <p:cNvPicPr/>
                      <p:nvPr/>
                    </p:nvPicPr>
                    <p:blipFill>
                      <a:blip r:embed="rId5"/>
                      <a:stretch>
                        <a:fillRect/>
                      </a:stretch>
                    </p:blipFill>
                    <p:spPr>
                      <a:xfrm>
                        <a:off x="3687233" y="843845"/>
                        <a:ext cx="908062" cy="1425224"/>
                      </a:xfrm>
                      <a:prstGeom prst="rect">
                        <a:avLst/>
                      </a:prstGeom>
                    </p:spPr>
                  </p:pic>
                </p:oleObj>
              </mc:Fallback>
            </mc:AlternateContent>
          </a:graphicData>
        </a:graphic>
      </p:graphicFrame>
      <p:sp>
        <p:nvSpPr>
          <p:cNvPr id="2" name="TextBox 1"/>
          <p:cNvSpPr txBox="1"/>
          <p:nvPr/>
        </p:nvSpPr>
        <p:spPr>
          <a:xfrm>
            <a:off x="532837" y="338667"/>
            <a:ext cx="45719" cy="461665"/>
          </a:xfrm>
          <a:prstGeom prst="rect">
            <a:avLst/>
          </a:prstGeom>
          <a:noFill/>
        </p:spPr>
        <p:txBody>
          <a:bodyPr wrap="square" rtlCol="0">
            <a:spAutoFit/>
          </a:bodyPr>
          <a:lstStyle/>
          <a:p>
            <a:endParaRPr lang="en-US" dirty="0"/>
          </a:p>
        </p:txBody>
      </p:sp>
      <p:graphicFrame>
        <p:nvGraphicFramePr>
          <p:cNvPr id="38" name="Object 37"/>
          <p:cNvGraphicFramePr>
            <a:graphicFrameLocks noChangeAspect="1"/>
          </p:cNvGraphicFramePr>
          <p:nvPr>
            <p:extLst>
              <p:ext uri="{D42A27DB-BD31-4B8C-83A1-F6EECF244321}">
                <p14:modId xmlns:p14="http://schemas.microsoft.com/office/powerpoint/2010/main" val="2082473538"/>
              </p:ext>
            </p:extLst>
          </p:nvPr>
        </p:nvGraphicFramePr>
        <p:xfrm>
          <a:off x="5459242" y="850726"/>
          <a:ext cx="2435925" cy="1402279"/>
        </p:xfrm>
        <a:graphic>
          <a:graphicData uri="http://schemas.openxmlformats.org/presentationml/2006/ole">
            <mc:AlternateContent xmlns:mc="http://schemas.openxmlformats.org/markup-compatibility/2006">
              <mc:Choice xmlns:v="urn:schemas-microsoft-com:vml" Requires="v">
                <p:oleObj spid="_x0000_s73343" name="Equation" r:id="rId7" imgW="1320800" imgH="685800" progId="Equation.DSMT4">
                  <p:embed/>
                </p:oleObj>
              </mc:Choice>
              <mc:Fallback>
                <p:oleObj name="Equation" r:id="rId7" imgW="1320800" imgH="685800" progId="Equation.DSMT4">
                  <p:embed/>
                  <p:pic>
                    <p:nvPicPr>
                      <p:cNvPr id="0" name=""/>
                      <p:cNvPicPr/>
                      <p:nvPr/>
                    </p:nvPicPr>
                    <p:blipFill>
                      <a:blip r:embed="rId8"/>
                      <a:stretch>
                        <a:fillRect/>
                      </a:stretch>
                    </p:blipFill>
                    <p:spPr>
                      <a:xfrm>
                        <a:off x="5459242" y="850726"/>
                        <a:ext cx="2435925" cy="1402279"/>
                      </a:xfrm>
                      <a:prstGeom prst="rect">
                        <a:avLst/>
                      </a:prstGeom>
                    </p:spPr>
                  </p:pic>
                </p:oleObj>
              </mc:Fallback>
            </mc:AlternateContent>
          </a:graphicData>
        </a:graphic>
      </p:graphicFrame>
      <p:sp>
        <p:nvSpPr>
          <p:cNvPr id="39" name="Rectangle 38"/>
          <p:cNvSpPr/>
          <p:nvPr/>
        </p:nvSpPr>
        <p:spPr>
          <a:xfrm>
            <a:off x="4754270" y="1308692"/>
            <a:ext cx="513181" cy="461665"/>
          </a:xfrm>
          <a:prstGeom prst="rect">
            <a:avLst/>
          </a:prstGeom>
        </p:spPr>
        <p:txBody>
          <a:bodyPr wrap="none">
            <a:spAutoFit/>
          </a:bodyPr>
          <a:lstStyle/>
          <a:p>
            <a:pPr>
              <a:buNone/>
            </a:pPr>
            <a:r>
              <a:rPr lang="en-US" dirty="0" smtClean="0">
                <a:latin typeface="Helvetica"/>
                <a:cs typeface="Helvetica"/>
                <a:sym typeface="Wingdings"/>
              </a:rPr>
              <a:t> </a:t>
            </a:r>
            <a:endParaRPr lang="en-US" dirty="0">
              <a:solidFill>
                <a:srgbClr val="FF0000"/>
              </a:solidFill>
              <a:latin typeface="Helvetica"/>
              <a:cs typeface="Helvetica"/>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3838665169"/>
              </p:ext>
            </p:extLst>
          </p:nvPr>
        </p:nvGraphicFramePr>
        <p:xfrm>
          <a:off x="7953018" y="819856"/>
          <a:ext cx="908062" cy="1425224"/>
        </p:xfrm>
        <a:graphic>
          <a:graphicData uri="http://schemas.openxmlformats.org/presentationml/2006/ole">
            <mc:AlternateContent xmlns:mc="http://schemas.openxmlformats.org/markup-compatibility/2006">
              <mc:Choice xmlns:v="urn:schemas-microsoft-com:vml" Requires="v">
                <p:oleObj spid="_x0000_s73344" name="Equation" r:id="rId9" imgW="444500" imgH="698500" progId="Equation.DSMT4">
                  <p:embed/>
                </p:oleObj>
              </mc:Choice>
              <mc:Fallback>
                <p:oleObj name="Equation" r:id="rId9" imgW="444500" imgH="698500" progId="Equation.DSMT4">
                  <p:embed/>
                  <p:pic>
                    <p:nvPicPr>
                      <p:cNvPr id="0" name=""/>
                      <p:cNvPicPr/>
                      <p:nvPr/>
                    </p:nvPicPr>
                    <p:blipFill>
                      <a:blip r:embed="rId5"/>
                      <a:stretch>
                        <a:fillRect/>
                      </a:stretch>
                    </p:blipFill>
                    <p:spPr>
                      <a:xfrm>
                        <a:off x="7953018" y="819856"/>
                        <a:ext cx="908062" cy="1425224"/>
                      </a:xfrm>
                      <a:prstGeom prst="rect">
                        <a:avLst/>
                      </a:prstGeom>
                    </p:spPr>
                  </p:pic>
                </p:oleObj>
              </mc:Fallback>
            </mc:AlternateContent>
          </a:graphicData>
        </a:graphic>
      </p:graphicFrame>
      <p:sp>
        <p:nvSpPr>
          <p:cNvPr id="41" name="TextBox 40"/>
          <p:cNvSpPr txBox="1"/>
          <p:nvPr/>
        </p:nvSpPr>
        <p:spPr>
          <a:xfrm>
            <a:off x="553454" y="4279366"/>
            <a:ext cx="2400567" cy="461665"/>
          </a:xfrm>
          <a:prstGeom prst="rect">
            <a:avLst/>
          </a:prstGeom>
          <a:noFill/>
        </p:spPr>
        <p:txBody>
          <a:bodyPr wrap="none" rtlCol="0">
            <a:spAutoFit/>
          </a:bodyPr>
          <a:lstStyle/>
          <a:p>
            <a:pPr>
              <a:buNone/>
            </a:pPr>
            <a:r>
              <a:rPr lang="en-US" dirty="0">
                <a:solidFill>
                  <a:srgbClr val="008000"/>
                </a:solidFill>
                <a:latin typeface="Helvetica"/>
                <a:cs typeface="Helvetica"/>
              </a:rPr>
              <a:t>c</a:t>
            </a:r>
            <a:r>
              <a:rPr lang="en-US" dirty="0" smtClean="0">
                <a:latin typeface="Helvetica"/>
                <a:cs typeface="Helvetica"/>
              </a:rPr>
              <a:t> = </a:t>
            </a:r>
            <a:r>
              <a:rPr lang="en-US" dirty="0" smtClean="0">
                <a:solidFill>
                  <a:srgbClr val="FF0000"/>
                </a:solidFill>
                <a:latin typeface="Helvetica"/>
                <a:cs typeface="Helvetica"/>
              </a:rPr>
              <a:t>a</a:t>
            </a:r>
            <a:r>
              <a:rPr lang="en-US" dirty="0" smtClean="0">
                <a:latin typeface="Helvetica"/>
                <a:cs typeface="Helvetica"/>
              </a:rPr>
              <a:t>/4+</a:t>
            </a:r>
            <a:r>
              <a:rPr lang="en-US" dirty="0" smtClean="0">
                <a:solidFill>
                  <a:srgbClr val="FF0000"/>
                </a:solidFill>
                <a:latin typeface="Helvetica"/>
                <a:cs typeface="Helvetica"/>
              </a:rPr>
              <a:t>b</a:t>
            </a:r>
            <a:r>
              <a:rPr lang="en-US" dirty="0" smtClean="0">
                <a:latin typeface="Helvetica"/>
                <a:cs typeface="Helvetica"/>
              </a:rPr>
              <a:t>/4+</a:t>
            </a:r>
            <a:r>
              <a:rPr lang="en-US" dirty="0" smtClean="0">
                <a:solidFill>
                  <a:srgbClr val="FF0000"/>
                </a:solidFill>
                <a:latin typeface="Helvetica"/>
                <a:cs typeface="Helvetica"/>
              </a:rPr>
              <a:t>c</a:t>
            </a:r>
            <a:r>
              <a:rPr lang="en-US" dirty="0" smtClean="0">
                <a:latin typeface="Helvetica"/>
                <a:cs typeface="Helvetica"/>
              </a:rPr>
              <a:t>/2</a:t>
            </a:r>
            <a:endParaRPr lang="en-US" dirty="0">
              <a:latin typeface="Helvetica"/>
              <a:cs typeface="Helvetica"/>
            </a:endParaRPr>
          </a:p>
        </p:txBody>
      </p:sp>
      <p:sp>
        <p:nvSpPr>
          <p:cNvPr id="37" name="Oval 36"/>
          <p:cNvSpPr/>
          <p:nvPr/>
        </p:nvSpPr>
        <p:spPr bwMode="auto">
          <a:xfrm>
            <a:off x="72854" y="2608020"/>
            <a:ext cx="3361765" cy="1145233"/>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Doubly stochastic</a:t>
            </a:r>
            <a:r>
              <a:rPr kumimoji="0" lang="en-US" sz="2400" b="0" i="0" u="none" strike="noStrike" cap="none" normalizeH="0" dirty="0" smtClean="0">
                <a:ln>
                  <a:noFill/>
                </a:ln>
                <a:solidFill>
                  <a:schemeClr val="tx1"/>
                </a:solidFill>
                <a:effectLst/>
                <a:latin typeface="Arial" pitchFamily="34" charset="0"/>
                <a:cs typeface="Arial" pitchFamily="34" charset="0"/>
              </a:rPr>
              <a:t> 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0420557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2">
                    <a:lumMod val="75000"/>
                  </a:schemeClr>
                </a:solidFill>
              </a:rPr>
              <a:t>An Implementation</a:t>
            </a:r>
            <a:r>
              <a:rPr lang="en-US" dirty="0" smtClean="0">
                <a:solidFill>
                  <a:schemeClr val="accent6">
                    <a:lumMod val="40000"/>
                    <a:lumOff val="60000"/>
                  </a:schemeClr>
                </a:solidFill>
              </a:rPr>
              <a:t>:</a:t>
            </a:r>
            <a:br>
              <a:rPr lang="en-US" dirty="0" smtClean="0">
                <a:solidFill>
                  <a:schemeClr val="accent6">
                    <a:lumMod val="40000"/>
                    <a:lumOff val="60000"/>
                  </a:schemeClr>
                </a:solidFill>
              </a:rPr>
            </a:br>
            <a:r>
              <a:rPr lang="en-US" dirty="0" smtClean="0"/>
              <a:t>Mass Transfer</a:t>
            </a:r>
            <a:r>
              <a:rPr lang="en-US" dirty="0">
                <a:solidFill>
                  <a:schemeClr val="accent6">
                    <a:lumMod val="60000"/>
                    <a:lumOff val="40000"/>
                  </a:schemeClr>
                </a:solidFill>
              </a:rPr>
              <a:t> </a:t>
            </a:r>
            <a:r>
              <a:rPr lang="en-US" dirty="0" smtClean="0">
                <a:solidFill>
                  <a:schemeClr val="accent6">
                    <a:lumMod val="60000"/>
                    <a:lumOff val="40000"/>
                  </a:schemeClr>
                </a:solidFill>
              </a:rPr>
              <a:t>+ </a:t>
            </a:r>
            <a:r>
              <a:rPr lang="en-US" dirty="0" smtClean="0"/>
              <a:t>Accumulation</a:t>
            </a:r>
            <a:endParaRPr lang="en-US" dirty="0"/>
          </a:p>
        </p:txBody>
      </p:sp>
      <p:sp>
        <p:nvSpPr>
          <p:cNvPr id="6" name="Content Placeholder 5"/>
          <p:cNvSpPr>
            <a:spLocks noGrp="1"/>
          </p:cNvSpPr>
          <p:nvPr>
            <p:ph idx="1"/>
          </p:nvPr>
        </p:nvSpPr>
        <p:spPr>
          <a:xfrm>
            <a:off x="685799" y="1524000"/>
            <a:ext cx="7992533" cy="4572000"/>
          </a:xfrm>
        </p:spPr>
        <p:txBody>
          <a:bodyPr/>
          <a:lstStyle/>
          <a:p>
            <a:r>
              <a:rPr lang="en-US" dirty="0" smtClean="0"/>
              <a:t>Each node “</a:t>
            </a:r>
            <a:r>
              <a:rPr lang="en-US" dirty="0" smtClean="0">
                <a:solidFill>
                  <a:srgbClr val="FF0000"/>
                </a:solidFill>
              </a:rPr>
              <a:t>transfers mass</a:t>
            </a:r>
            <a:r>
              <a:rPr lang="en-US" dirty="0" smtClean="0"/>
              <a:t>” to neighbors via messages</a:t>
            </a:r>
          </a:p>
          <a:p>
            <a:r>
              <a:rPr lang="en-US" dirty="0" smtClean="0"/>
              <a:t>Next state = Total received mass</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Helvetica"/>
                <a:cs typeface="Helvetica"/>
              </a:rPr>
              <a:pPr>
                <a:defRPr/>
              </a:pPr>
              <a:t>146</a:t>
            </a:fld>
            <a:endParaRPr lang="en-US" dirty="0">
              <a:latin typeface="Helvetica"/>
              <a:cs typeface="Helvetica"/>
            </a:endParaRPr>
          </a:p>
        </p:txBody>
      </p:sp>
      <p:sp>
        <p:nvSpPr>
          <p:cNvPr id="25" name="TextBox 24"/>
          <p:cNvSpPr txBox="1"/>
          <p:nvPr/>
        </p:nvSpPr>
        <p:spPr>
          <a:xfrm>
            <a:off x="2835618" y="3852752"/>
            <a:ext cx="338554" cy="461665"/>
          </a:xfrm>
          <a:prstGeom prst="rect">
            <a:avLst/>
          </a:prstGeom>
          <a:noFill/>
        </p:spPr>
        <p:txBody>
          <a:bodyPr wrap="none" rtlCol="0">
            <a:spAutoFit/>
          </a:bodyPr>
          <a:lstStyle/>
          <a:p>
            <a:pPr>
              <a:buNone/>
            </a:pPr>
            <a:r>
              <a:rPr lang="en-US" dirty="0">
                <a:latin typeface="Helvetica"/>
                <a:cs typeface="Helvetica"/>
              </a:rPr>
              <a:t>c</a:t>
            </a:r>
          </a:p>
        </p:txBody>
      </p:sp>
      <p:sp>
        <p:nvSpPr>
          <p:cNvPr id="26" name="TextBox 25"/>
          <p:cNvSpPr txBox="1"/>
          <p:nvPr/>
        </p:nvSpPr>
        <p:spPr>
          <a:xfrm>
            <a:off x="4607504" y="3085260"/>
            <a:ext cx="367258" cy="461665"/>
          </a:xfrm>
          <a:prstGeom prst="rect">
            <a:avLst/>
          </a:prstGeom>
          <a:noFill/>
        </p:spPr>
        <p:txBody>
          <a:bodyPr wrap="none" rtlCol="0">
            <a:spAutoFit/>
          </a:bodyPr>
          <a:lstStyle/>
          <a:p>
            <a:pPr>
              <a:buNone/>
            </a:pPr>
            <a:r>
              <a:rPr lang="en-US" dirty="0">
                <a:latin typeface="Helvetica"/>
                <a:cs typeface="Helvetica"/>
              </a:rPr>
              <a:t>b</a:t>
            </a:r>
          </a:p>
        </p:txBody>
      </p:sp>
      <p:sp>
        <p:nvSpPr>
          <p:cNvPr id="27" name="TextBox 26"/>
          <p:cNvSpPr txBox="1"/>
          <p:nvPr/>
        </p:nvSpPr>
        <p:spPr>
          <a:xfrm>
            <a:off x="4356468" y="5746082"/>
            <a:ext cx="355837" cy="461665"/>
          </a:xfrm>
          <a:prstGeom prst="rect">
            <a:avLst/>
          </a:prstGeom>
          <a:noFill/>
        </p:spPr>
        <p:txBody>
          <a:bodyPr wrap="none" rtlCol="0">
            <a:spAutoFit/>
          </a:bodyPr>
          <a:lstStyle/>
          <a:p>
            <a:pPr>
              <a:buNone/>
            </a:pPr>
            <a:r>
              <a:rPr lang="en-US" dirty="0">
                <a:latin typeface="Helvetica"/>
                <a:cs typeface="Helvetica"/>
              </a:rPr>
              <a:t>a</a:t>
            </a:r>
          </a:p>
        </p:txBody>
      </p:sp>
      <p:grpSp>
        <p:nvGrpSpPr>
          <p:cNvPr id="28" name="Group 27"/>
          <p:cNvGrpSpPr/>
          <p:nvPr/>
        </p:nvGrpSpPr>
        <p:grpSpPr>
          <a:xfrm>
            <a:off x="2971909" y="3004255"/>
            <a:ext cx="2685977" cy="3081880"/>
            <a:chOff x="2971909" y="3004255"/>
            <a:chExt cx="2685977" cy="3081880"/>
          </a:xfrm>
        </p:grpSpPr>
        <p:pic>
          <p:nvPicPr>
            <p:cNvPr id="29" name="Picture 28"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909" y="3769001"/>
              <a:ext cx="1020562" cy="1162465"/>
            </a:xfrm>
            <a:prstGeom prst="rect">
              <a:avLst/>
            </a:prstGeom>
          </p:spPr>
        </p:pic>
        <p:pic>
          <p:nvPicPr>
            <p:cNvPr id="30" name="Picture 29"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334" y="4923670"/>
              <a:ext cx="1020562" cy="1162465"/>
            </a:xfrm>
            <a:prstGeom prst="rect">
              <a:avLst/>
            </a:prstGeom>
          </p:spPr>
        </p:pic>
        <p:pic>
          <p:nvPicPr>
            <p:cNvPr id="31" name="Picture 30"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7324" y="3004255"/>
              <a:ext cx="1020562" cy="1162465"/>
            </a:xfrm>
            <a:prstGeom prst="rect">
              <a:avLst/>
            </a:prstGeom>
          </p:spPr>
        </p:pic>
        <p:cxnSp>
          <p:nvCxnSpPr>
            <p:cNvPr id="32" name="Straight Arrow Connector 31"/>
            <p:cNvCxnSpPr/>
            <p:nvPr/>
          </p:nvCxnSpPr>
          <p:spPr bwMode="auto">
            <a:xfrm flipV="1">
              <a:off x="3785973" y="3940623"/>
              <a:ext cx="851243" cy="549189"/>
            </a:xfrm>
            <a:prstGeom prst="straightConnector1">
              <a:avLst/>
            </a:prstGeom>
            <a:solidFill>
              <a:schemeClr val="accent1"/>
            </a:solidFill>
            <a:ln w="28575" cap="flat" cmpd="sng" algn="ctr">
              <a:solidFill>
                <a:srgbClr val="800000"/>
              </a:solidFill>
              <a:prstDash val="solid"/>
              <a:round/>
              <a:headEnd type="none" w="med" len="med"/>
              <a:tailEnd type="arrow"/>
            </a:ln>
            <a:effectLst/>
          </p:spPr>
        </p:cxnSp>
        <p:cxnSp>
          <p:nvCxnSpPr>
            <p:cNvPr id="33" name="Straight Connector 32"/>
            <p:cNvCxnSpPr>
              <a:endCxn id="30" idx="1"/>
            </p:cNvCxnSpPr>
            <p:nvPr/>
          </p:nvCxnSpPr>
          <p:spPr bwMode="auto">
            <a:xfrm>
              <a:off x="3731054" y="4929163"/>
              <a:ext cx="814280" cy="575740"/>
            </a:xfrm>
            <a:prstGeom prst="line">
              <a:avLst/>
            </a:prstGeom>
            <a:solidFill>
              <a:schemeClr val="accent1"/>
            </a:solidFill>
            <a:ln w="28575" cap="flat" cmpd="sng" algn="ctr">
              <a:solidFill>
                <a:srgbClr val="800000"/>
              </a:solidFill>
              <a:prstDash val="solid"/>
              <a:round/>
              <a:headEnd type="none" w="med" len="med"/>
              <a:tailEnd type="arrow" w="med" len="med"/>
            </a:ln>
            <a:effectLst/>
          </p:spPr>
        </p:cxnSp>
      </p:grpSp>
      <p:sp>
        <p:nvSpPr>
          <p:cNvPr id="37" name="TextBox 36"/>
          <p:cNvSpPr txBox="1"/>
          <p:nvPr/>
        </p:nvSpPr>
        <p:spPr>
          <a:xfrm>
            <a:off x="1797112" y="4297252"/>
            <a:ext cx="595235" cy="461665"/>
          </a:xfrm>
          <a:prstGeom prst="rect">
            <a:avLst/>
          </a:prstGeom>
          <a:noFill/>
        </p:spPr>
        <p:txBody>
          <a:bodyPr wrap="none" rtlCol="0">
            <a:spAutoFit/>
          </a:bodyPr>
          <a:lstStyle/>
          <a:p>
            <a:pPr>
              <a:buNone/>
            </a:pPr>
            <a:r>
              <a:rPr lang="en-US" dirty="0" smtClean="0">
                <a:solidFill>
                  <a:srgbClr val="800000"/>
                </a:solidFill>
                <a:latin typeface="Helvetica"/>
                <a:cs typeface="Helvetica"/>
              </a:rPr>
              <a:t>c/2</a:t>
            </a:r>
            <a:endParaRPr lang="en-US" dirty="0">
              <a:solidFill>
                <a:srgbClr val="800000"/>
              </a:solidFill>
              <a:latin typeface="Helvetica"/>
              <a:cs typeface="Helvetica"/>
            </a:endParaRPr>
          </a:p>
        </p:txBody>
      </p:sp>
      <p:sp>
        <p:nvSpPr>
          <p:cNvPr id="41" name="TextBox 40"/>
          <p:cNvSpPr txBox="1"/>
          <p:nvPr/>
        </p:nvSpPr>
        <p:spPr>
          <a:xfrm>
            <a:off x="3895243" y="3570111"/>
            <a:ext cx="595235" cy="461665"/>
          </a:xfrm>
          <a:prstGeom prst="rect">
            <a:avLst/>
          </a:prstGeom>
          <a:noFill/>
        </p:spPr>
        <p:txBody>
          <a:bodyPr wrap="none" rtlCol="0">
            <a:spAutoFit/>
          </a:bodyPr>
          <a:lstStyle/>
          <a:p>
            <a:pPr>
              <a:buNone/>
            </a:pPr>
            <a:r>
              <a:rPr lang="en-US" dirty="0" smtClean="0">
                <a:solidFill>
                  <a:srgbClr val="800000"/>
                </a:solidFill>
                <a:latin typeface="Helvetica"/>
                <a:cs typeface="Helvetica"/>
              </a:rPr>
              <a:t>c/4</a:t>
            </a:r>
            <a:endParaRPr lang="en-US" dirty="0">
              <a:solidFill>
                <a:srgbClr val="800000"/>
              </a:solidFill>
              <a:latin typeface="Helvetica"/>
              <a:cs typeface="Helvetica"/>
            </a:endParaRPr>
          </a:p>
        </p:txBody>
      </p:sp>
      <p:sp>
        <p:nvSpPr>
          <p:cNvPr id="46" name="TextBox 45"/>
          <p:cNvSpPr txBox="1"/>
          <p:nvPr/>
        </p:nvSpPr>
        <p:spPr>
          <a:xfrm>
            <a:off x="334732" y="5175422"/>
            <a:ext cx="2400567" cy="461665"/>
          </a:xfrm>
          <a:prstGeom prst="rect">
            <a:avLst/>
          </a:prstGeom>
          <a:solidFill>
            <a:srgbClr val="FFFF00"/>
          </a:solidFill>
        </p:spPr>
        <p:txBody>
          <a:bodyPr wrap="none" rtlCol="0">
            <a:spAutoFit/>
          </a:bodyPr>
          <a:lstStyle/>
          <a:p>
            <a:pPr>
              <a:buNone/>
            </a:pPr>
            <a:r>
              <a:rPr lang="en-US" dirty="0">
                <a:solidFill>
                  <a:srgbClr val="008000"/>
                </a:solidFill>
                <a:latin typeface="Helvetica"/>
                <a:cs typeface="Helvetica"/>
              </a:rPr>
              <a:t>c</a:t>
            </a:r>
            <a:r>
              <a:rPr lang="en-US" dirty="0" smtClean="0">
                <a:latin typeface="Helvetica"/>
                <a:cs typeface="Helvetica"/>
              </a:rPr>
              <a:t> = </a:t>
            </a:r>
            <a:r>
              <a:rPr lang="en-US" dirty="0" smtClean="0">
                <a:solidFill>
                  <a:srgbClr val="FF0000"/>
                </a:solidFill>
                <a:latin typeface="Helvetica"/>
                <a:cs typeface="Helvetica"/>
              </a:rPr>
              <a:t>a</a:t>
            </a:r>
            <a:r>
              <a:rPr lang="en-US" dirty="0" smtClean="0">
                <a:latin typeface="Helvetica"/>
                <a:cs typeface="Helvetica"/>
              </a:rPr>
              <a:t>/4+</a:t>
            </a:r>
            <a:r>
              <a:rPr lang="en-US" dirty="0" smtClean="0">
                <a:solidFill>
                  <a:srgbClr val="FF0000"/>
                </a:solidFill>
                <a:latin typeface="Helvetica"/>
                <a:cs typeface="Helvetica"/>
              </a:rPr>
              <a:t>b</a:t>
            </a:r>
            <a:r>
              <a:rPr lang="en-US" dirty="0" smtClean="0">
                <a:latin typeface="Helvetica"/>
                <a:cs typeface="Helvetica"/>
              </a:rPr>
              <a:t>/4+</a:t>
            </a:r>
            <a:r>
              <a:rPr lang="en-US" dirty="0" smtClean="0">
                <a:solidFill>
                  <a:srgbClr val="FF0000"/>
                </a:solidFill>
                <a:latin typeface="Helvetica"/>
                <a:cs typeface="Helvetica"/>
              </a:rPr>
              <a:t>c</a:t>
            </a:r>
            <a:r>
              <a:rPr lang="en-US" dirty="0" smtClean="0">
                <a:latin typeface="Helvetica"/>
                <a:cs typeface="Helvetica"/>
              </a:rPr>
              <a:t>/2</a:t>
            </a:r>
            <a:endParaRPr lang="en-US" dirty="0">
              <a:latin typeface="Helvetica"/>
              <a:cs typeface="Helvetica"/>
            </a:endParaRPr>
          </a:p>
        </p:txBody>
      </p:sp>
      <p:sp>
        <p:nvSpPr>
          <p:cNvPr id="49" name="Freeform 48"/>
          <p:cNvSpPr/>
          <p:nvPr/>
        </p:nvSpPr>
        <p:spPr>
          <a:xfrm>
            <a:off x="2360443" y="4442177"/>
            <a:ext cx="600068" cy="345723"/>
          </a:xfrm>
          <a:custGeom>
            <a:avLst/>
            <a:gdLst>
              <a:gd name="connsiteX0" fmla="*/ 691790 w 769401"/>
              <a:gd name="connsiteY0" fmla="*/ 0 h 754945"/>
              <a:gd name="connsiteX1" fmla="*/ 345 w 769401"/>
              <a:gd name="connsiteY1" fmla="*/ 359833 h 754945"/>
              <a:gd name="connsiteX2" fmla="*/ 769401 w 769401"/>
              <a:gd name="connsiteY2" fmla="*/ 754945 h 754945"/>
            </a:gdLst>
            <a:ahLst/>
            <a:cxnLst>
              <a:cxn ang="0">
                <a:pos x="connsiteX0" y="connsiteY0"/>
              </a:cxn>
              <a:cxn ang="0">
                <a:pos x="connsiteX1" y="connsiteY1"/>
              </a:cxn>
              <a:cxn ang="0">
                <a:pos x="connsiteX2" y="connsiteY2"/>
              </a:cxn>
            </a:cxnLst>
            <a:rect l="l" t="t" r="r" b="b"/>
            <a:pathLst>
              <a:path w="769401" h="754945">
                <a:moveTo>
                  <a:pt x="691790" y="0"/>
                </a:moveTo>
                <a:cubicBezTo>
                  <a:pt x="339600" y="117004"/>
                  <a:pt x="-12590" y="234009"/>
                  <a:pt x="345" y="359833"/>
                </a:cubicBezTo>
                <a:cubicBezTo>
                  <a:pt x="13280" y="485657"/>
                  <a:pt x="769401" y="754945"/>
                  <a:pt x="769401" y="754945"/>
                </a:cubicBezTo>
              </a:path>
            </a:pathLst>
          </a:custGeom>
          <a:ln w="28575">
            <a:solidFill>
              <a:srgbClr val="800000"/>
            </a:solidFill>
            <a:tailEnd type="arrow"/>
          </a:ln>
          <a:scene3d>
            <a:camera prst="orthographicFront">
              <a:rot lat="0" lon="0" rev="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51" name="TextBox 50"/>
          <p:cNvSpPr txBox="1"/>
          <p:nvPr/>
        </p:nvSpPr>
        <p:spPr>
          <a:xfrm>
            <a:off x="7101731" y="5425189"/>
            <a:ext cx="1981432" cy="461665"/>
          </a:xfrm>
          <a:prstGeom prst="rect">
            <a:avLst/>
          </a:prstGeom>
          <a:solidFill>
            <a:srgbClr val="FFFF00"/>
          </a:solidFill>
        </p:spPr>
        <p:txBody>
          <a:bodyPr wrap="none" rtlCol="0">
            <a:spAutoFit/>
          </a:bodyPr>
          <a:lstStyle/>
          <a:p>
            <a:pPr>
              <a:buNone/>
            </a:pPr>
            <a:r>
              <a:rPr lang="en-US" dirty="0" smtClean="0">
                <a:solidFill>
                  <a:srgbClr val="008000"/>
                </a:solidFill>
                <a:latin typeface="Helvetica"/>
                <a:cs typeface="Helvetica"/>
              </a:rPr>
              <a:t>a</a:t>
            </a:r>
            <a:r>
              <a:rPr lang="en-US" dirty="0" smtClean="0">
                <a:latin typeface="Helvetica"/>
                <a:cs typeface="Helvetica"/>
              </a:rPr>
              <a:t> = 3</a:t>
            </a:r>
            <a:r>
              <a:rPr lang="en-US" dirty="0" smtClean="0">
                <a:solidFill>
                  <a:srgbClr val="FF0000"/>
                </a:solidFill>
                <a:latin typeface="Helvetica"/>
                <a:cs typeface="Helvetica"/>
              </a:rPr>
              <a:t>a</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52" name="TextBox 51"/>
          <p:cNvSpPr txBox="1"/>
          <p:nvPr/>
        </p:nvSpPr>
        <p:spPr>
          <a:xfrm>
            <a:off x="7113019" y="3404478"/>
            <a:ext cx="1981432" cy="461665"/>
          </a:xfrm>
          <a:prstGeom prst="rect">
            <a:avLst/>
          </a:prstGeom>
          <a:solidFill>
            <a:srgbClr val="FFFF00"/>
          </a:solidFill>
        </p:spPr>
        <p:txBody>
          <a:bodyPr wrap="none" rtlCol="0">
            <a:spAutoFit/>
          </a:bodyPr>
          <a:lstStyle/>
          <a:p>
            <a:pPr>
              <a:buNone/>
            </a:pPr>
            <a:r>
              <a:rPr lang="en-US" dirty="0">
                <a:solidFill>
                  <a:srgbClr val="008000"/>
                </a:solidFill>
                <a:latin typeface="Helvetica"/>
                <a:cs typeface="Helvetica"/>
              </a:rPr>
              <a:t>b</a:t>
            </a:r>
            <a:r>
              <a:rPr lang="en-US" dirty="0" smtClean="0">
                <a:latin typeface="Helvetica"/>
                <a:cs typeface="Helvetica"/>
              </a:rPr>
              <a:t> = 3</a:t>
            </a:r>
            <a:r>
              <a:rPr lang="en-US" dirty="0">
                <a:solidFill>
                  <a:srgbClr val="FF0000"/>
                </a:solidFill>
                <a:latin typeface="Helvetica"/>
                <a:cs typeface="Helvetica"/>
              </a:rPr>
              <a:t>b</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36" name="TextBox 35"/>
          <p:cNvSpPr txBox="1"/>
          <p:nvPr/>
        </p:nvSpPr>
        <p:spPr>
          <a:xfrm>
            <a:off x="4104087" y="4893730"/>
            <a:ext cx="595235" cy="461665"/>
          </a:xfrm>
          <a:prstGeom prst="rect">
            <a:avLst/>
          </a:prstGeom>
          <a:noFill/>
        </p:spPr>
        <p:txBody>
          <a:bodyPr wrap="none" rtlCol="0">
            <a:spAutoFit/>
          </a:bodyPr>
          <a:lstStyle/>
          <a:p>
            <a:pPr>
              <a:buNone/>
            </a:pPr>
            <a:r>
              <a:rPr lang="en-US" dirty="0" smtClean="0">
                <a:solidFill>
                  <a:srgbClr val="800000"/>
                </a:solidFill>
                <a:latin typeface="Helvetica"/>
                <a:cs typeface="Helvetica"/>
              </a:rPr>
              <a:t>c/4</a:t>
            </a:r>
            <a:endParaRPr lang="en-US" dirty="0">
              <a:solidFill>
                <a:srgbClr val="800000"/>
              </a:solidFill>
              <a:latin typeface="Helvetica"/>
              <a:cs typeface="Helvetica"/>
            </a:endParaRPr>
          </a:p>
        </p:txBody>
      </p:sp>
      <p:sp>
        <p:nvSpPr>
          <p:cNvPr id="2" name="Oval 1"/>
          <p:cNvSpPr/>
          <p:nvPr/>
        </p:nvSpPr>
        <p:spPr bwMode="auto">
          <a:xfrm>
            <a:off x="2143497" y="5027026"/>
            <a:ext cx="640570" cy="762292"/>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2" name="Oval 21"/>
          <p:cNvSpPr/>
          <p:nvPr/>
        </p:nvSpPr>
        <p:spPr bwMode="auto">
          <a:xfrm>
            <a:off x="8490411" y="5274875"/>
            <a:ext cx="640570" cy="762292"/>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3" name="Oval 22"/>
          <p:cNvSpPr/>
          <p:nvPr/>
        </p:nvSpPr>
        <p:spPr bwMode="auto">
          <a:xfrm>
            <a:off x="8483337" y="3269484"/>
            <a:ext cx="640570" cy="762292"/>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55507877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6">
                    <a:lumMod val="40000"/>
                    <a:lumOff val="60000"/>
                  </a:schemeClr>
                </a:solidFill>
              </a:rPr>
              <a:t>An Implementation:</a:t>
            </a:r>
            <a:br>
              <a:rPr lang="en-US" dirty="0" smtClean="0">
                <a:solidFill>
                  <a:schemeClr val="accent6">
                    <a:lumMod val="40000"/>
                    <a:lumOff val="60000"/>
                  </a:schemeClr>
                </a:solidFill>
              </a:rPr>
            </a:br>
            <a:r>
              <a:rPr lang="en-US" dirty="0" smtClean="0"/>
              <a:t>Mass Transfer</a:t>
            </a:r>
            <a:r>
              <a:rPr lang="en-US" dirty="0">
                <a:solidFill>
                  <a:schemeClr val="accent6">
                    <a:lumMod val="60000"/>
                    <a:lumOff val="40000"/>
                  </a:schemeClr>
                </a:solidFill>
              </a:rPr>
              <a:t> </a:t>
            </a:r>
            <a:r>
              <a:rPr lang="en-US" dirty="0" smtClean="0">
                <a:solidFill>
                  <a:schemeClr val="accent6">
                    <a:lumMod val="60000"/>
                    <a:lumOff val="40000"/>
                  </a:schemeClr>
                </a:solidFill>
              </a:rPr>
              <a:t>+ </a:t>
            </a:r>
            <a:r>
              <a:rPr lang="en-US" dirty="0" smtClean="0"/>
              <a:t>Accumulation</a:t>
            </a:r>
            <a:endParaRPr lang="en-US" dirty="0"/>
          </a:p>
        </p:txBody>
      </p:sp>
      <p:sp>
        <p:nvSpPr>
          <p:cNvPr id="6" name="Content Placeholder 5"/>
          <p:cNvSpPr>
            <a:spLocks noGrp="1"/>
          </p:cNvSpPr>
          <p:nvPr>
            <p:ph idx="1"/>
          </p:nvPr>
        </p:nvSpPr>
        <p:spPr>
          <a:xfrm>
            <a:off x="685799" y="1524000"/>
            <a:ext cx="7992533" cy="4572000"/>
          </a:xfrm>
        </p:spPr>
        <p:txBody>
          <a:bodyPr/>
          <a:lstStyle/>
          <a:p>
            <a:r>
              <a:rPr lang="en-US" dirty="0" smtClean="0"/>
              <a:t>Each node “</a:t>
            </a:r>
            <a:r>
              <a:rPr lang="en-US" dirty="0" smtClean="0">
                <a:solidFill>
                  <a:srgbClr val="FF0000"/>
                </a:solidFill>
              </a:rPr>
              <a:t>transfers mass</a:t>
            </a:r>
            <a:r>
              <a:rPr lang="en-US" dirty="0" smtClean="0"/>
              <a:t>” to neighbors via messages</a:t>
            </a:r>
          </a:p>
          <a:p>
            <a:r>
              <a:rPr lang="en-US" dirty="0" smtClean="0"/>
              <a:t>Next state = Total received mass</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Helvetica"/>
                <a:cs typeface="Helvetica"/>
              </a:rPr>
              <a:pPr>
                <a:defRPr/>
              </a:pPr>
              <a:t>147</a:t>
            </a:fld>
            <a:endParaRPr lang="en-US" dirty="0">
              <a:latin typeface="Helvetica"/>
              <a:cs typeface="Helvetica"/>
            </a:endParaRPr>
          </a:p>
        </p:txBody>
      </p:sp>
      <p:sp>
        <p:nvSpPr>
          <p:cNvPr id="25" name="TextBox 24"/>
          <p:cNvSpPr txBox="1"/>
          <p:nvPr/>
        </p:nvSpPr>
        <p:spPr>
          <a:xfrm>
            <a:off x="2835618" y="3852752"/>
            <a:ext cx="338554" cy="461665"/>
          </a:xfrm>
          <a:prstGeom prst="rect">
            <a:avLst/>
          </a:prstGeom>
          <a:noFill/>
        </p:spPr>
        <p:txBody>
          <a:bodyPr wrap="none" rtlCol="0">
            <a:spAutoFit/>
          </a:bodyPr>
          <a:lstStyle/>
          <a:p>
            <a:pPr>
              <a:buNone/>
            </a:pPr>
            <a:r>
              <a:rPr lang="en-US" dirty="0">
                <a:latin typeface="Helvetica"/>
                <a:cs typeface="Helvetica"/>
              </a:rPr>
              <a:t>c</a:t>
            </a:r>
          </a:p>
        </p:txBody>
      </p:sp>
      <p:sp>
        <p:nvSpPr>
          <p:cNvPr id="26" name="TextBox 25"/>
          <p:cNvSpPr txBox="1"/>
          <p:nvPr/>
        </p:nvSpPr>
        <p:spPr>
          <a:xfrm>
            <a:off x="4607504" y="3085260"/>
            <a:ext cx="367258" cy="461665"/>
          </a:xfrm>
          <a:prstGeom prst="rect">
            <a:avLst/>
          </a:prstGeom>
          <a:noFill/>
        </p:spPr>
        <p:txBody>
          <a:bodyPr wrap="none" rtlCol="0">
            <a:spAutoFit/>
          </a:bodyPr>
          <a:lstStyle/>
          <a:p>
            <a:pPr>
              <a:buNone/>
            </a:pPr>
            <a:r>
              <a:rPr lang="en-US" dirty="0">
                <a:latin typeface="Helvetica"/>
                <a:cs typeface="Helvetica"/>
              </a:rPr>
              <a:t>b</a:t>
            </a:r>
          </a:p>
        </p:txBody>
      </p:sp>
      <p:sp>
        <p:nvSpPr>
          <p:cNvPr id="27" name="TextBox 26"/>
          <p:cNvSpPr txBox="1"/>
          <p:nvPr/>
        </p:nvSpPr>
        <p:spPr>
          <a:xfrm>
            <a:off x="4356468" y="5746082"/>
            <a:ext cx="355837" cy="461665"/>
          </a:xfrm>
          <a:prstGeom prst="rect">
            <a:avLst/>
          </a:prstGeom>
          <a:noFill/>
        </p:spPr>
        <p:txBody>
          <a:bodyPr wrap="none" rtlCol="0">
            <a:spAutoFit/>
          </a:bodyPr>
          <a:lstStyle/>
          <a:p>
            <a:pPr>
              <a:buNone/>
            </a:pPr>
            <a:r>
              <a:rPr lang="en-US" dirty="0">
                <a:latin typeface="Helvetica"/>
                <a:cs typeface="Helvetica"/>
              </a:rPr>
              <a:t>a</a:t>
            </a:r>
          </a:p>
        </p:txBody>
      </p:sp>
      <p:grpSp>
        <p:nvGrpSpPr>
          <p:cNvPr id="28" name="Group 27"/>
          <p:cNvGrpSpPr/>
          <p:nvPr/>
        </p:nvGrpSpPr>
        <p:grpSpPr>
          <a:xfrm>
            <a:off x="2971909" y="3004255"/>
            <a:ext cx="2685977" cy="3081880"/>
            <a:chOff x="2971909" y="3004255"/>
            <a:chExt cx="2685977" cy="3081880"/>
          </a:xfrm>
        </p:grpSpPr>
        <p:pic>
          <p:nvPicPr>
            <p:cNvPr id="29" name="Picture 28"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909" y="3769001"/>
              <a:ext cx="1020562" cy="1162465"/>
            </a:xfrm>
            <a:prstGeom prst="rect">
              <a:avLst/>
            </a:prstGeom>
          </p:spPr>
        </p:pic>
        <p:pic>
          <p:nvPicPr>
            <p:cNvPr id="30" name="Picture 29"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334" y="4923670"/>
              <a:ext cx="1020562" cy="1162465"/>
            </a:xfrm>
            <a:prstGeom prst="rect">
              <a:avLst/>
            </a:prstGeom>
          </p:spPr>
        </p:pic>
        <p:pic>
          <p:nvPicPr>
            <p:cNvPr id="31" name="Picture 30"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7324" y="3004255"/>
              <a:ext cx="1020562" cy="1162465"/>
            </a:xfrm>
            <a:prstGeom prst="rect">
              <a:avLst/>
            </a:prstGeom>
          </p:spPr>
        </p:pic>
        <p:cxnSp>
          <p:nvCxnSpPr>
            <p:cNvPr id="32" name="Straight Arrow Connector 31"/>
            <p:cNvCxnSpPr/>
            <p:nvPr/>
          </p:nvCxnSpPr>
          <p:spPr bwMode="auto">
            <a:xfrm flipV="1">
              <a:off x="3785973" y="3940623"/>
              <a:ext cx="851243" cy="549189"/>
            </a:xfrm>
            <a:prstGeom prst="straightConnector1">
              <a:avLst/>
            </a:prstGeom>
            <a:solidFill>
              <a:schemeClr val="accent1"/>
            </a:solidFill>
            <a:ln w="28575" cap="flat" cmpd="sng" algn="ctr">
              <a:solidFill>
                <a:srgbClr val="800000"/>
              </a:solidFill>
              <a:prstDash val="solid"/>
              <a:round/>
              <a:headEnd type="none" w="med" len="med"/>
              <a:tailEnd type="arrow"/>
            </a:ln>
            <a:effectLst/>
          </p:spPr>
        </p:cxnSp>
        <p:cxnSp>
          <p:nvCxnSpPr>
            <p:cNvPr id="33" name="Straight Connector 32"/>
            <p:cNvCxnSpPr>
              <a:endCxn id="30" idx="1"/>
            </p:cNvCxnSpPr>
            <p:nvPr/>
          </p:nvCxnSpPr>
          <p:spPr bwMode="auto">
            <a:xfrm>
              <a:off x="3731054" y="4929163"/>
              <a:ext cx="814280" cy="575740"/>
            </a:xfrm>
            <a:prstGeom prst="line">
              <a:avLst/>
            </a:prstGeom>
            <a:solidFill>
              <a:schemeClr val="accent1"/>
            </a:solidFill>
            <a:ln w="28575" cap="flat" cmpd="sng" algn="ctr">
              <a:solidFill>
                <a:srgbClr val="800000"/>
              </a:solidFill>
              <a:prstDash val="solid"/>
              <a:round/>
              <a:headEnd type="none" w="med" len="med"/>
              <a:tailEnd type="arrow" w="med" len="med"/>
            </a:ln>
            <a:effectLst/>
          </p:spPr>
        </p:cxnSp>
        <p:cxnSp>
          <p:nvCxnSpPr>
            <p:cNvPr id="34" name="Straight Arrow Connector 33"/>
            <p:cNvCxnSpPr/>
            <p:nvPr/>
          </p:nvCxnSpPr>
          <p:spPr bwMode="auto">
            <a:xfrm flipV="1">
              <a:off x="3853700" y="4057741"/>
              <a:ext cx="851243" cy="549189"/>
            </a:xfrm>
            <a:prstGeom prst="straightConnector1">
              <a:avLst/>
            </a:prstGeom>
            <a:solidFill>
              <a:schemeClr val="accent1"/>
            </a:solidFill>
            <a:ln w="28575" cap="flat" cmpd="sng" algn="ctr">
              <a:solidFill>
                <a:srgbClr val="0000FF"/>
              </a:solidFill>
              <a:prstDash val="solid"/>
              <a:round/>
              <a:headEnd type="arrow" w="med" len="med"/>
              <a:tailEnd type="none"/>
            </a:ln>
            <a:effectLst/>
          </p:spPr>
        </p:cxnSp>
        <p:cxnSp>
          <p:nvCxnSpPr>
            <p:cNvPr id="35" name="Straight Connector 34"/>
            <p:cNvCxnSpPr/>
            <p:nvPr/>
          </p:nvCxnSpPr>
          <p:spPr bwMode="auto">
            <a:xfrm>
              <a:off x="3643565" y="5032174"/>
              <a:ext cx="814280" cy="575740"/>
            </a:xfrm>
            <a:prstGeom prst="line">
              <a:avLst/>
            </a:prstGeom>
            <a:solidFill>
              <a:schemeClr val="accent1"/>
            </a:solidFill>
            <a:ln w="28575" cap="flat" cmpd="sng" algn="ctr">
              <a:solidFill>
                <a:srgbClr val="1C941E"/>
              </a:solidFill>
              <a:prstDash val="solid"/>
              <a:round/>
              <a:headEnd type="arrow" w="med" len="med"/>
              <a:tailEnd type="none" w="med" len="med"/>
            </a:ln>
            <a:effectLst/>
          </p:spPr>
        </p:cxnSp>
      </p:grpSp>
      <p:sp>
        <p:nvSpPr>
          <p:cNvPr id="37" name="TextBox 36"/>
          <p:cNvSpPr txBox="1"/>
          <p:nvPr/>
        </p:nvSpPr>
        <p:spPr>
          <a:xfrm>
            <a:off x="1797112" y="4297252"/>
            <a:ext cx="595235" cy="461665"/>
          </a:xfrm>
          <a:prstGeom prst="rect">
            <a:avLst/>
          </a:prstGeom>
          <a:noFill/>
        </p:spPr>
        <p:txBody>
          <a:bodyPr wrap="none" rtlCol="0">
            <a:spAutoFit/>
          </a:bodyPr>
          <a:lstStyle/>
          <a:p>
            <a:pPr>
              <a:buNone/>
            </a:pPr>
            <a:r>
              <a:rPr lang="en-US" dirty="0" smtClean="0">
                <a:solidFill>
                  <a:srgbClr val="800000"/>
                </a:solidFill>
                <a:latin typeface="Helvetica"/>
                <a:cs typeface="Helvetica"/>
              </a:rPr>
              <a:t>c/2</a:t>
            </a:r>
            <a:endParaRPr lang="en-US" dirty="0">
              <a:solidFill>
                <a:srgbClr val="800000"/>
              </a:solidFill>
              <a:latin typeface="Helvetica"/>
              <a:cs typeface="Helvetica"/>
            </a:endParaRPr>
          </a:p>
        </p:txBody>
      </p:sp>
      <p:sp>
        <p:nvSpPr>
          <p:cNvPr id="41" name="TextBox 40"/>
          <p:cNvSpPr txBox="1"/>
          <p:nvPr/>
        </p:nvSpPr>
        <p:spPr>
          <a:xfrm>
            <a:off x="3895243" y="3570111"/>
            <a:ext cx="595235" cy="461665"/>
          </a:xfrm>
          <a:prstGeom prst="rect">
            <a:avLst/>
          </a:prstGeom>
          <a:noFill/>
        </p:spPr>
        <p:txBody>
          <a:bodyPr wrap="none" rtlCol="0">
            <a:spAutoFit/>
          </a:bodyPr>
          <a:lstStyle/>
          <a:p>
            <a:pPr>
              <a:buNone/>
            </a:pPr>
            <a:r>
              <a:rPr lang="en-US" dirty="0" smtClean="0">
                <a:solidFill>
                  <a:srgbClr val="800000"/>
                </a:solidFill>
                <a:latin typeface="Helvetica"/>
                <a:cs typeface="Helvetica"/>
              </a:rPr>
              <a:t>c/4</a:t>
            </a:r>
            <a:endParaRPr lang="en-US" dirty="0">
              <a:solidFill>
                <a:srgbClr val="800000"/>
              </a:solidFill>
              <a:latin typeface="Helvetica"/>
              <a:cs typeface="Helvetica"/>
            </a:endParaRPr>
          </a:p>
        </p:txBody>
      </p:sp>
      <p:sp>
        <p:nvSpPr>
          <p:cNvPr id="42" name="TextBox 41"/>
          <p:cNvSpPr txBox="1"/>
          <p:nvPr/>
        </p:nvSpPr>
        <p:spPr>
          <a:xfrm>
            <a:off x="4104087" y="4893730"/>
            <a:ext cx="595235" cy="461665"/>
          </a:xfrm>
          <a:prstGeom prst="rect">
            <a:avLst/>
          </a:prstGeom>
          <a:noFill/>
        </p:spPr>
        <p:txBody>
          <a:bodyPr wrap="none" rtlCol="0">
            <a:spAutoFit/>
          </a:bodyPr>
          <a:lstStyle/>
          <a:p>
            <a:pPr>
              <a:buNone/>
            </a:pPr>
            <a:r>
              <a:rPr lang="en-US" dirty="0" smtClean="0">
                <a:solidFill>
                  <a:srgbClr val="800000"/>
                </a:solidFill>
                <a:latin typeface="Helvetica"/>
                <a:cs typeface="Helvetica"/>
              </a:rPr>
              <a:t>c/4</a:t>
            </a:r>
            <a:endParaRPr lang="en-US" dirty="0">
              <a:solidFill>
                <a:srgbClr val="800000"/>
              </a:solidFill>
              <a:latin typeface="Helvetica"/>
              <a:cs typeface="Helvetica"/>
            </a:endParaRPr>
          </a:p>
        </p:txBody>
      </p:sp>
      <p:sp>
        <p:nvSpPr>
          <p:cNvPr id="43" name="Freeform 42"/>
          <p:cNvSpPr/>
          <p:nvPr/>
        </p:nvSpPr>
        <p:spPr>
          <a:xfrm>
            <a:off x="5354821" y="5326943"/>
            <a:ext cx="600068" cy="345723"/>
          </a:xfrm>
          <a:custGeom>
            <a:avLst/>
            <a:gdLst>
              <a:gd name="connsiteX0" fmla="*/ 691790 w 769401"/>
              <a:gd name="connsiteY0" fmla="*/ 0 h 754945"/>
              <a:gd name="connsiteX1" fmla="*/ 345 w 769401"/>
              <a:gd name="connsiteY1" fmla="*/ 359833 h 754945"/>
              <a:gd name="connsiteX2" fmla="*/ 769401 w 769401"/>
              <a:gd name="connsiteY2" fmla="*/ 754945 h 754945"/>
            </a:gdLst>
            <a:ahLst/>
            <a:cxnLst>
              <a:cxn ang="0">
                <a:pos x="connsiteX0" y="connsiteY0"/>
              </a:cxn>
              <a:cxn ang="0">
                <a:pos x="connsiteX1" y="connsiteY1"/>
              </a:cxn>
              <a:cxn ang="0">
                <a:pos x="connsiteX2" y="connsiteY2"/>
              </a:cxn>
            </a:cxnLst>
            <a:rect l="l" t="t" r="r" b="b"/>
            <a:pathLst>
              <a:path w="769401" h="754945">
                <a:moveTo>
                  <a:pt x="691790" y="0"/>
                </a:moveTo>
                <a:cubicBezTo>
                  <a:pt x="339600" y="117004"/>
                  <a:pt x="-12590" y="234009"/>
                  <a:pt x="345" y="359833"/>
                </a:cubicBezTo>
                <a:cubicBezTo>
                  <a:pt x="13280" y="485657"/>
                  <a:pt x="769401" y="754945"/>
                  <a:pt x="769401" y="754945"/>
                </a:cubicBezTo>
              </a:path>
            </a:pathLst>
          </a:custGeom>
          <a:ln w="28575">
            <a:solidFill>
              <a:srgbClr val="1C941E"/>
            </a:solidFill>
            <a:tailEnd type="arrow"/>
          </a:ln>
          <a:scene3d>
            <a:camera prst="orthographicFront">
              <a:rot lat="0" lon="0" rev="108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44" name="TextBox 43"/>
          <p:cNvSpPr txBox="1"/>
          <p:nvPr/>
        </p:nvSpPr>
        <p:spPr>
          <a:xfrm>
            <a:off x="3563457" y="5271907"/>
            <a:ext cx="612517" cy="461665"/>
          </a:xfrm>
          <a:prstGeom prst="rect">
            <a:avLst/>
          </a:prstGeom>
          <a:noFill/>
        </p:spPr>
        <p:txBody>
          <a:bodyPr wrap="none" rtlCol="0">
            <a:spAutoFit/>
          </a:bodyPr>
          <a:lstStyle/>
          <a:p>
            <a:pPr>
              <a:buNone/>
            </a:pPr>
            <a:r>
              <a:rPr lang="en-US" dirty="0">
                <a:solidFill>
                  <a:srgbClr val="1C941E"/>
                </a:solidFill>
                <a:latin typeface="Helvetica"/>
                <a:cs typeface="Helvetica"/>
              </a:rPr>
              <a:t>a</a:t>
            </a:r>
            <a:r>
              <a:rPr lang="en-US" dirty="0" smtClean="0">
                <a:solidFill>
                  <a:srgbClr val="1C941E"/>
                </a:solidFill>
                <a:latin typeface="Helvetica"/>
                <a:cs typeface="Helvetica"/>
              </a:rPr>
              <a:t>/4</a:t>
            </a:r>
            <a:endParaRPr lang="en-US" dirty="0">
              <a:solidFill>
                <a:srgbClr val="1C941E"/>
              </a:solidFill>
              <a:latin typeface="Helvetica"/>
              <a:cs typeface="Helvetica"/>
            </a:endParaRPr>
          </a:p>
        </p:txBody>
      </p:sp>
      <p:sp>
        <p:nvSpPr>
          <p:cNvPr id="45" name="TextBox 44"/>
          <p:cNvSpPr txBox="1"/>
          <p:nvPr/>
        </p:nvSpPr>
        <p:spPr>
          <a:xfrm>
            <a:off x="4266190" y="4246030"/>
            <a:ext cx="612517" cy="461665"/>
          </a:xfrm>
          <a:prstGeom prst="rect">
            <a:avLst/>
          </a:prstGeom>
          <a:noFill/>
        </p:spPr>
        <p:txBody>
          <a:bodyPr wrap="none" rtlCol="0">
            <a:spAutoFit/>
          </a:bodyPr>
          <a:lstStyle/>
          <a:p>
            <a:pPr>
              <a:buNone/>
            </a:pPr>
            <a:r>
              <a:rPr lang="en-US" dirty="0" smtClean="0">
                <a:solidFill>
                  <a:srgbClr val="3366FF"/>
                </a:solidFill>
                <a:latin typeface="Helvetica"/>
                <a:cs typeface="Helvetica"/>
              </a:rPr>
              <a:t>b/4</a:t>
            </a:r>
            <a:endParaRPr lang="en-US" dirty="0">
              <a:solidFill>
                <a:srgbClr val="3366FF"/>
              </a:solidFill>
              <a:latin typeface="Helvetica"/>
              <a:cs typeface="Helvetica"/>
            </a:endParaRPr>
          </a:p>
        </p:txBody>
      </p:sp>
      <p:sp>
        <p:nvSpPr>
          <p:cNvPr id="46" name="TextBox 45"/>
          <p:cNvSpPr txBox="1"/>
          <p:nvPr/>
        </p:nvSpPr>
        <p:spPr>
          <a:xfrm>
            <a:off x="334732" y="5175422"/>
            <a:ext cx="2400567" cy="461665"/>
          </a:xfrm>
          <a:prstGeom prst="rect">
            <a:avLst/>
          </a:prstGeom>
          <a:solidFill>
            <a:srgbClr val="FFFF00"/>
          </a:solidFill>
        </p:spPr>
        <p:txBody>
          <a:bodyPr wrap="none" rtlCol="0">
            <a:spAutoFit/>
          </a:bodyPr>
          <a:lstStyle/>
          <a:p>
            <a:pPr>
              <a:buNone/>
            </a:pPr>
            <a:r>
              <a:rPr lang="en-US" dirty="0">
                <a:solidFill>
                  <a:srgbClr val="008000"/>
                </a:solidFill>
                <a:latin typeface="Helvetica"/>
                <a:cs typeface="Helvetica"/>
              </a:rPr>
              <a:t>c</a:t>
            </a:r>
            <a:r>
              <a:rPr lang="en-US" dirty="0" smtClean="0">
                <a:latin typeface="Helvetica"/>
                <a:cs typeface="Helvetica"/>
              </a:rPr>
              <a:t> = </a:t>
            </a:r>
            <a:r>
              <a:rPr lang="en-US" dirty="0" smtClean="0">
                <a:solidFill>
                  <a:srgbClr val="FF0000"/>
                </a:solidFill>
                <a:latin typeface="Helvetica"/>
                <a:cs typeface="Helvetica"/>
              </a:rPr>
              <a:t>a</a:t>
            </a:r>
            <a:r>
              <a:rPr lang="en-US" dirty="0" smtClean="0">
                <a:latin typeface="Helvetica"/>
                <a:cs typeface="Helvetica"/>
              </a:rPr>
              <a:t>/4+</a:t>
            </a:r>
            <a:r>
              <a:rPr lang="en-US" dirty="0" smtClean="0">
                <a:solidFill>
                  <a:srgbClr val="FF0000"/>
                </a:solidFill>
                <a:latin typeface="Helvetica"/>
                <a:cs typeface="Helvetica"/>
              </a:rPr>
              <a:t>b</a:t>
            </a:r>
            <a:r>
              <a:rPr lang="en-US" dirty="0" smtClean="0">
                <a:latin typeface="Helvetica"/>
                <a:cs typeface="Helvetica"/>
              </a:rPr>
              <a:t>/4+</a:t>
            </a:r>
            <a:r>
              <a:rPr lang="en-US" dirty="0" smtClean="0">
                <a:solidFill>
                  <a:srgbClr val="FF0000"/>
                </a:solidFill>
                <a:latin typeface="Helvetica"/>
                <a:cs typeface="Helvetica"/>
              </a:rPr>
              <a:t>c</a:t>
            </a:r>
            <a:r>
              <a:rPr lang="en-US" dirty="0" smtClean="0">
                <a:latin typeface="Helvetica"/>
                <a:cs typeface="Helvetica"/>
              </a:rPr>
              <a:t>/2</a:t>
            </a:r>
            <a:endParaRPr lang="en-US" dirty="0">
              <a:latin typeface="Helvetica"/>
              <a:cs typeface="Helvetica"/>
            </a:endParaRPr>
          </a:p>
        </p:txBody>
      </p:sp>
      <p:sp>
        <p:nvSpPr>
          <p:cNvPr id="47" name="Freeform 46"/>
          <p:cNvSpPr/>
          <p:nvPr/>
        </p:nvSpPr>
        <p:spPr>
          <a:xfrm>
            <a:off x="5415492" y="3397954"/>
            <a:ext cx="600068" cy="345723"/>
          </a:xfrm>
          <a:custGeom>
            <a:avLst/>
            <a:gdLst>
              <a:gd name="connsiteX0" fmla="*/ 691790 w 769401"/>
              <a:gd name="connsiteY0" fmla="*/ 0 h 754945"/>
              <a:gd name="connsiteX1" fmla="*/ 345 w 769401"/>
              <a:gd name="connsiteY1" fmla="*/ 359833 h 754945"/>
              <a:gd name="connsiteX2" fmla="*/ 769401 w 769401"/>
              <a:gd name="connsiteY2" fmla="*/ 754945 h 754945"/>
            </a:gdLst>
            <a:ahLst/>
            <a:cxnLst>
              <a:cxn ang="0">
                <a:pos x="connsiteX0" y="connsiteY0"/>
              </a:cxn>
              <a:cxn ang="0">
                <a:pos x="connsiteX1" y="connsiteY1"/>
              </a:cxn>
              <a:cxn ang="0">
                <a:pos x="connsiteX2" y="connsiteY2"/>
              </a:cxn>
            </a:cxnLst>
            <a:rect l="l" t="t" r="r" b="b"/>
            <a:pathLst>
              <a:path w="769401" h="754945">
                <a:moveTo>
                  <a:pt x="691790" y="0"/>
                </a:moveTo>
                <a:cubicBezTo>
                  <a:pt x="339600" y="117004"/>
                  <a:pt x="-12590" y="234009"/>
                  <a:pt x="345" y="359833"/>
                </a:cubicBezTo>
                <a:cubicBezTo>
                  <a:pt x="13280" y="485657"/>
                  <a:pt x="769401" y="754945"/>
                  <a:pt x="769401" y="754945"/>
                </a:cubicBezTo>
              </a:path>
            </a:pathLst>
          </a:custGeom>
          <a:ln w="28575">
            <a:solidFill>
              <a:srgbClr val="0000FF"/>
            </a:solidFill>
            <a:tailEnd type="arrow"/>
          </a:ln>
          <a:scene3d>
            <a:camera prst="orthographicFront">
              <a:rot lat="0" lon="0" rev="108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48" name="TextBox 47"/>
          <p:cNvSpPr txBox="1"/>
          <p:nvPr/>
        </p:nvSpPr>
        <p:spPr>
          <a:xfrm>
            <a:off x="6103942" y="3375374"/>
            <a:ext cx="783688" cy="461665"/>
          </a:xfrm>
          <a:prstGeom prst="rect">
            <a:avLst/>
          </a:prstGeom>
          <a:noFill/>
        </p:spPr>
        <p:txBody>
          <a:bodyPr wrap="none" rtlCol="0">
            <a:spAutoFit/>
          </a:bodyPr>
          <a:lstStyle/>
          <a:p>
            <a:pPr>
              <a:buNone/>
            </a:pPr>
            <a:r>
              <a:rPr lang="en-US" dirty="0" smtClean="0">
                <a:solidFill>
                  <a:srgbClr val="3366FF"/>
                </a:solidFill>
                <a:latin typeface="Helvetica"/>
                <a:cs typeface="Helvetica"/>
              </a:rPr>
              <a:t>3b/4</a:t>
            </a:r>
            <a:endParaRPr lang="en-US" dirty="0">
              <a:solidFill>
                <a:srgbClr val="3366FF"/>
              </a:solidFill>
              <a:latin typeface="Helvetica"/>
              <a:cs typeface="Helvetica"/>
            </a:endParaRPr>
          </a:p>
        </p:txBody>
      </p:sp>
      <p:sp>
        <p:nvSpPr>
          <p:cNvPr id="49" name="Freeform 48"/>
          <p:cNvSpPr/>
          <p:nvPr/>
        </p:nvSpPr>
        <p:spPr>
          <a:xfrm>
            <a:off x="2360443" y="4442177"/>
            <a:ext cx="600068" cy="345723"/>
          </a:xfrm>
          <a:custGeom>
            <a:avLst/>
            <a:gdLst>
              <a:gd name="connsiteX0" fmla="*/ 691790 w 769401"/>
              <a:gd name="connsiteY0" fmla="*/ 0 h 754945"/>
              <a:gd name="connsiteX1" fmla="*/ 345 w 769401"/>
              <a:gd name="connsiteY1" fmla="*/ 359833 h 754945"/>
              <a:gd name="connsiteX2" fmla="*/ 769401 w 769401"/>
              <a:gd name="connsiteY2" fmla="*/ 754945 h 754945"/>
            </a:gdLst>
            <a:ahLst/>
            <a:cxnLst>
              <a:cxn ang="0">
                <a:pos x="connsiteX0" y="connsiteY0"/>
              </a:cxn>
              <a:cxn ang="0">
                <a:pos x="connsiteX1" y="connsiteY1"/>
              </a:cxn>
              <a:cxn ang="0">
                <a:pos x="connsiteX2" y="connsiteY2"/>
              </a:cxn>
            </a:cxnLst>
            <a:rect l="l" t="t" r="r" b="b"/>
            <a:pathLst>
              <a:path w="769401" h="754945">
                <a:moveTo>
                  <a:pt x="691790" y="0"/>
                </a:moveTo>
                <a:cubicBezTo>
                  <a:pt x="339600" y="117004"/>
                  <a:pt x="-12590" y="234009"/>
                  <a:pt x="345" y="359833"/>
                </a:cubicBezTo>
                <a:cubicBezTo>
                  <a:pt x="13280" y="485657"/>
                  <a:pt x="769401" y="754945"/>
                  <a:pt x="769401" y="754945"/>
                </a:cubicBezTo>
              </a:path>
            </a:pathLst>
          </a:custGeom>
          <a:ln w="28575">
            <a:solidFill>
              <a:srgbClr val="800000"/>
            </a:solidFill>
            <a:tailEnd type="arrow"/>
          </a:ln>
          <a:scene3d>
            <a:camera prst="orthographicFront">
              <a:rot lat="0" lon="0" rev="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50" name="TextBox 49"/>
          <p:cNvSpPr txBox="1"/>
          <p:nvPr/>
        </p:nvSpPr>
        <p:spPr>
          <a:xfrm>
            <a:off x="6050328" y="5353751"/>
            <a:ext cx="783688" cy="461665"/>
          </a:xfrm>
          <a:prstGeom prst="rect">
            <a:avLst/>
          </a:prstGeom>
          <a:noFill/>
        </p:spPr>
        <p:txBody>
          <a:bodyPr wrap="none" rtlCol="0">
            <a:spAutoFit/>
          </a:bodyPr>
          <a:lstStyle/>
          <a:p>
            <a:pPr>
              <a:buNone/>
            </a:pPr>
            <a:r>
              <a:rPr lang="en-US" dirty="0" smtClean="0">
                <a:solidFill>
                  <a:srgbClr val="1C941E"/>
                </a:solidFill>
                <a:latin typeface="Helvetica"/>
                <a:cs typeface="Helvetica"/>
              </a:rPr>
              <a:t>3a/4</a:t>
            </a:r>
            <a:endParaRPr lang="en-US" dirty="0">
              <a:solidFill>
                <a:srgbClr val="1C941E"/>
              </a:solidFill>
              <a:latin typeface="Helvetica"/>
              <a:cs typeface="Helvetica"/>
            </a:endParaRPr>
          </a:p>
        </p:txBody>
      </p:sp>
      <p:sp>
        <p:nvSpPr>
          <p:cNvPr id="51" name="TextBox 50"/>
          <p:cNvSpPr txBox="1"/>
          <p:nvPr/>
        </p:nvSpPr>
        <p:spPr>
          <a:xfrm>
            <a:off x="7101731" y="5425189"/>
            <a:ext cx="1981432" cy="461665"/>
          </a:xfrm>
          <a:prstGeom prst="rect">
            <a:avLst/>
          </a:prstGeom>
          <a:solidFill>
            <a:srgbClr val="FFFF00"/>
          </a:solidFill>
        </p:spPr>
        <p:txBody>
          <a:bodyPr wrap="none" rtlCol="0">
            <a:spAutoFit/>
          </a:bodyPr>
          <a:lstStyle/>
          <a:p>
            <a:pPr>
              <a:buNone/>
            </a:pPr>
            <a:r>
              <a:rPr lang="en-US" dirty="0" smtClean="0">
                <a:solidFill>
                  <a:srgbClr val="008000"/>
                </a:solidFill>
                <a:latin typeface="Helvetica"/>
                <a:cs typeface="Helvetica"/>
              </a:rPr>
              <a:t>a</a:t>
            </a:r>
            <a:r>
              <a:rPr lang="en-US" dirty="0" smtClean="0">
                <a:latin typeface="Helvetica"/>
                <a:cs typeface="Helvetica"/>
              </a:rPr>
              <a:t> = 3</a:t>
            </a:r>
            <a:r>
              <a:rPr lang="en-US" dirty="0" smtClean="0">
                <a:solidFill>
                  <a:srgbClr val="FF0000"/>
                </a:solidFill>
                <a:latin typeface="Helvetica"/>
                <a:cs typeface="Helvetica"/>
              </a:rPr>
              <a:t>a</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52" name="TextBox 51"/>
          <p:cNvSpPr txBox="1"/>
          <p:nvPr/>
        </p:nvSpPr>
        <p:spPr>
          <a:xfrm>
            <a:off x="7113019" y="3404478"/>
            <a:ext cx="1981432" cy="461665"/>
          </a:xfrm>
          <a:prstGeom prst="rect">
            <a:avLst/>
          </a:prstGeom>
          <a:solidFill>
            <a:srgbClr val="FFFF00"/>
          </a:solidFill>
        </p:spPr>
        <p:txBody>
          <a:bodyPr wrap="none" rtlCol="0">
            <a:spAutoFit/>
          </a:bodyPr>
          <a:lstStyle/>
          <a:p>
            <a:pPr>
              <a:buNone/>
            </a:pPr>
            <a:r>
              <a:rPr lang="en-US" dirty="0">
                <a:solidFill>
                  <a:srgbClr val="008000"/>
                </a:solidFill>
                <a:latin typeface="Helvetica"/>
                <a:cs typeface="Helvetica"/>
              </a:rPr>
              <a:t>b</a:t>
            </a:r>
            <a:r>
              <a:rPr lang="en-US" dirty="0" smtClean="0">
                <a:latin typeface="Helvetica"/>
                <a:cs typeface="Helvetica"/>
              </a:rPr>
              <a:t> = 3</a:t>
            </a:r>
            <a:r>
              <a:rPr lang="en-US" dirty="0">
                <a:solidFill>
                  <a:srgbClr val="FF0000"/>
                </a:solidFill>
                <a:latin typeface="Helvetica"/>
                <a:cs typeface="Helvetica"/>
              </a:rPr>
              <a:t>b</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Tree>
    <p:extLst>
      <p:ext uri="{BB962C8B-B14F-4D97-AF65-F5344CB8AC3E}">
        <p14:creationId xmlns:p14="http://schemas.microsoft.com/office/powerpoint/2010/main" val="190059442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Conservation of Mass</a:t>
            </a:r>
            <a:endParaRPr lang="en-US" dirty="0"/>
          </a:p>
        </p:txBody>
      </p:sp>
      <p:sp>
        <p:nvSpPr>
          <p:cNvPr id="6" name="Content Placeholder 5"/>
          <p:cNvSpPr>
            <a:spLocks noGrp="1"/>
          </p:cNvSpPr>
          <p:nvPr>
            <p:ph idx="1"/>
          </p:nvPr>
        </p:nvSpPr>
        <p:spPr>
          <a:xfrm>
            <a:off x="685799" y="1524000"/>
            <a:ext cx="7992533" cy="4572000"/>
          </a:xfrm>
        </p:spPr>
        <p:txBody>
          <a:bodyPr/>
          <a:lstStyle/>
          <a:p>
            <a:r>
              <a:rPr lang="en-US" dirty="0" err="1" smtClean="0"/>
              <a:t>a+b+c</a:t>
            </a:r>
            <a:r>
              <a:rPr lang="en-US" dirty="0" smtClean="0"/>
              <a:t>   </a:t>
            </a:r>
            <a:r>
              <a:rPr lang="en-US" dirty="0" smtClean="0">
                <a:solidFill>
                  <a:srgbClr val="800000"/>
                </a:solidFill>
              </a:rPr>
              <a:t>constant </a:t>
            </a:r>
            <a:r>
              <a:rPr lang="en-US" dirty="0" smtClean="0"/>
              <a:t>after each iteration</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Helvetica"/>
                <a:cs typeface="Helvetica"/>
              </a:rPr>
              <a:pPr>
                <a:defRPr/>
              </a:pPr>
              <a:t>148</a:t>
            </a:fld>
            <a:endParaRPr lang="en-US" dirty="0">
              <a:latin typeface="Helvetica"/>
              <a:cs typeface="Helvetica"/>
            </a:endParaRPr>
          </a:p>
        </p:txBody>
      </p:sp>
      <p:sp>
        <p:nvSpPr>
          <p:cNvPr id="25" name="TextBox 24"/>
          <p:cNvSpPr txBox="1"/>
          <p:nvPr/>
        </p:nvSpPr>
        <p:spPr>
          <a:xfrm>
            <a:off x="2835618" y="3852752"/>
            <a:ext cx="338554" cy="461665"/>
          </a:xfrm>
          <a:prstGeom prst="rect">
            <a:avLst/>
          </a:prstGeom>
          <a:noFill/>
        </p:spPr>
        <p:txBody>
          <a:bodyPr wrap="none" rtlCol="0">
            <a:spAutoFit/>
          </a:bodyPr>
          <a:lstStyle/>
          <a:p>
            <a:pPr>
              <a:buNone/>
            </a:pPr>
            <a:r>
              <a:rPr lang="en-US" dirty="0">
                <a:latin typeface="Helvetica"/>
                <a:cs typeface="Helvetica"/>
              </a:rPr>
              <a:t>c</a:t>
            </a:r>
          </a:p>
        </p:txBody>
      </p:sp>
      <p:sp>
        <p:nvSpPr>
          <p:cNvPr id="26" name="TextBox 25"/>
          <p:cNvSpPr txBox="1"/>
          <p:nvPr/>
        </p:nvSpPr>
        <p:spPr>
          <a:xfrm>
            <a:off x="4607504" y="3085260"/>
            <a:ext cx="367258" cy="461665"/>
          </a:xfrm>
          <a:prstGeom prst="rect">
            <a:avLst/>
          </a:prstGeom>
          <a:noFill/>
        </p:spPr>
        <p:txBody>
          <a:bodyPr wrap="none" rtlCol="0">
            <a:spAutoFit/>
          </a:bodyPr>
          <a:lstStyle/>
          <a:p>
            <a:pPr>
              <a:buNone/>
            </a:pPr>
            <a:r>
              <a:rPr lang="en-US" dirty="0">
                <a:latin typeface="Helvetica"/>
                <a:cs typeface="Helvetica"/>
              </a:rPr>
              <a:t>b</a:t>
            </a:r>
          </a:p>
        </p:txBody>
      </p:sp>
      <p:sp>
        <p:nvSpPr>
          <p:cNvPr id="27" name="TextBox 26"/>
          <p:cNvSpPr txBox="1"/>
          <p:nvPr/>
        </p:nvSpPr>
        <p:spPr>
          <a:xfrm>
            <a:off x="4356468" y="5746082"/>
            <a:ext cx="355837" cy="461665"/>
          </a:xfrm>
          <a:prstGeom prst="rect">
            <a:avLst/>
          </a:prstGeom>
          <a:noFill/>
        </p:spPr>
        <p:txBody>
          <a:bodyPr wrap="none" rtlCol="0">
            <a:spAutoFit/>
          </a:bodyPr>
          <a:lstStyle/>
          <a:p>
            <a:pPr>
              <a:buNone/>
            </a:pPr>
            <a:r>
              <a:rPr lang="en-US" dirty="0">
                <a:latin typeface="Helvetica"/>
                <a:cs typeface="Helvetica"/>
              </a:rPr>
              <a:t>a</a:t>
            </a:r>
          </a:p>
        </p:txBody>
      </p:sp>
      <p:grpSp>
        <p:nvGrpSpPr>
          <p:cNvPr id="28" name="Group 27"/>
          <p:cNvGrpSpPr/>
          <p:nvPr/>
        </p:nvGrpSpPr>
        <p:grpSpPr>
          <a:xfrm>
            <a:off x="2971909" y="3004255"/>
            <a:ext cx="2685977" cy="3081880"/>
            <a:chOff x="2971909" y="3004255"/>
            <a:chExt cx="2685977" cy="3081880"/>
          </a:xfrm>
        </p:grpSpPr>
        <p:pic>
          <p:nvPicPr>
            <p:cNvPr id="29" name="Picture 28"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909" y="3769001"/>
              <a:ext cx="1020562" cy="1162465"/>
            </a:xfrm>
            <a:prstGeom prst="rect">
              <a:avLst/>
            </a:prstGeom>
          </p:spPr>
        </p:pic>
        <p:pic>
          <p:nvPicPr>
            <p:cNvPr id="30" name="Picture 29"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334" y="4923670"/>
              <a:ext cx="1020562" cy="1162465"/>
            </a:xfrm>
            <a:prstGeom prst="rect">
              <a:avLst/>
            </a:prstGeom>
          </p:spPr>
        </p:pic>
        <p:pic>
          <p:nvPicPr>
            <p:cNvPr id="31" name="Picture 30"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7324" y="3004255"/>
              <a:ext cx="1020562" cy="1162465"/>
            </a:xfrm>
            <a:prstGeom prst="rect">
              <a:avLst/>
            </a:prstGeom>
          </p:spPr>
        </p:pic>
        <p:cxnSp>
          <p:nvCxnSpPr>
            <p:cNvPr id="32" name="Straight Arrow Connector 31"/>
            <p:cNvCxnSpPr/>
            <p:nvPr/>
          </p:nvCxnSpPr>
          <p:spPr bwMode="auto">
            <a:xfrm flipV="1">
              <a:off x="3785973" y="3940623"/>
              <a:ext cx="851243" cy="549189"/>
            </a:xfrm>
            <a:prstGeom prst="straightConnector1">
              <a:avLst/>
            </a:prstGeom>
            <a:solidFill>
              <a:schemeClr val="accent1"/>
            </a:solidFill>
            <a:ln w="28575" cap="flat" cmpd="sng" algn="ctr">
              <a:solidFill>
                <a:srgbClr val="800000"/>
              </a:solidFill>
              <a:prstDash val="solid"/>
              <a:round/>
              <a:headEnd type="none" w="med" len="med"/>
              <a:tailEnd type="arrow"/>
            </a:ln>
            <a:effectLst/>
          </p:spPr>
        </p:cxnSp>
        <p:cxnSp>
          <p:nvCxnSpPr>
            <p:cNvPr id="33" name="Straight Connector 32"/>
            <p:cNvCxnSpPr>
              <a:endCxn id="30" idx="1"/>
            </p:cNvCxnSpPr>
            <p:nvPr/>
          </p:nvCxnSpPr>
          <p:spPr bwMode="auto">
            <a:xfrm>
              <a:off x="3731054" y="4929163"/>
              <a:ext cx="814280" cy="575740"/>
            </a:xfrm>
            <a:prstGeom prst="line">
              <a:avLst/>
            </a:prstGeom>
            <a:solidFill>
              <a:schemeClr val="accent1"/>
            </a:solidFill>
            <a:ln w="28575" cap="flat" cmpd="sng" algn="ctr">
              <a:solidFill>
                <a:srgbClr val="800000"/>
              </a:solidFill>
              <a:prstDash val="solid"/>
              <a:round/>
              <a:headEnd type="none" w="med" len="med"/>
              <a:tailEnd type="arrow" w="med" len="med"/>
            </a:ln>
            <a:effectLst/>
          </p:spPr>
        </p:cxnSp>
        <p:cxnSp>
          <p:nvCxnSpPr>
            <p:cNvPr id="34" name="Straight Arrow Connector 33"/>
            <p:cNvCxnSpPr/>
            <p:nvPr/>
          </p:nvCxnSpPr>
          <p:spPr bwMode="auto">
            <a:xfrm flipV="1">
              <a:off x="3853700" y="4057741"/>
              <a:ext cx="851243" cy="549189"/>
            </a:xfrm>
            <a:prstGeom prst="straightConnector1">
              <a:avLst/>
            </a:prstGeom>
            <a:solidFill>
              <a:schemeClr val="accent1"/>
            </a:solidFill>
            <a:ln w="28575" cap="flat" cmpd="sng" algn="ctr">
              <a:solidFill>
                <a:srgbClr val="0000FF"/>
              </a:solidFill>
              <a:prstDash val="solid"/>
              <a:round/>
              <a:headEnd type="arrow" w="med" len="med"/>
              <a:tailEnd type="none"/>
            </a:ln>
            <a:effectLst/>
          </p:spPr>
        </p:cxnSp>
        <p:cxnSp>
          <p:nvCxnSpPr>
            <p:cNvPr id="35" name="Straight Connector 34"/>
            <p:cNvCxnSpPr/>
            <p:nvPr/>
          </p:nvCxnSpPr>
          <p:spPr bwMode="auto">
            <a:xfrm>
              <a:off x="3643565" y="5032174"/>
              <a:ext cx="814280" cy="575740"/>
            </a:xfrm>
            <a:prstGeom prst="line">
              <a:avLst/>
            </a:prstGeom>
            <a:solidFill>
              <a:schemeClr val="accent1"/>
            </a:solidFill>
            <a:ln w="28575" cap="flat" cmpd="sng" algn="ctr">
              <a:solidFill>
                <a:srgbClr val="1C941E"/>
              </a:solidFill>
              <a:prstDash val="solid"/>
              <a:round/>
              <a:headEnd type="arrow" w="med" len="med"/>
              <a:tailEnd type="none" w="med" len="med"/>
            </a:ln>
            <a:effectLst/>
          </p:spPr>
        </p:cxnSp>
      </p:grpSp>
      <p:sp>
        <p:nvSpPr>
          <p:cNvPr id="37" name="TextBox 36"/>
          <p:cNvSpPr txBox="1"/>
          <p:nvPr/>
        </p:nvSpPr>
        <p:spPr>
          <a:xfrm>
            <a:off x="1797112" y="4297252"/>
            <a:ext cx="595235" cy="461665"/>
          </a:xfrm>
          <a:prstGeom prst="rect">
            <a:avLst/>
          </a:prstGeom>
          <a:noFill/>
        </p:spPr>
        <p:txBody>
          <a:bodyPr wrap="none" rtlCol="0">
            <a:spAutoFit/>
          </a:bodyPr>
          <a:lstStyle/>
          <a:p>
            <a:pPr>
              <a:buNone/>
            </a:pPr>
            <a:r>
              <a:rPr lang="en-US" dirty="0" smtClean="0">
                <a:solidFill>
                  <a:srgbClr val="800000"/>
                </a:solidFill>
                <a:latin typeface="Helvetica"/>
                <a:cs typeface="Helvetica"/>
              </a:rPr>
              <a:t>c/2</a:t>
            </a:r>
            <a:endParaRPr lang="en-US" dirty="0">
              <a:solidFill>
                <a:srgbClr val="800000"/>
              </a:solidFill>
              <a:latin typeface="Helvetica"/>
              <a:cs typeface="Helvetica"/>
            </a:endParaRPr>
          </a:p>
        </p:txBody>
      </p:sp>
      <p:sp>
        <p:nvSpPr>
          <p:cNvPr id="41" name="TextBox 40"/>
          <p:cNvSpPr txBox="1"/>
          <p:nvPr/>
        </p:nvSpPr>
        <p:spPr>
          <a:xfrm>
            <a:off x="3895243" y="3570111"/>
            <a:ext cx="595235" cy="461665"/>
          </a:xfrm>
          <a:prstGeom prst="rect">
            <a:avLst/>
          </a:prstGeom>
          <a:noFill/>
        </p:spPr>
        <p:txBody>
          <a:bodyPr wrap="none" rtlCol="0">
            <a:spAutoFit/>
          </a:bodyPr>
          <a:lstStyle/>
          <a:p>
            <a:pPr>
              <a:buNone/>
            </a:pPr>
            <a:r>
              <a:rPr lang="en-US" dirty="0" smtClean="0">
                <a:solidFill>
                  <a:srgbClr val="800000"/>
                </a:solidFill>
                <a:latin typeface="Helvetica"/>
                <a:cs typeface="Helvetica"/>
              </a:rPr>
              <a:t>c/4</a:t>
            </a:r>
            <a:endParaRPr lang="en-US" dirty="0">
              <a:solidFill>
                <a:srgbClr val="800000"/>
              </a:solidFill>
              <a:latin typeface="Helvetica"/>
              <a:cs typeface="Helvetica"/>
            </a:endParaRPr>
          </a:p>
        </p:txBody>
      </p:sp>
      <p:sp>
        <p:nvSpPr>
          <p:cNvPr id="42" name="TextBox 41"/>
          <p:cNvSpPr txBox="1"/>
          <p:nvPr/>
        </p:nvSpPr>
        <p:spPr>
          <a:xfrm>
            <a:off x="4104087" y="4893730"/>
            <a:ext cx="595235" cy="461665"/>
          </a:xfrm>
          <a:prstGeom prst="rect">
            <a:avLst/>
          </a:prstGeom>
          <a:noFill/>
        </p:spPr>
        <p:txBody>
          <a:bodyPr wrap="none" rtlCol="0">
            <a:spAutoFit/>
          </a:bodyPr>
          <a:lstStyle/>
          <a:p>
            <a:pPr>
              <a:buNone/>
            </a:pPr>
            <a:r>
              <a:rPr lang="en-US" dirty="0" smtClean="0">
                <a:solidFill>
                  <a:srgbClr val="800000"/>
                </a:solidFill>
                <a:latin typeface="Helvetica"/>
                <a:cs typeface="Helvetica"/>
              </a:rPr>
              <a:t>c/4</a:t>
            </a:r>
            <a:endParaRPr lang="en-US" dirty="0">
              <a:solidFill>
                <a:srgbClr val="800000"/>
              </a:solidFill>
              <a:latin typeface="Helvetica"/>
              <a:cs typeface="Helvetica"/>
            </a:endParaRPr>
          </a:p>
        </p:txBody>
      </p:sp>
      <p:sp>
        <p:nvSpPr>
          <p:cNvPr id="43" name="Freeform 42"/>
          <p:cNvSpPr/>
          <p:nvPr/>
        </p:nvSpPr>
        <p:spPr>
          <a:xfrm>
            <a:off x="5354821" y="5326943"/>
            <a:ext cx="600068" cy="345723"/>
          </a:xfrm>
          <a:custGeom>
            <a:avLst/>
            <a:gdLst>
              <a:gd name="connsiteX0" fmla="*/ 691790 w 769401"/>
              <a:gd name="connsiteY0" fmla="*/ 0 h 754945"/>
              <a:gd name="connsiteX1" fmla="*/ 345 w 769401"/>
              <a:gd name="connsiteY1" fmla="*/ 359833 h 754945"/>
              <a:gd name="connsiteX2" fmla="*/ 769401 w 769401"/>
              <a:gd name="connsiteY2" fmla="*/ 754945 h 754945"/>
            </a:gdLst>
            <a:ahLst/>
            <a:cxnLst>
              <a:cxn ang="0">
                <a:pos x="connsiteX0" y="connsiteY0"/>
              </a:cxn>
              <a:cxn ang="0">
                <a:pos x="connsiteX1" y="connsiteY1"/>
              </a:cxn>
              <a:cxn ang="0">
                <a:pos x="connsiteX2" y="connsiteY2"/>
              </a:cxn>
            </a:cxnLst>
            <a:rect l="l" t="t" r="r" b="b"/>
            <a:pathLst>
              <a:path w="769401" h="754945">
                <a:moveTo>
                  <a:pt x="691790" y="0"/>
                </a:moveTo>
                <a:cubicBezTo>
                  <a:pt x="339600" y="117004"/>
                  <a:pt x="-12590" y="234009"/>
                  <a:pt x="345" y="359833"/>
                </a:cubicBezTo>
                <a:cubicBezTo>
                  <a:pt x="13280" y="485657"/>
                  <a:pt x="769401" y="754945"/>
                  <a:pt x="769401" y="754945"/>
                </a:cubicBezTo>
              </a:path>
            </a:pathLst>
          </a:custGeom>
          <a:ln w="28575">
            <a:solidFill>
              <a:srgbClr val="1C941E"/>
            </a:solidFill>
            <a:tailEnd type="arrow"/>
          </a:ln>
          <a:scene3d>
            <a:camera prst="orthographicFront">
              <a:rot lat="0" lon="0" rev="108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44" name="TextBox 43"/>
          <p:cNvSpPr txBox="1"/>
          <p:nvPr/>
        </p:nvSpPr>
        <p:spPr>
          <a:xfrm>
            <a:off x="3563457" y="5271907"/>
            <a:ext cx="612517" cy="461665"/>
          </a:xfrm>
          <a:prstGeom prst="rect">
            <a:avLst/>
          </a:prstGeom>
          <a:noFill/>
        </p:spPr>
        <p:txBody>
          <a:bodyPr wrap="none" rtlCol="0">
            <a:spAutoFit/>
          </a:bodyPr>
          <a:lstStyle/>
          <a:p>
            <a:pPr>
              <a:buNone/>
            </a:pPr>
            <a:r>
              <a:rPr lang="en-US" dirty="0">
                <a:solidFill>
                  <a:srgbClr val="1C941E"/>
                </a:solidFill>
                <a:latin typeface="Helvetica"/>
                <a:cs typeface="Helvetica"/>
              </a:rPr>
              <a:t>a</a:t>
            </a:r>
            <a:r>
              <a:rPr lang="en-US" dirty="0" smtClean="0">
                <a:solidFill>
                  <a:srgbClr val="1C941E"/>
                </a:solidFill>
                <a:latin typeface="Helvetica"/>
                <a:cs typeface="Helvetica"/>
              </a:rPr>
              <a:t>/4</a:t>
            </a:r>
            <a:endParaRPr lang="en-US" dirty="0">
              <a:solidFill>
                <a:srgbClr val="1C941E"/>
              </a:solidFill>
              <a:latin typeface="Helvetica"/>
              <a:cs typeface="Helvetica"/>
            </a:endParaRPr>
          </a:p>
        </p:txBody>
      </p:sp>
      <p:sp>
        <p:nvSpPr>
          <p:cNvPr id="45" name="TextBox 44"/>
          <p:cNvSpPr txBox="1"/>
          <p:nvPr/>
        </p:nvSpPr>
        <p:spPr>
          <a:xfrm>
            <a:off x="4266190" y="4246030"/>
            <a:ext cx="612517" cy="461665"/>
          </a:xfrm>
          <a:prstGeom prst="rect">
            <a:avLst/>
          </a:prstGeom>
          <a:noFill/>
        </p:spPr>
        <p:txBody>
          <a:bodyPr wrap="none" rtlCol="0">
            <a:spAutoFit/>
          </a:bodyPr>
          <a:lstStyle/>
          <a:p>
            <a:pPr>
              <a:buNone/>
            </a:pPr>
            <a:r>
              <a:rPr lang="en-US" dirty="0" smtClean="0">
                <a:solidFill>
                  <a:srgbClr val="3366FF"/>
                </a:solidFill>
                <a:latin typeface="Helvetica"/>
                <a:cs typeface="Helvetica"/>
              </a:rPr>
              <a:t>b/4</a:t>
            </a:r>
            <a:endParaRPr lang="en-US" dirty="0">
              <a:solidFill>
                <a:srgbClr val="3366FF"/>
              </a:solidFill>
              <a:latin typeface="Helvetica"/>
              <a:cs typeface="Helvetica"/>
            </a:endParaRPr>
          </a:p>
        </p:txBody>
      </p:sp>
      <p:sp>
        <p:nvSpPr>
          <p:cNvPr id="46" name="TextBox 45"/>
          <p:cNvSpPr txBox="1"/>
          <p:nvPr/>
        </p:nvSpPr>
        <p:spPr>
          <a:xfrm>
            <a:off x="334732" y="5175422"/>
            <a:ext cx="2400567" cy="461665"/>
          </a:xfrm>
          <a:prstGeom prst="rect">
            <a:avLst/>
          </a:prstGeom>
          <a:solidFill>
            <a:srgbClr val="FFFF00"/>
          </a:solidFill>
        </p:spPr>
        <p:txBody>
          <a:bodyPr wrap="none" rtlCol="0">
            <a:spAutoFit/>
          </a:bodyPr>
          <a:lstStyle/>
          <a:p>
            <a:pPr>
              <a:buNone/>
            </a:pPr>
            <a:r>
              <a:rPr lang="en-US" dirty="0">
                <a:solidFill>
                  <a:srgbClr val="008000"/>
                </a:solidFill>
                <a:latin typeface="Helvetica"/>
                <a:cs typeface="Helvetica"/>
              </a:rPr>
              <a:t>c</a:t>
            </a:r>
            <a:r>
              <a:rPr lang="en-US" dirty="0" smtClean="0">
                <a:latin typeface="Helvetica"/>
                <a:cs typeface="Helvetica"/>
              </a:rPr>
              <a:t> = </a:t>
            </a:r>
            <a:r>
              <a:rPr lang="en-US" dirty="0" smtClean="0">
                <a:solidFill>
                  <a:srgbClr val="FF0000"/>
                </a:solidFill>
                <a:latin typeface="Helvetica"/>
                <a:cs typeface="Helvetica"/>
              </a:rPr>
              <a:t>a</a:t>
            </a:r>
            <a:r>
              <a:rPr lang="en-US" dirty="0" smtClean="0">
                <a:latin typeface="Helvetica"/>
                <a:cs typeface="Helvetica"/>
              </a:rPr>
              <a:t>/4+</a:t>
            </a:r>
            <a:r>
              <a:rPr lang="en-US" dirty="0" smtClean="0">
                <a:solidFill>
                  <a:srgbClr val="FF0000"/>
                </a:solidFill>
                <a:latin typeface="Helvetica"/>
                <a:cs typeface="Helvetica"/>
              </a:rPr>
              <a:t>b</a:t>
            </a:r>
            <a:r>
              <a:rPr lang="en-US" dirty="0" smtClean="0">
                <a:latin typeface="Helvetica"/>
                <a:cs typeface="Helvetica"/>
              </a:rPr>
              <a:t>/4+</a:t>
            </a:r>
            <a:r>
              <a:rPr lang="en-US" dirty="0" smtClean="0">
                <a:solidFill>
                  <a:srgbClr val="FF0000"/>
                </a:solidFill>
                <a:latin typeface="Helvetica"/>
                <a:cs typeface="Helvetica"/>
              </a:rPr>
              <a:t>c</a:t>
            </a:r>
            <a:r>
              <a:rPr lang="en-US" dirty="0" smtClean="0">
                <a:latin typeface="Helvetica"/>
                <a:cs typeface="Helvetica"/>
              </a:rPr>
              <a:t>/2</a:t>
            </a:r>
            <a:endParaRPr lang="en-US" dirty="0">
              <a:latin typeface="Helvetica"/>
              <a:cs typeface="Helvetica"/>
            </a:endParaRPr>
          </a:p>
        </p:txBody>
      </p:sp>
      <p:sp>
        <p:nvSpPr>
          <p:cNvPr id="47" name="Freeform 46"/>
          <p:cNvSpPr/>
          <p:nvPr/>
        </p:nvSpPr>
        <p:spPr>
          <a:xfrm>
            <a:off x="5415492" y="3397954"/>
            <a:ext cx="600068" cy="345723"/>
          </a:xfrm>
          <a:custGeom>
            <a:avLst/>
            <a:gdLst>
              <a:gd name="connsiteX0" fmla="*/ 691790 w 769401"/>
              <a:gd name="connsiteY0" fmla="*/ 0 h 754945"/>
              <a:gd name="connsiteX1" fmla="*/ 345 w 769401"/>
              <a:gd name="connsiteY1" fmla="*/ 359833 h 754945"/>
              <a:gd name="connsiteX2" fmla="*/ 769401 w 769401"/>
              <a:gd name="connsiteY2" fmla="*/ 754945 h 754945"/>
            </a:gdLst>
            <a:ahLst/>
            <a:cxnLst>
              <a:cxn ang="0">
                <a:pos x="connsiteX0" y="connsiteY0"/>
              </a:cxn>
              <a:cxn ang="0">
                <a:pos x="connsiteX1" y="connsiteY1"/>
              </a:cxn>
              <a:cxn ang="0">
                <a:pos x="connsiteX2" y="connsiteY2"/>
              </a:cxn>
            </a:cxnLst>
            <a:rect l="l" t="t" r="r" b="b"/>
            <a:pathLst>
              <a:path w="769401" h="754945">
                <a:moveTo>
                  <a:pt x="691790" y="0"/>
                </a:moveTo>
                <a:cubicBezTo>
                  <a:pt x="339600" y="117004"/>
                  <a:pt x="-12590" y="234009"/>
                  <a:pt x="345" y="359833"/>
                </a:cubicBezTo>
                <a:cubicBezTo>
                  <a:pt x="13280" y="485657"/>
                  <a:pt x="769401" y="754945"/>
                  <a:pt x="769401" y="754945"/>
                </a:cubicBezTo>
              </a:path>
            </a:pathLst>
          </a:custGeom>
          <a:ln w="28575">
            <a:solidFill>
              <a:srgbClr val="0000FF"/>
            </a:solidFill>
            <a:tailEnd type="arrow"/>
          </a:ln>
          <a:scene3d>
            <a:camera prst="orthographicFront">
              <a:rot lat="0" lon="0" rev="108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48" name="TextBox 47"/>
          <p:cNvSpPr txBox="1"/>
          <p:nvPr/>
        </p:nvSpPr>
        <p:spPr>
          <a:xfrm>
            <a:off x="6103942" y="3375374"/>
            <a:ext cx="783688" cy="461665"/>
          </a:xfrm>
          <a:prstGeom prst="rect">
            <a:avLst/>
          </a:prstGeom>
          <a:noFill/>
        </p:spPr>
        <p:txBody>
          <a:bodyPr wrap="none" rtlCol="0">
            <a:spAutoFit/>
          </a:bodyPr>
          <a:lstStyle/>
          <a:p>
            <a:pPr>
              <a:buNone/>
            </a:pPr>
            <a:r>
              <a:rPr lang="en-US" dirty="0" smtClean="0">
                <a:solidFill>
                  <a:srgbClr val="3366FF"/>
                </a:solidFill>
                <a:latin typeface="Helvetica"/>
                <a:cs typeface="Helvetica"/>
              </a:rPr>
              <a:t>3b/4</a:t>
            </a:r>
            <a:endParaRPr lang="en-US" dirty="0">
              <a:solidFill>
                <a:srgbClr val="3366FF"/>
              </a:solidFill>
              <a:latin typeface="Helvetica"/>
              <a:cs typeface="Helvetica"/>
            </a:endParaRPr>
          </a:p>
        </p:txBody>
      </p:sp>
      <p:sp>
        <p:nvSpPr>
          <p:cNvPr id="49" name="Freeform 48"/>
          <p:cNvSpPr/>
          <p:nvPr/>
        </p:nvSpPr>
        <p:spPr>
          <a:xfrm>
            <a:off x="2360443" y="4442177"/>
            <a:ext cx="600068" cy="345723"/>
          </a:xfrm>
          <a:custGeom>
            <a:avLst/>
            <a:gdLst>
              <a:gd name="connsiteX0" fmla="*/ 691790 w 769401"/>
              <a:gd name="connsiteY0" fmla="*/ 0 h 754945"/>
              <a:gd name="connsiteX1" fmla="*/ 345 w 769401"/>
              <a:gd name="connsiteY1" fmla="*/ 359833 h 754945"/>
              <a:gd name="connsiteX2" fmla="*/ 769401 w 769401"/>
              <a:gd name="connsiteY2" fmla="*/ 754945 h 754945"/>
            </a:gdLst>
            <a:ahLst/>
            <a:cxnLst>
              <a:cxn ang="0">
                <a:pos x="connsiteX0" y="connsiteY0"/>
              </a:cxn>
              <a:cxn ang="0">
                <a:pos x="connsiteX1" y="connsiteY1"/>
              </a:cxn>
              <a:cxn ang="0">
                <a:pos x="connsiteX2" y="connsiteY2"/>
              </a:cxn>
            </a:cxnLst>
            <a:rect l="l" t="t" r="r" b="b"/>
            <a:pathLst>
              <a:path w="769401" h="754945">
                <a:moveTo>
                  <a:pt x="691790" y="0"/>
                </a:moveTo>
                <a:cubicBezTo>
                  <a:pt x="339600" y="117004"/>
                  <a:pt x="-12590" y="234009"/>
                  <a:pt x="345" y="359833"/>
                </a:cubicBezTo>
                <a:cubicBezTo>
                  <a:pt x="13280" y="485657"/>
                  <a:pt x="769401" y="754945"/>
                  <a:pt x="769401" y="754945"/>
                </a:cubicBezTo>
              </a:path>
            </a:pathLst>
          </a:custGeom>
          <a:ln w="28575">
            <a:solidFill>
              <a:srgbClr val="800000"/>
            </a:solidFill>
            <a:tailEnd type="arrow"/>
          </a:ln>
          <a:scene3d>
            <a:camera prst="orthographicFront">
              <a:rot lat="0" lon="0" rev="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50" name="TextBox 49"/>
          <p:cNvSpPr txBox="1"/>
          <p:nvPr/>
        </p:nvSpPr>
        <p:spPr>
          <a:xfrm>
            <a:off x="6050328" y="5353751"/>
            <a:ext cx="783688" cy="461665"/>
          </a:xfrm>
          <a:prstGeom prst="rect">
            <a:avLst/>
          </a:prstGeom>
          <a:noFill/>
        </p:spPr>
        <p:txBody>
          <a:bodyPr wrap="none" rtlCol="0">
            <a:spAutoFit/>
          </a:bodyPr>
          <a:lstStyle/>
          <a:p>
            <a:pPr>
              <a:buNone/>
            </a:pPr>
            <a:r>
              <a:rPr lang="en-US" dirty="0" smtClean="0">
                <a:solidFill>
                  <a:srgbClr val="1C941E"/>
                </a:solidFill>
                <a:latin typeface="Helvetica"/>
                <a:cs typeface="Helvetica"/>
              </a:rPr>
              <a:t>3a/4</a:t>
            </a:r>
            <a:endParaRPr lang="en-US" dirty="0">
              <a:solidFill>
                <a:srgbClr val="1C941E"/>
              </a:solidFill>
              <a:latin typeface="Helvetica"/>
              <a:cs typeface="Helvetica"/>
            </a:endParaRPr>
          </a:p>
        </p:txBody>
      </p:sp>
      <p:sp>
        <p:nvSpPr>
          <p:cNvPr id="36" name="TextBox 35"/>
          <p:cNvSpPr txBox="1"/>
          <p:nvPr/>
        </p:nvSpPr>
        <p:spPr>
          <a:xfrm>
            <a:off x="7101731" y="5425189"/>
            <a:ext cx="1981432" cy="461665"/>
          </a:xfrm>
          <a:prstGeom prst="rect">
            <a:avLst/>
          </a:prstGeom>
          <a:solidFill>
            <a:srgbClr val="FFFF00"/>
          </a:solidFill>
        </p:spPr>
        <p:txBody>
          <a:bodyPr wrap="none" rtlCol="0">
            <a:spAutoFit/>
          </a:bodyPr>
          <a:lstStyle/>
          <a:p>
            <a:pPr>
              <a:buNone/>
            </a:pPr>
            <a:r>
              <a:rPr lang="en-US" dirty="0" smtClean="0">
                <a:solidFill>
                  <a:srgbClr val="008000"/>
                </a:solidFill>
                <a:latin typeface="Helvetica"/>
                <a:cs typeface="Helvetica"/>
              </a:rPr>
              <a:t>a</a:t>
            </a:r>
            <a:r>
              <a:rPr lang="en-US" dirty="0" smtClean="0">
                <a:latin typeface="Helvetica"/>
                <a:cs typeface="Helvetica"/>
              </a:rPr>
              <a:t> = 3</a:t>
            </a:r>
            <a:r>
              <a:rPr lang="en-US" dirty="0" smtClean="0">
                <a:solidFill>
                  <a:srgbClr val="FF0000"/>
                </a:solidFill>
                <a:latin typeface="Helvetica"/>
                <a:cs typeface="Helvetica"/>
              </a:rPr>
              <a:t>a</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38" name="TextBox 37"/>
          <p:cNvSpPr txBox="1"/>
          <p:nvPr/>
        </p:nvSpPr>
        <p:spPr>
          <a:xfrm>
            <a:off x="7113019" y="3404478"/>
            <a:ext cx="1981432" cy="461665"/>
          </a:xfrm>
          <a:prstGeom prst="rect">
            <a:avLst/>
          </a:prstGeom>
          <a:solidFill>
            <a:srgbClr val="FFFF00"/>
          </a:solidFill>
        </p:spPr>
        <p:txBody>
          <a:bodyPr wrap="none" rtlCol="0">
            <a:spAutoFit/>
          </a:bodyPr>
          <a:lstStyle/>
          <a:p>
            <a:pPr>
              <a:buNone/>
            </a:pPr>
            <a:r>
              <a:rPr lang="en-US" dirty="0">
                <a:solidFill>
                  <a:srgbClr val="008000"/>
                </a:solidFill>
                <a:latin typeface="Helvetica"/>
                <a:cs typeface="Helvetica"/>
              </a:rPr>
              <a:t>b</a:t>
            </a:r>
            <a:r>
              <a:rPr lang="en-US" dirty="0" smtClean="0">
                <a:latin typeface="Helvetica"/>
                <a:cs typeface="Helvetica"/>
              </a:rPr>
              <a:t> = 3</a:t>
            </a:r>
            <a:r>
              <a:rPr lang="en-US" dirty="0">
                <a:solidFill>
                  <a:srgbClr val="FF0000"/>
                </a:solidFill>
                <a:latin typeface="Helvetica"/>
                <a:cs typeface="Helvetica"/>
              </a:rPr>
              <a:t>b</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Tree>
    <p:extLst>
      <p:ext uri="{BB962C8B-B14F-4D97-AF65-F5344CB8AC3E}">
        <p14:creationId xmlns:p14="http://schemas.microsoft.com/office/powerpoint/2010/main" val="49629419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Wireless Transmissions Unreliable</a:t>
            </a:r>
            <a:endParaRPr lang="en-US" dirty="0"/>
          </a:p>
        </p:txBody>
      </p:sp>
      <p:sp>
        <p:nvSpPr>
          <p:cNvPr id="6" name="Content Placeholder 5"/>
          <p:cNvSpPr>
            <a:spLocks noGrp="1"/>
          </p:cNvSpPr>
          <p:nvPr>
            <p:ph idx="1"/>
          </p:nvPr>
        </p:nvSpPr>
        <p:spPr/>
        <p:txBody>
          <a:bodyPr/>
          <a:lstStyle/>
          <a:p>
            <a:endParaRPr lang="en-US" dirty="0" smtClean="0">
              <a:sym typeface="Wingdings"/>
            </a:endParaRP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Helvetica"/>
                <a:cs typeface="Helvetica"/>
              </a:rPr>
              <a:pPr>
                <a:defRPr/>
              </a:pPr>
              <a:t>149</a:t>
            </a:fld>
            <a:endParaRPr lang="en-US" dirty="0">
              <a:latin typeface="Helvetica"/>
              <a:cs typeface="Helvetica"/>
            </a:endParaRPr>
          </a:p>
        </p:txBody>
      </p:sp>
      <p:sp>
        <p:nvSpPr>
          <p:cNvPr id="17" name="TextBox 16"/>
          <p:cNvSpPr txBox="1"/>
          <p:nvPr/>
        </p:nvSpPr>
        <p:spPr>
          <a:xfrm>
            <a:off x="5965787" y="5312300"/>
            <a:ext cx="1981432" cy="461665"/>
          </a:xfrm>
          <a:prstGeom prst="rect">
            <a:avLst/>
          </a:prstGeom>
          <a:noFill/>
        </p:spPr>
        <p:txBody>
          <a:bodyPr wrap="none" rtlCol="0">
            <a:spAutoFit/>
          </a:bodyPr>
          <a:lstStyle/>
          <a:p>
            <a:pPr>
              <a:buNone/>
            </a:pPr>
            <a:r>
              <a:rPr lang="en-US" dirty="0" smtClean="0">
                <a:solidFill>
                  <a:srgbClr val="008000"/>
                </a:solidFill>
                <a:latin typeface="Helvetica"/>
                <a:cs typeface="Helvetica"/>
              </a:rPr>
              <a:t>a</a:t>
            </a:r>
            <a:r>
              <a:rPr lang="en-US" dirty="0" smtClean="0">
                <a:latin typeface="Helvetica"/>
                <a:cs typeface="Helvetica"/>
              </a:rPr>
              <a:t> = 3</a:t>
            </a:r>
            <a:r>
              <a:rPr lang="en-US" dirty="0" smtClean="0">
                <a:solidFill>
                  <a:srgbClr val="FF0000"/>
                </a:solidFill>
                <a:latin typeface="Helvetica"/>
                <a:cs typeface="Helvetica"/>
              </a:rPr>
              <a:t>a</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18" name="TextBox 17"/>
          <p:cNvSpPr txBox="1"/>
          <p:nvPr/>
        </p:nvSpPr>
        <p:spPr>
          <a:xfrm>
            <a:off x="5977075" y="3291589"/>
            <a:ext cx="1981432" cy="461665"/>
          </a:xfrm>
          <a:prstGeom prst="rect">
            <a:avLst/>
          </a:prstGeom>
          <a:noFill/>
        </p:spPr>
        <p:txBody>
          <a:bodyPr wrap="none" rtlCol="0">
            <a:spAutoFit/>
          </a:bodyPr>
          <a:lstStyle/>
          <a:p>
            <a:pPr>
              <a:buNone/>
            </a:pPr>
            <a:r>
              <a:rPr lang="en-US" dirty="0">
                <a:solidFill>
                  <a:srgbClr val="008000"/>
                </a:solidFill>
                <a:latin typeface="Helvetica"/>
                <a:cs typeface="Helvetica"/>
              </a:rPr>
              <a:t>b</a:t>
            </a:r>
            <a:r>
              <a:rPr lang="en-US" dirty="0" smtClean="0">
                <a:latin typeface="Helvetica"/>
                <a:cs typeface="Helvetica"/>
              </a:rPr>
              <a:t> = 3</a:t>
            </a:r>
            <a:r>
              <a:rPr lang="en-US" dirty="0">
                <a:solidFill>
                  <a:srgbClr val="FF0000"/>
                </a:solidFill>
                <a:latin typeface="Helvetica"/>
                <a:cs typeface="Helvetica"/>
              </a:rPr>
              <a:t>b</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21" name="TextBox 20"/>
          <p:cNvSpPr txBox="1"/>
          <p:nvPr/>
        </p:nvSpPr>
        <p:spPr>
          <a:xfrm>
            <a:off x="554531" y="4279366"/>
            <a:ext cx="2398413" cy="461665"/>
          </a:xfrm>
          <a:prstGeom prst="rect">
            <a:avLst/>
          </a:prstGeom>
          <a:noFill/>
        </p:spPr>
        <p:txBody>
          <a:bodyPr wrap="none" rtlCol="0">
            <a:spAutoFit/>
          </a:bodyPr>
          <a:lstStyle/>
          <a:p>
            <a:pPr>
              <a:buNone/>
            </a:pPr>
            <a:r>
              <a:rPr lang="en-US" dirty="0">
                <a:solidFill>
                  <a:srgbClr val="008000"/>
                </a:solidFill>
                <a:latin typeface="Helvetica"/>
                <a:cs typeface="Helvetica"/>
              </a:rPr>
              <a:t>c</a:t>
            </a:r>
            <a:r>
              <a:rPr lang="en-US" dirty="0" smtClean="0">
                <a:latin typeface="Helvetica"/>
                <a:cs typeface="Helvetica"/>
              </a:rPr>
              <a:t> = </a:t>
            </a:r>
            <a:r>
              <a:rPr lang="en-US" dirty="0" smtClean="0">
                <a:solidFill>
                  <a:srgbClr val="FF0000"/>
                </a:solidFill>
                <a:latin typeface="Helvetica"/>
                <a:cs typeface="Helvetica"/>
              </a:rPr>
              <a:t>a</a:t>
            </a:r>
            <a:r>
              <a:rPr lang="en-US" dirty="0" smtClean="0">
                <a:latin typeface="Helvetica"/>
                <a:cs typeface="Helvetica"/>
              </a:rPr>
              <a:t>/4+</a:t>
            </a:r>
            <a:r>
              <a:rPr lang="en-US" dirty="0" smtClean="0">
                <a:solidFill>
                  <a:srgbClr val="FF0000"/>
                </a:solidFill>
                <a:latin typeface="Helvetica"/>
                <a:cs typeface="Helvetica"/>
              </a:rPr>
              <a:t>b</a:t>
            </a:r>
            <a:r>
              <a:rPr lang="en-US" dirty="0" smtClean="0">
                <a:latin typeface="Helvetica"/>
                <a:cs typeface="Helvetica"/>
              </a:rPr>
              <a:t>/4+</a:t>
            </a:r>
            <a:r>
              <a:rPr lang="en-US" dirty="0" smtClean="0">
                <a:solidFill>
                  <a:srgbClr val="FF0000"/>
                </a:solidFill>
                <a:latin typeface="Helvetica"/>
                <a:cs typeface="Helvetica"/>
              </a:rPr>
              <a:t>c</a:t>
            </a:r>
            <a:r>
              <a:rPr lang="en-US" dirty="0" smtClean="0">
                <a:latin typeface="Helvetica"/>
                <a:cs typeface="Helvetica"/>
              </a:rPr>
              <a:t>/2</a:t>
            </a:r>
            <a:endParaRPr lang="en-US" dirty="0">
              <a:latin typeface="Helvetica"/>
              <a:cs typeface="Helvetica"/>
            </a:endParaRPr>
          </a:p>
        </p:txBody>
      </p:sp>
      <p:sp>
        <p:nvSpPr>
          <p:cNvPr id="25" name="TextBox 24"/>
          <p:cNvSpPr txBox="1"/>
          <p:nvPr/>
        </p:nvSpPr>
        <p:spPr>
          <a:xfrm>
            <a:off x="2835618" y="3852752"/>
            <a:ext cx="338554" cy="461665"/>
          </a:xfrm>
          <a:prstGeom prst="rect">
            <a:avLst/>
          </a:prstGeom>
          <a:noFill/>
        </p:spPr>
        <p:txBody>
          <a:bodyPr wrap="none" rtlCol="0">
            <a:spAutoFit/>
          </a:bodyPr>
          <a:lstStyle/>
          <a:p>
            <a:pPr>
              <a:buNone/>
            </a:pPr>
            <a:r>
              <a:rPr lang="en-US" dirty="0">
                <a:latin typeface="Helvetica"/>
                <a:cs typeface="Helvetica"/>
              </a:rPr>
              <a:t>c</a:t>
            </a:r>
          </a:p>
        </p:txBody>
      </p:sp>
      <p:sp>
        <p:nvSpPr>
          <p:cNvPr id="26" name="TextBox 25"/>
          <p:cNvSpPr txBox="1"/>
          <p:nvPr/>
        </p:nvSpPr>
        <p:spPr>
          <a:xfrm>
            <a:off x="4607504" y="3085260"/>
            <a:ext cx="367258" cy="461665"/>
          </a:xfrm>
          <a:prstGeom prst="rect">
            <a:avLst/>
          </a:prstGeom>
          <a:noFill/>
        </p:spPr>
        <p:txBody>
          <a:bodyPr wrap="none" rtlCol="0">
            <a:spAutoFit/>
          </a:bodyPr>
          <a:lstStyle/>
          <a:p>
            <a:pPr>
              <a:buNone/>
            </a:pPr>
            <a:r>
              <a:rPr lang="en-US" dirty="0">
                <a:latin typeface="Helvetica"/>
                <a:cs typeface="Helvetica"/>
              </a:rPr>
              <a:t>b</a:t>
            </a:r>
          </a:p>
        </p:txBody>
      </p:sp>
      <p:sp>
        <p:nvSpPr>
          <p:cNvPr id="27" name="TextBox 26"/>
          <p:cNvSpPr txBox="1"/>
          <p:nvPr/>
        </p:nvSpPr>
        <p:spPr>
          <a:xfrm>
            <a:off x="4356468" y="5746082"/>
            <a:ext cx="355837" cy="461665"/>
          </a:xfrm>
          <a:prstGeom prst="rect">
            <a:avLst/>
          </a:prstGeom>
          <a:noFill/>
        </p:spPr>
        <p:txBody>
          <a:bodyPr wrap="none" rtlCol="0">
            <a:spAutoFit/>
          </a:bodyPr>
          <a:lstStyle/>
          <a:p>
            <a:pPr>
              <a:buNone/>
            </a:pPr>
            <a:r>
              <a:rPr lang="en-US" dirty="0">
                <a:latin typeface="Helvetica"/>
                <a:cs typeface="Helvetica"/>
              </a:rPr>
              <a:t>a</a:t>
            </a:r>
          </a:p>
        </p:txBody>
      </p:sp>
      <p:grpSp>
        <p:nvGrpSpPr>
          <p:cNvPr id="28" name="Group 27"/>
          <p:cNvGrpSpPr/>
          <p:nvPr/>
        </p:nvGrpSpPr>
        <p:grpSpPr>
          <a:xfrm>
            <a:off x="2971909" y="3004255"/>
            <a:ext cx="2685977" cy="3081880"/>
            <a:chOff x="2971909" y="3004255"/>
            <a:chExt cx="2685977" cy="3081880"/>
          </a:xfrm>
        </p:grpSpPr>
        <p:pic>
          <p:nvPicPr>
            <p:cNvPr id="29" name="Picture 28"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909" y="3769001"/>
              <a:ext cx="1020562" cy="1162465"/>
            </a:xfrm>
            <a:prstGeom prst="rect">
              <a:avLst/>
            </a:prstGeom>
          </p:spPr>
        </p:pic>
        <p:pic>
          <p:nvPicPr>
            <p:cNvPr id="30" name="Picture 29"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334" y="4923670"/>
              <a:ext cx="1020562" cy="1162465"/>
            </a:xfrm>
            <a:prstGeom prst="rect">
              <a:avLst/>
            </a:prstGeom>
          </p:spPr>
        </p:pic>
        <p:pic>
          <p:nvPicPr>
            <p:cNvPr id="31" name="Picture 30"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7324" y="3004255"/>
              <a:ext cx="1020562" cy="1162465"/>
            </a:xfrm>
            <a:prstGeom prst="rect">
              <a:avLst/>
            </a:prstGeom>
          </p:spPr>
        </p:pic>
        <p:cxnSp>
          <p:nvCxnSpPr>
            <p:cNvPr id="32" name="Straight Arrow Connector 31"/>
            <p:cNvCxnSpPr/>
            <p:nvPr/>
          </p:nvCxnSpPr>
          <p:spPr bwMode="auto">
            <a:xfrm flipV="1">
              <a:off x="3785973" y="3940623"/>
              <a:ext cx="851243" cy="54918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3" name="Straight Connector 32"/>
            <p:cNvCxnSpPr>
              <a:endCxn id="30" idx="1"/>
            </p:cNvCxnSpPr>
            <p:nvPr/>
          </p:nvCxnSpPr>
          <p:spPr bwMode="auto">
            <a:xfrm>
              <a:off x="3731054" y="4929163"/>
              <a:ext cx="814280" cy="575740"/>
            </a:xfrm>
            <a:prstGeom prst="line">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2" name="TextBox 1"/>
          <p:cNvSpPr txBox="1"/>
          <p:nvPr/>
        </p:nvSpPr>
        <p:spPr>
          <a:xfrm>
            <a:off x="532837" y="338667"/>
            <a:ext cx="45719" cy="461665"/>
          </a:xfrm>
          <a:prstGeom prst="rect">
            <a:avLst/>
          </a:prstGeom>
          <a:noFill/>
        </p:spPr>
        <p:txBody>
          <a:bodyPr wrap="square" rtlCol="0">
            <a:spAutoFit/>
          </a:bodyPr>
          <a:lstStyle/>
          <a:p>
            <a:endParaRPr lang="en-US" dirty="0"/>
          </a:p>
        </p:txBody>
      </p:sp>
      <p:sp>
        <p:nvSpPr>
          <p:cNvPr id="37" name="TextBox 36"/>
          <p:cNvSpPr txBox="1"/>
          <p:nvPr/>
        </p:nvSpPr>
        <p:spPr>
          <a:xfrm>
            <a:off x="3909393" y="4783702"/>
            <a:ext cx="595235" cy="461665"/>
          </a:xfrm>
          <a:prstGeom prst="rect">
            <a:avLst/>
          </a:prstGeom>
          <a:noFill/>
        </p:spPr>
        <p:txBody>
          <a:bodyPr wrap="none" rtlCol="0">
            <a:spAutoFit/>
          </a:bodyPr>
          <a:lstStyle/>
          <a:p>
            <a:pPr>
              <a:buNone/>
            </a:pPr>
            <a:r>
              <a:rPr lang="en-US" dirty="0" smtClean="0">
                <a:solidFill>
                  <a:srgbClr val="0000FF"/>
                </a:solidFill>
                <a:latin typeface="Helvetica"/>
                <a:cs typeface="Helvetica"/>
              </a:rPr>
              <a:t>c/4</a:t>
            </a:r>
            <a:endParaRPr lang="en-US" dirty="0">
              <a:solidFill>
                <a:srgbClr val="0000FF"/>
              </a:solidFill>
              <a:latin typeface="Helvetica"/>
              <a:cs typeface="Helvetica"/>
            </a:endParaRPr>
          </a:p>
        </p:txBody>
      </p:sp>
      <p:sp>
        <p:nvSpPr>
          <p:cNvPr id="20" name="TextBox 19"/>
          <p:cNvSpPr txBox="1"/>
          <p:nvPr/>
        </p:nvSpPr>
        <p:spPr>
          <a:xfrm>
            <a:off x="3852943" y="3844487"/>
            <a:ext cx="901614" cy="646331"/>
          </a:xfrm>
          <a:prstGeom prst="rect">
            <a:avLst/>
          </a:prstGeom>
          <a:noFill/>
        </p:spPr>
        <p:txBody>
          <a:bodyPr wrap="square" rtlCol="0">
            <a:spAutoFit/>
          </a:bodyPr>
          <a:lstStyle/>
          <a:p>
            <a:pPr>
              <a:buNone/>
            </a:pPr>
            <a:r>
              <a:rPr lang="en-US" sz="3600" dirty="0" smtClean="0">
                <a:solidFill>
                  <a:srgbClr val="FF0000"/>
                </a:solidFill>
              </a:rPr>
              <a:t>X</a:t>
            </a:r>
            <a:endParaRPr lang="en-US" sz="3600" dirty="0">
              <a:solidFill>
                <a:srgbClr val="FF0000"/>
              </a:solidFill>
            </a:endParaRPr>
          </a:p>
        </p:txBody>
      </p:sp>
      <p:sp>
        <p:nvSpPr>
          <p:cNvPr id="22" name="TextBox 21"/>
          <p:cNvSpPr txBox="1"/>
          <p:nvPr/>
        </p:nvSpPr>
        <p:spPr>
          <a:xfrm>
            <a:off x="7439765" y="3223759"/>
            <a:ext cx="518742" cy="646331"/>
          </a:xfrm>
          <a:prstGeom prst="rect">
            <a:avLst/>
          </a:prstGeom>
          <a:noFill/>
        </p:spPr>
        <p:txBody>
          <a:bodyPr wrap="none" rtlCol="0">
            <a:spAutoFit/>
          </a:bodyPr>
          <a:lstStyle/>
          <a:p>
            <a:pPr>
              <a:buNone/>
            </a:pPr>
            <a:r>
              <a:rPr lang="en-US" sz="3600" dirty="0" smtClean="0">
                <a:solidFill>
                  <a:srgbClr val="FF0000"/>
                </a:solidFill>
              </a:rPr>
              <a:t>X</a:t>
            </a:r>
            <a:endParaRPr lang="en-US" sz="3600" dirty="0">
              <a:solidFill>
                <a:srgbClr val="FF0000"/>
              </a:solidFill>
            </a:endParaRPr>
          </a:p>
        </p:txBody>
      </p:sp>
    </p:spTree>
    <p:extLst>
      <p:ext uri="{BB962C8B-B14F-4D97-AF65-F5344CB8AC3E}">
        <p14:creationId xmlns:p14="http://schemas.microsoft.com/office/powerpoint/2010/main" val="2157689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Agreement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Exact </a:t>
            </a:r>
          </a:p>
          <a:p>
            <a:endParaRPr lang="en-US" dirty="0"/>
          </a:p>
          <a:p>
            <a:pPr lvl="1"/>
            <a:r>
              <a:rPr lang="en-US" dirty="0" smtClean="0"/>
              <a:t>All nodes agree on exactly identical value (output)</a:t>
            </a:r>
          </a:p>
          <a:p>
            <a:pPr lvl="1"/>
            <a:endParaRPr lang="en-US" dirty="0" smtClean="0"/>
          </a:p>
          <a:p>
            <a:pPr lvl="1"/>
            <a:endParaRPr lang="en-US" dirty="0"/>
          </a:p>
          <a:p>
            <a:r>
              <a:rPr lang="en-US" dirty="0" smtClean="0"/>
              <a:t>Approximate</a:t>
            </a:r>
          </a:p>
          <a:p>
            <a:endParaRPr lang="en-US" dirty="0"/>
          </a:p>
          <a:p>
            <a:pPr lvl="1"/>
            <a:r>
              <a:rPr lang="en-US" dirty="0" smtClean="0"/>
              <a:t>Nodes agree on approximately equal values</a:t>
            </a:r>
          </a:p>
          <a:p>
            <a:pPr lvl="1"/>
            <a:r>
              <a:rPr lang="en-US" dirty="0" smtClean="0"/>
              <a:t>Identical in the limit as time </a:t>
            </a:r>
            <a:r>
              <a:rPr lang="en-US" dirty="0" smtClean="0">
                <a:sym typeface="Wingdings" pitchFamily="2" charset="2"/>
              </a:rPr>
              <a:t> </a:t>
            </a:r>
            <a:r>
              <a:rPr lang="en-US" dirty="0">
                <a:sym typeface="Wingdings" pitchFamily="2" charset="2"/>
              </a:rPr>
              <a:t>∞</a:t>
            </a: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15</a:t>
            </a:fld>
            <a:endParaRPr lang="en-US"/>
          </a:p>
        </p:txBody>
      </p:sp>
    </p:spTree>
    <p:extLst>
      <p:ext uri="{BB962C8B-B14F-4D97-AF65-F5344CB8AC3E}">
        <p14:creationId xmlns:p14="http://schemas.microsoft.com/office/powerpoint/2010/main" val="422794354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Impact of Unreliability</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Helvetica"/>
                <a:cs typeface="Helvetica"/>
              </a:rPr>
              <a:pPr>
                <a:defRPr/>
              </a:pPr>
              <a:t>150</a:t>
            </a:fld>
            <a:endParaRPr lang="en-US" dirty="0">
              <a:latin typeface="Helvetica"/>
              <a:cs typeface="Helvetica"/>
            </a:endParaRPr>
          </a:p>
        </p:txBody>
      </p:sp>
      <p:sp>
        <p:nvSpPr>
          <p:cNvPr id="17" name="TextBox 16"/>
          <p:cNvSpPr txBox="1"/>
          <p:nvPr/>
        </p:nvSpPr>
        <p:spPr>
          <a:xfrm>
            <a:off x="5965787" y="5312300"/>
            <a:ext cx="1981432" cy="461665"/>
          </a:xfrm>
          <a:prstGeom prst="rect">
            <a:avLst/>
          </a:prstGeom>
          <a:noFill/>
        </p:spPr>
        <p:txBody>
          <a:bodyPr wrap="none" rtlCol="0">
            <a:spAutoFit/>
          </a:bodyPr>
          <a:lstStyle/>
          <a:p>
            <a:pPr>
              <a:buNone/>
            </a:pPr>
            <a:r>
              <a:rPr lang="en-US" dirty="0" smtClean="0">
                <a:solidFill>
                  <a:srgbClr val="008000"/>
                </a:solidFill>
                <a:latin typeface="Helvetica"/>
                <a:cs typeface="Helvetica"/>
              </a:rPr>
              <a:t>a</a:t>
            </a:r>
            <a:r>
              <a:rPr lang="en-US" dirty="0" smtClean="0">
                <a:latin typeface="Helvetica"/>
                <a:cs typeface="Helvetica"/>
              </a:rPr>
              <a:t> = 3</a:t>
            </a:r>
            <a:r>
              <a:rPr lang="en-US" dirty="0" smtClean="0">
                <a:solidFill>
                  <a:srgbClr val="FF0000"/>
                </a:solidFill>
                <a:latin typeface="Helvetica"/>
                <a:cs typeface="Helvetica"/>
              </a:rPr>
              <a:t>a</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18" name="TextBox 17"/>
          <p:cNvSpPr txBox="1"/>
          <p:nvPr/>
        </p:nvSpPr>
        <p:spPr>
          <a:xfrm>
            <a:off x="5977075" y="3291589"/>
            <a:ext cx="1981432" cy="461665"/>
          </a:xfrm>
          <a:prstGeom prst="rect">
            <a:avLst/>
          </a:prstGeom>
          <a:noFill/>
        </p:spPr>
        <p:txBody>
          <a:bodyPr wrap="none" rtlCol="0">
            <a:spAutoFit/>
          </a:bodyPr>
          <a:lstStyle/>
          <a:p>
            <a:pPr>
              <a:buNone/>
            </a:pPr>
            <a:r>
              <a:rPr lang="en-US" dirty="0" smtClean="0">
                <a:solidFill>
                  <a:srgbClr val="008000"/>
                </a:solidFill>
                <a:latin typeface="Helvetica"/>
                <a:cs typeface="Helvetica"/>
              </a:rPr>
              <a:t>b</a:t>
            </a:r>
            <a:r>
              <a:rPr lang="en-US" dirty="0" smtClean="0">
                <a:latin typeface="Helvetica"/>
                <a:cs typeface="Helvetica"/>
              </a:rPr>
              <a:t> = 3</a:t>
            </a:r>
            <a:r>
              <a:rPr lang="en-US" dirty="0" smtClean="0">
                <a:solidFill>
                  <a:srgbClr val="FF0000"/>
                </a:solidFill>
                <a:latin typeface="Helvetica"/>
                <a:cs typeface="Helvetica"/>
              </a:rPr>
              <a:t>b</a:t>
            </a:r>
            <a:r>
              <a:rPr lang="en-US" dirty="0" smtClean="0">
                <a:latin typeface="Helvetica"/>
                <a:cs typeface="Helvetica"/>
              </a:rPr>
              <a:t>/4+ </a:t>
            </a:r>
            <a:r>
              <a:rPr lang="en-US" dirty="0" smtClean="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21" name="TextBox 20"/>
          <p:cNvSpPr txBox="1"/>
          <p:nvPr/>
        </p:nvSpPr>
        <p:spPr>
          <a:xfrm>
            <a:off x="554530" y="4279366"/>
            <a:ext cx="2398413" cy="461665"/>
          </a:xfrm>
          <a:prstGeom prst="rect">
            <a:avLst/>
          </a:prstGeom>
          <a:noFill/>
        </p:spPr>
        <p:txBody>
          <a:bodyPr wrap="none" rtlCol="0">
            <a:spAutoFit/>
          </a:bodyPr>
          <a:lstStyle/>
          <a:p>
            <a:pPr>
              <a:buNone/>
            </a:pPr>
            <a:r>
              <a:rPr lang="en-US" dirty="0">
                <a:solidFill>
                  <a:srgbClr val="008000"/>
                </a:solidFill>
                <a:latin typeface="Helvetica"/>
                <a:cs typeface="Helvetica"/>
              </a:rPr>
              <a:t>c</a:t>
            </a:r>
            <a:r>
              <a:rPr lang="en-US" dirty="0" smtClean="0">
                <a:latin typeface="Helvetica"/>
                <a:cs typeface="Helvetica"/>
              </a:rPr>
              <a:t> = </a:t>
            </a:r>
            <a:r>
              <a:rPr lang="en-US" dirty="0" smtClean="0">
                <a:solidFill>
                  <a:srgbClr val="FF0000"/>
                </a:solidFill>
                <a:latin typeface="Helvetica"/>
                <a:cs typeface="Helvetica"/>
              </a:rPr>
              <a:t>a</a:t>
            </a:r>
            <a:r>
              <a:rPr lang="en-US" dirty="0" smtClean="0">
                <a:latin typeface="Helvetica"/>
                <a:cs typeface="Helvetica"/>
              </a:rPr>
              <a:t>/4+</a:t>
            </a:r>
            <a:r>
              <a:rPr lang="en-US" dirty="0" smtClean="0">
                <a:solidFill>
                  <a:srgbClr val="FF0000"/>
                </a:solidFill>
                <a:latin typeface="Helvetica"/>
                <a:cs typeface="Helvetica"/>
              </a:rPr>
              <a:t>b</a:t>
            </a:r>
            <a:r>
              <a:rPr lang="en-US" dirty="0" smtClean="0">
                <a:latin typeface="Helvetica"/>
                <a:cs typeface="Helvetica"/>
              </a:rPr>
              <a:t>/4+</a:t>
            </a:r>
            <a:r>
              <a:rPr lang="en-US" dirty="0" smtClean="0">
                <a:solidFill>
                  <a:srgbClr val="FF0000"/>
                </a:solidFill>
                <a:latin typeface="Helvetica"/>
                <a:cs typeface="Helvetica"/>
              </a:rPr>
              <a:t>c</a:t>
            </a:r>
            <a:r>
              <a:rPr lang="en-US" dirty="0" smtClean="0">
                <a:latin typeface="Helvetica"/>
                <a:cs typeface="Helvetica"/>
              </a:rPr>
              <a:t>/2</a:t>
            </a:r>
            <a:endParaRPr lang="en-US" dirty="0">
              <a:latin typeface="Helvetica"/>
              <a:cs typeface="Helvetica"/>
            </a:endParaRPr>
          </a:p>
        </p:txBody>
      </p:sp>
      <p:sp>
        <p:nvSpPr>
          <p:cNvPr id="25" name="TextBox 24"/>
          <p:cNvSpPr txBox="1"/>
          <p:nvPr/>
        </p:nvSpPr>
        <p:spPr>
          <a:xfrm>
            <a:off x="2835618" y="3852752"/>
            <a:ext cx="338554" cy="461665"/>
          </a:xfrm>
          <a:prstGeom prst="rect">
            <a:avLst/>
          </a:prstGeom>
          <a:noFill/>
        </p:spPr>
        <p:txBody>
          <a:bodyPr wrap="none" rtlCol="0">
            <a:spAutoFit/>
          </a:bodyPr>
          <a:lstStyle/>
          <a:p>
            <a:pPr>
              <a:buNone/>
            </a:pPr>
            <a:r>
              <a:rPr lang="en-US" dirty="0">
                <a:latin typeface="Helvetica"/>
                <a:cs typeface="Helvetica"/>
              </a:rPr>
              <a:t>c</a:t>
            </a:r>
          </a:p>
        </p:txBody>
      </p:sp>
      <p:sp>
        <p:nvSpPr>
          <p:cNvPr id="26" name="TextBox 25"/>
          <p:cNvSpPr txBox="1"/>
          <p:nvPr/>
        </p:nvSpPr>
        <p:spPr>
          <a:xfrm>
            <a:off x="4607504" y="3085260"/>
            <a:ext cx="367258" cy="461665"/>
          </a:xfrm>
          <a:prstGeom prst="rect">
            <a:avLst/>
          </a:prstGeom>
          <a:noFill/>
        </p:spPr>
        <p:txBody>
          <a:bodyPr wrap="none" rtlCol="0">
            <a:spAutoFit/>
          </a:bodyPr>
          <a:lstStyle/>
          <a:p>
            <a:pPr>
              <a:buNone/>
            </a:pPr>
            <a:r>
              <a:rPr lang="en-US" dirty="0">
                <a:latin typeface="Helvetica"/>
                <a:cs typeface="Helvetica"/>
              </a:rPr>
              <a:t>b</a:t>
            </a:r>
          </a:p>
        </p:txBody>
      </p:sp>
      <p:sp>
        <p:nvSpPr>
          <p:cNvPr id="27" name="TextBox 26"/>
          <p:cNvSpPr txBox="1"/>
          <p:nvPr/>
        </p:nvSpPr>
        <p:spPr>
          <a:xfrm>
            <a:off x="4356468" y="5746082"/>
            <a:ext cx="355837" cy="461665"/>
          </a:xfrm>
          <a:prstGeom prst="rect">
            <a:avLst/>
          </a:prstGeom>
          <a:noFill/>
        </p:spPr>
        <p:txBody>
          <a:bodyPr wrap="none" rtlCol="0">
            <a:spAutoFit/>
          </a:bodyPr>
          <a:lstStyle/>
          <a:p>
            <a:pPr>
              <a:buNone/>
            </a:pPr>
            <a:r>
              <a:rPr lang="en-US" dirty="0">
                <a:latin typeface="Helvetica"/>
                <a:cs typeface="Helvetica"/>
              </a:rPr>
              <a:t>a</a:t>
            </a:r>
          </a:p>
        </p:txBody>
      </p:sp>
      <p:grpSp>
        <p:nvGrpSpPr>
          <p:cNvPr id="28" name="Group 27"/>
          <p:cNvGrpSpPr/>
          <p:nvPr/>
        </p:nvGrpSpPr>
        <p:grpSpPr>
          <a:xfrm>
            <a:off x="2971909" y="3004255"/>
            <a:ext cx="2685977" cy="3081880"/>
            <a:chOff x="2971909" y="3004255"/>
            <a:chExt cx="2685977" cy="3081880"/>
          </a:xfrm>
        </p:grpSpPr>
        <p:pic>
          <p:nvPicPr>
            <p:cNvPr id="29" name="Picture 28"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909" y="3769001"/>
              <a:ext cx="1020562" cy="1162465"/>
            </a:xfrm>
            <a:prstGeom prst="rect">
              <a:avLst/>
            </a:prstGeom>
          </p:spPr>
        </p:pic>
        <p:pic>
          <p:nvPicPr>
            <p:cNvPr id="30" name="Picture 29"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334" y="4923670"/>
              <a:ext cx="1020562" cy="1162465"/>
            </a:xfrm>
            <a:prstGeom prst="rect">
              <a:avLst/>
            </a:prstGeom>
          </p:spPr>
        </p:pic>
        <p:pic>
          <p:nvPicPr>
            <p:cNvPr id="31" name="Picture 30"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324" y="3004255"/>
              <a:ext cx="1020562" cy="1162465"/>
            </a:xfrm>
            <a:prstGeom prst="rect">
              <a:avLst/>
            </a:prstGeom>
          </p:spPr>
        </p:pic>
      </p:grpSp>
      <p:sp>
        <p:nvSpPr>
          <p:cNvPr id="2" name="TextBox 1"/>
          <p:cNvSpPr txBox="1"/>
          <p:nvPr/>
        </p:nvSpPr>
        <p:spPr>
          <a:xfrm>
            <a:off x="532837" y="338667"/>
            <a:ext cx="45719" cy="461665"/>
          </a:xfrm>
          <a:prstGeom prst="rect">
            <a:avLst/>
          </a:prstGeom>
          <a:noFill/>
        </p:spPr>
        <p:txBody>
          <a:bodyPr wrap="square" rtlCol="0">
            <a:spAutoFit/>
          </a:bodyPr>
          <a:lstStyle/>
          <a:p>
            <a:endParaRPr lang="en-US" dirty="0"/>
          </a:p>
        </p:txBody>
      </p:sp>
      <p:sp>
        <p:nvSpPr>
          <p:cNvPr id="41" name="TextBox 40"/>
          <p:cNvSpPr txBox="1"/>
          <p:nvPr/>
        </p:nvSpPr>
        <p:spPr>
          <a:xfrm>
            <a:off x="4372237" y="4258768"/>
            <a:ext cx="595235" cy="461665"/>
          </a:xfrm>
          <a:prstGeom prst="rect">
            <a:avLst/>
          </a:prstGeom>
          <a:noFill/>
        </p:spPr>
        <p:txBody>
          <a:bodyPr wrap="none" rtlCol="0">
            <a:spAutoFit/>
          </a:bodyPr>
          <a:lstStyle/>
          <a:p>
            <a:pPr>
              <a:buNone/>
            </a:pPr>
            <a:r>
              <a:rPr lang="en-US" dirty="0" smtClean="0">
                <a:solidFill>
                  <a:srgbClr val="0000FF"/>
                </a:solidFill>
                <a:latin typeface="Helvetica"/>
                <a:cs typeface="Helvetica"/>
              </a:rPr>
              <a:t>c/4</a:t>
            </a:r>
            <a:endParaRPr lang="en-US" dirty="0">
              <a:solidFill>
                <a:srgbClr val="0000FF"/>
              </a:solidFill>
              <a:latin typeface="Helvetica"/>
              <a:cs typeface="Helvetica"/>
            </a:endParaRPr>
          </a:p>
        </p:txBody>
      </p:sp>
      <p:sp>
        <p:nvSpPr>
          <p:cNvPr id="7" name="Freeform 6"/>
          <p:cNvSpPr/>
          <p:nvPr/>
        </p:nvSpPr>
        <p:spPr>
          <a:xfrm>
            <a:off x="4085166" y="4148667"/>
            <a:ext cx="366894" cy="783167"/>
          </a:xfrm>
          <a:custGeom>
            <a:avLst/>
            <a:gdLst>
              <a:gd name="connsiteX0" fmla="*/ 7056 w 366894"/>
              <a:gd name="connsiteY0" fmla="*/ 0 h 783167"/>
              <a:gd name="connsiteX1" fmla="*/ 366889 w 366894"/>
              <a:gd name="connsiteY1" fmla="*/ 338667 h 783167"/>
              <a:gd name="connsiteX2" fmla="*/ 0 w 366894"/>
              <a:gd name="connsiteY2" fmla="*/ 783167 h 783167"/>
            </a:gdLst>
            <a:ahLst/>
            <a:cxnLst>
              <a:cxn ang="0">
                <a:pos x="connsiteX0" y="connsiteY0"/>
              </a:cxn>
              <a:cxn ang="0">
                <a:pos x="connsiteX1" y="connsiteY1"/>
              </a:cxn>
              <a:cxn ang="0">
                <a:pos x="connsiteX2" y="connsiteY2"/>
              </a:cxn>
            </a:cxnLst>
            <a:rect l="l" t="t" r="r" b="b"/>
            <a:pathLst>
              <a:path w="366894" h="783167">
                <a:moveTo>
                  <a:pt x="7056" y="0"/>
                </a:moveTo>
                <a:cubicBezTo>
                  <a:pt x="187560" y="104069"/>
                  <a:pt x="368065" y="208139"/>
                  <a:pt x="366889" y="338667"/>
                </a:cubicBezTo>
                <a:cubicBezTo>
                  <a:pt x="365713" y="469195"/>
                  <a:pt x="0" y="783167"/>
                  <a:pt x="0" y="783167"/>
                </a:cubicBezTo>
              </a:path>
            </a:pathLst>
          </a:custGeom>
          <a:ln w="28575">
            <a:solidFill>
              <a:srgbClr val="0000FF"/>
            </a:solidFill>
            <a:prstDash val="sysDash"/>
          </a:ln>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2" name="Freeform 21"/>
          <p:cNvSpPr/>
          <p:nvPr/>
        </p:nvSpPr>
        <p:spPr>
          <a:xfrm>
            <a:off x="3948289" y="4138789"/>
            <a:ext cx="366894" cy="783167"/>
          </a:xfrm>
          <a:custGeom>
            <a:avLst/>
            <a:gdLst>
              <a:gd name="connsiteX0" fmla="*/ 7056 w 366894"/>
              <a:gd name="connsiteY0" fmla="*/ 0 h 783167"/>
              <a:gd name="connsiteX1" fmla="*/ 366889 w 366894"/>
              <a:gd name="connsiteY1" fmla="*/ 338667 h 783167"/>
              <a:gd name="connsiteX2" fmla="*/ 0 w 366894"/>
              <a:gd name="connsiteY2" fmla="*/ 783167 h 783167"/>
            </a:gdLst>
            <a:ahLst/>
            <a:cxnLst>
              <a:cxn ang="0">
                <a:pos x="connsiteX0" y="connsiteY0"/>
              </a:cxn>
              <a:cxn ang="0">
                <a:pos x="connsiteX1" y="connsiteY1"/>
              </a:cxn>
              <a:cxn ang="0">
                <a:pos x="connsiteX2" y="connsiteY2"/>
              </a:cxn>
            </a:cxnLst>
            <a:rect l="l" t="t" r="r" b="b"/>
            <a:pathLst>
              <a:path w="366894" h="783167">
                <a:moveTo>
                  <a:pt x="7056" y="0"/>
                </a:moveTo>
                <a:cubicBezTo>
                  <a:pt x="187560" y="104069"/>
                  <a:pt x="368065" y="208139"/>
                  <a:pt x="366889" y="338667"/>
                </a:cubicBezTo>
                <a:cubicBezTo>
                  <a:pt x="365713" y="469195"/>
                  <a:pt x="0" y="783167"/>
                  <a:pt x="0" y="783167"/>
                </a:cubicBezTo>
              </a:path>
            </a:pathLst>
          </a:custGeom>
          <a:ln w="28575">
            <a:solidFill>
              <a:srgbClr val="0000FF"/>
            </a:solidFill>
            <a:prstDash val="sysDash"/>
          </a:ln>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 name="TextBox 2"/>
          <p:cNvSpPr txBox="1"/>
          <p:nvPr/>
        </p:nvSpPr>
        <p:spPr>
          <a:xfrm>
            <a:off x="7300521" y="2977444"/>
            <a:ext cx="741459" cy="1015663"/>
          </a:xfrm>
          <a:prstGeom prst="rect">
            <a:avLst/>
          </a:prstGeom>
          <a:noFill/>
        </p:spPr>
        <p:txBody>
          <a:bodyPr wrap="none" rtlCol="0">
            <a:spAutoFit/>
          </a:bodyPr>
          <a:lstStyle/>
          <a:p>
            <a:pPr>
              <a:buNone/>
            </a:pPr>
            <a:r>
              <a:rPr lang="en-US" sz="6000" dirty="0" smtClean="0">
                <a:solidFill>
                  <a:srgbClr val="FF0000"/>
                </a:solidFill>
              </a:rPr>
              <a:t>X</a:t>
            </a:r>
            <a:endParaRPr lang="en-US" sz="6000" dirty="0">
              <a:solidFill>
                <a:srgbClr val="FF0000"/>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270067022"/>
              </p:ext>
            </p:extLst>
          </p:nvPr>
        </p:nvGraphicFramePr>
        <p:xfrm>
          <a:off x="1733105" y="1413356"/>
          <a:ext cx="2870820" cy="1408867"/>
        </p:xfrm>
        <a:graphic>
          <a:graphicData uri="http://schemas.openxmlformats.org/presentationml/2006/ole">
            <mc:AlternateContent xmlns:mc="http://schemas.openxmlformats.org/markup-compatibility/2006">
              <mc:Choice xmlns:v="urn:schemas-microsoft-com:vml" Requires="v">
                <p:oleObj spid="_x0000_s78038" name="Equation" r:id="rId4" imgW="1397000" imgH="685800" progId="Equation.DSMT4">
                  <p:embed/>
                </p:oleObj>
              </mc:Choice>
              <mc:Fallback>
                <p:oleObj name="Equation" r:id="rId4" imgW="1397000" imgH="685800" progId="Equation.DSMT4">
                  <p:embed/>
                  <p:pic>
                    <p:nvPicPr>
                      <p:cNvPr id="0" name=""/>
                      <p:cNvPicPr/>
                      <p:nvPr/>
                    </p:nvPicPr>
                    <p:blipFill>
                      <a:blip r:embed="rId5"/>
                      <a:stretch>
                        <a:fillRect/>
                      </a:stretch>
                    </p:blipFill>
                    <p:spPr>
                      <a:xfrm>
                        <a:off x="1733105" y="1413356"/>
                        <a:ext cx="2870820" cy="1408867"/>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092618264"/>
              </p:ext>
            </p:extLst>
          </p:nvPr>
        </p:nvGraphicFramePr>
        <p:xfrm>
          <a:off x="4677832" y="1446389"/>
          <a:ext cx="908062" cy="1425224"/>
        </p:xfrm>
        <a:graphic>
          <a:graphicData uri="http://schemas.openxmlformats.org/presentationml/2006/ole">
            <mc:AlternateContent xmlns:mc="http://schemas.openxmlformats.org/markup-compatibility/2006">
              <mc:Choice xmlns:v="urn:schemas-microsoft-com:vml" Requires="v">
                <p:oleObj spid="_x0000_s78039" name="Equation" r:id="rId6" imgW="444500" imgH="698500" progId="Equation.DSMT4">
                  <p:embed/>
                </p:oleObj>
              </mc:Choice>
              <mc:Fallback>
                <p:oleObj name="Equation" r:id="rId6" imgW="444500" imgH="698500" progId="Equation.DSMT4">
                  <p:embed/>
                  <p:pic>
                    <p:nvPicPr>
                      <p:cNvPr id="0" name=""/>
                      <p:cNvPicPr/>
                      <p:nvPr/>
                    </p:nvPicPr>
                    <p:blipFill>
                      <a:blip r:embed="rId7"/>
                      <a:stretch>
                        <a:fillRect/>
                      </a:stretch>
                    </p:blipFill>
                    <p:spPr>
                      <a:xfrm>
                        <a:off x="4677832" y="1446389"/>
                        <a:ext cx="908062" cy="1425224"/>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712352169"/>
              </p:ext>
            </p:extLst>
          </p:nvPr>
        </p:nvGraphicFramePr>
        <p:xfrm>
          <a:off x="208843" y="1429456"/>
          <a:ext cx="908062" cy="1425224"/>
        </p:xfrm>
        <a:graphic>
          <a:graphicData uri="http://schemas.openxmlformats.org/presentationml/2006/ole">
            <mc:AlternateContent xmlns:mc="http://schemas.openxmlformats.org/markup-compatibility/2006">
              <mc:Choice xmlns:v="urn:schemas-microsoft-com:vml" Requires="v">
                <p:oleObj spid="_x0000_s78040" name="Equation" r:id="rId8" imgW="444500" imgH="698500" progId="Equation.DSMT4">
                  <p:embed/>
                </p:oleObj>
              </mc:Choice>
              <mc:Fallback>
                <p:oleObj name="Equation" r:id="rId8" imgW="444500" imgH="698500" progId="Equation.DSMT4">
                  <p:embed/>
                  <p:pic>
                    <p:nvPicPr>
                      <p:cNvPr id="0" name=""/>
                      <p:cNvPicPr/>
                      <p:nvPr/>
                    </p:nvPicPr>
                    <p:blipFill>
                      <a:blip r:embed="rId7"/>
                      <a:stretch>
                        <a:fillRect/>
                      </a:stretch>
                    </p:blipFill>
                    <p:spPr>
                      <a:xfrm>
                        <a:off x="208843" y="1429456"/>
                        <a:ext cx="908062" cy="1425224"/>
                      </a:xfrm>
                      <a:prstGeom prst="rect">
                        <a:avLst/>
                      </a:prstGeom>
                    </p:spPr>
                  </p:pic>
                </p:oleObj>
              </mc:Fallback>
            </mc:AlternateContent>
          </a:graphicData>
        </a:graphic>
      </p:graphicFrame>
      <p:sp>
        <p:nvSpPr>
          <p:cNvPr id="8" name="Oval 7"/>
          <p:cNvSpPr/>
          <p:nvPr/>
        </p:nvSpPr>
        <p:spPr bwMode="auto">
          <a:xfrm>
            <a:off x="3570111" y="1954390"/>
            <a:ext cx="825500" cy="366888"/>
          </a:xfrm>
          <a:prstGeom prst="ellipse">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2" name="Rectangle 31"/>
          <p:cNvSpPr/>
          <p:nvPr/>
        </p:nvSpPr>
        <p:spPr>
          <a:xfrm>
            <a:off x="1197870" y="1883009"/>
            <a:ext cx="364403" cy="461665"/>
          </a:xfrm>
          <a:prstGeom prst="rect">
            <a:avLst/>
          </a:prstGeom>
        </p:spPr>
        <p:txBody>
          <a:bodyPr wrap="none">
            <a:spAutoFit/>
          </a:bodyPr>
          <a:lstStyle/>
          <a:p>
            <a:pPr>
              <a:buNone/>
            </a:pPr>
            <a:r>
              <a:rPr lang="en-US" dirty="0" smtClean="0">
                <a:latin typeface="Helvetica"/>
                <a:cs typeface="Helvetica"/>
              </a:rPr>
              <a:t>=</a:t>
            </a:r>
            <a:endParaRPr lang="en-US" dirty="0">
              <a:solidFill>
                <a:srgbClr val="FF0000"/>
              </a:solidFill>
              <a:latin typeface="Helvetica"/>
              <a:cs typeface="Helvetica"/>
            </a:endParaRPr>
          </a:p>
        </p:txBody>
      </p:sp>
      <p:sp>
        <p:nvSpPr>
          <p:cNvPr id="34" name="TextBox 33"/>
          <p:cNvSpPr txBox="1"/>
          <p:nvPr/>
        </p:nvSpPr>
        <p:spPr>
          <a:xfrm>
            <a:off x="4121168" y="3588455"/>
            <a:ext cx="518742" cy="646331"/>
          </a:xfrm>
          <a:prstGeom prst="rect">
            <a:avLst/>
          </a:prstGeom>
          <a:noFill/>
        </p:spPr>
        <p:txBody>
          <a:bodyPr wrap="none" rtlCol="0">
            <a:spAutoFit/>
          </a:bodyPr>
          <a:lstStyle/>
          <a:p>
            <a:pPr>
              <a:buNone/>
            </a:pPr>
            <a:r>
              <a:rPr lang="en-US" sz="3600" dirty="0" smtClean="0">
                <a:solidFill>
                  <a:srgbClr val="FF0000"/>
                </a:solidFill>
              </a:rPr>
              <a:t>X</a:t>
            </a:r>
            <a:endParaRPr lang="en-US" sz="3600" dirty="0">
              <a:solidFill>
                <a:srgbClr val="FF0000"/>
              </a:solidFill>
            </a:endParaRPr>
          </a:p>
        </p:txBody>
      </p:sp>
    </p:spTree>
    <p:extLst>
      <p:ext uri="{BB962C8B-B14F-4D97-AF65-F5344CB8AC3E}">
        <p14:creationId xmlns:p14="http://schemas.microsoft.com/office/powerpoint/2010/main" val="144007724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3520724" y="1388627"/>
            <a:ext cx="910166" cy="1405373"/>
          </a:xfrm>
          <a:prstGeom prst="rect">
            <a:avLst/>
          </a:prstGeom>
          <a:solidFill>
            <a:schemeClr val="accent6">
              <a:lumMod val="20000"/>
              <a:lumOff val="80000"/>
            </a:schemeClr>
          </a:solidFill>
          <a:ln w="28575" cap="flat" cmpd="sng" algn="ctr">
            <a:solidFill>
              <a:srgbClr val="FFFF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5" name="Title 4"/>
          <p:cNvSpPr>
            <a:spLocks noGrp="1"/>
          </p:cNvSpPr>
          <p:nvPr>
            <p:ph type="title"/>
          </p:nvPr>
        </p:nvSpPr>
        <p:spPr/>
        <p:txBody>
          <a:bodyPr/>
          <a:lstStyle/>
          <a:p>
            <a:r>
              <a:rPr lang="en-US" dirty="0" smtClean="0"/>
              <a:t>Conservation of Mass</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Helvetica"/>
                <a:cs typeface="Helvetica"/>
              </a:rPr>
              <a:pPr>
                <a:defRPr/>
              </a:pPr>
              <a:t>151</a:t>
            </a:fld>
            <a:endParaRPr lang="en-US" dirty="0">
              <a:latin typeface="Helvetica"/>
              <a:cs typeface="Helvetica"/>
            </a:endParaRPr>
          </a:p>
        </p:txBody>
      </p:sp>
      <p:sp>
        <p:nvSpPr>
          <p:cNvPr id="17" name="TextBox 16"/>
          <p:cNvSpPr txBox="1"/>
          <p:nvPr/>
        </p:nvSpPr>
        <p:spPr>
          <a:xfrm>
            <a:off x="5965787" y="5312300"/>
            <a:ext cx="1981432" cy="461665"/>
          </a:xfrm>
          <a:prstGeom prst="rect">
            <a:avLst/>
          </a:prstGeom>
          <a:noFill/>
        </p:spPr>
        <p:txBody>
          <a:bodyPr wrap="none" rtlCol="0">
            <a:spAutoFit/>
          </a:bodyPr>
          <a:lstStyle/>
          <a:p>
            <a:pPr>
              <a:buNone/>
            </a:pPr>
            <a:r>
              <a:rPr lang="en-US" dirty="0" smtClean="0">
                <a:solidFill>
                  <a:srgbClr val="008000"/>
                </a:solidFill>
                <a:latin typeface="Helvetica"/>
                <a:cs typeface="Helvetica"/>
              </a:rPr>
              <a:t>a</a:t>
            </a:r>
            <a:r>
              <a:rPr lang="en-US" dirty="0" smtClean="0">
                <a:latin typeface="Helvetica"/>
                <a:cs typeface="Helvetica"/>
              </a:rPr>
              <a:t> = 3</a:t>
            </a:r>
            <a:r>
              <a:rPr lang="en-US" dirty="0" smtClean="0">
                <a:solidFill>
                  <a:srgbClr val="FF0000"/>
                </a:solidFill>
                <a:latin typeface="Helvetica"/>
                <a:cs typeface="Helvetica"/>
              </a:rPr>
              <a:t>a</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18" name="TextBox 17"/>
          <p:cNvSpPr txBox="1"/>
          <p:nvPr/>
        </p:nvSpPr>
        <p:spPr>
          <a:xfrm>
            <a:off x="5977075" y="3291589"/>
            <a:ext cx="1981432" cy="461665"/>
          </a:xfrm>
          <a:prstGeom prst="rect">
            <a:avLst/>
          </a:prstGeom>
          <a:noFill/>
        </p:spPr>
        <p:txBody>
          <a:bodyPr wrap="none" rtlCol="0">
            <a:spAutoFit/>
          </a:bodyPr>
          <a:lstStyle/>
          <a:p>
            <a:pPr>
              <a:buNone/>
            </a:pPr>
            <a:r>
              <a:rPr lang="en-US" dirty="0" smtClean="0">
                <a:solidFill>
                  <a:srgbClr val="008000"/>
                </a:solidFill>
                <a:latin typeface="Helvetica"/>
                <a:cs typeface="Helvetica"/>
              </a:rPr>
              <a:t>b</a:t>
            </a:r>
            <a:r>
              <a:rPr lang="en-US" dirty="0" smtClean="0">
                <a:latin typeface="Helvetica"/>
                <a:cs typeface="Helvetica"/>
              </a:rPr>
              <a:t> = 3</a:t>
            </a:r>
            <a:r>
              <a:rPr lang="en-US" dirty="0" smtClean="0">
                <a:solidFill>
                  <a:srgbClr val="FF0000"/>
                </a:solidFill>
                <a:latin typeface="Helvetica"/>
                <a:cs typeface="Helvetica"/>
              </a:rPr>
              <a:t>b</a:t>
            </a:r>
            <a:r>
              <a:rPr lang="en-US" dirty="0" smtClean="0">
                <a:latin typeface="Helvetica"/>
                <a:cs typeface="Helvetica"/>
              </a:rPr>
              <a:t>/4+ </a:t>
            </a:r>
            <a:r>
              <a:rPr lang="en-US" dirty="0" smtClean="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21" name="TextBox 20"/>
          <p:cNvSpPr txBox="1"/>
          <p:nvPr/>
        </p:nvSpPr>
        <p:spPr>
          <a:xfrm>
            <a:off x="554530" y="4279366"/>
            <a:ext cx="2398413" cy="461665"/>
          </a:xfrm>
          <a:prstGeom prst="rect">
            <a:avLst/>
          </a:prstGeom>
          <a:noFill/>
        </p:spPr>
        <p:txBody>
          <a:bodyPr wrap="none" rtlCol="0">
            <a:spAutoFit/>
          </a:bodyPr>
          <a:lstStyle/>
          <a:p>
            <a:pPr>
              <a:buNone/>
            </a:pPr>
            <a:r>
              <a:rPr lang="en-US" dirty="0">
                <a:solidFill>
                  <a:srgbClr val="008000"/>
                </a:solidFill>
                <a:latin typeface="Helvetica"/>
                <a:cs typeface="Helvetica"/>
              </a:rPr>
              <a:t>c</a:t>
            </a:r>
            <a:r>
              <a:rPr lang="en-US" dirty="0" smtClean="0">
                <a:latin typeface="Helvetica"/>
                <a:cs typeface="Helvetica"/>
              </a:rPr>
              <a:t> = </a:t>
            </a:r>
            <a:r>
              <a:rPr lang="en-US" dirty="0" smtClean="0">
                <a:solidFill>
                  <a:srgbClr val="FF0000"/>
                </a:solidFill>
                <a:latin typeface="Helvetica"/>
                <a:cs typeface="Helvetica"/>
              </a:rPr>
              <a:t>a</a:t>
            </a:r>
            <a:r>
              <a:rPr lang="en-US" dirty="0" smtClean="0">
                <a:latin typeface="Helvetica"/>
                <a:cs typeface="Helvetica"/>
              </a:rPr>
              <a:t>/4+</a:t>
            </a:r>
            <a:r>
              <a:rPr lang="en-US" dirty="0" smtClean="0">
                <a:solidFill>
                  <a:srgbClr val="FF0000"/>
                </a:solidFill>
                <a:latin typeface="Helvetica"/>
                <a:cs typeface="Helvetica"/>
              </a:rPr>
              <a:t>b</a:t>
            </a:r>
            <a:r>
              <a:rPr lang="en-US" dirty="0" smtClean="0">
                <a:latin typeface="Helvetica"/>
                <a:cs typeface="Helvetica"/>
              </a:rPr>
              <a:t>/4+</a:t>
            </a:r>
            <a:r>
              <a:rPr lang="en-US" dirty="0" smtClean="0">
                <a:solidFill>
                  <a:srgbClr val="FF0000"/>
                </a:solidFill>
                <a:latin typeface="Helvetica"/>
                <a:cs typeface="Helvetica"/>
              </a:rPr>
              <a:t>c</a:t>
            </a:r>
            <a:r>
              <a:rPr lang="en-US" dirty="0" smtClean="0">
                <a:latin typeface="Helvetica"/>
                <a:cs typeface="Helvetica"/>
              </a:rPr>
              <a:t>/2</a:t>
            </a:r>
            <a:endParaRPr lang="en-US" dirty="0">
              <a:latin typeface="Helvetica"/>
              <a:cs typeface="Helvetica"/>
            </a:endParaRPr>
          </a:p>
        </p:txBody>
      </p:sp>
      <p:sp>
        <p:nvSpPr>
          <p:cNvPr id="25" name="TextBox 24"/>
          <p:cNvSpPr txBox="1"/>
          <p:nvPr/>
        </p:nvSpPr>
        <p:spPr>
          <a:xfrm>
            <a:off x="2835618" y="3852752"/>
            <a:ext cx="338554" cy="461665"/>
          </a:xfrm>
          <a:prstGeom prst="rect">
            <a:avLst/>
          </a:prstGeom>
          <a:noFill/>
        </p:spPr>
        <p:txBody>
          <a:bodyPr wrap="none" rtlCol="0">
            <a:spAutoFit/>
          </a:bodyPr>
          <a:lstStyle/>
          <a:p>
            <a:pPr>
              <a:buNone/>
            </a:pPr>
            <a:r>
              <a:rPr lang="en-US" dirty="0">
                <a:latin typeface="Helvetica"/>
                <a:cs typeface="Helvetica"/>
              </a:rPr>
              <a:t>c</a:t>
            </a:r>
          </a:p>
        </p:txBody>
      </p:sp>
      <p:sp>
        <p:nvSpPr>
          <p:cNvPr id="26" name="TextBox 25"/>
          <p:cNvSpPr txBox="1"/>
          <p:nvPr/>
        </p:nvSpPr>
        <p:spPr>
          <a:xfrm>
            <a:off x="4607504" y="3085260"/>
            <a:ext cx="367258" cy="461665"/>
          </a:xfrm>
          <a:prstGeom prst="rect">
            <a:avLst/>
          </a:prstGeom>
          <a:noFill/>
        </p:spPr>
        <p:txBody>
          <a:bodyPr wrap="none" rtlCol="0">
            <a:spAutoFit/>
          </a:bodyPr>
          <a:lstStyle/>
          <a:p>
            <a:pPr>
              <a:buNone/>
            </a:pPr>
            <a:r>
              <a:rPr lang="en-US" dirty="0">
                <a:latin typeface="Helvetica"/>
                <a:cs typeface="Helvetica"/>
              </a:rPr>
              <a:t>b</a:t>
            </a:r>
          </a:p>
        </p:txBody>
      </p:sp>
      <p:sp>
        <p:nvSpPr>
          <p:cNvPr id="27" name="TextBox 26"/>
          <p:cNvSpPr txBox="1"/>
          <p:nvPr/>
        </p:nvSpPr>
        <p:spPr>
          <a:xfrm>
            <a:off x="4356468" y="5746082"/>
            <a:ext cx="355837" cy="461665"/>
          </a:xfrm>
          <a:prstGeom prst="rect">
            <a:avLst/>
          </a:prstGeom>
          <a:noFill/>
        </p:spPr>
        <p:txBody>
          <a:bodyPr wrap="none" rtlCol="0">
            <a:spAutoFit/>
          </a:bodyPr>
          <a:lstStyle/>
          <a:p>
            <a:pPr>
              <a:buNone/>
            </a:pPr>
            <a:r>
              <a:rPr lang="en-US" dirty="0">
                <a:latin typeface="Helvetica"/>
                <a:cs typeface="Helvetica"/>
              </a:rPr>
              <a:t>a</a:t>
            </a:r>
          </a:p>
        </p:txBody>
      </p:sp>
      <p:grpSp>
        <p:nvGrpSpPr>
          <p:cNvPr id="28" name="Group 27"/>
          <p:cNvGrpSpPr/>
          <p:nvPr/>
        </p:nvGrpSpPr>
        <p:grpSpPr>
          <a:xfrm>
            <a:off x="2971909" y="3004255"/>
            <a:ext cx="2685977" cy="3081880"/>
            <a:chOff x="2971909" y="3004255"/>
            <a:chExt cx="2685977" cy="3081880"/>
          </a:xfrm>
        </p:grpSpPr>
        <p:pic>
          <p:nvPicPr>
            <p:cNvPr id="29" name="Picture 28"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909" y="3769001"/>
              <a:ext cx="1020562" cy="1162465"/>
            </a:xfrm>
            <a:prstGeom prst="rect">
              <a:avLst/>
            </a:prstGeom>
          </p:spPr>
        </p:pic>
        <p:pic>
          <p:nvPicPr>
            <p:cNvPr id="30" name="Picture 29"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334" y="4923670"/>
              <a:ext cx="1020562" cy="1162465"/>
            </a:xfrm>
            <a:prstGeom prst="rect">
              <a:avLst/>
            </a:prstGeom>
          </p:spPr>
        </p:pic>
        <p:pic>
          <p:nvPicPr>
            <p:cNvPr id="31" name="Picture 30"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324" y="3004255"/>
              <a:ext cx="1020562" cy="1162465"/>
            </a:xfrm>
            <a:prstGeom prst="rect">
              <a:avLst/>
            </a:prstGeom>
          </p:spPr>
        </p:pic>
      </p:grpSp>
      <p:sp>
        <p:nvSpPr>
          <p:cNvPr id="2" name="TextBox 1"/>
          <p:cNvSpPr txBox="1"/>
          <p:nvPr/>
        </p:nvSpPr>
        <p:spPr>
          <a:xfrm>
            <a:off x="532837" y="338667"/>
            <a:ext cx="45719" cy="461665"/>
          </a:xfrm>
          <a:prstGeom prst="rect">
            <a:avLst/>
          </a:prstGeom>
          <a:noFill/>
        </p:spPr>
        <p:txBody>
          <a:bodyPr wrap="square" rtlCol="0">
            <a:spAutoFit/>
          </a:bodyPr>
          <a:lstStyle/>
          <a:p>
            <a:endParaRPr lang="en-US" dirty="0"/>
          </a:p>
        </p:txBody>
      </p:sp>
      <p:sp>
        <p:nvSpPr>
          <p:cNvPr id="41" name="TextBox 40"/>
          <p:cNvSpPr txBox="1"/>
          <p:nvPr/>
        </p:nvSpPr>
        <p:spPr>
          <a:xfrm>
            <a:off x="4372237" y="4258768"/>
            <a:ext cx="595235" cy="461665"/>
          </a:xfrm>
          <a:prstGeom prst="rect">
            <a:avLst/>
          </a:prstGeom>
          <a:noFill/>
        </p:spPr>
        <p:txBody>
          <a:bodyPr wrap="none" rtlCol="0">
            <a:spAutoFit/>
          </a:bodyPr>
          <a:lstStyle/>
          <a:p>
            <a:pPr>
              <a:buNone/>
            </a:pPr>
            <a:r>
              <a:rPr lang="en-US" dirty="0" smtClean="0">
                <a:solidFill>
                  <a:srgbClr val="0000FF"/>
                </a:solidFill>
                <a:latin typeface="Helvetica"/>
                <a:cs typeface="Helvetica"/>
              </a:rPr>
              <a:t>c/4</a:t>
            </a:r>
            <a:endParaRPr lang="en-US" dirty="0">
              <a:solidFill>
                <a:srgbClr val="0000FF"/>
              </a:solidFill>
              <a:latin typeface="Helvetica"/>
              <a:cs typeface="Helvetica"/>
            </a:endParaRPr>
          </a:p>
        </p:txBody>
      </p:sp>
      <p:sp>
        <p:nvSpPr>
          <p:cNvPr id="7" name="Freeform 6"/>
          <p:cNvSpPr/>
          <p:nvPr/>
        </p:nvSpPr>
        <p:spPr>
          <a:xfrm>
            <a:off x="4085166" y="4148667"/>
            <a:ext cx="366894" cy="783167"/>
          </a:xfrm>
          <a:custGeom>
            <a:avLst/>
            <a:gdLst>
              <a:gd name="connsiteX0" fmla="*/ 7056 w 366894"/>
              <a:gd name="connsiteY0" fmla="*/ 0 h 783167"/>
              <a:gd name="connsiteX1" fmla="*/ 366889 w 366894"/>
              <a:gd name="connsiteY1" fmla="*/ 338667 h 783167"/>
              <a:gd name="connsiteX2" fmla="*/ 0 w 366894"/>
              <a:gd name="connsiteY2" fmla="*/ 783167 h 783167"/>
            </a:gdLst>
            <a:ahLst/>
            <a:cxnLst>
              <a:cxn ang="0">
                <a:pos x="connsiteX0" y="connsiteY0"/>
              </a:cxn>
              <a:cxn ang="0">
                <a:pos x="connsiteX1" y="connsiteY1"/>
              </a:cxn>
              <a:cxn ang="0">
                <a:pos x="connsiteX2" y="connsiteY2"/>
              </a:cxn>
            </a:cxnLst>
            <a:rect l="l" t="t" r="r" b="b"/>
            <a:pathLst>
              <a:path w="366894" h="783167">
                <a:moveTo>
                  <a:pt x="7056" y="0"/>
                </a:moveTo>
                <a:cubicBezTo>
                  <a:pt x="187560" y="104069"/>
                  <a:pt x="368065" y="208139"/>
                  <a:pt x="366889" y="338667"/>
                </a:cubicBezTo>
                <a:cubicBezTo>
                  <a:pt x="365713" y="469195"/>
                  <a:pt x="0" y="783167"/>
                  <a:pt x="0" y="783167"/>
                </a:cubicBezTo>
              </a:path>
            </a:pathLst>
          </a:custGeom>
          <a:ln w="28575">
            <a:solidFill>
              <a:srgbClr val="0000FF"/>
            </a:solidFill>
            <a:prstDash val="sysDash"/>
          </a:ln>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2" name="Freeform 21"/>
          <p:cNvSpPr/>
          <p:nvPr/>
        </p:nvSpPr>
        <p:spPr>
          <a:xfrm>
            <a:off x="3948289" y="4138789"/>
            <a:ext cx="366894" cy="783167"/>
          </a:xfrm>
          <a:custGeom>
            <a:avLst/>
            <a:gdLst>
              <a:gd name="connsiteX0" fmla="*/ 7056 w 366894"/>
              <a:gd name="connsiteY0" fmla="*/ 0 h 783167"/>
              <a:gd name="connsiteX1" fmla="*/ 366889 w 366894"/>
              <a:gd name="connsiteY1" fmla="*/ 338667 h 783167"/>
              <a:gd name="connsiteX2" fmla="*/ 0 w 366894"/>
              <a:gd name="connsiteY2" fmla="*/ 783167 h 783167"/>
            </a:gdLst>
            <a:ahLst/>
            <a:cxnLst>
              <a:cxn ang="0">
                <a:pos x="connsiteX0" y="connsiteY0"/>
              </a:cxn>
              <a:cxn ang="0">
                <a:pos x="connsiteX1" y="connsiteY1"/>
              </a:cxn>
              <a:cxn ang="0">
                <a:pos x="connsiteX2" y="connsiteY2"/>
              </a:cxn>
            </a:cxnLst>
            <a:rect l="l" t="t" r="r" b="b"/>
            <a:pathLst>
              <a:path w="366894" h="783167">
                <a:moveTo>
                  <a:pt x="7056" y="0"/>
                </a:moveTo>
                <a:cubicBezTo>
                  <a:pt x="187560" y="104069"/>
                  <a:pt x="368065" y="208139"/>
                  <a:pt x="366889" y="338667"/>
                </a:cubicBezTo>
                <a:cubicBezTo>
                  <a:pt x="365713" y="469195"/>
                  <a:pt x="0" y="783167"/>
                  <a:pt x="0" y="783167"/>
                </a:cubicBezTo>
              </a:path>
            </a:pathLst>
          </a:custGeom>
          <a:ln w="28575">
            <a:solidFill>
              <a:srgbClr val="0000FF"/>
            </a:solidFill>
            <a:prstDash val="sysDash"/>
          </a:ln>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 name="TextBox 2"/>
          <p:cNvSpPr txBox="1"/>
          <p:nvPr/>
        </p:nvSpPr>
        <p:spPr>
          <a:xfrm>
            <a:off x="7300521" y="2977444"/>
            <a:ext cx="741459" cy="1015663"/>
          </a:xfrm>
          <a:prstGeom prst="rect">
            <a:avLst/>
          </a:prstGeom>
          <a:noFill/>
        </p:spPr>
        <p:txBody>
          <a:bodyPr wrap="none" rtlCol="0">
            <a:spAutoFit/>
          </a:bodyPr>
          <a:lstStyle/>
          <a:p>
            <a:pPr>
              <a:buNone/>
            </a:pPr>
            <a:r>
              <a:rPr lang="en-US" sz="6000" dirty="0" smtClean="0">
                <a:solidFill>
                  <a:srgbClr val="FF0000"/>
                </a:solidFill>
              </a:rPr>
              <a:t>X</a:t>
            </a:r>
            <a:endParaRPr lang="en-US" sz="6000" dirty="0">
              <a:solidFill>
                <a:srgbClr val="FF0000"/>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446663050"/>
              </p:ext>
            </p:extLst>
          </p:nvPr>
        </p:nvGraphicFramePr>
        <p:xfrm>
          <a:off x="1733105" y="1413356"/>
          <a:ext cx="2870820" cy="1408867"/>
        </p:xfrm>
        <a:graphic>
          <a:graphicData uri="http://schemas.openxmlformats.org/presentationml/2006/ole">
            <mc:AlternateContent xmlns:mc="http://schemas.openxmlformats.org/markup-compatibility/2006">
              <mc:Choice xmlns:v="urn:schemas-microsoft-com:vml" Requires="v">
                <p:oleObj spid="_x0000_s79062" name="Equation" r:id="rId4" imgW="1397000" imgH="685800" progId="Equation.DSMT4">
                  <p:embed/>
                </p:oleObj>
              </mc:Choice>
              <mc:Fallback>
                <p:oleObj name="Equation" r:id="rId4" imgW="1397000" imgH="685800" progId="Equation.DSMT4">
                  <p:embed/>
                  <p:pic>
                    <p:nvPicPr>
                      <p:cNvPr id="0" name=""/>
                      <p:cNvPicPr/>
                      <p:nvPr/>
                    </p:nvPicPr>
                    <p:blipFill>
                      <a:blip r:embed="rId5"/>
                      <a:stretch>
                        <a:fillRect/>
                      </a:stretch>
                    </p:blipFill>
                    <p:spPr>
                      <a:xfrm>
                        <a:off x="1733105" y="1413356"/>
                        <a:ext cx="2870820" cy="1408867"/>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552019072"/>
              </p:ext>
            </p:extLst>
          </p:nvPr>
        </p:nvGraphicFramePr>
        <p:xfrm>
          <a:off x="4677832" y="1446389"/>
          <a:ext cx="908062" cy="1425224"/>
        </p:xfrm>
        <a:graphic>
          <a:graphicData uri="http://schemas.openxmlformats.org/presentationml/2006/ole">
            <mc:AlternateContent xmlns:mc="http://schemas.openxmlformats.org/markup-compatibility/2006">
              <mc:Choice xmlns:v="urn:schemas-microsoft-com:vml" Requires="v">
                <p:oleObj spid="_x0000_s79063" name="Equation" r:id="rId6" imgW="444500" imgH="698500" progId="Equation.DSMT4">
                  <p:embed/>
                </p:oleObj>
              </mc:Choice>
              <mc:Fallback>
                <p:oleObj name="Equation" r:id="rId6" imgW="444500" imgH="698500" progId="Equation.DSMT4">
                  <p:embed/>
                  <p:pic>
                    <p:nvPicPr>
                      <p:cNvPr id="0" name=""/>
                      <p:cNvPicPr/>
                      <p:nvPr/>
                    </p:nvPicPr>
                    <p:blipFill>
                      <a:blip r:embed="rId7"/>
                      <a:stretch>
                        <a:fillRect/>
                      </a:stretch>
                    </p:blipFill>
                    <p:spPr>
                      <a:xfrm>
                        <a:off x="4677832" y="1446389"/>
                        <a:ext cx="908062" cy="1425224"/>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293883363"/>
              </p:ext>
            </p:extLst>
          </p:nvPr>
        </p:nvGraphicFramePr>
        <p:xfrm>
          <a:off x="208843" y="1429456"/>
          <a:ext cx="908062" cy="1425224"/>
        </p:xfrm>
        <a:graphic>
          <a:graphicData uri="http://schemas.openxmlformats.org/presentationml/2006/ole">
            <mc:AlternateContent xmlns:mc="http://schemas.openxmlformats.org/markup-compatibility/2006">
              <mc:Choice xmlns:v="urn:schemas-microsoft-com:vml" Requires="v">
                <p:oleObj spid="_x0000_s79064" name="Equation" r:id="rId8" imgW="444500" imgH="698500" progId="Equation.DSMT4">
                  <p:embed/>
                </p:oleObj>
              </mc:Choice>
              <mc:Fallback>
                <p:oleObj name="Equation" r:id="rId8" imgW="444500" imgH="698500" progId="Equation.DSMT4">
                  <p:embed/>
                  <p:pic>
                    <p:nvPicPr>
                      <p:cNvPr id="0" name=""/>
                      <p:cNvPicPr/>
                      <p:nvPr/>
                    </p:nvPicPr>
                    <p:blipFill>
                      <a:blip r:embed="rId7"/>
                      <a:stretch>
                        <a:fillRect/>
                      </a:stretch>
                    </p:blipFill>
                    <p:spPr>
                      <a:xfrm>
                        <a:off x="208843" y="1429456"/>
                        <a:ext cx="908062" cy="1425224"/>
                      </a:xfrm>
                      <a:prstGeom prst="rect">
                        <a:avLst/>
                      </a:prstGeom>
                    </p:spPr>
                  </p:pic>
                </p:oleObj>
              </mc:Fallback>
            </mc:AlternateContent>
          </a:graphicData>
        </a:graphic>
      </p:graphicFrame>
      <p:sp>
        <p:nvSpPr>
          <p:cNvPr id="8" name="Oval 7"/>
          <p:cNvSpPr/>
          <p:nvPr/>
        </p:nvSpPr>
        <p:spPr bwMode="auto">
          <a:xfrm>
            <a:off x="3570111" y="1954390"/>
            <a:ext cx="825500" cy="366888"/>
          </a:xfrm>
          <a:prstGeom prst="ellipse">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2" name="Rectangle 31"/>
          <p:cNvSpPr/>
          <p:nvPr/>
        </p:nvSpPr>
        <p:spPr>
          <a:xfrm>
            <a:off x="1197870" y="1883009"/>
            <a:ext cx="364403" cy="461665"/>
          </a:xfrm>
          <a:prstGeom prst="rect">
            <a:avLst/>
          </a:prstGeom>
        </p:spPr>
        <p:txBody>
          <a:bodyPr wrap="none">
            <a:spAutoFit/>
          </a:bodyPr>
          <a:lstStyle/>
          <a:p>
            <a:pPr>
              <a:buNone/>
            </a:pPr>
            <a:r>
              <a:rPr lang="en-US" dirty="0" smtClean="0">
                <a:latin typeface="Helvetica"/>
                <a:cs typeface="Helvetica"/>
              </a:rPr>
              <a:t>=</a:t>
            </a:r>
            <a:endParaRPr lang="en-US" dirty="0">
              <a:solidFill>
                <a:srgbClr val="FF0000"/>
              </a:solidFill>
              <a:latin typeface="Helvetica"/>
              <a:cs typeface="Helvetica"/>
            </a:endParaRPr>
          </a:p>
        </p:txBody>
      </p:sp>
      <p:sp>
        <p:nvSpPr>
          <p:cNvPr id="34" name="TextBox 33"/>
          <p:cNvSpPr txBox="1"/>
          <p:nvPr/>
        </p:nvSpPr>
        <p:spPr>
          <a:xfrm>
            <a:off x="4121168" y="3588455"/>
            <a:ext cx="518742" cy="646331"/>
          </a:xfrm>
          <a:prstGeom prst="rect">
            <a:avLst/>
          </a:prstGeom>
          <a:noFill/>
        </p:spPr>
        <p:txBody>
          <a:bodyPr wrap="none" rtlCol="0">
            <a:spAutoFit/>
          </a:bodyPr>
          <a:lstStyle/>
          <a:p>
            <a:pPr>
              <a:buNone/>
            </a:pPr>
            <a:r>
              <a:rPr lang="en-US" sz="3600" dirty="0" smtClean="0">
                <a:solidFill>
                  <a:srgbClr val="FF0000"/>
                </a:solidFill>
              </a:rPr>
              <a:t>X</a:t>
            </a:r>
            <a:endParaRPr lang="en-US" sz="3600" dirty="0">
              <a:solidFill>
                <a:srgbClr val="FF0000"/>
              </a:solidFill>
            </a:endParaRPr>
          </a:p>
        </p:txBody>
      </p:sp>
      <p:sp>
        <p:nvSpPr>
          <p:cNvPr id="33" name="TextBox 32"/>
          <p:cNvSpPr txBox="1"/>
          <p:nvPr/>
        </p:nvSpPr>
        <p:spPr>
          <a:xfrm>
            <a:off x="3586476" y="349956"/>
            <a:ext cx="741459" cy="1015663"/>
          </a:xfrm>
          <a:prstGeom prst="rect">
            <a:avLst/>
          </a:prstGeom>
          <a:noFill/>
        </p:spPr>
        <p:txBody>
          <a:bodyPr wrap="none" rtlCol="0">
            <a:spAutoFit/>
          </a:bodyPr>
          <a:lstStyle/>
          <a:p>
            <a:pPr>
              <a:buNone/>
            </a:pPr>
            <a:r>
              <a:rPr lang="en-US" sz="6000" dirty="0" smtClean="0">
                <a:solidFill>
                  <a:srgbClr val="FF0000"/>
                </a:solidFill>
              </a:rPr>
              <a:t>X</a:t>
            </a:r>
            <a:endParaRPr lang="en-US" sz="6000" dirty="0">
              <a:solidFill>
                <a:srgbClr val="FF0000"/>
              </a:solidFill>
            </a:endParaRPr>
          </a:p>
        </p:txBody>
      </p:sp>
    </p:spTree>
    <p:extLst>
      <p:ext uri="{BB962C8B-B14F-4D97-AF65-F5344CB8AC3E}">
        <p14:creationId xmlns:p14="http://schemas.microsoft.com/office/powerpoint/2010/main" val="86763468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marL="0" indent="0">
              <a:buNone/>
            </a:pPr>
            <a:endParaRPr lang="en-US" dirty="0"/>
          </a:p>
          <a:p>
            <a:pPr marL="0" indent="0">
              <a:buNone/>
            </a:pPr>
            <a:r>
              <a:rPr lang="en-US" dirty="0" smtClean="0"/>
              <a:t>	Average consensus over </a:t>
            </a:r>
            <a:r>
              <a:rPr lang="en-US" dirty="0" err="1" smtClean="0"/>
              <a:t>lossy</a:t>
            </a:r>
            <a:r>
              <a:rPr lang="en-US" dirty="0" smtClean="0"/>
              <a:t> links ?</a:t>
            </a:r>
          </a:p>
          <a:p>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152</a:t>
            </a:fld>
            <a:endParaRPr lang="en-US"/>
          </a:p>
        </p:txBody>
      </p:sp>
    </p:spTree>
    <p:extLst>
      <p:ext uri="{BB962C8B-B14F-4D97-AF65-F5344CB8AC3E}">
        <p14:creationId xmlns:p14="http://schemas.microsoft.com/office/powerpoint/2010/main" val="23948928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1</a:t>
            </a:r>
            <a:endParaRPr lang="en-US" dirty="0"/>
          </a:p>
        </p:txBody>
      </p:sp>
      <p:sp>
        <p:nvSpPr>
          <p:cNvPr id="3" name="Content Placeholder 2"/>
          <p:cNvSpPr>
            <a:spLocks noGrp="1"/>
          </p:cNvSpPr>
          <p:nvPr>
            <p:ph idx="1"/>
          </p:nvPr>
        </p:nvSpPr>
        <p:spPr>
          <a:xfrm>
            <a:off x="685800" y="1524000"/>
            <a:ext cx="8122398" cy="4572000"/>
          </a:xfrm>
        </p:spPr>
        <p:txBody>
          <a:bodyPr/>
          <a:lstStyle/>
          <a:p>
            <a:endParaRPr lang="en-US" dirty="0" smtClean="0"/>
          </a:p>
          <a:p>
            <a:pPr marL="0" indent="0">
              <a:buNone/>
            </a:pPr>
            <a:endParaRPr lang="en-US" dirty="0" smtClean="0"/>
          </a:p>
          <a:p>
            <a:pPr marL="0" indent="0">
              <a:buNone/>
            </a:pPr>
            <a:r>
              <a:rPr lang="en-US" dirty="0" smtClean="0"/>
              <a:t>Assume that</a:t>
            </a:r>
          </a:p>
          <a:p>
            <a:pPr marL="0" indent="0">
              <a:buNone/>
            </a:pPr>
            <a:r>
              <a:rPr lang="en-US" dirty="0"/>
              <a:t/>
            </a:r>
            <a:br>
              <a:rPr lang="en-US" dirty="0"/>
            </a:br>
            <a:r>
              <a:rPr lang="en-US" dirty="0"/>
              <a:t>	</a:t>
            </a:r>
            <a:r>
              <a:rPr lang="en-US" dirty="0" smtClean="0"/>
              <a:t>transmitter </a:t>
            </a:r>
            <a:r>
              <a:rPr lang="en-US" dirty="0" smtClean="0"/>
              <a:t>&amp; receiver </a:t>
            </a:r>
            <a:r>
              <a:rPr lang="en-US" dirty="0" smtClean="0">
                <a:solidFill>
                  <a:srgbClr val="FF0000"/>
                </a:solidFill>
              </a:rPr>
              <a:t>both know</a:t>
            </a:r>
            <a:r>
              <a:rPr lang="en-US" dirty="0" smtClean="0"/>
              <a:t/>
            </a:r>
            <a:br>
              <a:rPr lang="en-US" dirty="0" smtClean="0"/>
            </a:br>
            <a:r>
              <a:rPr lang="en-US" dirty="0" smtClean="0"/>
              <a:t/>
            </a:r>
            <a:br>
              <a:rPr lang="en-US" dirty="0" smtClean="0"/>
            </a:br>
            <a:r>
              <a:rPr lang="en-US" dirty="0" smtClean="0"/>
              <a:t>		</a:t>
            </a:r>
            <a:r>
              <a:rPr lang="en-US" dirty="0" smtClean="0"/>
              <a:t>whether a </a:t>
            </a:r>
            <a:r>
              <a:rPr lang="en-US" dirty="0" smtClean="0"/>
              <a:t>message is </a:t>
            </a:r>
            <a:r>
              <a:rPr lang="en-US" dirty="0" smtClean="0"/>
              <a:t>delivered or not</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153</a:t>
            </a:fld>
            <a:endParaRPr lang="en-US"/>
          </a:p>
        </p:txBody>
      </p:sp>
    </p:spTree>
    <p:extLst>
      <p:ext uri="{BB962C8B-B14F-4D97-AF65-F5344CB8AC3E}">
        <p14:creationId xmlns:p14="http://schemas.microsoft.com/office/powerpoint/2010/main" val="20708310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2</a:t>
            </a:r>
            <a:endParaRPr lang="en-US" dirty="0"/>
          </a:p>
        </p:txBody>
      </p:sp>
      <p:sp>
        <p:nvSpPr>
          <p:cNvPr id="3" name="Content Placeholder 2"/>
          <p:cNvSpPr>
            <a:spLocks noGrp="1"/>
          </p:cNvSpPr>
          <p:nvPr>
            <p:ph idx="1"/>
          </p:nvPr>
        </p:nvSpPr>
        <p:spPr>
          <a:xfrm>
            <a:off x="474147" y="1524000"/>
            <a:ext cx="8458200" cy="4572000"/>
          </a:xfrm>
        </p:spPr>
        <p:txBody>
          <a:bodyPr/>
          <a:lstStyle/>
          <a:p>
            <a:pPr marL="0" indent="0">
              <a:buNone/>
            </a:pPr>
            <a:endParaRPr lang="en-US" dirty="0"/>
          </a:p>
          <a:p>
            <a:pPr marL="0" indent="0">
              <a:buNone/>
            </a:pPr>
            <a:endParaRPr lang="en-US" dirty="0" smtClean="0"/>
          </a:p>
          <a:p>
            <a:pPr marL="0" indent="0">
              <a:buNone/>
            </a:pPr>
            <a:endParaRPr lang="en-US" dirty="0" smtClean="0"/>
          </a:p>
          <a:p>
            <a:pPr marL="0" indent="0">
              <a:buNone/>
            </a:pPr>
            <a:r>
              <a:rPr lang="en-US" dirty="0"/>
              <a:t>	</a:t>
            </a:r>
            <a:r>
              <a:rPr lang="en-US" dirty="0" smtClean="0"/>
              <a:t>When mass not transferred to neighbor,</a:t>
            </a:r>
            <a:br>
              <a:rPr lang="en-US" dirty="0" smtClean="0"/>
            </a:br>
            <a:r>
              <a:rPr lang="en-US" dirty="0" smtClean="0"/>
              <a:t/>
            </a:r>
            <a:br>
              <a:rPr lang="en-US" dirty="0" smtClean="0"/>
            </a:br>
            <a:r>
              <a:rPr lang="en-US" dirty="0" smtClean="0"/>
              <a:t>					keep it to yourself</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154</a:t>
            </a:fld>
            <a:endParaRPr lang="en-US"/>
          </a:p>
        </p:txBody>
      </p:sp>
    </p:spTree>
    <p:extLst>
      <p:ext uri="{BB962C8B-B14F-4D97-AF65-F5344CB8AC3E}">
        <p14:creationId xmlns:p14="http://schemas.microsoft.com/office/powerpoint/2010/main" val="166668943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2238981" y="4235663"/>
            <a:ext cx="667535" cy="634925"/>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5" name="Rectangle 34"/>
          <p:cNvSpPr/>
          <p:nvPr/>
        </p:nvSpPr>
        <p:spPr bwMode="auto">
          <a:xfrm>
            <a:off x="3520724" y="1388627"/>
            <a:ext cx="910166" cy="1405373"/>
          </a:xfrm>
          <a:prstGeom prst="rect">
            <a:avLst/>
          </a:prstGeom>
          <a:solidFill>
            <a:schemeClr val="accent6">
              <a:lumMod val="20000"/>
              <a:lumOff val="80000"/>
            </a:schemeClr>
          </a:solidFill>
          <a:ln w="28575" cap="flat" cmpd="sng" algn="ctr">
            <a:solidFill>
              <a:srgbClr val="FFFF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5" name="Title 4"/>
          <p:cNvSpPr>
            <a:spLocks noGrp="1"/>
          </p:cNvSpPr>
          <p:nvPr>
            <p:ph type="title"/>
          </p:nvPr>
        </p:nvSpPr>
        <p:spPr>
          <a:xfrm>
            <a:off x="685799" y="116542"/>
            <a:ext cx="8269941" cy="1143000"/>
          </a:xfrm>
        </p:spPr>
        <p:txBody>
          <a:bodyPr/>
          <a:lstStyle/>
          <a:p>
            <a:r>
              <a:rPr lang="en-US" dirty="0" smtClean="0"/>
              <a:t>Convergence … if nodes intermittently connected</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Helvetica"/>
                <a:cs typeface="Helvetica"/>
              </a:rPr>
              <a:pPr>
                <a:defRPr/>
              </a:pPr>
              <a:t>155</a:t>
            </a:fld>
            <a:endParaRPr lang="en-US" dirty="0">
              <a:latin typeface="Helvetica"/>
              <a:cs typeface="Helvetica"/>
            </a:endParaRPr>
          </a:p>
        </p:txBody>
      </p:sp>
      <p:sp>
        <p:nvSpPr>
          <p:cNvPr id="17" name="TextBox 16"/>
          <p:cNvSpPr txBox="1"/>
          <p:nvPr/>
        </p:nvSpPr>
        <p:spPr>
          <a:xfrm>
            <a:off x="5965787" y="5312300"/>
            <a:ext cx="1981432" cy="461665"/>
          </a:xfrm>
          <a:prstGeom prst="rect">
            <a:avLst/>
          </a:prstGeom>
          <a:noFill/>
        </p:spPr>
        <p:txBody>
          <a:bodyPr wrap="none" rtlCol="0">
            <a:spAutoFit/>
          </a:bodyPr>
          <a:lstStyle/>
          <a:p>
            <a:pPr>
              <a:buNone/>
            </a:pPr>
            <a:r>
              <a:rPr lang="en-US" dirty="0" smtClean="0">
                <a:solidFill>
                  <a:srgbClr val="008000"/>
                </a:solidFill>
                <a:latin typeface="Helvetica"/>
                <a:cs typeface="Helvetica"/>
              </a:rPr>
              <a:t>a</a:t>
            </a:r>
            <a:r>
              <a:rPr lang="en-US" dirty="0" smtClean="0">
                <a:latin typeface="Helvetica"/>
                <a:cs typeface="Helvetica"/>
              </a:rPr>
              <a:t> = 3</a:t>
            </a:r>
            <a:r>
              <a:rPr lang="en-US" dirty="0" smtClean="0">
                <a:solidFill>
                  <a:srgbClr val="FF0000"/>
                </a:solidFill>
                <a:latin typeface="Helvetica"/>
                <a:cs typeface="Helvetica"/>
              </a:rPr>
              <a:t>a</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18" name="TextBox 17"/>
          <p:cNvSpPr txBox="1"/>
          <p:nvPr/>
        </p:nvSpPr>
        <p:spPr>
          <a:xfrm>
            <a:off x="5977075" y="3291589"/>
            <a:ext cx="1981432" cy="461665"/>
          </a:xfrm>
          <a:prstGeom prst="rect">
            <a:avLst/>
          </a:prstGeom>
          <a:noFill/>
        </p:spPr>
        <p:txBody>
          <a:bodyPr wrap="none" rtlCol="0">
            <a:spAutoFit/>
          </a:bodyPr>
          <a:lstStyle/>
          <a:p>
            <a:pPr>
              <a:buNone/>
            </a:pPr>
            <a:r>
              <a:rPr lang="en-US" dirty="0" smtClean="0">
                <a:solidFill>
                  <a:srgbClr val="008000"/>
                </a:solidFill>
                <a:latin typeface="Helvetica"/>
                <a:cs typeface="Helvetica"/>
              </a:rPr>
              <a:t>b</a:t>
            </a:r>
            <a:r>
              <a:rPr lang="en-US" dirty="0" smtClean="0">
                <a:latin typeface="Helvetica"/>
                <a:cs typeface="Helvetica"/>
              </a:rPr>
              <a:t> = 3</a:t>
            </a:r>
            <a:r>
              <a:rPr lang="en-US" dirty="0" smtClean="0">
                <a:solidFill>
                  <a:srgbClr val="FF0000"/>
                </a:solidFill>
                <a:latin typeface="Helvetica"/>
                <a:cs typeface="Helvetica"/>
              </a:rPr>
              <a:t>b</a:t>
            </a:r>
            <a:r>
              <a:rPr lang="en-US" dirty="0" smtClean="0">
                <a:latin typeface="Helvetica"/>
                <a:cs typeface="Helvetica"/>
              </a:rPr>
              <a:t>/4+ </a:t>
            </a:r>
            <a:r>
              <a:rPr lang="en-US" dirty="0" smtClean="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21" name="TextBox 20"/>
          <p:cNvSpPr txBox="1"/>
          <p:nvPr/>
        </p:nvSpPr>
        <p:spPr>
          <a:xfrm>
            <a:off x="-15301" y="4311926"/>
            <a:ext cx="2988319" cy="461665"/>
          </a:xfrm>
          <a:prstGeom prst="rect">
            <a:avLst/>
          </a:prstGeom>
          <a:noFill/>
        </p:spPr>
        <p:txBody>
          <a:bodyPr wrap="none" rtlCol="0">
            <a:spAutoFit/>
          </a:bodyPr>
          <a:lstStyle/>
          <a:p>
            <a:pPr>
              <a:buNone/>
            </a:pPr>
            <a:r>
              <a:rPr lang="en-US" dirty="0">
                <a:solidFill>
                  <a:srgbClr val="008000"/>
                </a:solidFill>
                <a:latin typeface="Helvetica"/>
                <a:cs typeface="Helvetica"/>
              </a:rPr>
              <a:t>c</a:t>
            </a:r>
            <a:r>
              <a:rPr lang="en-US" dirty="0" smtClean="0">
                <a:latin typeface="Helvetica"/>
                <a:cs typeface="Helvetica"/>
              </a:rPr>
              <a:t> = </a:t>
            </a:r>
            <a:r>
              <a:rPr lang="en-US" dirty="0" smtClean="0">
                <a:solidFill>
                  <a:srgbClr val="FF0000"/>
                </a:solidFill>
                <a:latin typeface="Helvetica"/>
                <a:cs typeface="Helvetica"/>
              </a:rPr>
              <a:t>a</a:t>
            </a:r>
            <a:r>
              <a:rPr lang="en-US" dirty="0" smtClean="0">
                <a:latin typeface="Helvetica"/>
                <a:cs typeface="Helvetica"/>
              </a:rPr>
              <a:t>/4+b/4+</a:t>
            </a:r>
            <a:r>
              <a:rPr lang="en-US" dirty="0" smtClean="0">
                <a:solidFill>
                  <a:srgbClr val="FF0000"/>
                </a:solidFill>
                <a:latin typeface="Helvetica"/>
                <a:cs typeface="Helvetica"/>
              </a:rPr>
              <a:t>c</a:t>
            </a:r>
            <a:r>
              <a:rPr lang="en-US" dirty="0" smtClean="0">
                <a:latin typeface="Helvetica"/>
                <a:cs typeface="Helvetica"/>
              </a:rPr>
              <a:t>/2+</a:t>
            </a:r>
            <a:r>
              <a:rPr lang="en-US" dirty="0" smtClean="0">
                <a:solidFill>
                  <a:srgbClr val="FF0000"/>
                </a:solidFill>
                <a:latin typeface="Helvetica"/>
                <a:cs typeface="Helvetica"/>
              </a:rPr>
              <a:t>c/4</a:t>
            </a:r>
            <a:endParaRPr lang="en-US" dirty="0">
              <a:solidFill>
                <a:srgbClr val="FF0000"/>
              </a:solidFill>
              <a:latin typeface="Helvetica"/>
              <a:cs typeface="Helvetica"/>
            </a:endParaRPr>
          </a:p>
        </p:txBody>
      </p:sp>
      <p:sp>
        <p:nvSpPr>
          <p:cNvPr id="25" name="TextBox 24"/>
          <p:cNvSpPr txBox="1"/>
          <p:nvPr/>
        </p:nvSpPr>
        <p:spPr>
          <a:xfrm>
            <a:off x="2835618" y="3852752"/>
            <a:ext cx="338554" cy="461665"/>
          </a:xfrm>
          <a:prstGeom prst="rect">
            <a:avLst/>
          </a:prstGeom>
          <a:noFill/>
        </p:spPr>
        <p:txBody>
          <a:bodyPr wrap="none" rtlCol="0">
            <a:spAutoFit/>
          </a:bodyPr>
          <a:lstStyle/>
          <a:p>
            <a:pPr>
              <a:buNone/>
            </a:pPr>
            <a:r>
              <a:rPr lang="en-US" dirty="0">
                <a:latin typeface="Helvetica"/>
                <a:cs typeface="Helvetica"/>
              </a:rPr>
              <a:t>c</a:t>
            </a:r>
          </a:p>
        </p:txBody>
      </p:sp>
      <p:sp>
        <p:nvSpPr>
          <p:cNvPr id="26" name="TextBox 25"/>
          <p:cNvSpPr txBox="1"/>
          <p:nvPr/>
        </p:nvSpPr>
        <p:spPr>
          <a:xfrm>
            <a:off x="4607504" y="3085260"/>
            <a:ext cx="367258" cy="461665"/>
          </a:xfrm>
          <a:prstGeom prst="rect">
            <a:avLst/>
          </a:prstGeom>
          <a:noFill/>
        </p:spPr>
        <p:txBody>
          <a:bodyPr wrap="none" rtlCol="0">
            <a:spAutoFit/>
          </a:bodyPr>
          <a:lstStyle/>
          <a:p>
            <a:pPr>
              <a:buNone/>
            </a:pPr>
            <a:r>
              <a:rPr lang="en-US" dirty="0">
                <a:latin typeface="Helvetica"/>
                <a:cs typeface="Helvetica"/>
              </a:rPr>
              <a:t>b</a:t>
            </a:r>
          </a:p>
        </p:txBody>
      </p:sp>
      <p:sp>
        <p:nvSpPr>
          <p:cNvPr id="27" name="TextBox 26"/>
          <p:cNvSpPr txBox="1"/>
          <p:nvPr/>
        </p:nvSpPr>
        <p:spPr>
          <a:xfrm>
            <a:off x="4356468" y="5746082"/>
            <a:ext cx="355837" cy="461665"/>
          </a:xfrm>
          <a:prstGeom prst="rect">
            <a:avLst/>
          </a:prstGeom>
          <a:noFill/>
        </p:spPr>
        <p:txBody>
          <a:bodyPr wrap="none" rtlCol="0">
            <a:spAutoFit/>
          </a:bodyPr>
          <a:lstStyle/>
          <a:p>
            <a:pPr>
              <a:buNone/>
            </a:pPr>
            <a:r>
              <a:rPr lang="en-US" dirty="0">
                <a:latin typeface="Helvetica"/>
                <a:cs typeface="Helvetica"/>
              </a:rPr>
              <a:t>a</a:t>
            </a:r>
          </a:p>
        </p:txBody>
      </p:sp>
      <p:grpSp>
        <p:nvGrpSpPr>
          <p:cNvPr id="28" name="Group 27"/>
          <p:cNvGrpSpPr/>
          <p:nvPr/>
        </p:nvGrpSpPr>
        <p:grpSpPr>
          <a:xfrm>
            <a:off x="2971909" y="3004255"/>
            <a:ext cx="2685977" cy="3081880"/>
            <a:chOff x="2971909" y="3004255"/>
            <a:chExt cx="2685977" cy="3081880"/>
          </a:xfrm>
        </p:grpSpPr>
        <p:pic>
          <p:nvPicPr>
            <p:cNvPr id="29" name="Picture 28"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909" y="3769001"/>
              <a:ext cx="1020562" cy="1162465"/>
            </a:xfrm>
            <a:prstGeom prst="rect">
              <a:avLst/>
            </a:prstGeom>
          </p:spPr>
        </p:pic>
        <p:pic>
          <p:nvPicPr>
            <p:cNvPr id="30" name="Picture 29"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334" y="4923670"/>
              <a:ext cx="1020562" cy="1162465"/>
            </a:xfrm>
            <a:prstGeom prst="rect">
              <a:avLst/>
            </a:prstGeom>
          </p:spPr>
        </p:pic>
        <p:pic>
          <p:nvPicPr>
            <p:cNvPr id="31" name="Picture 30"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324" y="3004255"/>
              <a:ext cx="1020562" cy="1162465"/>
            </a:xfrm>
            <a:prstGeom prst="rect">
              <a:avLst/>
            </a:prstGeom>
          </p:spPr>
        </p:pic>
      </p:grpSp>
      <p:sp>
        <p:nvSpPr>
          <p:cNvPr id="2" name="TextBox 1"/>
          <p:cNvSpPr txBox="1"/>
          <p:nvPr/>
        </p:nvSpPr>
        <p:spPr>
          <a:xfrm>
            <a:off x="532837" y="338667"/>
            <a:ext cx="45719" cy="461665"/>
          </a:xfrm>
          <a:prstGeom prst="rect">
            <a:avLst/>
          </a:prstGeom>
          <a:noFill/>
        </p:spPr>
        <p:txBody>
          <a:bodyPr wrap="square" rtlCol="0">
            <a:spAutoFit/>
          </a:bodyPr>
          <a:lstStyle/>
          <a:p>
            <a:endParaRPr lang="en-US" dirty="0"/>
          </a:p>
        </p:txBody>
      </p:sp>
      <p:sp>
        <p:nvSpPr>
          <p:cNvPr id="41" name="TextBox 40"/>
          <p:cNvSpPr txBox="1"/>
          <p:nvPr/>
        </p:nvSpPr>
        <p:spPr>
          <a:xfrm>
            <a:off x="4372237" y="4258768"/>
            <a:ext cx="595235" cy="461665"/>
          </a:xfrm>
          <a:prstGeom prst="rect">
            <a:avLst/>
          </a:prstGeom>
          <a:noFill/>
        </p:spPr>
        <p:txBody>
          <a:bodyPr wrap="none" rtlCol="0">
            <a:spAutoFit/>
          </a:bodyPr>
          <a:lstStyle/>
          <a:p>
            <a:pPr>
              <a:buNone/>
            </a:pPr>
            <a:r>
              <a:rPr lang="en-US" dirty="0" smtClean="0">
                <a:solidFill>
                  <a:srgbClr val="0000FF"/>
                </a:solidFill>
                <a:latin typeface="Helvetica"/>
                <a:cs typeface="Helvetica"/>
              </a:rPr>
              <a:t>c/4</a:t>
            </a:r>
            <a:endParaRPr lang="en-US" dirty="0">
              <a:solidFill>
                <a:srgbClr val="0000FF"/>
              </a:solidFill>
              <a:latin typeface="Helvetica"/>
              <a:cs typeface="Helvetica"/>
            </a:endParaRPr>
          </a:p>
        </p:txBody>
      </p:sp>
      <p:sp>
        <p:nvSpPr>
          <p:cNvPr id="7" name="Freeform 6"/>
          <p:cNvSpPr/>
          <p:nvPr/>
        </p:nvSpPr>
        <p:spPr>
          <a:xfrm>
            <a:off x="4085166" y="4148667"/>
            <a:ext cx="366894" cy="783167"/>
          </a:xfrm>
          <a:custGeom>
            <a:avLst/>
            <a:gdLst>
              <a:gd name="connsiteX0" fmla="*/ 7056 w 366894"/>
              <a:gd name="connsiteY0" fmla="*/ 0 h 783167"/>
              <a:gd name="connsiteX1" fmla="*/ 366889 w 366894"/>
              <a:gd name="connsiteY1" fmla="*/ 338667 h 783167"/>
              <a:gd name="connsiteX2" fmla="*/ 0 w 366894"/>
              <a:gd name="connsiteY2" fmla="*/ 783167 h 783167"/>
            </a:gdLst>
            <a:ahLst/>
            <a:cxnLst>
              <a:cxn ang="0">
                <a:pos x="connsiteX0" y="connsiteY0"/>
              </a:cxn>
              <a:cxn ang="0">
                <a:pos x="connsiteX1" y="connsiteY1"/>
              </a:cxn>
              <a:cxn ang="0">
                <a:pos x="connsiteX2" y="connsiteY2"/>
              </a:cxn>
            </a:cxnLst>
            <a:rect l="l" t="t" r="r" b="b"/>
            <a:pathLst>
              <a:path w="366894" h="783167">
                <a:moveTo>
                  <a:pt x="7056" y="0"/>
                </a:moveTo>
                <a:cubicBezTo>
                  <a:pt x="187560" y="104069"/>
                  <a:pt x="368065" y="208139"/>
                  <a:pt x="366889" y="338667"/>
                </a:cubicBezTo>
                <a:cubicBezTo>
                  <a:pt x="365713" y="469195"/>
                  <a:pt x="0" y="783167"/>
                  <a:pt x="0" y="783167"/>
                </a:cubicBezTo>
              </a:path>
            </a:pathLst>
          </a:custGeom>
          <a:ln w="28575">
            <a:solidFill>
              <a:srgbClr val="0000FF"/>
            </a:solidFill>
            <a:prstDash val="sysDash"/>
          </a:ln>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2" name="Freeform 21"/>
          <p:cNvSpPr/>
          <p:nvPr/>
        </p:nvSpPr>
        <p:spPr>
          <a:xfrm>
            <a:off x="3948289" y="4138789"/>
            <a:ext cx="366894" cy="783167"/>
          </a:xfrm>
          <a:custGeom>
            <a:avLst/>
            <a:gdLst>
              <a:gd name="connsiteX0" fmla="*/ 7056 w 366894"/>
              <a:gd name="connsiteY0" fmla="*/ 0 h 783167"/>
              <a:gd name="connsiteX1" fmla="*/ 366889 w 366894"/>
              <a:gd name="connsiteY1" fmla="*/ 338667 h 783167"/>
              <a:gd name="connsiteX2" fmla="*/ 0 w 366894"/>
              <a:gd name="connsiteY2" fmla="*/ 783167 h 783167"/>
            </a:gdLst>
            <a:ahLst/>
            <a:cxnLst>
              <a:cxn ang="0">
                <a:pos x="connsiteX0" y="connsiteY0"/>
              </a:cxn>
              <a:cxn ang="0">
                <a:pos x="connsiteX1" y="connsiteY1"/>
              </a:cxn>
              <a:cxn ang="0">
                <a:pos x="connsiteX2" y="connsiteY2"/>
              </a:cxn>
            </a:cxnLst>
            <a:rect l="l" t="t" r="r" b="b"/>
            <a:pathLst>
              <a:path w="366894" h="783167">
                <a:moveTo>
                  <a:pt x="7056" y="0"/>
                </a:moveTo>
                <a:cubicBezTo>
                  <a:pt x="187560" y="104069"/>
                  <a:pt x="368065" y="208139"/>
                  <a:pt x="366889" y="338667"/>
                </a:cubicBezTo>
                <a:cubicBezTo>
                  <a:pt x="365713" y="469195"/>
                  <a:pt x="0" y="783167"/>
                  <a:pt x="0" y="783167"/>
                </a:cubicBezTo>
              </a:path>
            </a:pathLst>
          </a:custGeom>
          <a:ln w="28575">
            <a:solidFill>
              <a:srgbClr val="0000FF"/>
            </a:solidFill>
            <a:prstDash val="sysDash"/>
          </a:ln>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 name="TextBox 2"/>
          <p:cNvSpPr txBox="1"/>
          <p:nvPr/>
        </p:nvSpPr>
        <p:spPr>
          <a:xfrm>
            <a:off x="7300521" y="2977444"/>
            <a:ext cx="741459" cy="1015663"/>
          </a:xfrm>
          <a:prstGeom prst="rect">
            <a:avLst/>
          </a:prstGeom>
          <a:noFill/>
        </p:spPr>
        <p:txBody>
          <a:bodyPr wrap="none" rtlCol="0">
            <a:spAutoFit/>
          </a:bodyPr>
          <a:lstStyle/>
          <a:p>
            <a:pPr>
              <a:buNone/>
            </a:pPr>
            <a:r>
              <a:rPr lang="en-US" sz="6000" dirty="0" smtClean="0">
                <a:solidFill>
                  <a:srgbClr val="FF0000"/>
                </a:solidFill>
              </a:rPr>
              <a:t>X</a:t>
            </a:r>
            <a:endParaRPr lang="en-US" sz="6000" dirty="0">
              <a:solidFill>
                <a:srgbClr val="FF0000"/>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38359298"/>
              </p:ext>
            </p:extLst>
          </p:nvPr>
        </p:nvGraphicFramePr>
        <p:xfrm>
          <a:off x="1720850" y="1412875"/>
          <a:ext cx="2895600" cy="1409700"/>
        </p:xfrm>
        <a:graphic>
          <a:graphicData uri="http://schemas.openxmlformats.org/presentationml/2006/ole">
            <mc:AlternateContent xmlns:mc="http://schemas.openxmlformats.org/markup-compatibility/2006">
              <mc:Choice xmlns:v="urn:schemas-microsoft-com:vml" Requires="v">
                <p:oleObj spid="_x0000_s1950" name="Equation" r:id="rId4" imgW="1409700" imgH="685800" progId="Equation.DSMT4">
                  <p:embed/>
                </p:oleObj>
              </mc:Choice>
              <mc:Fallback>
                <p:oleObj name="Equation" r:id="rId4" imgW="1409700" imgH="685800" progId="Equation.DSMT4">
                  <p:embed/>
                  <p:pic>
                    <p:nvPicPr>
                      <p:cNvPr id="0" name=""/>
                      <p:cNvPicPr/>
                      <p:nvPr/>
                    </p:nvPicPr>
                    <p:blipFill>
                      <a:blip r:embed="rId5"/>
                      <a:stretch>
                        <a:fillRect/>
                      </a:stretch>
                    </p:blipFill>
                    <p:spPr>
                      <a:xfrm>
                        <a:off x="1720850" y="1412875"/>
                        <a:ext cx="2895600" cy="1409700"/>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648845995"/>
              </p:ext>
            </p:extLst>
          </p:nvPr>
        </p:nvGraphicFramePr>
        <p:xfrm>
          <a:off x="4677832" y="1446389"/>
          <a:ext cx="908062" cy="1425224"/>
        </p:xfrm>
        <a:graphic>
          <a:graphicData uri="http://schemas.openxmlformats.org/presentationml/2006/ole">
            <mc:AlternateContent xmlns:mc="http://schemas.openxmlformats.org/markup-compatibility/2006">
              <mc:Choice xmlns:v="urn:schemas-microsoft-com:vml" Requires="v">
                <p:oleObj spid="_x0000_s1951" name="Equation" r:id="rId6" imgW="444500" imgH="698500" progId="Equation.DSMT4">
                  <p:embed/>
                </p:oleObj>
              </mc:Choice>
              <mc:Fallback>
                <p:oleObj name="Equation" r:id="rId6" imgW="444500" imgH="698500" progId="Equation.DSMT4">
                  <p:embed/>
                  <p:pic>
                    <p:nvPicPr>
                      <p:cNvPr id="0" name=""/>
                      <p:cNvPicPr/>
                      <p:nvPr/>
                    </p:nvPicPr>
                    <p:blipFill>
                      <a:blip r:embed="rId7"/>
                      <a:stretch>
                        <a:fillRect/>
                      </a:stretch>
                    </p:blipFill>
                    <p:spPr>
                      <a:xfrm>
                        <a:off x="4677832" y="1446389"/>
                        <a:ext cx="908062" cy="1425224"/>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071458373"/>
              </p:ext>
            </p:extLst>
          </p:nvPr>
        </p:nvGraphicFramePr>
        <p:xfrm>
          <a:off x="208843" y="1429456"/>
          <a:ext cx="908062" cy="1425224"/>
        </p:xfrm>
        <a:graphic>
          <a:graphicData uri="http://schemas.openxmlformats.org/presentationml/2006/ole">
            <mc:AlternateContent xmlns:mc="http://schemas.openxmlformats.org/markup-compatibility/2006">
              <mc:Choice xmlns:v="urn:schemas-microsoft-com:vml" Requires="v">
                <p:oleObj spid="_x0000_s1952" name="Equation" r:id="rId8" imgW="444500" imgH="698500" progId="Equation.DSMT4">
                  <p:embed/>
                </p:oleObj>
              </mc:Choice>
              <mc:Fallback>
                <p:oleObj name="Equation" r:id="rId8" imgW="444500" imgH="698500" progId="Equation.DSMT4">
                  <p:embed/>
                  <p:pic>
                    <p:nvPicPr>
                      <p:cNvPr id="0" name=""/>
                      <p:cNvPicPr/>
                      <p:nvPr/>
                    </p:nvPicPr>
                    <p:blipFill>
                      <a:blip r:embed="rId7"/>
                      <a:stretch>
                        <a:fillRect/>
                      </a:stretch>
                    </p:blipFill>
                    <p:spPr>
                      <a:xfrm>
                        <a:off x="208843" y="1429456"/>
                        <a:ext cx="908062" cy="1425224"/>
                      </a:xfrm>
                      <a:prstGeom prst="rect">
                        <a:avLst/>
                      </a:prstGeom>
                    </p:spPr>
                  </p:pic>
                </p:oleObj>
              </mc:Fallback>
            </mc:AlternateContent>
          </a:graphicData>
        </a:graphic>
      </p:graphicFrame>
      <p:sp>
        <p:nvSpPr>
          <p:cNvPr id="8" name="Oval 7"/>
          <p:cNvSpPr/>
          <p:nvPr/>
        </p:nvSpPr>
        <p:spPr bwMode="auto">
          <a:xfrm>
            <a:off x="3570111" y="1954390"/>
            <a:ext cx="825500" cy="366888"/>
          </a:xfrm>
          <a:prstGeom prst="ellipse">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2" name="Rectangle 31"/>
          <p:cNvSpPr/>
          <p:nvPr/>
        </p:nvSpPr>
        <p:spPr>
          <a:xfrm>
            <a:off x="1197870" y="1883009"/>
            <a:ext cx="364403" cy="461665"/>
          </a:xfrm>
          <a:prstGeom prst="rect">
            <a:avLst/>
          </a:prstGeom>
        </p:spPr>
        <p:txBody>
          <a:bodyPr wrap="none">
            <a:spAutoFit/>
          </a:bodyPr>
          <a:lstStyle/>
          <a:p>
            <a:pPr>
              <a:buNone/>
            </a:pPr>
            <a:r>
              <a:rPr lang="en-US" dirty="0" smtClean="0">
                <a:latin typeface="Helvetica"/>
                <a:cs typeface="Helvetica"/>
              </a:rPr>
              <a:t>=</a:t>
            </a:r>
            <a:endParaRPr lang="en-US" dirty="0">
              <a:solidFill>
                <a:srgbClr val="FF0000"/>
              </a:solidFill>
              <a:latin typeface="Helvetica"/>
              <a:cs typeface="Helvetica"/>
            </a:endParaRPr>
          </a:p>
        </p:txBody>
      </p:sp>
      <p:sp>
        <p:nvSpPr>
          <p:cNvPr id="34" name="TextBox 33"/>
          <p:cNvSpPr txBox="1"/>
          <p:nvPr/>
        </p:nvSpPr>
        <p:spPr>
          <a:xfrm>
            <a:off x="4121168" y="3588455"/>
            <a:ext cx="518742" cy="646331"/>
          </a:xfrm>
          <a:prstGeom prst="rect">
            <a:avLst/>
          </a:prstGeom>
          <a:noFill/>
        </p:spPr>
        <p:txBody>
          <a:bodyPr wrap="none" rtlCol="0">
            <a:spAutoFit/>
          </a:bodyPr>
          <a:lstStyle/>
          <a:p>
            <a:pPr>
              <a:buNone/>
            </a:pPr>
            <a:r>
              <a:rPr lang="en-US" sz="3600" dirty="0" smtClean="0">
                <a:solidFill>
                  <a:srgbClr val="FF0000"/>
                </a:solidFill>
              </a:rPr>
              <a:t>X</a:t>
            </a:r>
            <a:endParaRPr lang="en-US" sz="3600" dirty="0">
              <a:solidFill>
                <a:srgbClr val="FF0000"/>
              </a:solidFill>
            </a:endParaRPr>
          </a:p>
        </p:txBody>
      </p:sp>
      <p:sp>
        <p:nvSpPr>
          <p:cNvPr id="36" name="TextBox 35"/>
          <p:cNvSpPr txBox="1"/>
          <p:nvPr/>
        </p:nvSpPr>
        <p:spPr>
          <a:xfrm>
            <a:off x="1374806" y="5823319"/>
            <a:ext cx="595235" cy="461665"/>
          </a:xfrm>
          <a:prstGeom prst="rect">
            <a:avLst/>
          </a:prstGeom>
          <a:noFill/>
        </p:spPr>
        <p:txBody>
          <a:bodyPr wrap="none" rtlCol="0">
            <a:spAutoFit/>
          </a:bodyPr>
          <a:lstStyle/>
          <a:p>
            <a:pPr>
              <a:buNone/>
            </a:pPr>
            <a:r>
              <a:rPr lang="en-US" dirty="0" smtClean="0">
                <a:solidFill>
                  <a:srgbClr val="FF0000"/>
                </a:solidFill>
                <a:latin typeface="Helvetica"/>
                <a:cs typeface="Helvetica"/>
              </a:rPr>
              <a:t>c/4</a:t>
            </a:r>
            <a:endParaRPr lang="en-US" dirty="0">
              <a:solidFill>
                <a:srgbClr val="FF0000"/>
              </a:solidFill>
              <a:latin typeface="Helvetica"/>
              <a:cs typeface="Helvetica"/>
            </a:endParaRPr>
          </a:p>
        </p:txBody>
      </p:sp>
      <p:sp>
        <p:nvSpPr>
          <p:cNvPr id="37" name="Oval 36"/>
          <p:cNvSpPr/>
          <p:nvPr/>
        </p:nvSpPr>
        <p:spPr bwMode="auto">
          <a:xfrm>
            <a:off x="3575982" y="2350990"/>
            <a:ext cx="825500" cy="366888"/>
          </a:xfrm>
          <a:prstGeom prst="ellipse">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0" name="Freeform 9"/>
          <p:cNvSpPr/>
          <p:nvPr/>
        </p:nvSpPr>
        <p:spPr bwMode="auto">
          <a:xfrm>
            <a:off x="2084805" y="4931834"/>
            <a:ext cx="1385890" cy="1353150"/>
          </a:xfrm>
          <a:custGeom>
            <a:avLst/>
            <a:gdLst>
              <a:gd name="connsiteX0" fmla="*/ 1587596 w 1587596"/>
              <a:gd name="connsiteY0" fmla="*/ 94130 h 1353150"/>
              <a:gd name="connsiteX1" fmla="*/ 471490 w 1587596"/>
              <a:gd name="connsiteY1" fmla="*/ 1331259 h 1353150"/>
              <a:gd name="connsiteX2" fmla="*/ 14290 w 1587596"/>
              <a:gd name="connsiteY2" fmla="*/ 820271 h 1353150"/>
              <a:gd name="connsiteX3" fmla="*/ 955584 w 1587596"/>
              <a:gd name="connsiteY3" fmla="*/ 0 h 1353150"/>
            </a:gdLst>
            <a:ahLst/>
            <a:cxnLst>
              <a:cxn ang="0">
                <a:pos x="connsiteX0" y="connsiteY0"/>
              </a:cxn>
              <a:cxn ang="0">
                <a:pos x="connsiteX1" y="connsiteY1"/>
              </a:cxn>
              <a:cxn ang="0">
                <a:pos x="connsiteX2" y="connsiteY2"/>
              </a:cxn>
              <a:cxn ang="0">
                <a:pos x="connsiteX3" y="connsiteY3"/>
              </a:cxn>
            </a:cxnLst>
            <a:rect l="l" t="t" r="r" b="b"/>
            <a:pathLst>
              <a:path w="1587596" h="1353150">
                <a:moveTo>
                  <a:pt x="1587596" y="94130"/>
                </a:moveTo>
                <a:cubicBezTo>
                  <a:pt x="1160652" y="652183"/>
                  <a:pt x="733708" y="1210236"/>
                  <a:pt x="471490" y="1331259"/>
                </a:cubicBezTo>
                <a:cubicBezTo>
                  <a:pt x="209272" y="1452282"/>
                  <a:pt x="-66392" y="1042147"/>
                  <a:pt x="14290" y="820271"/>
                </a:cubicBezTo>
                <a:cubicBezTo>
                  <a:pt x="94972" y="598395"/>
                  <a:pt x="525278" y="299197"/>
                  <a:pt x="955584" y="0"/>
                </a:cubicBezTo>
              </a:path>
            </a:pathLst>
          </a:custGeom>
          <a:noFill/>
          <a:ln w="5715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10857268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1</a:t>
            </a:r>
            <a:endParaRPr lang="en-US" dirty="0"/>
          </a:p>
        </p:txBody>
      </p:sp>
      <p:sp>
        <p:nvSpPr>
          <p:cNvPr id="3" name="Content Placeholder 2"/>
          <p:cNvSpPr>
            <a:spLocks noGrp="1"/>
          </p:cNvSpPr>
          <p:nvPr>
            <p:ph idx="1"/>
          </p:nvPr>
        </p:nvSpPr>
        <p:spPr>
          <a:xfrm>
            <a:off x="685800" y="1524000"/>
            <a:ext cx="8122398" cy="4572000"/>
          </a:xfrm>
        </p:spPr>
        <p:txBody>
          <a:bodyPr/>
          <a:lstStyle/>
          <a:p>
            <a:pPr marL="0" indent="0">
              <a:buNone/>
            </a:pPr>
            <a:endParaRPr lang="en-US" dirty="0"/>
          </a:p>
          <a:p>
            <a:pPr marL="0" indent="0">
              <a:buNone/>
            </a:pPr>
            <a:r>
              <a:rPr lang="en-US" dirty="0" smtClean="0">
                <a:solidFill>
                  <a:srgbClr val="FF0000"/>
                </a:solidFill>
              </a:rPr>
              <a:t>Common knowledge </a:t>
            </a:r>
            <a:r>
              <a:rPr lang="en-US" dirty="0" smtClean="0"/>
              <a:t>on whether a message is delivered</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156</a:t>
            </a:fld>
            <a:endParaRPr lang="en-US"/>
          </a:p>
        </p:txBody>
      </p:sp>
      <p:sp>
        <p:nvSpPr>
          <p:cNvPr id="12" name="Oval 11"/>
          <p:cNvSpPr/>
          <p:nvPr/>
        </p:nvSpPr>
        <p:spPr bwMode="auto">
          <a:xfrm>
            <a:off x="726141" y="2743201"/>
            <a:ext cx="820270" cy="806824"/>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Arial" pitchFamily="34" charset="0"/>
                <a:cs typeface="Arial" pitchFamily="34" charset="0"/>
              </a:rPr>
              <a: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Oval 12"/>
          <p:cNvSpPr/>
          <p:nvPr/>
        </p:nvSpPr>
        <p:spPr bwMode="auto">
          <a:xfrm>
            <a:off x="3460376" y="2743201"/>
            <a:ext cx="820270" cy="806824"/>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Arial" pitchFamily="34" charset="0"/>
                <a:cs typeface="Arial" pitchFamily="34" charset="0"/>
              </a:rPr>
              <a:t>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Straight Arrow Connector 13"/>
          <p:cNvCxnSpPr>
            <a:stCxn id="12" idx="6"/>
            <a:endCxn id="13" idx="2"/>
          </p:cNvCxnSpPr>
          <p:nvPr/>
        </p:nvCxnSpPr>
        <p:spPr bwMode="auto">
          <a:xfrm>
            <a:off x="1546411" y="3146613"/>
            <a:ext cx="1913965"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6099872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1</a:t>
            </a:r>
            <a:endParaRPr lang="en-US" dirty="0"/>
          </a:p>
        </p:txBody>
      </p:sp>
      <p:sp>
        <p:nvSpPr>
          <p:cNvPr id="3" name="Content Placeholder 2"/>
          <p:cNvSpPr>
            <a:spLocks noGrp="1"/>
          </p:cNvSpPr>
          <p:nvPr>
            <p:ph idx="1"/>
          </p:nvPr>
        </p:nvSpPr>
        <p:spPr>
          <a:xfrm>
            <a:off x="685799" y="1524000"/>
            <a:ext cx="9103659" cy="4572000"/>
          </a:xfrm>
        </p:spPr>
        <p:txBody>
          <a:bodyPr/>
          <a:lstStyle/>
          <a:p>
            <a:pPr marL="0" indent="0">
              <a:buNone/>
            </a:pPr>
            <a:endParaRPr lang="en-US" dirty="0"/>
          </a:p>
          <a:p>
            <a:pPr marL="0" indent="0">
              <a:buNone/>
            </a:pPr>
            <a:r>
              <a:rPr lang="en-US" dirty="0" smtClean="0">
                <a:solidFill>
                  <a:srgbClr val="FF0000"/>
                </a:solidFill>
              </a:rPr>
              <a:t>Common knowledge </a:t>
            </a:r>
            <a:r>
              <a:rPr lang="en-US" dirty="0" smtClean="0"/>
              <a:t>on whether a message is delivered</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r>
              <a:rPr lang="en-US" dirty="0" smtClean="0"/>
              <a:t>		S knows</a:t>
            </a:r>
          </a:p>
          <a:p>
            <a:pPr marL="0" indent="0">
              <a:buNone/>
            </a:pPr>
            <a:r>
              <a:rPr lang="en-US" dirty="0"/>
              <a:t>	</a:t>
            </a:r>
            <a:r>
              <a:rPr lang="en-US" dirty="0" smtClean="0"/>
              <a:t>	R knows that S knows</a:t>
            </a:r>
          </a:p>
          <a:p>
            <a:pPr marL="0" indent="0">
              <a:buNone/>
            </a:pPr>
            <a:r>
              <a:rPr lang="en-US" dirty="0"/>
              <a:t>	</a:t>
            </a:r>
            <a:r>
              <a:rPr lang="en-US" dirty="0" smtClean="0"/>
              <a:t>	S knows that R knows that S knows</a:t>
            </a:r>
          </a:p>
          <a:p>
            <a:pPr marL="0" indent="0">
              <a:buNone/>
            </a:pPr>
            <a:r>
              <a:rPr lang="en-US" dirty="0"/>
              <a:t>	</a:t>
            </a:r>
            <a:r>
              <a:rPr lang="en-US" dirty="0" smtClean="0"/>
              <a:t>	R knows that S knows that R knows that </a:t>
            </a:r>
            <a:r>
              <a:rPr lang="en-US" b="1" dirty="0" smtClean="0"/>
              <a:t>…</a:t>
            </a:r>
          </a:p>
          <a:p>
            <a:pPr marL="0" indent="0">
              <a:buNone/>
            </a:pPr>
            <a:endParaRPr lang="en-US" dirty="0" smtClean="0"/>
          </a:p>
        </p:txBody>
      </p:sp>
      <p:sp>
        <p:nvSpPr>
          <p:cNvPr id="8" name="Oval 7"/>
          <p:cNvSpPr/>
          <p:nvPr/>
        </p:nvSpPr>
        <p:spPr bwMode="auto">
          <a:xfrm>
            <a:off x="726141" y="2743201"/>
            <a:ext cx="820270" cy="806824"/>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Arial" pitchFamily="34" charset="0"/>
                <a:cs typeface="Arial" pitchFamily="34" charset="0"/>
              </a:rPr>
              <a: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8"/>
          <p:cNvSpPr/>
          <p:nvPr/>
        </p:nvSpPr>
        <p:spPr bwMode="auto">
          <a:xfrm>
            <a:off x="3460376" y="2743201"/>
            <a:ext cx="820270" cy="806824"/>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Arial" pitchFamily="34" charset="0"/>
                <a:cs typeface="Arial" pitchFamily="34" charset="0"/>
              </a:rPr>
              <a:t>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 name="Straight Arrow Connector 9"/>
          <p:cNvCxnSpPr>
            <a:stCxn id="8" idx="6"/>
            <a:endCxn id="9" idx="2"/>
          </p:cNvCxnSpPr>
          <p:nvPr/>
        </p:nvCxnSpPr>
        <p:spPr bwMode="auto">
          <a:xfrm>
            <a:off x="1546411" y="3146613"/>
            <a:ext cx="1913965"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65050146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in Wireless Networks</a:t>
            </a:r>
            <a:endParaRPr lang="en-US" dirty="0"/>
          </a:p>
        </p:txBody>
      </p:sp>
      <p:sp>
        <p:nvSpPr>
          <p:cNvPr id="3" name="Content Placeholder 2"/>
          <p:cNvSpPr>
            <a:spLocks noGrp="1"/>
          </p:cNvSpPr>
          <p:nvPr>
            <p:ph idx="1"/>
          </p:nvPr>
        </p:nvSpPr>
        <p:spPr>
          <a:xfrm>
            <a:off x="685800" y="1524000"/>
            <a:ext cx="8337176" cy="4572000"/>
          </a:xfrm>
        </p:spPr>
        <p:txBody>
          <a:bodyPr/>
          <a:lstStyle/>
          <a:p>
            <a:pPr marL="0" indent="0">
              <a:buNone/>
            </a:pPr>
            <a:endParaRPr lang="en-US" dirty="0"/>
          </a:p>
          <a:p>
            <a:pPr marL="0" indent="0">
              <a:buNone/>
            </a:pPr>
            <a:endParaRPr lang="en-US" dirty="0" smtClean="0"/>
          </a:p>
          <a:p>
            <a:pPr marL="0" indent="0">
              <a:buNone/>
            </a:pPr>
            <a:r>
              <a:rPr lang="en-US" dirty="0" smtClean="0">
                <a:solidFill>
                  <a:srgbClr val="FF0000"/>
                </a:solidFill>
              </a:rPr>
              <a:t>Common knowledge </a:t>
            </a:r>
            <a:r>
              <a:rPr lang="en-US" dirty="0" smtClean="0"/>
              <a:t>on whether a message is delivered</a:t>
            </a:r>
          </a:p>
          <a:p>
            <a:pPr marL="0" indent="0">
              <a:buNone/>
            </a:pPr>
            <a:endParaRPr lang="en-US" dirty="0" smtClean="0"/>
          </a:p>
          <a:p>
            <a:pPr marL="0" indent="0">
              <a:buNone/>
            </a:pPr>
            <a:endParaRPr lang="en-US" dirty="0"/>
          </a:p>
          <a:p>
            <a:pPr marL="0" indent="0">
              <a:buNone/>
            </a:pPr>
            <a:r>
              <a:rPr lang="en-US" dirty="0" smtClean="0"/>
              <a:t>Two scenarios:</a:t>
            </a:r>
          </a:p>
          <a:p>
            <a:pPr marL="0" indent="0">
              <a:buNone/>
            </a:pPr>
            <a:endParaRPr lang="en-US" dirty="0"/>
          </a:p>
          <a:p>
            <a:r>
              <a:rPr lang="en-US" dirty="0" smtClean="0"/>
              <a:t>A’s message to B lost           …  B does not send </a:t>
            </a:r>
            <a:r>
              <a:rPr lang="en-US" dirty="0" err="1" smtClean="0"/>
              <a:t>Ack</a:t>
            </a:r>
            <a:endParaRPr lang="en-US" dirty="0" smtClean="0"/>
          </a:p>
          <a:p>
            <a:r>
              <a:rPr lang="en-US" dirty="0" smtClean="0"/>
              <a:t>A’s message received by B  …  </a:t>
            </a:r>
            <a:r>
              <a:rPr lang="en-US" dirty="0" err="1" smtClean="0"/>
              <a:t>Ack</a:t>
            </a:r>
            <a:r>
              <a:rPr lang="en-US" dirty="0" smtClean="0"/>
              <a:t> lost</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158</a:t>
            </a:fld>
            <a:endParaRPr lang="en-US"/>
          </a:p>
        </p:txBody>
      </p:sp>
      <p:sp>
        <p:nvSpPr>
          <p:cNvPr id="5" name="TextBox 4"/>
          <p:cNvSpPr txBox="1"/>
          <p:nvPr/>
        </p:nvSpPr>
        <p:spPr>
          <a:xfrm>
            <a:off x="1666203" y="2158926"/>
            <a:ext cx="741459" cy="1015663"/>
          </a:xfrm>
          <a:prstGeom prst="rect">
            <a:avLst/>
          </a:prstGeom>
          <a:noFill/>
        </p:spPr>
        <p:txBody>
          <a:bodyPr wrap="none" rtlCol="0">
            <a:spAutoFit/>
          </a:bodyPr>
          <a:lstStyle/>
          <a:p>
            <a:pPr>
              <a:buNone/>
            </a:pPr>
            <a:r>
              <a:rPr lang="en-US" sz="6000" dirty="0" smtClean="0">
                <a:solidFill>
                  <a:srgbClr val="C00000"/>
                </a:solidFill>
              </a:rPr>
              <a:t>X</a:t>
            </a:r>
            <a:endParaRPr lang="en-US" sz="6000" dirty="0">
              <a:solidFill>
                <a:srgbClr val="C00000"/>
              </a:solidFill>
            </a:endParaRPr>
          </a:p>
        </p:txBody>
      </p:sp>
    </p:spTree>
    <p:extLst>
      <p:ext uri="{BB962C8B-B14F-4D97-AF65-F5344CB8AC3E}">
        <p14:creationId xmlns:p14="http://schemas.microsoft.com/office/powerpoint/2010/main" val="213719043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in Wireless Networks</a:t>
            </a:r>
            <a:endParaRPr lang="en-US" dirty="0"/>
          </a:p>
        </p:txBody>
      </p:sp>
      <p:sp>
        <p:nvSpPr>
          <p:cNvPr id="3" name="Content Placeholder 2"/>
          <p:cNvSpPr>
            <a:spLocks noGrp="1"/>
          </p:cNvSpPr>
          <p:nvPr>
            <p:ph idx="1"/>
          </p:nvPr>
        </p:nvSpPr>
        <p:spPr>
          <a:xfrm>
            <a:off x="685800" y="1524000"/>
            <a:ext cx="8337176" cy="4572000"/>
          </a:xfrm>
        </p:spPr>
        <p:txBody>
          <a:bodyPr/>
          <a:lstStyle/>
          <a:p>
            <a:pPr marL="0" indent="0">
              <a:buNone/>
            </a:pPr>
            <a:endParaRPr lang="en-US" dirty="0"/>
          </a:p>
          <a:p>
            <a:pPr marL="0" indent="0">
              <a:buNone/>
            </a:pPr>
            <a:endParaRPr lang="en-US" dirty="0" smtClean="0"/>
          </a:p>
          <a:p>
            <a:pPr marL="0" indent="0">
              <a:buNone/>
            </a:pPr>
            <a:r>
              <a:rPr lang="en-US" dirty="0" smtClean="0">
                <a:solidFill>
                  <a:srgbClr val="FF0000"/>
                </a:solidFill>
              </a:rPr>
              <a:t>Common knowledge </a:t>
            </a:r>
            <a:r>
              <a:rPr lang="en-US" dirty="0" smtClean="0"/>
              <a:t>on whether a message is delivered</a:t>
            </a:r>
          </a:p>
          <a:p>
            <a:pPr marL="0" indent="0">
              <a:buNone/>
            </a:pPr>
            <a:endParaRPr lang="en-US" dirty="0"/>
          </a:p>
          <a:p>
            <a:pPr marL="0" indent="0">
              <a:buNone/>
            </a:pPr>
            <a:endParaRPr lang="en-US" dirty="0"/>
          </a:p>
          <a:p>
            <a:pPr marL="0" indent="0">
              <a:buNone/>
            </a:pPr>
            <a:r>
              <a:rPr lang="en-US" dirty="0" smtClean="0">
                <a:sym typeface="Wingdings" pitchFamily="2" charset="2"/>
              </a:rPr>
              <a:t>  Need solutions that tolerate </a:t>
            </a:r>
            <a:r>
              <a:rPr lang="en-US" u="sng" dirty="0" smtClean="0">
                <a:sym typeface="Wingdings" pitchFamily="2" charset="2"/>
              </a:rPr>
              <a:t>lack</a:t>
            </a:r>
            <a:r>
              <a:rPr lang="en-US" dirty="0" smtClean="0">
                <a:sym typeface="Wingdings" pitchFamily="2" charset="2"/>
              </a:rPr>
              <a:t> of common knowledge</a:t>
            </a:r>
          </a:p>
          <a:p>
            <a:pPr marL="0" indent="0">
              <a:buNone/>
            </a:pPr>
            <a:endParaRPr lang="en-US" dirty="0" smtClean="0"/>
          </a:p>
          <a:p>
            <a:pPr marL="0" indent="0">
              <a:buNone/>
            </a:pPr>
            <a:r>
              <a:rPr lang="en-US" dirty="0" smtClean="0">
                <a:sym typeface="Wingdings" pitchFamily="2" charset="2"/>
              </a:rPr>
              <a:t>  Theoretical models need to be </a:t>
            </a:r>
            <a:r>
              <a:rPr lang="en-US" u="sng" dirty="0" smtClean="0">
                <a:sym typeface="Wingdings" pitchFamily="2" charset="2"/>
              </a:rPr>
              <a:t>more realistic</a:t>
            </a:r>
            <a:endParaRPr lang="en-US" u="sng"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159</a:t>
            </a:fld>
            <a:endParaRPr lang="en-US"/>
          </a:p>
        </p:txBody>
      </p:sp>
      <p:sp>
        <p:nvSpPr>
          <p:cNvPr id="5" name="TextBox 4"/>
          <p:cNvSpPr txBox="1"/>
          <p:nvPr/>
        </p:nvSpPr>
        <p:spPr>
          <a:xfrm>
            <a:off x="1666203" y="2158926"/>
            <a:ext cx="741459" cy="1015663"/>
          </a:xfrm>
          <a:prstGeom prst="rect">
            <a:avLst/>
          </a:prstGeom>
          <a:noFill/>
        </p:spPr>
        <p:txBody>
          <a:bodyPr wrap="none" rtlCol="0">
            <a:spAutoFit/>
          </a:bodyPr>
          <a:lstStyle/>
          <a:p>
            <a:pPr>
              <a:buNone/>
            </a:pPr>
            <a:r>
              <a:rPr lang="en-US" sz="6000" dirty="0" smtClean="0">
                <a:solidFill>
                  <a:srgbClr val="C00000"/>
                </a:solidFill>
              </a:rPr>
              <a:t>X</a:t>
            </a:r>
            <a:endParaRPr lang="en-US" sz="6000" dirty="0">
              <a:solidFill>
                <a:srgbClr val="C00000"/>
              </a:solidFill>
            </a:endParaRPr>
          </a:p>
        </p:txBody>
      </p:sp>
    </p:spTree>
    <p:extLst>
      <p:ext uri="{BB962C8B-B14F-4D97-AF65-F5344CB8AC3E}">
        <p14:creationId xmlns:p14="http://schemas.microsoft.com/office/powerpoint/2010/main" val="2633845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How much state may a node maintain?</a:t>
            </a:r>
          </a:p>
          <a:p>
            <a:pPr marL="0" indent="0">
              <a:buNone/>
            </a:pPr>
            <a:endParaRPr lang="en-US" dirty="0"/>
          </a:p>
          <a:p>
            <a:r>
              <a:rPr lang="en-US" dirty="0" smtClean="0"/>
              <a:t>No constraint</a:t>
            </a:r>
          </a:p>
          <a:p>
            <a:endParaRPr lang="en-US" dirty="0"/>
          </a:p>
          <a:p>
            <a:r>
              <a:rPr lang="en-US" dirty="0" smtClean="0"/>
              <a:t>“Minimal” state </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16</a:t>
            </a:fld>
            <a:endParaRPr lang="en-US"/>
          </a:p>
        </p:txBody>
      </p:sp>
    </p:spTree>
    <p:extLst>
      <p:ext uri="{BB962C8B-B14F-4D97-AF65-F5344CB8AC3E}">
        <p14:creationId xmlns:p14="http://schemas.microsoft.com/office/powerpoint/2010/main" val="347460810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2</a:t>
            </a:r>
            <a:endParaRPr lang="en-US" dirty="0"/>
          </a:p>
        </p:txBody>
      </p:sp>
      <p:sp>
        <p:nvSpPr>
          <p:cNvPr id="3" name="Content Placeholder 2"/>
          <p:cNvSpPr>
            <a:spLocks noGrp="1"/>
          </p:cNvSpPr>
          <p:nvPr>
            <p:ph idx="1"/>
          </p:nvPr>
        </p:nvSpPr>
        <p:spPr>
          <a:xfrm>
            <a:off x="685800" y="1524000"/>
            <a:ext cx="7718612" cy="4572000"/>
          </a:xfrm>
        </p:spPr>
        <p:txBody>
          <a:bodyPr/>
          <a:lstStyle/>
          <a:p>
            <a:endParaRPr lang="en-US" dirty="0" smtClean="0"/>
          </a:p>
          <a:p>
            <a:endParaRPr lang="en-US" dirty="0" smtClean="0"/>
          </a:p>
          <a:p>
            <a:r>
              <a:rPr lang="en-US" dirty="0" smtClean="0"/>
              <a:t>Average consensus </a:t>
            </a:r>
            <a:r>
              <a:rPr lang="en-US" u="sng" dirty="0" smtClean="0">
                <a:solidFill>
                  <a:srgbClr val="C00000"/>
                </a:solidFill>
              </a:rPr>
              <a:t>without</a:t>
            </a:r>
            <a:r>
              <a:rPr lang="en-US" dirty="0" smtClean="0"/>
              <a:t> common knowledge</a:t>
            </a:r>
          </a:p>
          <a:p>
            <a:endParaRPr lang="en-US" dirty="0"/>
          </a:p>
          <a:p>
            <a:pPr marL="0" indent="0">
              <a:buNone/>
            </a:pPr>
            <a:r>
              <a:rPr lang="en-US" dirty="0" smtClean="0"/>
              <a:t>		… using additional per-neighbor state</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160</a:t>
            </a:fld>
            <a:endParaRPr lang="en-US"/>
          </a:p>
        </p:txBody>
      </p:sp>
    </p:spTree>
    <p:extLst>
      <p:ext uri="{BB962C8B-B14F-4D97-AF65-F5344CB8AC3E}">
        <p14:creationId xmlns:p14="http://schemas.microsoft.com/office/powerpoint/2010/main" val="207580935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Sketch</a:t>
            </a:r>
            <a:endParaRPr lang="en-US" dirty="0"/>
          </a:p>
        </p:txBody>
      </p:sp>
      <p:sp>
        <p:nvSpPr>
          <p:cNvPr id="3" name="Content Placeholder 2"/>
          <p:cNvSpPr>
            <a:spLocks noGrp="1"/>
          </p:cNvSpPr>
          <p:nvPr>
            <p:ph sz="half" idx="1"/>
          </p:nvPr>
        </p:nvSpPr>
        <p:spPr/>
        <p:txBody>
          <a:bodyPr/>
          <a:lstStyle/>
          <a:p>
            <a:endParaRPr lang="en-US" dirty="0" smtClean="0"/>
          </a:p>
          <a:p>
            <a:endParaRPr lang="en-US" sz="2400" dirty="0" smtClean="0"/>
          </a:p>
          <a:p>
            <a:r>
              <a:rPr lang="en-US" sz="2400" dirty="0" smtClean="0"/>
              <a:t>S =  </a:t>
            </a:r>
            <a:r>
              <a:rPr lang="en-US" sz="2400" dirty="0"/>
              <a:t>mass C wanted to </a:t>
            </a:r>
            <a:r>
              <a:rPr lang="en-US" sz="2400" dirty="0" smtClean="0"/>
              <a:t>	 transfer </a:t>
            </a:r>
            <a:r>
              <a:rPr lang="en-US" sz="2400" dirty="0"/>
              <a:t>to node A</a:t>
            </a:r>
            <a:br>
              <a:rPr lang="en-US" sz="2400" dirty="0"/>
            </a:br>
            <a:r>
              <a:rPr lang="en-US" sz="2400" dirty="0" smtClean="0"/>
              <a:t>	 </a:t>
            </a:r>
            <a:r>
              <a:rPr lang="en-US" sz="2400" dirty="0" smtClean="0">
                <a:solidFill>
                  <a:srgbClr val="800000"/>
                </a:solidFill>
              </a:rPr>
              <a:t>in </a:t>
            </a:r>
            <a:r>
              <a:rPr lang="en-US" sz="2400" dirty="0">
                <a:solidFill>
                  <a:srgbClr val="800000"/>
                </a:solidFill>
              </a:rPr>
              <a:t>total so far</a:t>
            </a:r>
          </a:p>
          <a:p>
            <a:endParaRPr lang="en-US" dirty="0"/>
          </a:p>
          <a:p>
            <a:endParaRPr lang="en-US" sz="2400" dirty="0" smtClean="0"/>
          </a:p>
          <a:p>
            <a:endParaRPr lang="en-US" dirty="0">
              <a:solidFill>
                <a:srgbClr val="800000"/>
              </a:solidFill>
            </a:endParaRPr>
          </a:p>
          <a:p>
            <a:endParaRPr lang="en-US" dirty="0"/>
          </a:p>
          <a:p>
            <a:endParaRPr lang="en-US" dirty="0">
              <a:solidFill>
                <a:srgbClr val="800000"/>
              </a:solidFill>
            </a:endParaRPr>
          </a:p>
        </p:txBody>
      </p:sp>
      <p:sp>
        <p:nvSpPr>
          <p:cNvPr id="10" name="Content Placeholder 9"/>
          <p:cNvSpPr>
            <a:spLocks noGrp="1"/>
          </p:cNvSpPr>
          <p:nvPr>
            <p:ph sz="half" idx="2"/>
          </p:nvPr>
        </p:nvSpPr>
        <p:spPr/>
        <p:txBody>
          <a:bodyPr/>
          <a:lstStyle/>
          <a:p>
            <a:endParaRPr lang="en-US" dirty="0" smtClean="0"/>
          </a:p>
          <a:p>
            <a:endParaRPr lang="en-US" sz="2400" dirty="0" smtClean="0"/>
          </a:p>
          <a:p>
            <a:r>
              <a:rPr lang="en-US" sz="2400" dirty="0"/>
              <a:t>R = </a:t>
            </a:r>
            <a:r>
              <a:rPr lang="en-US" sz="2400" dirty="0" smtClean="0"/>
              <a:t>mass </a:t>
            </a:r>
            <a:r>
              <a:rPr lang="en-US" sz="2400" dirty="0"/>
              <a:t>A has </a:t>
            </a:r>
            <a:r>
              <a:rPr lang="en-US" sz="2400" dirty="0" smtClean="0"/>
              <a:t> 	received from</a:t>
            </a:r>
            <a:br>
              <a:rPr lang="en-US" sz="2400" dirty="0" smtClean="0"/>
            </a:br>
            <a:r>
              <a:rPr lang="en-US" sz="2400" dirty="0" smtClean="0"/>
              <a:t>	node </a:t>
            </a:r>
            <a:r>
              <a:rPr lang="en-US" sz="2400" dirty="0"/>
              <a:t>C</a:t>
            </a:r>
            <a:br>
              <a:rPr lang="en-US" sz="2400" dirty="0"/>
            </a:br>
            <a:r>
              <a:rPr lang="en-US" sz="2400" dirty="0" smtClean="0"/>
              <a:t>	</a:t>
            </a:r>
            <a:r>
              <a:rPr lang="en-US" sz="2400" dirty="0" smtClean="0">
                <a:solidFill>
                  <a:srgbClr val="800000"/>
                </a:solidFill>
              </a:rPr>
              <a:t>in </a:t>
            </a:r>
            <a:r>
              <a:rPr lang="en-US" sz="2400" dirty="0">
                <a:solidFill>
                  <a:srgbClr val="800000"/>
                </a:solidFill>
              </a:rPr>
              <a:t>total so far</a:t>
            </a:r>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161</a:t>
            </a:fld>
            <a:endParaRPr lang="en-US"/>
          </a:p>
        </p:txBody>
      </p:sp>
      <p:pic>
        <p:nvPicPr>
          <p:cNvPr id="5" name="Picture 4"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0243" y="1391279"/>
            <a:ext cx="1020562" cy="1162465"/>
          </a:xfrm>
          <a:prstGeom prst="rect">
            <a:avLst/>
          </a:prstGeom>
        </p:spPr>
      </p:pic>
      <p:pic>
        <p:nvPicPr>
          <p:cNvPr id="6" name="Picture 5"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864" y="196068"/>
            <a:ext cx="1020562" cy="1162465"/>
          </a:xfrm>
          <a:prstGeom prst="rect">
            <a:avLst/>
          </a:prstGeom>
        </p:spPr>
      </p:pic>
      <p:sp>
        <p:nvSpPr>
          <p:cNvPr id="7" name="TextBox 6"/>
          <p:cNvSpPr txBox="1"/>
          <p:nvPr/>
        </p:nvSpPr>
        <p:spPr>
          <a:xfrm>
            <a:off x="6607005" y="317500"/>
            <a:ext cx="406932" cy="461665"/>
          </a:xfrm>
          <a:prstGeom prst="rect">
            <a:avLst/>
          </a:prstGeom>
          <a:noFill/>
        </p:spPr>
        <p:txBody>
          <a:bodyPr wrap="none" rtlCol="0">
            <a:spAutoFit/>
          </a:bodyPr>
          <a:lstStyle/>
          <a:p>
            <a:pPr>
              <a:buNone/>
            </a:pPr>
            <a:r>
              <a:rPr lang="en-US" dirty="0" smtClean="0">
                <a:latin typeface="Helvetica"/>
                <a:cs typeface="Helvetica"/>
              </a:rPr>
              <a:t>C</a:t>
            </a:r>
            <a:endParaRPr lang="en-US" dirty="0">
              <a:latin typeface="Helvetica"/>
              <a:cs typeface="Helvetica"/>
            </a:endParaRPr>
          </a:p>
        </p:txBody>
      </p:sp>
      <p:sp>
        <p:nvSpPr>
          <p:cNvPr id="8" name="TextBox 7"/>
          <p:cNvSpPr txBox="1"/>
          <p:nvPr/>
        </p:nvSpPr>
        <p:spPr>
          <a:xfrm>
            <a:off x="8612218" y="1975556"/>
            <a:ext cx="389951" cy="461665"/>
          </a:xfrm>
          <a:prstGeom prst="rect">
            <a:avLst/>
          </a:prstGeom>
          <a:noFill/>
        </p:spPr>
        <p:txBody>
          <a:bodyPr wrap="none" rtlCol="0">
            <a:spAutoFit/>
          </a:bodyPr>
          <a:lstStyle/>
          <a:p>
            <a:pPr>
              <a:buNone/>
            </a:pPr>
            <a:r>
              <a:rPr lang="en-US" dirty="0" smtClean="0">
                <a:latin typeface="Helvetica"/>
                <a:cs typeface="Helvetica"/>
              </a:rPr>
              <a:t>A</a:t>
            </a:r>
            <a:endParaRPr lang="en-US" dirty="0">
              <a:latin typeface="Helvetica"/>
              <a:cs typeface="Helvetica"/>
            </a:endParaRPr>
          </a:p>
        </p:txBody>
      </p:sp>
      <p:cxnSp>
        <p:nvCxnSpPr>
          <p:cNvPr id="9" name="Straight Arrow Connector 8"/>
          <p:cNvCxnSpPr/>
          <p:nvPr/>
        </p:nvCxnSpPr>
        <p:spPr bwMode="auto">
          <a:xfrm>
            <a:off x="7257306" y="1096090"/>
            <a:ext cx="1061194" cy="618410"/>
          </a:xfrm>
          <a:prstGeom prst="straightConnector1">
            <a:avLst/>
          </a:prstGeom>
          <a:solidFill>
            <a:schemeClr val="accent1"/>
          </a:solidFill>
          <a:ln w="28575" cap="flat" cmpd="sng" algn="ctr">
            <a:solidFill>
              <a:schemeClr val="tx1"/>
            </a:solidFill>
            <a:prstDash val="dash"/>
            <a:round/>
            <a:headEnd type="none" w="med" len="med"/>
            <a:tailEnd type="arrow"/>
          </a:ln>
          <a:effectLst/>
        </p:spPr>
      </p:cxnSp>
      <p:cxnSp>
        <p:nvCxnSpPr>
          <p:cNvPr id="14" name="Straight Connector 13"/>
          <p:cNvCxnSpPr/>
          <p:nvPr/>
        </p:nvCxnSpPr>
        <p:spPr bwMode="auto">
          <a:xfrm>
            <a:off x="1658112" y="5998464"/>
            <a:ext cx="4948893"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5" name="Rectangle 14"/>
          <p:cNvSpPr/>
          <p:nvPr/>
        </p:nvSpPr>
        <p:spPr bwMode="auto">
          <a:xfrm>
            <a:off x="3535680" y="4498848"/>
            <a:ext cx="499872" cy="1499616"/>
          </a:xfrm>
          <a:prstGeom prst="rect">
            <a:avLst/>
          </a:prstGeom>
          <a:solidFill>
            <a:schemeClr val="accent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endParaRPr lang="en-US" dirty="0" smtClean="0">
              <a:latin typeface="Helvetica" pitchFamily="34" charset="0"/>
              <a:cs typeface="Helvetica" pitchFamily="34" charset="0"/>
            </a:endParaRPr>
          </a:p>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pitchFamily="34" charset="0"/>
                <a:cs typeface="Helvetica" pitchFamily="34" charset="0"/>
              </a:rPr>
              <a:t>S</a:t>
            </a:r>
          </a:p>
        </p:txBody>
      </p:sp>
      <p:sp>
        <p:nvSpPr>
          <p:cNvPr id="16" name="Rectangle 15"/>
          <p:cNvSpPr/>
          <p:nvPr/>
        </p:nvSpPr>
        <p:spPr bwMode="auto">
          <a:xfrm>
            <a:off x="4919472" y="5157216"/>
            <a:ext cx="512064" cy="841248"/>
          </a:xfrm>
          <a:prstGeom prst="rect">
            <a:avLst/>
          </a:prstGeom>
          <a:solidFill>
            <a:srgbClr val="FFC000"/>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pitchFamily="34" charset="0"/>
                <a:cs typeface="Helvetica" pitchFamily="34" charset="0"/>
              </a:rPr>
              <a:t>R</a:t>
            </a:r>
          </a:p>
        </p:txBody>
      </p:sp>
      <p:sp>
        <p:nvSpPr>
          <p:cNvPr id="18" name="Rectangle 17"/>
          <p:cNvSpPr/>
          <p:nvPr/>
        </p:nvSpPr>
        <p:spPr bwMode="auto">
          <a:xfrm>
            <a:off x="7590307" y="196068"/>
            <a:ext cx="499872" cy="505968"/>
          </a:xfrm>
          <a:prstGeom prst="rect">
            <a:avLst/>
          </a:prstGeom>
          <a:solidFill>
            <a:schemeClr val="accent1"/>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pitchFamily="34" charset="0"/>
                <a:cs typeface="Helvetica" pitchFamily="34" charset="0"/>
              </a:rPr>
              <a:t>S</a:t>
            </a:r>
          </a:p>
        </p:txBody>
      </p:sp>
      <p:sp>
        <p:nvSpPr>
          <p:cNvPr id="19" name="Rectangle 18"/>
          <p:cNvSpPr/>
          <p:nvPr/>
        </p:nvSpPr>
        <p:spPr bwMode="auto">
          <a:xfrm>
            <a:off x="8490105" y="885778"/>
            <a:ext cx="512064" cy="420624"/>
          </a:xfrm>
          <a:prstGeom prst="rect">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pitchFamily="34" charset="0"/>
                <a:cs typeface="Helvetica" pitchFamily="34" charset="0"/>
              </a:rPr>
              <a:t>R</a:t>
            </a:r>
          </a:p>
        </p:txBody>
      </p:sp>
    </p:spTree>
    <p:extLst>
      <p:ext uri="{BB962C8B-B14F-4D97-AF65-F5344CB8AC3E}">
        <p14:creationId xmlns:p14="http://schemas.microsoft.com/office/powerpoint/2010/main" val="261801221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Sketch</a:t>
            </a:r>
            <a:endParaRPr lang="en-US" dirty="0"/>
          </a:p>
        </p:txBody>
      </p:sp>
      <p:sp>
        <p:nvSpPr>
          <p:cNvPr id="3" name="Content Placeholder 2"/>
          <p:cNvSpPr>
            <a:spLocks noGrp="1"/>
          </p:cNvSpPr>
          <p:nvPr>
            <p:ph idx="1"/>
          </p:nvPr>
        </p:nvSpPr>
        <p:spPr/>
        <p:txBody>
          <a:bodyPr/>
          <a:lstStyle/>
          <a:p>
            <a:endParaRPr lang="en-US" dirty="0"/>
          </a:p>
          <a:p>
            <a:r>
              <a:rPr lang="en-US" dirty="0"/>
              <a:t>N</a:t>
            </a:r>
            <a:r>
              <a:rPr lang="en-US" dirty="0" smtClean="0"/>
              <a:t>ode C transmits quantity S</a:t>
            </a:r>
            <a:br>
              <a:rPr lang="en-US" dirty="0" smtClean="0"/>
            </a:br>
            <a:r>
              <a:rPr lang="en-US" dirty="0" smtClean="0"/>
              <a:t>		….   </a:t>
            </a:r>
            <a:r>
              <a:rPr lang="en-US" dirty="0">
                <a:solidFill>
                  <a:srgbClr val="1C941E"/>
                </a:solidFill>
              </a:rPr>
              <a:t>m</a:t>
            </a:r>
            <a:r>
              <a:rPr lang="en-US" dirty="0" smtClean="0">
                <a:solidFill>
                  <a:srgbClr val="1C941E"/>
                </a:solidFill>
              </a:rPr>
              <a:t>essage may be lost</a:t>
            </a:r>
          </a:p>
          <a:p>
            <a:endParaRPr lang="en-US" dirty="0">
              <a:solidFill>
                <a:srgbClr val="800000"/>
              </a:solidFill>
            </a:endParaRPr>
          </a:p>
          <a:p>
            <a:r>
              <a:rPr lang="en-US" dirty="0" smtClean="0">
                <a:solidFill>
                  <a:srgbClr val="000000"/>
                </a:solidFill>
              </a:rPr>
              <a:t>When it is received,</a:t>
            </a:r>
            <a:br>
              <a:rPr lang="en-US" dirty="0" smtClean="0">
                <a:solidFill>
                  <a:srgbClr val="000000"/>
                </a:solidFill>
              </a:rPr>
            </a:br>
            <a:r>
              <a:rPr lang="en-US" dirty="0" smtClean="0">
                <a:solidFill>
                  <a:srgbClr val="000000"/>
                </a:solidFill>
              </a:rPr>
              <a:t>	node A </a:t>
            </a:r>
            <a:r>
              <a:rPr lang="en-US" dirty="0" smtClean="0">
                <a:solidFill>
                  <a:srgbClr val="FF0000"/>
                </a:solidFill>
              </a:rPr>
              <a:t>accumulates (S-R)</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162</a:t>
            </a:fld>
            <a:endParaRPr lang="en-US"/>
          </a:p>
        </p:txBody>
      </p:sp>
      <p:pic>
        <p:nvPicPr>
          <p:cNvPr id="5" name="Picture 4"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0243" y="1391279"/>
            <a:ext cx="1020562" cy="1162465"/>
          </a:xfrm>
          <a:prstGeom prst="rect">
            <a:avLst/>
          </a:prstGeom>
        </p:spPr>
      </p:pic>
      <p:pic>
        <p:nvPicPr>
          <p:cNvPr id="6" name="Picture 5"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864" y="196068"/>
            <a:ext cx="1020562" cy="1162465"/>
          </a:xfrm>
          <a:prstGeom prst="rect">
            <a:avLst/>
          </a:prstGeom>
        </p:spPr>
      </p:pic>
      <p:sp>
        <p:nvSpPr>
          <p:cNvPr id="7" name="TextBox 6"/>
          <p:cNvSpPr txBox="1"/>
          <p:nvPr/>
        </p:nvSpPr>
        <p:spPr>
          <a:xfrm>
            <a:off x="6607005" y="317500"/>
            <a:ext cx="406932" cy="461665"/>
          </a:xfrm>
          <a:prstGeom prst="rect">
            <a:avLst/>
          </a:prstGeom>
          <a:noFill/>
        </p:spPr>
        <p:txBody>
          <a:bodyPr wrap="none" rtlCol="0">
            <a:spAutoFit/>
          </a:bodyPr>
          <a:lstStyle/>
          <a:p>
            <a:pPr>
              <a:buNone/>
            </a:pPr>
            <a:r>
              <a:rPr lang="en-US" dirty="0" smtClean="0">
                <a:latin typeface="Helvetica"/>
                <a:cs typeface="Helvetica"/>
              </a:rPr>
              <a:t>C</a:t>
            </a:r>
            <a:endParaRPr lang="en-US" dirty="0">
              <a:latin typeface="Helvetica"/>
              <a:cs typeface="Helvetica"/>
            </a:endParaRPr>
          </a:p>
        </p:txBody>
      </p:sp>
      <p:sp>
        <p:nvSpPr>
          <p:cNvPr id="8" name="TextBox 7"/>
          <p:cNvSpPr txBox="1"/>
          <p:nvPr/>
        </p:nvSpPr>
        <p:spPr>
          <a:xfrm>
            <a:off x="8612218" y="1975556"/>
            <a:ext cx="389951" cy="461665"/>
          </a:xfrm>
          <a:prstGeom prst="rect">
            <a:avLst/>
          </a:prstGeom>
          <a:noFill/>
        </p:spPr>
        <p:txBody>
          <a:bodyPr wrap="none" rtlCol="0">
            <a:spAutoFit/>
          </a:bodyPr>
          <a:lstStyle/>
          <a:p>
            <a:pPr>
              <a:buNone/>
            </a:pPr>
            <a:r>
              <a:rPr lang="en-US" dirty="0" smtClean="0">
                <a:latin typeface="Helvetica"/>
                <a:cs typeface="Helvetica"/>
              </a:rPr>
              <a:t>A</a:t>
            </a:r>
            <a:endParaRPr lang="en-US" dirty="0">
              <a:latin typeface="Helvetica"/>
              <a:cs typeface="Helvetica"/>
            </a:endParaRPr>
          </a:p>
        </p:txBody>
      </p:sp>
      <p:cxnSp>
        <p:nvCxnSpPr>
          <p:cNvPr id="9" name="Straight Arrow Connector 8"/>
          <p:cNvCxnSpPr/>
          <p:nvPr/>
        </p:nvCxnSpPr>
        <p:spPr bwMode="auto">
          <a:xfrm>
            <a:off x="7257306" y="1096090"/>
            <a:ext cx="1061194" cy="618410"/>
          </a:xfrm>
          <a:prstGeom prst="straightConnector1">
            <a:avLst/>
          </a:prstGeom>
          <a:solidFill>
            <a:schemeClr val="accent1"/>
          </a:solidFill>
          <a:ln w="28575" cap="flat" cmpd="sng" algn="ctr">
            <a:solidFill>
              <a:schemeClr val="tx1"/>
            </a:solidFill>
            <a:prstDash val="dash"/>
            <a:round/>
            <a:headEnd type="none" w="med" len="med"/>
            <a:tailEnd type="arrow"/>
          </a:ln>
          <a:effectLst/>
        </p:spPr>
      </p:cxnSp>
      <p:cxnSp>
        <p:nvCxnSpPr>
          <p:cNvPr id="10" name="Straight Connector 9"/>
          <p:cNvCxnSpPr/>
          <p:nvPr/>
        </p:nvCxnSpPr>
        <p:spPr bwMode="auto">
          <a:xfrm>
            <a:off x="1658112" y="5998464"/>
            <a:ext cx="4948893"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1" name="Rectangle 10"/>
          <p:cNvSpPr/>
          <p:nvPr/>
        </p:nvSpPr>
        <p:spPr bwMode="auto">
          <a:xfrm>
            <a:off x="3535680" y="4498848"/>
            <a:ext cx="499872" cy="1499616"/>
          </a:xfrm>
          <a:prstGeom prst="rect">
            <a:avLst/>
          </a:prstGeom>
          <a:solidFill>
            <a:schemeClr val="accent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endParaRPr lang="en-US" dirty="0" smtClean="0">
              <a:latin typeface="Helvetica" pitchFamily="34" charset="0"/>
              <a:cs typeface="Helvetica" pitchFamily="34" charset="0"/>
            </a:endParaRPr>
          </a:p>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pitchFamily="34" charset="0"/>
                <a:cs typeface="Helvetica" pitchFamily="34" charset="0"/>
              </a:rPr>
              <a:t>S</a:t>
            </a:r>
          </a:p>
        </p:txBody>
      </p:sp>
      <p:sp>
        <p:nvSpPr>
          <p:cNvPr id="12" name="Rectangle 11"/>
          <p:cNvSpPr/>
          <p:nvPr/>
        </p:nvSpPr>
        <p:spPr bwMode="auto">
          <a:xfrm>
            <a:off x="4919472" y="5157216"/>
            <a:ext cx="512064" cy="841248"/>
          </a:xfrm>
          <a:prstGeom prst="rect">
            <a:avLst/>
          </a:prstGeom>
          <a:solidFill>
            <a:srgbClr val="FFC000"/>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pitchFamily="34" charset="0"/>
                <a:cs typeface="Helvetica" pitchFamily="34" charset="0"/>
              </a:rPr>
              <a:t>R</a:t>
            </a:r>
          </a:p>
        </p:txBody>
      </p:sp>
      <p:cxnSp>
        <p:nvCxnSpPr>
          <p:cNvPr id="14" name="Straight Connector 13"/>
          <p:cNvCxnSpPr/>
          <p:nvPr/>
        </p:nvCxnSpPr>
        <p:spPr bwMode="auto">
          <a:xfrm>
            <a:off x="4132558" y="4498848"/>
            <a:ext cx="2474447" cy="0"/>
          </a:xfrm>
          <a:prstGeom prst="line">
            <a:avLst/>
          </a:prstGeom>
          <a:solidFill>
            <a:schemeClr val="accent1"/>
          </a:solidFill>
          <a:ln w="28575" cap="flat" cmpd="sng" algn="ctr">
            <a:solidFill>
              <a:schemeClr val="tx1"/>
            </a:solidFill>
            <a:prstDash val="sysDash"/>
            <a:round/>
            <a:headEnd type="none" w="med" len="med"/>
            <a:tailEnd type="none" w="med" len="med"/>
          </a:ln>
          <a:effectLst/>
        </p:spPr>
      </p:cxnSp>
      <p:cxnSp>
        <p:nvCxnSpPr>
          <p:cNvPr id="15" name="Straight Connector 14"/>
          <p:cNvCxnSpPr/>
          <p:nvPr/>
        </p:nvCxnSpPr>
        <p:spPr bwMode="auto">
          <a:xfrm>
            <a:off x="5431536" y="5157216"/>
            <a:ext cx="1175468" cy="0"/>
          </a:xfrm>
          <a:prstGeom prst="line">
            <a:avLst/>
          </a:prstGeom>
          <a:solidFill>
            <a:schemeClr val="accent1"/>
          </a:solidFill>
          <a:ln w="28575" cap="flat" cmpd="sng" algn="ctr">
            <a:solidFill>
              <a:schemeClr val="tx1"/>
            </a:solidFill>
            <a:prstDash val="sysDash"/>
            <a:round/>
            <a:headEnd type="none" w="med" len="med"/>
            <a:tailEnd type="none" w="med" len="med"/>
          </a:ln>
          <a:effectLst/>
        </p:spPr>
      </p:cxnSp>
      <p:sp>
        <p:nvSpPr>
          <p:cNvPr id="17" name="TextBox 16"/>
          <p:cNvSpPr txBox="1"/>
          <p:nvPr/>
        </p:nvSpPr>
        <p:spPr>
          <a:xfrm>
            <a:off x="6443652" y="4559808"/>
            <a:ext cx="720070" cy="461665"/>
          </a:xfrm>
          <a:prstGeom prst="rect">
            <a:avLst/>
          </a:prstGeom>
          <a:solidFill>
            <a:srgbClr val="F1FF1B"/>
          </a:solidFill>
        </p:spPr>
        <p:txBody>
          <a:bodyPr wrap="none" rtlCol="0">
            <a:spAutoFit/>
          </a:bodyPr>
          <a:lstStyle/>
          <a:p>
            <a:pPr>
              <a:buNone/>
            </a:pPr>
            <a:r>
              <a:rPr lang="en-US" dirty="0" smtClean="0">
                <a:solidFill>
                  <a:srgbClr val="FF0000"/>
                </a:solidFill>
                <a:latin typeface="Helvetica" pitchFamily="34" charset="0"/>
                <a:cs typeface="Helvetica" pitchFamily="34" charset="0"/>
              </a:rPr>
              <a:t>S-R</a:t>
            </a:r>
            <a:endParaRPr lang="en-US" dirty="0">
              <a:solidFill>
                <a:srgbClr val="FF0000"/>
              </a:solidFill>
              <a:latin typeface="Helvetica" pitchFamily="34" charset="0"/>
              <a:cs typeface="Helvetica" pitchFamily="34" charset="0"/>
            </a:endParaRPr>
          </a:p>
        </p:txBody>
      </p:sp>
      <p:sp>
        <p:nvSpPr>
          <p:cNvPr id="13" name="TextBox 12"/>
          <p:cNvSpPr txBox="1"/>
          <p:nvPr/>
        </p:nvSpPr>
        <p:spPr>
          <a:xfrm>
            <a:off x="7318493" y="1358533"/>
            <a:ext cx="397866" cy="461665"/>
          </a:xfrm>
          <a:prstGeom prst="rect">
            <a:avLst/>
          </a:prstGeom>
          <a:solidFill>
            <a:srgbClr val="00B050"/>
          </a:solidFill>
        </p:spPr>
        <p:txBody>
          <a:bodyPr wrap="none" rtlCol="0">
            <a:spAutoFit/>
          </a:bodyPr>
          <a:lstStyle/>
          <a:p>
            <a:pPr>
              <a:buNone/>
            </a:pPr>
            <a:r>
              <a:rPr lang="en-US" dirty="0" smtClean="0">
                <a:latin typeface="Helvetica" pitchFamily="34" charset="0"/>
                <a:cs typeface="Helvetica" pitchFamily="34" charset="0"/>
              </a:rPr>
              <a:t>S</a:t>
            </a:r>
            <a:endParaRPr lang="en-US" dirty="0">
              <a:latin typeface="Helvetica" pitchFamily="34" charset="0"/>
              <a:cs typeface="Helvetica" pitchFamily="34" charset="0"/>
            </a:endParaRPr>
          </a:p>
        </p:txBody>
      </p:sp>
      <p:sp>
        <p:nvSpPr>
          <p:cNvPr id="20" name="Rectangle 19"/>
          <p:cNvSpPr/>
          <p:nvPr/>
        </p:nvSpPr>
        <p:spPr bwMode="auto">
          <a:xfrm>
            <a:off x="8490105" y="885778"/>
            <a:ext cx="512064" cy="420624"/>
          </a:xfrm>
          <a:prstGeom prst="rect">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pitchFamily="34" charset="0"/>
                <a:cs typeface="Helvetica" pitchFamily="34" charset="0"/>
              </a:rPr>
              <a:t>R</a:t>
            </a:r>
          </a:p>
        </p:txBody>
      </p:sp>
    </p:spTree>
    <p:extLst>
      <p:ext uri="{BB962C8B-B14F-4D97-AF65-F5344CB8AC3E}">
        <p14:creationId xmlns:p14="http://schemas.microsoft.com/office/powerpoint/2010/main" val="362337002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That Do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163</a:t>
            </a:fld>
            <a:endParaRPr lang="en-US"/>
          </a:p>
        </p:txBody>
      </p:sp>
    </p:spTree>
    <p:extLst>
      <p:ext uri="{BB962C8B-B14F-4D97-AF65-F5344CB8AC3E}">
        <p14:creationId xmlns:p14="http://schemas.microsoft.com/office/powerpoint/2010/main" val="57970723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That Do ?</a:t>
            </a:r>
            <a:endParaRPr lang="en-US" dirty="0"/>
          </a:p>
        </p:txBody>
      </p:sp>
      <p:sp>
        <p:nvSpPr>
          <p:cNvPr id="3" name="Content Placeholder 2"/>
          <p:cNvSpPr>
            <a:spLocks noGrp="1"/>
          </p:cNvSpPr>
          <p:nvPr>
            <p:ph idx="1"/>
          </p:nvPr>
        </p:nvSpPr>
        <p:spPr/>
        <p:txBody>
          <a:bodyPr/>
          <a:lstStyle/>
          <a:p>
            <a:endParaRPr lang="en-US" dirty="0" smtClean="0"/>
          </a:p>
          <a:p>
            <a:r>
              <a:rPr lang="en-US" dirty="0" smtClean="0"/>
              <a:t>Implements </a:t>
            </a:r>
            <a:r>
              <a:rPr lang="en-US" dirty="0" smtClean="0">
                <a:solidFill>
                  <a:srgbClr val="008000"/>
                </a:solidFill>
              </a:rPr>
              <a:t>virtual</a:t>
            </a:r>
            <a:r>
              <a:rPr lang="en-US" dirty="0" smtClean="0"/>
              <a:t> </a:t>
            </a:r>
            <a:r>
              <a:rPr lang="en-US" dirty="0" smtClean="0">
                <a:solidFill>
                  <a:srgbClr val="008000"/>
                </a:solidFill>
              </a:rPr>
              <a:t>buffers</a:t>
            </a:r>
            <a:endParaRPr lang="en-US" dirty="0">
              <a:solidFill>
                <a:srgbClr val="008000"/>
              </a:solidFill>
            </a:endParaRP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164</a:t>
            </a:fld>
            <a:endParaRPr lang="en-US"/>
          </a:p>
        </p:txBody>
      </p:sp>
      <p:pic>
        <p:nvPicPr>
          <p:cNvPr id="6" name="Picture 5"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3520" y="3966557"/>
            <a:ext cx="1020562" cy="1162465"/>
          </a:xfrm>
          <a:prstGeom prst="rect">
            <a:avLst/>
          </a:prstGeom>
        </p:spPr>
      </p:pic>
      <p:pic>
        <p:nvPicPr>
          <p:cNvPr id="7" name="Picture 6"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001" y="5572781"/>
            <a:ext cx="1020562" cy="1162465"/>
          </a:xfrm>
          <a:prstGeom prst="rect">
            <a:avLst/>
          </a:prstGeom>
        </p:spPr>
      </p:pic>
      <p:pic>
        <p:nvPicPr>
          <p:cNvPr id="8" name="Picture 7"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3991" y="2651479"/>
            <a:ext cx="1020562" cy="1162465"/>
          </a:xfrm>
          <a:prstGeom prst="rect">
            <a:avLst/>
          </a:prstGeom>
        </p:spPr>
      </p:pic>
      <p:grpSp>
        <p:nvGrpSpPr>
          <p:cNvPr id="30" name="Group 29"/>
          <p:cNvGrpSpPr/>
          <p:nvPr/>
        </p:nvGrpSpPr>
        <p:grpSpPr>
          <a:xfrm>
            <a:off x="2676879" y="5414433"/>
            <a:ext cx="2953455" cy="183444"/>
            <a:chOff x="2928056" y="3386667"/>
            <a:chExt cx="2953455" cy="183444"/>
          </a:xfrm>
          <a:scene3d>
            <a:camera prst="orthographicFront">
              <a:rot lat="0" lon="0" rev="20100000"/>
            </a:camera>
            <a:lightRig rig="threePt" dir="t"/>
          </a:scene3d>
        </p:grpSpPr>
        <p:sp>
          <p:nvSpPr>
            <p:cNvPr id="31" name="Rectangle 30"/>
            <p:cNvSpPr/>
            <p:nvPr/>
          </p:nvSpPr>
          <p:spPr bwMode="auto">
            <a:xfrm>
              <a:off x="3824111" y="3386667"/>
              <a:ext cx="1178278" cy="183444"/>
            </a:xfrm>
            <a:prstGeom prst="rect">
              <a:avLst/>
            </a:prstGeom>
            <a:solidFill>
              <a:srgbClr val="60EDFF"/>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cxnSp>
          <p:nvCxnSpPr>
            <p:cNvPr id="32" name="Straight Connector 31"/>
            <p:cNvCxnSpPr>
              <a:endCxn id="31" idx="1"/>
            </p:cNvCxnSpPr>
            <p:nvPr/>
          </p:nvCxnSpPr>
          <p:spPr bwMode="auto">
            <a:xfrm>
              <a:off x="2928056" y="3471333"/>
              <a:ext cx="896055" cy="7056"/>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33" name="Straight Connector 32"/>
            <p:cNvCxnSpPr/>
            <p:nvPr/>
          </p:nvCxnSpPr>
          <p:spPr bwMode="auto">
            <a:xfrm>
              <a:off x="4985456" y="3468510"/>
              <a:ext cx="896055" cy="7056"/>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grpSp>
      <p:grpSp>
        <p:nvGrpSpPr>
          <p:cNvPr id="34" name="Group 33"/>
          <p:cNvGrpSpPr/>
          <p:nvPr/>
        </p:nvGrpSpPr>
        <p:grpSpPr>
          <a:xfrm>
            <a:off x="2702278" y="3704158"/>
            <a:ext cx="2953455" cy="183444"/>
            <a:chOff x="2928056" y="3386667"/>
            <a:chExt cx="2953455" cy="183444"/>
          </a:xfrm>
          <a:scene3d>
            <a:camera prst="orthographicFront">
              <a:rot lat="0" lon="0" rev="1500000"/>
            </a:camera>
            <a:lightRig rig="threePt" dir="t"/>
          </a:scene3d>
        </p:grpSpPr>
        <p:sp>
          <p:nvSpPr>
            <p:cNvPr id="35" name="Rectangle 34"/>
            <p:cNvSpPr/>
            <p:nvPr/>
          </p:nvSpPr>
          <p:spPr bwMode="auto">
            <a:xfrm>
              <a:off x="3824111" y="3386667"/>
              <a:ext cx="1178278" cy="183444"/>
            </a:xfrm>
            <a:prstGeom prst="rect">
              <a:avLst/>
            </a:prstGeom>
            <a:solidFill>
              <a:srgbClr val="60EDFF"/>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cxnSp>
          <p:nvCxnSpPr>
            <p:cNvPr id="36" name="Straight Connector 35"/>
            <p:cNvCxnSpPr>
              <a:endCxn id="35" idx="1"/>
            </p:cNvCxnSpPr>
            <p:nvPr/>
          </p:nvCxnSpPr>
          <p:spPr bwMode="auto">
            <a:xfrm>
              <a:off x="2928056" y="3471333"/>
              <a:ext cx="896055" cy="7056"/>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37" name="Straight Connector 36"/>
            <p:cNvCxnSpPr/>
            <p:nvPr/>
          </p:nvCxnSpPr>
          <p:spPr bwMode="auto">
            <a:xfrm>
              <a:off x="4985456" y="3468510"/>
              <a:ext cx="896055" cy="7056"/>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grpSp>
      <p:grpSp>
        <p:nvGrpSpPr>
          <p:cNvPr id="38" name="Group 37"/>
          <p:cNvGrpSpPr/>
          <p:nvPr/>
        </p:nvGrpSpPr>
        <p:grpSpPr>
          <a:xfrm>
            <a:off x="2812341" y="3997674"/>
            <a:ext cx="2953455" cy="183444"/>
            <a:chOff x="2928056" y="3386667"/>
            <a:chExt cx="2953455" cy="183444"/>
          </a:xfrm>
          <a:scene3d>
            <a:camera prst="orthographicFront">
              <a:rot lat="0" lon="0" rev="1500000"/>
            </a:camera>
            <a:lightRig rig="threePt" dir="t"/>
          </a:scene3d>
        </p:grpSpPr>
        <p:sp>
          <p:nvSpPr>
            <p:cNvPr id="39" name="Rectangle 38"/>
            <p:cNvSpPr/>
            <p:nvPr/>
          </p:nvSpPr>
          <p:spPr bwMode="auto">
            <a:xfrm>
              <a:off x="3824111" y="3386667"/>
              <a:ext cx="1178278" cy="183444"/>
            </a:xfrm>
            <a:prstGeom prst="rect">
              <a:avLst/>
            </a:prstGeom>
            <a:solidFill>
              <a:srgbClr val="60EDFF"/>
            </a:solidFill>
            <a:ln w="28575"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cxnSp>
          <p:nvCxnSpPr>
            <p:cNvPr id="40" name="Straight Connector 39"/>
            <p:cNvCxnSpPr>
              <a:endCxn id="39" idx="1"/>
            </p:cNvCxnSpPr>
            <p:nvPr/>
          </p:nvCxnSpPr>
          <p:spPr bwMode="auto">
            <a:xfrm>
              <a:off x="2928056" y="3471333"/>
              <a:ext cx="896055" cy="7056"/>
            </a:xfrm>
            <a:prstGeom prst="line">
              <a:avLst/>
            </a:prstGeom>
            <a:solidFill>
              <a:schemeClr val="accent1"/>
            </a:solidFill>
            <a:ln w="28575" cap="flat" cmpd="sng" algn="ctr">
              <a:solidFill>
                <a:schemeClr val="tx1"/>
              </a:solidFill>
              <a:prstDash val="solid"/>
              <a:round/>
              <a:headEnd type="arrow" w="med" len="med"/>
              <a:tailEnd type="none" w="med" len="med"/>
            </a:ln>
            <a:effectLst/>
          </p:spPr>
        </p:cxnSp>
        <p:cxnSp>
          <p:nvCxnSpPr>
            <p:cNvPr id="41" name="Straight Connector 40"/>
            <p:cNvCxnSpPr/>
            <p:nvPr/>
          </p:nvCxnSpPr>
          <p:spPr bwMode="auto">
            <a:xfrm>
              <a:off x="4985456" y="3468510"/>
              <a:ext cx="896055" cy="7056"/>
            </a:xfrm>
            <a:prstGeom prst="line">
              <a:avLst/>
            </a:prstGeom>
            <a:solidFill>
              <a:schemeClr val="accent1"/>
            </a:solidFill>
            <a:ln w="28575" cap="flat" cmpd="sng" algn="ctr">
              <a:solidFill>
                <a:schemeClr val="tx1"/>
              </a:solidFill>
              <a:prstDash val="solid"/>
              <a:round/>
              <a:headEnd type="arrow" w="med" len="med"/>
              <a:tailEnd type="none" w="med" len="med"/>
            </a:ln>
            <a:effectLst/>
          </p:spPr>
        </p:cxnSp>
      </p:grpSp>
      <p:grpSp>
        <p:nvGrpSpPr>
          <p:cNvPr id="42" name="Group 41"/>
          <p:cNvGrpSpPr/>
          <p:nvPr/>
        </p:nvGrpSpPr>
        <p:grpSpPr>
          <a:xfrm>
            <a:off x="2561169" y="5609166"/>
            <a:ext cx="2953455" cy="183444"/>
            <a:chOff x="2928056" y="3386667"/>
            <a:chExt cx="2953455" cy="183444"/>
          </a:xfrm>
          <a:scene3d>
            <a:camera prst="orthographicFront">
              <a:rot lat="0" lon="0" rev="20100000"/>
            </a:camera>
            <a:lightRig rig="threePt" dir="t"/>
          </a:scene3d>
        </p:grpSpPr>
        <p:sp>
          <p:nvSpPr>
            <p:cNvPr id="43" name="Rectangle 42"/>
            <p:cNvSpPr/>
            <p:nvPr/>
          </p:nvSpPr>
          <p:spPr bwMode="auto">
            <a:xfrm>
              <a:off x="3824111" y="3386667"/>
              <a:ext cx="1178278" cy="183444"/>
            </a:xfrm>
            <a:prstGeom prst="rect">
              <a:avLst/>
            </a:prstGeom>
            <a:solidFill>
              <a:srgbClr val="60EDFF"/>
            </a:solidFill>
            <a:ln w="28575"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cxnSp>
          <p:nvCxnSpPr>
            <p:cNvPr id="44" name="Straight Connector 43"/>
            <p:cNvCxnSpPr>
              <a:endCxn id="43" idx="1"/>
            </p:cNvCxnSpPr>
            <p:nvPr/>
          </p:nvCxnSpPr>
          <p:spPr bwMode="auto">
            <a:xfrm>
              <a:off x="2928056" y="3471333"/>
              <a:ext cx="896055" cy="7056"/>
            </a:xfrm>
            <a:prstGeom prst="line">
              <a:avLst/>
            </a:prstGeom>
            <a:solidFill>
              <a:schemeClr val="accent1"/>
            </a:solidFill>
            <a:ln w="28575" cap="flat" cmpd="sng" algn="ctr">
              <a:solidFill>
                <a:schemeClr val="tx1"/>
              </a:solidFill>
              <a:prstDash val="solid"/>
              <a:round/>
              <a:headEnd type="arrow" w="med" len="med"/>
              <a:tailEnd type="none" w="med" len="med"/>
            </a:ln>
            <a:effectLst/>
          </p:spPr>
        </p:cxnSp>
        <p:cxnSp>
          <p:nvCxnSpPr>
            <p:cNvPr id="45" name="Straight Connector 44"/>
            <p:cNvCxnSpPr/>
            <p:nvPr/>
          </p:nvCxnSpPr>
          <p:spPr bwMode="auto">
            <a:xfrm>
              <a:off x="4985456" y="3468510"/>
              <a:ext cx="896055" cy="7056"/>
            </a:xfrm>
            <a:prstGeom prst="line">
              <a:avLst/>
            </a:prstGeom>
            <a:solidFill>
              <a:schemeClr val="accent1"/>
            </a:solidFill>
            <a:ln w="28575" cap="flat" cmpd="sng" algn="ctr">
              <a:solidFill>
                <a:schemeClr val="tx1"/>
              </a:solidFill>
              <a:prstDash val="solid"/>
              <a:round/>
              <a:headEnd type="arrow" w="med" len="med"/>
              <a:tailEnd type="none" w="med" len="med"/>
            </a:ln>
            <a:effectLst/>
          </p:spPr>
        </p:cxnSp>
      </p:grpSp>
      <p:sp>
        <p:nvSpPr>
          <p:cNvPr id="50" name="TextBox 49"/>
          <p:cNvSpPr txBox="1"/>
          <p:nvPr/>
        </p:nvSpPr>
        <p:spPr>
          <a:xfrm>
            <a:off x="6213644" y="5941196"/>
            <a:ext cx="355837" cy="461665"/>
          </a:xfrm>
          <a:prstGeom prst="rect">
            <a:avLst/>
          </a:prstGeom>
          <a:noFill/>
        </p:spPr>
        <p:txBody>
          <a:bodyPr wrap="none" rtlCol="0">
            <a:spAutoFit/>
          </a:bodyPr>
          <a:lstStyle/>
          <a:p>
            <a:pPr>
              <a:buNone/>
            </a:pPr>
            <a:r>
              <a:rPr lang="en-US" dirty="0" smtClean="0">
                <a:latin typeface="Helvetica"/>
                <a:cs typeface="Helvetica"/>
              </a:rPr>
              <a:t>a</a:t>
            </a:r>
            <a:endParaRPr lang="en-US" dirty="0">
              <a:latin typeface="Helvetica"/>
              <a:cs typeface="Helvetica"/>
            </a:endParaRPr>
          </a:p>
        </p:txBody>
      </p:sp>
      <p:sp>
        <p:nvSpPr>
          <p:cNvPr id="51" name="TextBox 50"/>
          <p:cNvSpPr txBox="1"/>
          <p:nvPr/>
        </p:nvSpPr>
        <p:spPr>
          <a:xfrm>
            <a:off x="5667544" y="2601097"/>
            <a:ext cx="355837" cy="461665"/>
          </a:xfrm>
          <a:prstGeom prst="rect">
            <a:avLst/>
          </a:prstGeom>
          <a:noFill/>
        </p:spPr>
        <p:txBody>
          <a:bodyPr wrap="none" rtlCol="0">
            <a:spAutoFit/>
          </a:bodyPr>
          <a:lstStyle/>
          <a:p>
            <a:pPr>
              <a:buNone/>
            </a:pPr>
            <a:r>
              <a:rPr lang="en-US" dirty="0">
                <a:latin typeface="Helvetica"/>
                <a:cs typeface="Helvetica"/>
              </a:rPr>
              <a:t>b</a:t>
            </a:r>
          </a:p>
        </p:txBody>
      </p:sp>
      <p:sp>
        <p:nvSpPr>
          <p:cNvPr id="52" name="TextBox 51"/>
          <p:cNvSpPr txBox="1"/>
          <p:nvPr/>
        </p:nvSpPr>
        <p:spPr>
          <a:xfrm>
            <a:off x="4281832" y="4058774"/>
            <a:ext cx="355837" cy="461665"/>
          </a:xfrm>
          <a:prstGeom prst="rect">
            <a:avLst/>
          </a:prstGeom>
          <a:noFill/>
        </p:spPr>
        <p:txBody>
          <a:bodyPr wrap="none" rtlCol="0">
            <a:spAutoFit/>
          </a:bodyPr>
          <a:lstStyle/>
          <a:p>
            <a:pPr>
              <a:buNone/>
            </a:pPr>
            <a:r>
              <a:rPr lang="en-US" dirty="0" smtClean="0">
                <a:latin typeface="Helvetica"/>
                <a:cs typeface="Helvetica"/>
              </a:rPr>
              <a:t>e</a:t>
            </a:r>
            <a:endParaRPr lang="en-US" dirty="0">
              <a:latin typeface="Helvetica"/>
              <a:cs typeface="Helvetica"/>
            </a:endParaRPr>
          </a:p>
        </p:txBody>
      </p:sp>
      <p:sp>
        <p:nvSpPr>
          <p:cNvPr id="53" name="TextBox 52"/>
          <p:cNvSpPr txBox="1"/>
          <p:nvPr/>
        </p:nvSpPr>
        <p:spPr>
          <a:xfrm>
            <a:off x="3947399" y="3258674"/>
            <a:ext cx="355837" cy="461665"/>
          </a:xfrm>
          <a:prstGeom prst="rect">
            <a:avLst/>
          </a:prstGeom>
          <a:noFill/>
        </p:spPr>
        <p:txBody>
          <a:bodyPr wrap="none" rtlCol="0">
            <a:spAutoFit/>
          </a:bodyPr>
          <a:lstStyle/>
          <a:p>
            <a:pPr>
              <a:buNone/>
            </a:pPr>
            <a:r>
              <a:rPr lang="en-US" dirty="0" smtClean="0">
                <a:latin typeface="Helvetica"/>
                <a:cs typeface="Helvetica"/>
              </a:rPr>
              <a:t>d</a:t>
            </a:r>
            <a:endParaRPr lang="en-US" dirty="0">
              <a:latin typeface="Helvetica"/>
              <a:cs typeface="Helvetica"/>
            </a:endParaRPr>
          </a:p>
        </p:txBody>
      </p:sp>
      <p:sp>
        <p:nvSpPr>
          <p:cNvPr id="54" name="TextBox 53"/>
          <p:cNvSpPr txBox="1"/>
          <p:nvPr/>
        </p:nvSpPr>
        <p:spPr>
          <a:xfrm>
            <a:off x="4170852" y="4998574"/>
            <a:ext cx="270176" cy="461665"/>
          </a:xfrm>
          <a:prstGeom prst="rect">
            <a:avLst/>
          </a:prstGeom>
          <a:noFill/>
        </p:spPr>
        <p:txBody>
          <a:bodyPr wrap="none" rtlCol="0">
            <a:spAutoFit/>
          </a:bodyPr>
          <a:lstStyle/>
          <a:p>
            <a:pPr>
              <a:buNone/>
            </a:pPr>
            <a:r>
              <a:rPr lang="en-US" dirty="0" smtClean="0">
                <a:latin typeface="Helvetica"/>
                <a:cs typeface="Helvetica"/>
              </a:rPr>
              <a:t>f</a:t>
            </a:r>
            <a:endParaRPr lang="en-US" dirty="0">
              <a:latin typeface="Helvetica"/>
              <a:cs typeface="Helvetica"/>
            </a:endParaRPr>
          </a:p>
        </p:txBody>
      </p:sp>
      <p:sp>
        <p:nvSpPr>
          <p:cNvPr id="56" name="TextBox 55"/>
          <p:cNvSpPr txBox="1"/>
          <p:nvPr/>
        </p:nvSpPr>
        <p:spPr>
          <a:xfrm>
            <a:off x="3755488" y="5726708"/>
            <a:ext cx="355837" cy="461665"/>
          </a:xfrm>
          <a:prstGeom prst="rect">
            <a:avLst/>
          </a:prstGeom>
          <a:noFill/>
        </p:spPr>
        <p:txBody>
          <a:bodyPr wrap="none" rtlCol="0">
            <a:spAutoFit/>
          </a:bodyPr>
          <a:lstStyle/>
          <a:p>
            <a:pPr>
              <a:buNone/>
            </a:pPr>
            <a:r>
              <a:rPr lang="en-US" dirty="0" smtClean="0">
                <a:latin typeface="Helvetica"/>
                <a:cs typeface="Helvetica"/>
              </a:rPr>
              <a:t>g</a:t>
            </a:r>
            <a:endParaRPr lang="en-US" dirty="0">
              <a:latin typeface="Helvetica"/>
              <a:cs typeface="Helvetica"/>
            </a:endParaRPr>
          </a:p>
        </p:txBody>
      </p:sp>
      <p:sp>
        <p:nvSpPr>
          <p:cNvPr id="61" name="TextBox 60"/>
          <p:cNvSpPr txBox="1"/>
          <p:nvPr/>
        </p:nvSpPr>
        <p:spPr>
          <a:xfrm>
            <a:off x="1746240" y="4647207"/>
            <a:ext cx="338554" cy="461665"/>
          </a:xfrm>
          <a:prstGeom prst="rect">
            <a:avLst/>
          </a:prstGeom>
          <a:noFill/>
        </p:spPr>
        <p:txBody>
          <a:bodyPr wrap="none" rtlCol="0">
            <a:spAutoFit/>
          </a:bodyPr>
          <a:lstStyle/>
          <a:p>
            <a:pPr>
              <a:buNone/>
            </a:pPr>
            <a:r>
              <a:rPr lang="en-US" dirty="0">
                <a:latin typeface="Helvetica"/>
                <a:cs typeface="Helvetica"/>
              </a:rPr>
              <a:t>c</a:t>
            </a:r>
          </a:p>
        </p:txBody>
      </p:sp>
    </p:spTree>
    <p:extLst>
      <p:ext uri="{BB962C8B-B14F-4D97-AF65-F5344CB8AC3E}">
        <p14:creationId xmlns:p14="http://schemas.microsoft.com/office/powerpoint/2010/main" val="122366594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Topology</a:t>
            </a:r>
            <a:endParaRPr lang="en-US" dirty="0"/>
          </a:p>
        </p:txBody>
      </p:sp>
      <p:sp>
        <p:nvSpPr>
          <p:cNvPr id="3" name="Content Placeholder 2"/>
          <p:cNvSpPr>
            <a:spLocks noGrp="1"/>
          </p:cNvSpPr>
          <p:nvPr>
            <p:ph idx="1"/>
          </p:nvPr>
        </p:nvSpPr>
        <p:spPr/>
        <p:txBody>
          <a:bodyPr/>
          <a:lstStyle/>
          <a:p>
            <a:r>
              <a:rPr lang="en-US" dirty="0" smtClean="0"/>
              <a:t>When C</a:t>
            </a:r>
            <a:r>
              <a:rPr lang="en-US" dirty="0" smtClean="0">
                <a:sym typeface="Wingdings"/>
              </a:rPr>
              <a:t>B transmission </a:t>
            </a:r>
            <a:r>
              <a:rPr lang="en-US" dirty="0" smtClean="0">
                <a:solidFill>
                  <a:srgbClr val="FF0000"/>
                </a:solidFill>
                <a:sym typeface="Wingdings"/>
              </a:rPr>
              <a:t>un</a:t>
            </a:r>
            <a:r>
              <a:rPr lang="en-US" dirty="0" smtClean="0">
                <a:sym typeface="Wingdings"/>
              </a:rPr>
              <a:t>reliable,</a:t>
            </a:r>
            <a:br>
              <a:rPr lang="en-US" dirty="0" smtClean="0">
                <a:sym typeface="Wingdings"/>
              </a:rPr>
            </a:br>
            <a:r>
              <a:rPr lang="en-US" dirty="0" smtClean="0">
                <a:sym typeface="Wingdings"/>
              </a:rPr>
              <a:t>mass transferred to buffer (d)</a:t>
            </a:r>
          </a:p>
          <a:p>
            <a:endParaRPr lang="en-US" dirty="0" smtClean="0">
              <a:sym typeface="Wingdings"/>
            </a:endParaRPr>
          </a:p>
          <a:p>
            <a:r>
              <a:rPr lang="en-US" dirty="0" smtClean="0">
                <a:sym typeface="Wingdings"/>
              </a:rPr>
              <a:t>d = d + </a:t>
            </a:r>
            <a:r>
              <a:rPr lang="en-US" dirty="0" smtClean="0">
                <a:solidFill>
                  <a:srgbClr val="FF0000"/>
                </a:solidFill>
                <a:sym typeface="Wingdings"/>
              </a:rPr>
              <a:t>c/4</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165</a:t>
            </a:fld>
            <a:endParaRPr lang="en-US"/>
          </a:p>
        </p:txBody>
      </p:sp>
      <p:pic>
        <p:nvPicPr>
          <p:cNvPr id="6" name="Picture 5"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3520" y="3966557"/>
            <a:ext cx="1020562" cy="1162465"/>
          </a:xfrm>
          <a:prstGeom prst="rect">
            <a:avLst/>
          </a:prstGeom>
        </p:spPr>
      </p:pic>
      <p:pic>
        <p:nvPicPr>
          <p:cNvPr id="7" name="Picture 6"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001" y="5572781"/>
            <a:ext cx="1020562" cy="1162465"/>
          </a:xfrm>
          <a:prstGeom prst="rect">
            <a:avLst/>
          </a:prstGeom>
        </p:spPr>
      </p:pic>
      <p:pic>
        <p:nvPicPr>
          <p:cNvPr id="8" name="Picture 7"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3991" y="2651479"/>
            <a:ext cx="1020562" cy="1162465"/>
          </a:xfrm>
          <a:prstGeom prst="rect">
            <a:avLst/>
          </a:prstGeom>
        </p:spPr>
      </p:pic>
      <p:grpSp>
        <p:nvGrpSpPr>
          <p:cNvPr id="34" name="Group 33"/>
          <p:cNvGrpSpPr/>
          <p:nvPr/>
        </p:nvGrpSpPr>
        <p:grpSpPr>
          <a:xfrm>
            <a:off x="2702278" y="3704158"/>
            <a:ext cx="2953455" cy="183444"/>
            <a:chOff x="2928056" y="3386667"/>
            <a:chExt cx="2953455" cy="183444"/>
          </a:xfrm>
          <a:scene3d>
            <a:camera prst="orthographicFront">
              <a:rot lat="0" lon="0" rev="1500000"/>
            </a:camera>
            <a:lightRig rig="threePt" dir="t"/>
          </a:scene3d>
        </p:grpSpPr>
        <p:sp>
          <p:nvSpPr>
            <p:cNvPr id="35" name="Rectangle 34"/>
            <p:cNvSpPr/>
            <p:nvPr/>
          </p:nvSpPr>
          <p:spPr bwMode="auto">
            <a:xfrm>
              <a:off x="3824111" y="3386667"/>
              <a:ext cx="1178278" cy="183444"/>
            </a:xfrm>
            <a:prstGeom prst="rect">
              <a:avLst/>
            </a:prstGeom>
            <a:solidFill>
              <a:srgbClr val="60EDFF"/>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cxnSp>
          <p:nvCxnSpPr>
            <p:cNvPr id="36" name="Straight Connector 35"/>
            <p:cNvCxnSpPr>
              <a:endCxn id="35" idx="1"/>
            </p:cNvCxnSpPr>
            <p:nvPr/>
          </p:nvCxnSpPr>
          <p:spPr bwMode="auto">
            <a:xfrm>
              <a:off x="2928056" y="3471333"/>
              <a:ext cx="896055" cy="7056"/>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37" name="Straight Connector 36"/>
            <p:cNvCxnSpPr/>
            <p:nvPr/>
          </p:nvCxnSpPr>
          <p:spPr bwMode="auto">
            <a:xfrm>
              <a:off x="4985456" y="3468510"/>
              <a:ext cx="896055" cy="7056"/>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grpSp>
      <p:sp>
        <p:nvSpPr>
          <p:cNvPr id="50" name="TextBox 49"/>
          <p:cNvSpPr txBox="1"/>
          <p:nvPr/>
        </p:nvSpPr>
        <p:spPr>
          <a:xfrm>
            <a:off x="6213644" y="5941196"/>
            <a:ext cx="355837" cy="461665"/>
          </a:xfrm>
          <a:prstGeom prst="rect">
            <a:avLst/>
          </a:prstGeom>
          <a:noFill/>
        </p:spPr>
        <p:txBody>
          <a:bodyPr wrap="none" rtlCol="0">
            <a:spAutoFit/>
          </a:bodyPr>
          <a:lstStyle/>
          <a:p>
            <a:pPr>
              <a:buNone/>
            </a:pPr>
            <a:r>
              <a:rPr lang="en-US" dirty="0" smtClean="0">
                <a:latin typeface="Helvetica"/>
                <a:cs typeface="Helvetica"/>
              </a:rPr>
              <a:t>a</a:t>
            </a:r>
            <a:endParaRPr lang="en-US" dirty="0">
              <a:latin typeface="Helvetica"/>
              <a:cs typeface="Helvetica"/>
            </a:endParaRPr>
          </a:p>
        </p:txBody>
      </p:sp>
      <p:sp>
        <p:nvSpPr>
          <p:cNvPr id="51" name="TextBox 50"/>
          <p:cNvSpPr txBox="1"/>
          <p:nvPr/>
        </p:nvSpPr>
        <p:spPr>
          <a:xfrm>
            <a:off x="5667544" y="2601097"/>
            <a:ext cx="355837" cy="461665"/>
          </a:xfrm>
          <a:prstGeom prst="rect">
            <a:avLst/>
          </a:prstGeom>
          <a:noFill/>
        </p:spPr>
        <p:txBody>
          <a:bodyPr wrap="none" rtlCol="0">
            <a:spAutoFit/>
          </a:bodyPr>
          <a:lstStyle/>
          <a:p>
            <a:pPr>
              <a:buNone/>
            </a:pPr>
            <a:r>
              <a:rPr lang="en-US" dirty="0">
                <a:latin typeface="Helvetica"/>
                <a:cs typeface="Helvetica"/>
              </a:rPr>
              <a:t>b</a:t>
            </a:r>
          </a:p>
        </p:txBody>
      </p:sp>
      <p:sp>
        <p:nvSpPr>
          <p:cNvPr id="53" name="TextBox 52"/>
          <p:cNvSpPr txBox="1"/>
          <p:nvPr/>
        </p:nvSpPr>
        <p:spPr>
          <a:xfrm>
            <a:off x="3947399" y="3258674"/>
            <a:ext cx="355837" cy="461665"/>
          </a:xfrm>
          <a:prstGeom prst="rect">
            <a:avLst/>
          </a:prstGeom>
          <a:noFill/>
        </p:spPr>
        <p:txBody>
          <a:bodyPr wrap="none" rtlCol="0">
            <a:spAutoFit/>
          </a:bodyPr>
          <a:lstStyle/>
          <a:p>
            <a:pPr>
              <a:buNone/>
            </a:pPr>
            <a:r>
              <a:rPr lang="en-US" dirty="0" smtClean="0">
                <a:latin typeface="Helvetica"/>
                <a:cs typeface="Helvetica"/>
              </a:rPr>
              <a:t>d</a:t>
            </a:r>
            <a:endParaRPr lang="en-US" dirty="0">
              <a:latin typeface="Helvetica"/>
              <a:cs typeface="Helvetica"/>
            </a:endParaRPr>
          </a:p>
        </p:txBody>
      </p:sp>
      <p:sp>
        <p:nvSpPr>
          <p:cNvPr id="61" name="TextBox 60"/>
          <p:cNvSpPr txBox="1"/>
          <p:nvPr/>
        </p:nvSpPr>
        <p:spPr>
          <a:xfrm>
            <a:off x="1746240" y="4647207"/>
            <a:ext cx="338554" cy="461665"/>
          </a:xfrm>
          <a:prstGeom prst="rect">
            <a:avLst/>
          </a:prstGeom>
          <a:noFill/>
        </p:spPr>
        <p:txBody>
          <a:bodyPr wrap="none" rtlCol="0">
            <a:spAutoFit/>
          </a:bodyPr>
          <a:lstStyle/>
          <a:p>
            <a:pPr>
              <a:buNone/>
            </a:pPr>
            <a:r>
              <a:rPr lang="en-US" dirty="0">
                <a:latin typeface="Helvetica"/>
                <a:cs typeface="Helvetica"/>
              </a:rPr>
              <a:t>c</a:t>
            </a:r>
          </a:p>
        </p:txBody>
      </p:sp>
    </p:spTree>
    <p:extLst>
      <p:ext uri="{BB962C8B-B14F-4D97-AF65-F5344CB8AC3E}">
        <p14:creationId xmlns:p14="http://schemas.microsoft.com/office/powerpoint/2010/main" val="216887577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Topology</a:t>
            </a:r>
            <a:endParaRPr lang="en-US" dirty="0"/>
          </a:p>
        </p:txBody>
      </p:sp>
      <p:sp>
        <p:nvSpPr>
          <p:cNvPr id="3" name="Content Placeholder 2"/>
          <p:cNvSpPr>
            <a:spLocks noGrp="1"/>
          </p:cNvSpPr>
          <p:nvPr>
            <p:ph idx="1"/>
          </p:nvPr>
        </p:nvSpPr>
        <p:spPr/>
        <p:txBody>
          <a:bodyPr/>
          <a:lstStyle/>
          <a:p>
            <a:r>
              <a:rPr lang="en-US" dirty="0" smtClean="0"/>
              <a:t>When C</a:t>
            </a:r>
            <a:r>
              <a:rPr lang="en-US" dirty="0" smtClean="0">
                <a:sym typeface="Wingdings"/>
              </a:rPr>
              <a:t>B transmission </a:t>
            </a:r>
            <a:r>
              <a:rPr lang="en-US" dirty="0" smtClean="0">
                <a:solidFill>
                  <a:srgbClr val="FF0000"/>
                </a:solidFill>
                <a:sym typeface="Wingdings"/>
              </a:rPr>
              <a:t>un</a:t>
            </a:r>
            <a:r>
              <a:rPr lang="en-US" dirty="0" smtClean="0">
                <a:sym typeface="Wingdings"/>
              </a:rPr>
              <a:t>reliable,</a:t>
            </a:r>
            <a:br>
              <a:rPr lang="en-US" dirty="0" smtClean="0">
                <a:sym typeface="Wingdings"/>
              </a:rPr>
            </a:br>
            <a:r>
              <a:rPr lang="en-US" dirty="0" smtClean="0">
                <a:sym typeface="Wingdings"/>
              </a:rPr>
              <a:t>mass transferred to buffer (d)</a:t>
            </a:r>
          </a:p>
          <a:p>
            <a:endParaRPr lang="en-US" dirty="0" smtClean="0">
              <a:sym typeface="Wingdings"/>
            </a:endParaRPr>
          </a:p>
          <a:p>
            <a:r>
              <a:rPr lang="en-US" dirty="0" smtClean="0">
                <a:sym typeface="Wingdings"/>
              </a:rPr>
              <a:t>d = d + </a:t>
            </a:r>
            <a:r>
              <a:rPr lang="en-US" dirty="0" smtClean="0">
                <a:solidFill>
                  <a:srgbClr val="FF0000"/>
                </a:solidFill>
                <a:sym typeface="Wingdings"/>
              </a:rPr>
              <a:t>c/4</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166</a:t>
            </a:fld>
            <a:endParaRPr lang="en-US"/>
          </a:p>
        </p:txBody>
      </p:sp>
      <p:pic>
        <p:nvPicPr>
          <p:cNvPr id="6" name="Picture 5"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3520" y="3966557"/>
            <a:ext cx="1020562" cy="1162465"/>
          </a:xfrm>
          <a:prstGeom prst="rect">
            <a:avLst/>
          </a:prstGeom>
        </p:spPr>
      </p:pic>
      <p:pic>
        <p:nvPicPr>
          <p:cNvPr id="7" name="Picture 6"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001" y="5572781"/>
            <a:ext cx="1020562" cy="1162465"/>
          </a:xfrm>
          <a:prstGeom prst="rect">
            <a:avLst/>
          </a:prstGeom>
        </p:spPr>
      </p:pic>
      <p:pic>
        <p:nvPicPr>
          <p:cNvPr id="8" name="Picture 7"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3991" y="2651479"/>
            <a:ext cx="1020562" cy="1162465"/>
          </a:xfrm>
          <a:prstGeom prst="rect">
            <a:avLst/>
          </a:prstGeom>
        </p:spPr>
      </p:pic>
      <p:grpSp>
        <p:nvGrpSpPr>
          <p:cNvPr id="34" name="Group 33"/>
          <p:cNvGrpSpPr/>
          <p:nvPr/>
        </p:nvGrpSpPr>
        <p:grpSpPr>
          <a:xfrm>
            <a:off x="2702278" y="3704158"/>
            <a:ext cx="2953455" cy="183444"/>
            <a:chOff x="2928056" y="3386667"/>
            <a:chExt cx="2953455" cy="183444"/>
          </a:xfrm>
          <a:scene3d>
            <a:camera prst="orthographicFront">
              <a:rot lat="0" lon="0" rev="1500000"/>
            </a:camera>
            <a:lightRig rig="threePt" dir="t"/>
          </a:scene3d>
        </p:grpSpPr>
        <p:sp>
          <p:nvSpPr>
            <p:cNvPr id="35" name="Rectangle 34"/>
            <p:cNvSpPr/>
            <p:nvPr/>
          </p:nvSpPr>
          <p:spPr bwMode="auto">
            <a:xfrm>
              <a:off x="3824111" y="3386667"/>
              <a:ext cx="1178278" cy="183444"/>
            </a:xfrm>
            <a:prstGeom prst="rect">
              <a:avLst/>
            </a:prstGeom>
            <a:solidFill>
              <a:srgbClr val="60EDFF"/>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cxnSp>
          <p:nvCxnSpPr>
            <p:cNvPr id="36" name="Straight Connector 35"/>
            <p:cNvCxnSpPr>
              <a:endCxn id="35" idx="1"/>
            </p:cNvCxnSpPr>
            <p:nvPr/>
          </p:nvCxnSpPr>
          <p:spPr bwMode="auto">
            <a:xfrm>
              <a:off x="2928056" y="3471333"/>
              <a:ext cx="896055" cy="7056"/>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37" name="Straight Connector 36"/>
            <p:cNvCxnSpPr/>
            <p:nvPr/>
          </p:nvCxnSpPr>
          <p:spPr bwMode="auto">
            <a:xfrm>
              <a:off x="4985456" y="3468510"/>
              <a:ext cx="896055" cy="7056"/>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grpSp>
      <p:sp>
        <p:nvSpPr>
          <p:cNvPr id="50" name="TextBox 49"/>
          <p:cNvSpPr txBox="1"/>
          <p:nvPr/>
        </p:nvSpPr>
        <p:spPr>
          <a:xfrm>
            <a:off x="6213644" y="5941196"/>
            <a:ext cx="355837" cy="461665"/>
          </a:xfrm>
          <a:prstGeom prst="rect">
            <a:avLst/>
          </a:prstGeom>
          <a:noFill/>
        </p:spPr>
        <p:txBody>
          <a:bodyPr wrap="none" rtlCol="0">
            <a:spAutoFit/>
          </a:bodyPr>
          <a:lstStyle/>
          <a:p>
            <a:pPr>
              <a:buNone/>
            </a:pPr>
            <a:r>
              <a:rPr lang="en-US" dirty="0" smtClean="0">
                <a:latin typeface="Helvetica"/>
                <a:cs typeface="Helvetica"/>
              </a:rPr>
              <a:t>a</a:t>
            </a:r>
            <a:endParaRPr lang="en-US" dirty="0">
              <a:latin typeface="Helvetica"/>
              <a:cs typeface="Helvetica"/>
            </a:endParaRPr>
          </a:p>
        </p:txBody>
      </p:sp>
      <p:sp>
        <p:nvSpPr>
          <p:cNvPr id="51" name="TextBox 50"/>
          <p:cNvSpPr txBox="1"/>
          <p:nvPr/>
        </p:nvSpPr>
        <p:spPr>
          <a:xfrm>
            <a:off x="5667544" y="2601097"/>
            <a:ext cx="355837" cy="461665"/>
          </a:xfrm>
          <a:prstGeom prst="rect">
            <a:avLst/>
          </a:prstGeom>
          <a:noFill/>
        </p:spPr>
        <p:txBody>
          <a:bodyPr wrap="none" rtlCol="0">
            <a:spAutoFit/>
          </a:bodyPr>
          <a:lstStyle/>
          <a:p>
            <a:pPr>
              <a:buNone/>
            </a:pPr>
            <a:r>
              <a:rPr lang="en-US" dirty="0">
                <a:latin typeface="Helvetica"/>
                <a:cs typeface="Helvetica"/>
              </a:rPr>
              <a:t>b</a:t>
            </a:r>
          </a:p>
        </p:txBody>
      </p:sp>
      <p:sp>
        <p:nvSpPr>
          <p:cNvPr id="53" name="TextBox 52"/>
          <p:cNvSpPr txBox="1"/>
          <p:nvPr/>
        </p:nvSpPr>
        <p:spPr>
          <a:xfrm>
            <a:off x="3947399" y="3258674"/>
            <a:ext cx="355837" cy="461665"/>
          </a:xfrm>
          <a:prstGeom prst="rect">
            <a:avLst/>
          </a:prstGeom>
          <a:noFill/>
        </p:spPr>
        <p:txBody>
          <a:bodyPr wrap="none" rtlCol="0">
            <a:spAutoFit/>
          </a:bodyPr>
          <a:lstStyle/>
          <a:p>
            <a:pPr>
              <a:buNone/>
            </a:pPr>
            <a:r>
              <a:rPr lang="en-US" dirty="0" smtClean="0">
                <a:latin typeface="Helvetica"/>
                <a:cs typeface="Helvetica"/>
              </a:rPr>
              <a:t>d</a:t>
            </a:r>
            <a:endParaRPr lang="en-US" dirty="0">
              <a:latin typeface="Helvetica"/>
              <a:cs typeface="Helvetica"/>
            </a:endParaRPr>
          </a:p>
        </p:txBody>
      </p:sp>
      <p:sp>
        <p:nvSpPr>
          <p:cNvPr id="61" name="TextBox 60"/>
          <p:cNvSpPr txBox="1"/>
          <p:nvPr/>
        </p:nvSpPr>
        <p:spPr>
          <a:xfrm>
            <a:off x="1746240" y="4647207"/>
            <a:ext cx="338554" cy="461665"/>
          </a:xfrm>
          <a:prstGeom prst="rect">
            <a:avLst/>
          </a:prstGeom>
          <a:noFill/>
        </p:spPr>
        <p:txBody>
          <a:bodyPr wrap="none" rtlCol="0">
            <a:spAutoFit/>
          </a:bodyPr>
          <a:lstStyle/>
          <a:p>
            <a:pPr>
              <a:buNone/>
            </a:pPr>
            <a:r>
              <a:rPr lang="en-US" dirty="0">
                <a:latin typeface="Helvetica"/>
                <a:cs typeface="Helvetica"/>
              </a:rPr>
              <a:t>c</a:t>
            </a:r>
          </a:p>
        </p:txBody>
      </p:sp>
      <p:sp>
        <p:nvSpPr>
          <p:cNvPr id="5" name="TextBox 4"/>
          <p:cNvSpPr txBox="1"/>
          <p:nvPr/>
        </p:nvSpPr>
        <p:spPr>
          <a:xfrm>
            <a:off x="6835638" y="3443111"/>
            <a:ext cx="2066341" cy="1569660"/>
          </a:xfrm>
          <a:prstGeom prst="rect">
            <a:avLst/>
          </a:prstGeom>
          <a:solidFill>
            <a:srgbClr val="FFFF00"/>
          </a:solidFill>
        </p:spPr>
        <p:txBody>
          <a:bodyPr wrap="none" rtlCol="0">
            <a:spAutoFit/>
          </a:bodyPr>
          <a:lstStyle/>
          <a:p>
            <a:pPr>
              <a:buNone/>
            </a:pPr>
            <a:r>
              <a:rPr lang="en-US" dirty="0" smtClean="0">
                <a:latin typeface="Helvetica"/>
                <a:cs typeface="Helvetica"/>
              </a:rPr>
              <a:t>No loss</a:t>
            </a:r>
            <a:br>
              <a:rPr lang="en-US" dirty="0" smtClean="0">
                <a:latin typeface="Helvetica"/>
                <a:cs typeface="Helvetica"/>
              </a:rPr>
            </a:br>
            <a:r>
              <a:rPr lang="en-US" dirty="0" smtClean="0">
                <a:latin typeface="Helvetica"/>
                <a:cs typeface="Helvetica"/>
              </a:rPr>
              <a:t>of mass</a:t>
            </a:r>
            <a:br>
              <a:rPr lang="en-US" dirty="0" smtClean="0">
                <a:latin typeface="Helvetica"/>
                <a:cs typeface="Helvetica"/>
              </a:rPr>
            </a:br>
            <a:r>
              <a:rPr lang="en-US" dirty="0" smtClean="0">
                <a:latin typeface="Helvetica"/>
                <a:cs typeface="Helvetica"/>
              </a:rPr>
              <a:t>even with</a:t>
            </a:r>
            <a:br>
              <a:rPr lang="en-US" dirty="0" smtClean="0">
                <a:latin typeface="Helvetica"/>
                <a:cs typeface="Helvetica"/>
              </a:rPr>
            </a:br>
            <a:r>
              <a:rPr lang="en-US" dirty="0" smtClean="0">
                <a:latin typeface="Helvetica"/>
                <a:cs typeface="Helvetica"/>
              </a:rPr>
              <a:t>message loss</a:t>
            </a:r>
            <a:endParaRPr lang="en-US" dirty="0">
              <a:latin typeface="Helvetica"/>
              <a:cs typeface="Helvetica"/>
            </a:endParaRPr>
          </a:p>
        </p:txBody>
      </p:sp>
    </p:spTree>
    <p:extLst>
      <p:ext uri="{BB962C8B-B14F-4D97-AF65-F5344CB8AC3E}">
        <p14:creationId xmlns:p14="http://schemas.microsoft.com/office/powerpoint/2010/main" val="64724387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2499361" y="2651479"/>
            <a:ext cx="1219200" cy="581232"/>
          </a:xfrm>
          <a:prstGeom prst="ellipse">
            <a:avLst/>
          </a:prstGeom>
          <a:solidFill>
            <a:srgbClr val="FFCC99"/>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smtClean="0"/>
              <a:t>Dynamic Topology</a:t>
            </a:r>
            <a:endParaRPr lang="en-US" dirty="0"/>
          </a:p>
        </p:txBody>
      </p:sp>
      <p:sp>
        <p:nvSpPr>
          <p:cNvPr id="3" name="Content Placeholder 2"/>
          <p:cNvSpPr>
            <a:spLocks noGrp="1"/>
          </p:cNvSpPr>
          <p:nvPr>
            <p:ph idx="1"/>
          </p:nvPr>
        </p:nvSpPr>
        <p:spPr/>
        <p:txBody>
          <a:bodyPr/>
          <a:lstStyle/>
          <a:p>
            <a:r>
              <a:rPr lang="en-US" dirty="0" smtClean="0"/>
              <a:t>When C</a:t>
            </a:r>
            <a:r>
              <a:rPr lang="en-US" dirty="0" smtClean="0">
                <a:sym typeface="Wingdings"/>
              </a:rPr>
              <a:t>B transmission </a:t>
            </a:r>
            <a:r>
              <a:rPr lang="en-US" dirty="0" smtClean="0">
                <a:solidFill>
                  <a:srgbClr val="1C941E"/>
                </a:solidFill>
                <a:sym typeface="Wingdings"/>
              </a:rPr>
              <a:t>reliable</a:t>
            </a:r>
            <a:r>
              <a:rPr lang="en-US" dirty="0" smtClean="0">
                <a:sym typeface="Wingdings"/>
              </a:rPr>
              <a:t>,</a:t>
            </a:r>
            <a:br>
              <a:rPr lang="en-US" dirty="0" smtClean="0">
                <a:sym typeface="Wingdings"/>
              </a:rPr>
            </a:br>
            <a:r>
              <a:rPr lang="en-US" dirty="0" smtClean="0">
                <a:sym typeface="Wingdings"/>
              </a:rPr>
              <a:t>mass transferred to </a:t>
            </a:r>
            <a:r>
              <a:rPr lang="en-US" dirty="0" smtClean="0">
                <a:solidFill>
                  <a:srgbClr val="FF6600"/>
                </a:solidFill>
                <a:sym typeface="Wingdings"/>
              </a:rPr>
              <a:t>b</a:t>
            </a:r>
            <a:r>
              <a:rPr lang="en-US" dirty="0" smtClean="0">
                <a:sym typeface="Wingdings"/>
              </a:rPr>
              <a:t/>
            </a:r>
            <a:br>
              <a:rPr lang="en-US" dirty="0" smtClean="0">
                <a:sym typeface="Wingdings"/>
              </a:rPr>
            </a:br>
            <a:endParaRPr lang="en-US" dirty="0" smtClean="0">
              <a:sym typeface="Wingdings"/>
            </a:endParaRPr>
          </a:p>
          <a:p>
            <a:r>
              <a:rPr lang="en-US" dirty="0">
                <a:sym typeface="Wingdings"/>
              </a:rPr>
              <a:t>b</a:t>
            </a:r>
            <a:r>
              <a:rPr lang="en-US" dirty="0" smtClean="0">
                <a:sym typeface="Wingdings"/>
              </a:rPr>
              <a:t> = 3b/4 + c/4 + d</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167</a:t>
            </a:fld>
            <a:endParaRPr lang="en-US"/>
          </a:p>
        </p:txBody>
      </p:sp>
      <p:pic>
        <p:nvPicPr>
          <p:cNvPr id="6" name="Picture 5"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3520" y="3966557"/>
            <a:ext cx="1020562" cy="1162465"/>
          </a:xfrm>
          <a:prstGeom prst="rect">
            <a:avLst/>
          </a:prstGeom>
        </p:spPr>
      </p:pic>
      <p:pic>
        <p:nvPicPr>
          <p:cNvPr id="7" name="Picture 6"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001" y="5572781"/>
            <a:ext cx="1020562" cy="1162465"/>
          </a:xfrm>
          <a:prstGeom prst="rect">
            <a:avLst/>
          </a:prstGeom>
        </p:spPr>
      </p:pic>
      <p:pic>
        <p:nvPicPr>
          <p:cNvPr id="8" name="Picture 7"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3991" y="2651479"/>
            <a:ext cx="1020562" cy="1162465"/>
          </a:xfrm>
          <a:prstGeom prst="rect">
            <a:avLst/>
          </a:prstGeom>
        </p:spPr>
      </p:pic>
      <p:grpSp>
        <p:nvGrpSpPr>
          <p:cNvPr id="34" name="Group 33"/>
          <p:cNvGrpSpPr/>
          <p:nvPr/>
        </p:nvGrpSpPr>
        <p:grpSpPr>
          <a:xfrm>
            <a:off x="2702278" y="3704158"/>
            <a:ext cx="2953455" cy="183444"/>
            <a:chOff x="2928056" y="3386667"/>
            <a:chExt cx="2953455" cy="183444"/>
          </a:xfrm>
          <a:scene3d>
            <a:camera prst="orthographicFront">
              <a:rot lat="0" lon="0" rev="1500000"/>
            </a:camera>
            <a:lightRig rig="threePt" dir="t"/>
          </a:scene3d>
        </p:grpSpPr>
        <p:sp>
          <p:nvSpPr>
            <p:cNvPr id="35" name="Rectangle 34"/>
            <p:cNvSpPr/>
            <p:nvPr/>
          </p:nvSpPr>
          <p:spPr bwMode="auto">
            <a:xfrm>
              <a:off x="3824111" y="3386667"/>
              <a:ext cx="1178278" cy="183444"/>
            </a:xfrm>
            <a:prstGeom prst="rect">
              <a:avLst/>
            </a:prstGeom>
            <a:solidFill>
              <a:srgbClr val="60EDFF"/>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cxnSp>
          <p:nvCxnSpPr>
            <p:cNvPr id="36" name="Straight Connector 35"/>
            <p:cNvCxnSpPr>
              <a:endCxn id="35" idx="1"/>
            </p:cNvCxnSpPr>
            <p:nvPr/>
          </p:nvCxnSpPr>
          <p:spPr bwMode="auto">
            <a:xfrm>
              <a:off x="2928056" y="3471333"/>
              <a:ext cx="896055" cy="7056"/>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37" name="Straight Connector 36"/>
            <p:cNvCxnSpPr/>
            <p:nvPr/>
          </p:nvCxnSpPr>
          <p:spPr bwMode="auto">
            <a:xfrm>
              <a:off x="4985456" y="3468510"/>
              <a:ext cx="896055" cy="7056"/>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grpSp>
      <p:sp>
        <p:nvSpPr>
          <p:cNvPr id="50" name="TextBox 49"/>
          <p:cNvSpPr txBox="1"/>
          <p:nvPr/>
        </p:nvSpPr>
        <p:spPr>
          <a:xfrm>
            <a:off x="6213644" y="5941196"/>
            <a:ext cx="355837" cy="461665"/>
          </a:xfrm>
          <a:prstGeom prst="rect">
            <a:avLst/>
          </a:prstGeom>
          <a:noFill/>
        </p:spPr>
        <p:txBody>
          <a:bodyPr wrap="none" rtlCol="0">
            <a:spAutoFit/>
          </a:bodyPr>
          <a:lstStyle/>
          <a:p>
            <a:pPr>
              <a:buNone/>
            </a:pPr>
            <a:r>
              <a:rPr lang="en-US" dirty="0" smtClean="0">
                <a:latin typeface="Helvetica"/>
                <a:cs typeface="Helvetica"/>
              </a:rPr>
              <a:t>a</a:t>
            </a:r>
            <a:endParaRPr lang="en-US" dirty="0">
              <a:latin typeface="Helvetica"/>
              <a:cs typeface="Helvetica"/>
            </a:endParaRPr>
          </a:p>
        </p:txBody>
      </p:sp>
      <p:sp>
        <p:nvSpPr>
          <p:cNvPr id="51" name="TextBox 50"/>
          <p:cNvSpPr txBox="1"/>
          <p:nvPr/>
        </p:nvSpPr>
        <p:spPr>
          <a:xfrm>
            <a:off x="5667544" y="2601097"/>
            <a:ext cx="355837" cy="461665"/>
          </a:xfrm>
          <a:prstGeom prst="rect">
            <a:avLst/>
          </a:prstGeom>
          <a:noFill/>
        </p:spPr>
        <p:txBody>
          <a:bodyPr wrap="none" rtlCol="0">
            <a:spAutoFit/>
          </a:bodyPr>
          <a:lstStyle/>
          <a:p>
            <a:pPr>
              <a:buNone/>
            </a:pPr>
            <a:r>
              <a:rPr lang="en-US" dirty="0">
                <a:latin typeface="Helvetica"/>
                <a:cs typeface="Helvetica"/>
              </a:rPr>
              <a:t>b</a:t>
            </a:r>
          </a:p>
        </p:txBody>
      </p:sp>
      <p:sp>
        <p:nvSpPr>
          <p:cNvPr id="53" name="TextBox 52"/>
          <p:cNvSpPr txBox="1"/>
          <p:nvPr/>
        </p:nvSpPr>
        <p:spPr>
          <a:xfrm>
            <a:off x="3947399" y="3258674"/>
            <a:ext cx="355837" cy="461665"/>
          </a:xfrm>
          <a:prstGeom prst="rect">
            <a:avLst/>
          </a:prstGeom>
          <a:noFill/>
        </p:spPr>
        <p:txBody>
          <a:bodyPr wrap="none" rtlCol="0">
            <a:spAutoFit/>
          </a:bodyPr>
          <a:lstStyle/>
          <a:p>
            <a:pPr>
              <a:buNone/>
            </a:pPr>
            <a:r>
              <a:rPr lang="en-US" dirty="0" smtClean="0">
                <a:latin typeface="Helvetica"/>
                <a:cs typeface="Helvetica"/>
              </a:rPr>
              <a:t>d</a:t>
            </a:r>
            <a:endParaRPr lang="en-US" dirty="0">
              <a:latin typeface="Helvetica"/>
              <a:cs typeface="Helvetica"/>
            </a:endParaRPr>
          </a:p>
        </p:txBody>
      </p:sp>
      <p:sp>
        <p:nvSpPr>
          <p:cNvPr id="61" name="TextBox 60"/>
          <p:cNvSpPr txBox="1"/>
          <p:nvPr/>
        </p:nvSpPr>
        <p:spPr>
          <a:xfrm>
            <a:off x="1746240" y="4647207"/>
            <a:ext cx="338554" cy="461665"/>
          </a:xfrm>
          <a:prstGeom prst="rect">
            <a:avLst/>
          </a:prstGeom>
          <a:noFill/>
        </p:spPr>
        <p:txBody>
          <a:bodyPr wrap="none" rtlCol="0">
            <a:spAutoFit/>
          </a:bodyPr>
          <a:lstStyle/>
          <a:p>
            <a:pPr>
              <a:buNone/>
            </a:pPr>
            <a:r>
              <a:rPr lang="en-US" dirty="0">
                <a:latin typeface="Helvetica"/>
                <a:cs typeface="Helvetica"/>
              </a:rPr>
              <a:t>c</a:t>
            </a:r>
          </a:p>
        </p:txBody>
      </p:sp>
      <p:sp>
        <p:nvSpPr>
          <p:cNvPr id="17" name="TextBox 16"/>
          <p:cNvSpPr txBox="1"/>
          <p:nvPr/>
        </p:nvSpPr>
        <p:spPr>
          <a:xfrm>
            <a:off x="6835638" y="3443111"/>
            <a:ext cx="2066341" cy="1569660"/>
          </a:xfrm>
          <a:prstGeom prst="rect">
            <a:avLst/>
          </a:prstGeom>
          <a:solidFill>
            <a:srgbClr val="FFFF00"/>
          </a:solidFill>
        </p:spPr>
        <p:txBody>
          <a:bodyPr wrap="none" rtlCol="0">
            <a:spAutoFit/>
          </a:bodyPr>
          <a:lstStyle/>
          <a:p>
            <a:pPr>
              <a:buNone/>
            </a:pPr>
            <a:r>
              <a:rPr lang="en-US" dirty="0" smtClean="0">
                <a:latin typeface="Helvetica"/>
                <a:cs typeface="Helvetica"/>
              </a:rPr>
              <a:t>No loss</a:t>
            </a:r>
            <a:br>
              <a:rPr lang="en-US" dirty="0" smtClean="0">
                <a:latin typeface="Helvetica"/>
                <a:cs typeface="Helvetica"/>
              </a:rPr>
            </a:br>
            <a:r>
              <a:rPr lang="en-US" dirty="0" smtClean="0">
                <a:latin typeface="Helvetica"/>
                <a:cs typeface="Helvetica"/>
              </a:rPr>
              <a:t>of mass</a:t>
            </a:r>
            <a:br>
              <a:rPr lang="en-US" dirty="0" smtClean="0">
                <a:latin typeface="Helvetica"/>
                <a:cs typeface="Helvetica"/>
              </a:rPr>
            </a:br>
            <a:r>
              <a:rPr lang="en-US" dirty="0" smtClean="0">
                <a:latin typeface="Helvetica"/>
                <a:cs typeface="Helvetica"/>
              </a:rPr>
              <a:t>even with</a:t>
            </a:r>
            <a:br>
              <a:rPr lang="en-US" dirty="0" smtClean="0">
                <a:latin typeface="Helvetica"/>
                <a:cs typeface="Helvetica"/>
              </a:rPr>
            </a:br>
            <a:r>
              <a:rPr lang="en-US" dirty="0" smtClean="0">
                <a:latin typeface="Helvetica"/>
                <a:cs typeface="Helvetica"/>
              </a:rPr>
              <a:t>message loss</a:t>
            </a:r>
            <a:endParaRPr lang="en-US" dirty="0">
              <a:latin typeface="Helvetica"/>
              <a:cs typeface="Helvetica"/>
            </a:endParaRPr>
          </a:p>
        </p:txBody>
      </p:sp>
    </p:spTree>
    <p:extLst>
      <p:ext uri="{BB962C8B-B14F-4D97-AF65-F5344CB8AC3E}">
        <p14:creationId xmlns:p14="http://schemas.microsoft.com/office/powerpoint/2010/main" val="298826229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This Work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168</a:t>
            </a:fld>
            <a:endParaRPr lang="en-US"/>
          </a:p>
        </p:txBody>
      </p:sp>
    </p:spTree>
    <p:extLst>
      <p:ext uri="{BB962C8B-B14F-4D97-AF65-F5344CB8AC3E}">
        <p14:creationId xmlns:p14="http://schemas.microsoft.com/office/powerpoint/2010/main" val="59148708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This Work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169</a:t>
            </a:fld>
            <a:endParaRPr lang="en-US"/>
          </a:p>
        </p:txBody>
      </p:sp>
      <p:pic>
        <p:nvPicPr>
          <p:cNvPr id="5" name="Picture 4" descr="consensus_z_it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104" y="1694207"/>
            <a:ext cx="7566039" cy="4560641"/>
          </a:xfrm>
          <a:prstGeom prst="rect">
            <a:avLst/>
          </a:prstGeom>
        </p:spPr>
      </p:pic>
      <p:sp>
        <p:nvSpPr>
          <p:cNvPr id="6" name="TextBox 5"/>
          <p:cNvSpPr txBox="1"/>
          <p:nvPr/>
        </p:nvSpPr>
        <p:spPr>
          <a:xfrm>
            <a:off x="3843844" y="5793183"/>
            <a:ext cx="766557" cy="461665"/>
          </a:xfrm>
          <a:prstGeom prst="rect">
            <a:avLst/>
          </a:prstGeom>
          <a:solidFill>
            <a:schemeClr val="bg1"/>
          </a:solidFill>
        </p:spPr>
        <p:txBody>
          <a:bodyPr wrap="none" rtlCol="0">
            <a:spAutoFit/>
          </a:bodyPr>
          <a:lstStyle/>
          <a:p>
            <a:pPr>
              <a:buNone/>
            </a:pPr>
            <a:r>
              <a:rPr lang="en-US" dirty="0" smtClean="0">
                <a:latin typeface="Helvetica"/>
                <a:cs typeface="Helvetica"/>
              </a:rPr>
              <a:t>time</a:t>
            </a:r>
            <a:endParaRPr lang="en-US" dirty="0">
              <a:latin typeface="Helvetica"/>
              <a:cs typeface="Helvetica"/>
            </a:endParaRPr>
          </a:p>
        </p:txBody>
      </p:sp>
      <p:sp>
        <p:nvSpPr>
          <p:cNvPr id="7" name="TextBox 6"/>
          <p:cNvSpPr txBox="1"/>
          <p:nvPr/>
        </p:nvSpPr>
        <p:spPr>
          <a:xfrm>
            <a:off x="401625" y="3327246"/>
            <a:ext cx="851515" cy="904863"/>
          </a:xfrm>
          <a:prstGeom prst="rect">
            <a:avLst/>
          </a:prstGeom>
          <a:solidFill>
            <a:schemeClr val="bg1"/>
          </a:solidFill>
        </p:spPr>
        <p:txBody>
          <a:bodyPr wrap="none" rtlCol="0">
            <a:spAutoFit/>
          </a:bodyPr>
          <a:lstStyle/>
          <a:p>
            <a:pPr>
              <a:buNone/>
            </a:pPr>
            <a:r>
              <a:rPr lang="en-US" dirty="0">
                <a:latin typeface="Helvetica"/>
                <a:cs typeface="Helvetica"/>
              </a:rPr>
              <a:t>s</a:t>
            </a:r>
            <a:r>
              <a:rPr lang="en-US" dirty="0" smtClean="0">
                <a:latin typeface="Helvetica"/>
                <a:cs typeface="Helvetica"/>
              </a:rPr>
              <a:t>tate</a:t>
            </a:r>
          </a:p>
          <a:p>
            <a:pPr>
              <a:buNone/>
            </a:pPr>
            <a:endParaRPr lang="en-US" dirty="0">
              <a:latin typeface="Helvetica"/>
              <a:cs typeface="Helvetica"/>
            </a:endParaRPr>
          </a:p>
        </p:txBody>
      </p:sp>
    </p:spTree>
    <p:extLst>
      <p:ext uri="{BB962C8B-B14F-4D97-AF65-F5344CB8AC3E}">
        <p14:creationId xmlns:p14="http://schemas.microsoft.com/office/powerpoint/2010/main" val="3205606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Faces of Consensus</a:t>
            </a:r>
            <a:endParaRPr lang="en-US" dirty="0"/>
          </a:p>
        </p:txBody>
      </p:sp>
      <p:sp>
        <p:nvSpPr>
          <p:cNvPr id="3" name="Content Placeholder 2"/>
          <p:cNvSpPr>
            <a:spLocks noGrp="1"/>
          </p:cNvSpPr>
          <p:nvPr>
            <p:ph idx="1"/>
          </p:nvPr>
        </p:nvSpPr>
        <p:spPr>
          <a:xfrm>
            <a:off x="457200" y="1417637"/>
            <a:ext cx="8229600" cy="4525963"/>
          </a:xfrm>
        </p:spPr>
        <p:txBody>
          <a:bodyPr/>
          <a:lstStyle/>
          <a:p>
            <a:endParaRPr lang="en-US" sz="2400" dirty="0" smtClean="0"/>
          </a:p>
          <a:p>
            <a:r>
              <a:rPr lang="en-US" sz="2400" dirty="0" smtClean="0"/>
              <a:t>No failures / failures allowed (node/link)</a:t>
            </a:r>
          </a:p>
          <a:p>
            <a:endParaRPr lang="en-US" sz="2400" dirty="0" smtClean="0"/>
          </a:p>
          <a:p>
            <a:r>
              <a:rPr lang="en-US" dirty="0" smtClean="0"/>
              <a:t>Synchronous/asynchronous</a:t>
            </a:r>
          </a:p>
          <a:p>
            <a:pPr marL="0" indent="0">
              <a:buNone/>
            </a:pPr>
            <a:endParaRPr lang="en-US" sz="2400" dirty="0"/>
          </a:p>
          <a:p>
            <a:r>
              <a:rPr lang="en-US" sz="2400" dirty="0" smtClean="0"/>
              <a:t>Deterministically correct / probabilistically correct</a:t>
            </a:r>
          </a:p>
          <a:p>
            <a:endParaRPr lang="en-US" sz="2400" dirty="0"/>
          </a:p>
          <a:p>
            <a:r>
              <a:rPr lang="en-US" sz="2400" dirty="0" smtClean="0"/>
              <a:t>Exact agreement / approximate agreement</a:t>
            </a:r>
          </a:p>
          <a:p>
            <a:endParaRPr lang="en-US" sz="2400" dirty="0"/>
          </a:p>
          <a:p>
            <a:r>
              <a:rPr lang="en-US" sz="2400" dirty="0" smtClean="0"/>
              <a:t>Amount of state maintained</a:t>
            </a:r>
            <a:endParaRPr lang="en-US" sz="2400" dirty="0"/>
          </a:p>
        </p:txBody>
      </p:sp>
      <p:sp>
        <p:nvSpPr>
          <p:cNvPr id="4" name="Slide Number Placeholder 3"/>
          <p:cNvSpPr>
            <a:spLocks noGrp="1"/>
          </p:cNvSpPr>
          <p:nvPr>
            <p:ph type="sldNum" sz="quarter" idx="12"/>
          </p:nvPr>
        </p:nvSpPr>
        <p:spPr>
          <a:xfrm>
            <a:off x="6553200" y="6248400"/>
            <a:ext cx="1905000" cy="457200"/>
          </a:xfrm>
        </p:spPr>
        <p:txBody>
          <a:bodyPr/>
          <a:lstStyle/>
          <a:p>
            <a:pPr>
              <a:defRPr/>
            </a:pPr>
            <a:fld id="{D207DEF5-A307-4F25-8C66-A6D5B058479D}" type="slidenum">
              <a:rPr lang="en-US" smtClean="0"/>
              <a:pPr>
                <a:defRPr/>
              </a:pPr>
              <a:t>17</a:t>
            </a:fld>
            <a:endParaRPr lang="en-US" dirty="0"/>
          </a:p>
        </p:txBody>
      </p:sp>
    </p:spTree>
    <p:extLst>
      <p:ext uri="{BB962C8B-B14F-4D97-AF65-F5344CB8AC3E}">
        <p14:creationId xmlns:p14="http://schemas.microsoft.com/office/powerpoint/2010/main" val="332532883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Doesn’t it Work ?</a:t>
            </a:r>
            <a:endParaRPr lang="en-US" dirty="0"/>
          </a:p>
        </p:txBody>
      </p:sp>
      <p:sp>
        <p:nvSpPr>
          <p:cNvPr id="3" name="Content Placeholder 2"/>
          <p:cNvSpPr>
            <a:spLocks noGrp="1"/>
          </p:cNvSpPr>
          <p:nvPr>
            <p:ph idx="1"/>
          </p:nvPr>
        </p:nvSpPr>
        <p:spPr/>
        <p:txBody>
          <a:bodyPr/>
          <a:lstStyle/>
          <a:p>
            <a:r>
              <a:rPr lang="en-US" dirty="0" smtClean="0"/>
              <a:t>After k iterations, state of each node has the form</a:t>
            </a:r>
            <a:br>
              <a:rPr lang="en-US" dirty="0" smtClean="0"/>
            </a:br>
            <a:endParaRPr lang="en-US" dirty="0" smtClean="0"/>
          </a:p>
          <a:p>
            <a:pPr marL="0" indent="0">
              <a:buNone/>
            </a:pPr>
            <a:r>
              <a:rPr lang="en-US" dirty="0"/>
              <a:t>	</a:t>
            </a:r>
            <a:r>
              <a:rPr lang="en-US" dirty="0">
                <a:solidFill>
                  <a:srgbClr val="800000"/>
                </a:solidFill>
              </a:rPr>
              <a:t>z</a:t>
            </a:r>
            <a:r>
              <a:rPr lang="en-US" dirty="0" smtClean="0">
                <a:solidFill>
                  <a:srgbClr val="800000"/>
                </a:solidFill>
              </a:rPr>
              <a:t>(k) </a:t>
            </a:r>
            <a:r>
              <a:rPr lang="en-US" dirty="0" smtClean="0"/>
              <a:t>* </a:t>
            </a:r>
            <a:r>
              <a:rPr lang="en-US" dirty="0" smtClean="0">
                <a:solidFill>
                  <a:srgbClr val="1C941E"/>
                </a:solidFill>
              </a:rPr>
              <a:t>sum of inputs</a:t>
            </a:r>
            <a:r>
              <a:rPr lang="en-US" dirty="0" smtClean="0"/>
              <a:t/>
            </a:r>
            <a:br>
              <a:rPr lang="en-US" dirty="0" smtClean="0"/>
            </a:br>
            <a:r>
              <a:rPr lang="en-US" dirty="0" smtClean="0"/>
              <a:t/>
            </a:r>
            <a:br>
              <a:rPr lang="en-US" dirty="0" smtClean="0"/>
            </a:br>
            <a:r>
              <a:rPr lang="en-US" dirty="0"/>
              <a:t> </a:t>
            </a:r>
            <a:r>
              <a:rPr lang="en-US" dirty="0" smtClean="0"/>
              <a:t>    where z(k) changes each iteration (k)</a:t>
            </a:r>
          </a:p>
          <a:p>
            <a:pPr marL="0" indent="0">
              <a:buNone/>
            </a:pPr>
            <a:endParaRPr lang="en-US" dirty="0"/>
          </a:p>
          <a:p>
            <a:pPr marL="0" indent="0">
              <a:buNone/>
            </a:pPr>
            <a:endParaRPr lang="en-US" dirty="0" smtClean="0"/>
          </a:p>
          <a:p>
            <a:pPr marL="0" indent="0">
              <a:buNone/>
            </a:pPr>
            <a:endParaRPr lang="en-US" dirty="0" smtClean="0"/>
          </a:p>
          <a:p>
            <a:r>
              <a:rPr lang="en-US" dirty="0" smtClean="0"/>
              <a:t>Does </a:t>
            </a:r>
            <a:r>
              <a:rPr lang="en-US" u="sng" dirty="0" smtClean="0">
                <a:solidFill>
                  <a:srgbClr val="FF6600"/>
                </a:solidFill>
              </a:rPr>
              <a:t>not</a:t>
            </a:r>
            <a:r>
              <a:rPr lang="en-US" dirty="0" smtClean="0"/>
              <a:t> converge to average</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170</a:t>
            </a:fld>
            <a:endParaRPr lang="en-US"/>
          </a:p>
        </p:txBody>
      </p:sp>
    </p:spTree>
    <p:extLst>
      <p:ext uri="{BB962C8B-B14F-4D97-AF65-F5344CB8AC3E}">
        <p14:creationId xmlns:p14="http://schemas.microsoft.com/office/powerpoint/2010/main" val="287837069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Run two iterations in parallel</a:t>
            </a:r>
          </a:p>
          <a:p>
            <a:endParaRPr lang="en-US" dirty="0"/>
          </a:p>
          <a:p>
            <a:pPr lvl="1"/>
            <a:r>
              <a:rPr lang="en-US" sz="2400" dirty="0" smtClean="0"/>
              <a:t>First : original inputs</a:t>
            </a:r>
          </a:p>
          <a:p>
            <a:pPr marL="0" indent="0">
              <a:buNone/>
            </a:pPr>
            <a:endParaRPr lang="en-US" dirty="0"/>
          </a:p>
          <a:p>
            <a:pPr lvl="1"/>
            <a:r>
              <a:rPr lang="en-US" sz="2400" dirty="0" smtClean="0"/>
              <a:t>Second : </a:t>
            </a:r>
            <a:r>
              <a:rPr lang="en-US" sz="2400" dirty="0" smtClean="0">
                <a:solidFill>
                  <a:srgbClr val="800000"/>
                </a:solidFill>
              </a:rPr>
              <a:t>input = 1</a:t>
            </a:r>
            <a:endParaRPr lang="en-US" sz="2400"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171</a:t>
            </a:fld>
            <a:endParaRPr lang="en-US"/>
          </a:p>
        </p:txBody>
      </p:sp>
    </p:spTree>
    <p:extLst>
      <p:ext uri="{BB962C8B-B14F-4D97-AF65-F5344CB8AC3E}">
        <p14:creationId xmlns:p14="http://schemas.microsoft.com/office/powerpoint/2010/main" val="51711030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71503" y="3894665"/>
            <a:ext cx="8072625" cy="2652439"/>
          </a:xfrm>
          <a:prstGeom prst="rect">
            <a:avLst/>
          </a:prstGeom>
          <a:solidFill>
            <a:srgbClr val="FFFF00"/>
          </a:solidFill>
          <a:ln w="28575" cap="flat" cmpd="sng" algn="ctr">
            <a:solidFill>
              <a:srgbClr val="FFFF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a:t>Run two iterations in parallel</a:t>
            </a:r>
          </a:p>
          <a:p>
            <a:endParaRPr lang="en-US" dirty="0"/>
          </a:p>
          <a:p>
            <a:pPr lvl="1"/>
            <a:r>
              <a:rPr lang="en-US" sz="2400" dirty="0"/>
              <a:t>First : original inputs</a:t>
            </a:r>
          </a:p>
          <a:p>
            <a:pPr marL="0" indent="0">
              <a:buNone/>
            </a:pPr>
            <a:endParaRPr lang="en-US" dirty="0"/>
          </a:p>
          <a:p>
            <a:pPr lvl="1"/>
            <a:r>
              <a:rPr lang="en-US" sz="2400" dirty="0"/>
              <a:t>Second : </a:t>
            </a:r>
            <a:r>
              <a:rPr lang="en-US" sz="2400" dirty="0">
                <a:solidFill>
                  <a:srgbClr val="800000"/>
                </a:solidFill>
              </a:rPr>
              <a:t>input = 1</a:t>
            </a:r>
            <a:endParaRPr lang="en-US" sz="2400" dirty="0"/>
          </a:p>
          <a:p>
            <a:endParaRPr lang="en-US" dirty="0"/>
          </a:p>
          <a:p>
            <a:r>
              <a:rPr lang="en-US" dirty="0" smtClean="0"/>
              <a:t>After k iterations …</a:t>
            </a:r>
            <a:br>
              <a:rPr lang="en-US" dirty="0" smtClean="0"/>
            </a:br>
            <a:r>
              <a:rPr lang="en-US" dirty="0" smtClean="0"/>
              <a:t/>
            </a:r>
            <a:br>
              <a:rPr lang="en-US" dirty="0" smtClean="0"/>
            </a:br>
            <a:r>
              <a:rPr lang="en-US" dirty="0" smtClean="0"/>
              <a:t>	      first algorithm:      </a:t>
            </a:r>
            <a:r>
              <a:rPr lang="en-US" dirty="0" smtClean="0">
                <a:solidFill>
                  <a:srgbClr val="800000"/>
                </a:solidFill>
              </a:rPr>
              <a:t>z(k)</a:t>
            </a:r>
            <a:r>
              <a:rPr lang="en-US" dirty="0" smtClean="0"/>
              <a:t> * sum of inputs</a:t>
            </a:r>
            <a:br>
              <a:rPr lang="en-US" dirty="0" smtClean="0"/>
            </a:br>
            <a:r>
              <a:rPr lang="en-US" dirty="0" smtClean="0"/>
              <a:t>	second algorithm:      </a:t>
            </a:r>
            <a:r>
              <a:rPr lang="en-US" dirty="0" smtClean="0">
                <a:solidFill>
                  <a:srgbClr val="800000"/>
                </a:solidFill>
              </a:rPr>
              <a:t>z(k)</a:t>
            </a:r>
            <a:r>
              <a:rPr lang="en-US" dirty="0" smtClean="0"/>
              <a:t> * number of nodes</a:t>
            </a:r>
            <a:br>
              <a:rPr lang="en-US" dirty="0" smtClean="0"/>
            </a:br>
            <a:r>
              <a:rPr lang="en-US" dirty="0" smtClean="0"/>
              <a:t>		</a:t>
            </a:r>
          </a:p>
        </p:txBody>
      </p:sp>
    </p:spTree>
    <p:extLst>
      <p:ext uri="{BB962C8B-B14F-4D97-AF65-F5344CB8AC3E}">
        <p14:creationId xmlns:p14="http://schemas.microsoft.com/office/powerpoint/2010/main" val="244599746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71503" y="3894665"/>
            <a:ext cx="8072625" cy="2652439"/>
          </a:xfrm>
          <a:prstGeom prst="rect">
            <a:avLst/>
          </a:prstGeom>
          <a:solidFill>
            <a:srgbClr val="FFFF00"/>
          </a:solidFill>
          <a:ln w="28575" cap="flat" cmpd="sng" algn="ctr">
            <a:solidFill>
              <a:srgbClr val="FFFF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a:t>Run two iterations in parallel</a:t>
            </a:r>
          </a:p>
          <a:p>
            <a:endParaRPr lang="en-US" dirty="0"/>
          </a:p>
          <a:p>
            <a:pPr lvl="1"/>
            <a:r>
              <a:rPr lang="en-US" sz="2400" dirty="0"/>
              <a:t>First : original inputs</a:t>
            </a:r>
          </a:p>
          <a:p>
            <a:pPr marL="0" indent="0">
              <a:buNone/>
            </a:pPr>
            <a:endParaRPr lang="en-US" dirty="0"/>
          </a:p>
          <a:p>
            <a:pPr lvl="1"/>
            <a:r>
              <a:rPr lang="en-US" sz="2400" dirty="0"/>
              <a:t>Second : </a:t>
            </a:r>
            <a:r>
              <a:rPr lang="en-US" sz="2400" dirty="0">
                <a:solidFill>
                  <a:srgbClr val="800000"/>
                </a:solidFill>
              </a:rPr>
              <a:t>input = 1</a:t>
            </a:r>
            <a:endParaRPr lang="en-US" sz="2400" dirty="0"/>
          </a:p>
          <a:p>
            <a:endParaRPr lang="en-US" dirty="0"/>
          </a:p>
          <a:p>
            <a:r>
              <a:rPr lang="en-US" dirty="0" smtClean="0"/>
              <a:t>After k iterations …</a:t>
            </a:r>
            <a:br>
              <a:rPr lang="en-US" dirty="0" smtClean="0"/>
            </a:br>
            <a:r>
              <a:rPr lang="en-US" dirty="0" smtClean="0"/>
              <a:t/>
            </a:r>
            <a:br>
              <a:rPr lang="en-US" dirty="0" smtClean="0"/>
            </a:br>
            <a:r>
              <a:rPr lang="en-US" dirty="0" smtClean="0"/>
              <a:t>	      first algorithm:      </a:t>
            </a:r>
            <a:r>
              <a:rPr lang="en-US" dirty="0" smtClean="0">
                <a:solidFill>
                  <a:srgbClr val="800000"/>
                </a:solidFill>
              </a:rPr>
              <a:t>z(k)</a:t>
            </a:r>
            <a:r>
              <a:rPr lang="en-US" dirty="0" smtClean="0"/>
              <a:t> * sum of inputs</a:t>
            </a:r>
            <a:br>
              <a:rPr lang="en-US" dirty="0" smtClean="0"/>
            </a:br>
            <a:r>
              <a:rPr lang="en-US" dirty="0" smtClean="0"/>
              <a:t>	second algorithm:      </a:t>
            </a:r>
            <a:r>
              <a:rPr lang="en-US" dirty="0" smtClean="0">
                <a:solidFill>
                  <a:srgbClr val="800000"/>
                </a:solidFill>
              </a:rPr>
              <a:t>z(k)</a:t>
            </a:r>
            <a:r>
              <a:rPr lang="en-US" dirty="0" smtClean="0"/>
              <a:t> * number of nodes</a:t>
            </a:r>
          </a:p>
          <a:p>
            <a:pPr marL="0" indent="0">
              <a:buNone/>
            </a:pPr>
            <a:r>
              <a:rPr lang="en-US" dirty="0" smtClean="0"/>
              <a:t/>
            </a:r>
            <a:br>
              <a:rPr lang="en-US" dirty="0" smtClean="0"/>
            </a:br>
            <a:r>
              <a:rPr lang="en-US" dirty="0" smtClean="0"/>
              <a:t>		       </a:t>
            </a:r>
            <a:r>
              <a:rPr lang="en-US" b="1" dirty="0" smtClean="0">
                <a:solidFill>
                  <a:srgbClr val="FF0000"/>
                </a:solidFill>
              </a:rPr>
              <a:t>ratio</a:t>
            </a:r>
            <a:r>
              <a:rPr lang="en-US" dirty="0" smtClean="0"/>
              <a:t>  =  </a:t>
            </a:r>
            <a:r>
              <a:rPr lang="en-US" b="1" dirty="0" smtClean="0">
                <a:solidFill>
                  <a:srgbClr val="1C941E"/>
                </a:solidFill>
              </a:rPr>
              <a:t>average</a:t>
            </a:r>
          </a:p>
          <a:p>
            <a:pPr marL="457200" lvl="1" indent="0">
              <a:buNone/>
            </a:pPr>
            <a:endParaRPr lang="en-US" dirty="0" smtClean="0"/>
          </a:p>
        </p:txBody>
      </p:sp>
      <p:cxnSp>
        <p:nvCxnSpPr>
          <p:cNvPr id="6" name="Straight Connector 5"/>
          <p:cNvCxnSpPr/>
          <p:nvPr/>
        </p:nvCxnSpPr>
        <p:spPr bwMode="auto">
          <a:xfrm>
            <a:off x="4205111" y="5313248"/>
            <a:ext cx="3728654"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10627681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174</a:t>
            </a:fld>
            <a:endParaRPr lang="en-US"/>
          </a:p>
        </p:txBody>
      </p:sp>
      <p:pic>
        <p:nvPicPr>
          <p:cNvPr id="13" name="Picture 12" descr="consensus_resul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20" y="3922889"/>
            <a:ext cx="4869309" cy="2935111"/>
          </a:xfrm>
          <a:prstGeom prst="rect">
            <a:avLst/>
          </a:prstGeom>
        </p:spPr>
      </p:pic>
      <p:pic>
        <p:nvPicPr>
          <p:cNvPr id="14" name="Picture 13" descr="consensus_z_ite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11" y="682271"/>
            <a:ext cx="4989870" cy="3007783"/>
          </a:xfrm>
          <a:prstGeom prst="rect">
            <a:avLst/>
          </a:prstGeom>
        </p:spPr>
      </p:pic>
      <p:pic>
        <p:nvPicPr>
          <p:cNvPr id="12" name="Picture 11" descr="consensus_y_iter.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2056" y="689326"/>
            <a:ext cx="5006547" cy="3017835"/>
          </a:xfrm>
          <a:prstGeom prst="rect">
            <a:avLst/>
          </a:prstGeom>
        </p:spPr>
      </p:pic>
      <p:sp>
        <p:nvSpPr>
          <p:cNvPr id="17" name="TextBox 16"/>
          <p:cNvSpPr txBox="1"/>
          <p:nvPr/>
        </p:nvSpPr>
        <p:spPr>
          <a:xfrm>
            <a:off x="4327512" y="3637845"/>
            <a:ext cx="783388" cy="461665"/>
          </a:xfrm>
          <a:prstGeom prst="rect">
            <a:avLst/>
          </a:prstGeom>
          <a:solidFill>
            <a:srgbClr val="FFFF00"/>
          </a:solidFill>
        </p:spPr>
        <p:txBody>
          <a:bodyPr wrap="none" rtlCol="0">
            <a:spAutoFit/>
          </a:bodyPr>
          <a:lstStyle/>
          <a:p>
            <a:pPr>
              <a:buNone/>
            </a:pPr>
            <a:r>
              <a:rPr lang="en-US" dirty="0" smtClean="0">
                <a:latin typeface="Helvetica"/>
                <a:cs typeface="Helvetica"/>
              </a:rPr>
              <a:t>ratio</a:t>
            </a:r>
            <a:endParaRPr lang="en-US" dirty="0">
              <a:latin typeface="Helvetica"/>
              <a:cs typeface="Helvetica"/>
            </a:endParaRPr>
          </a:p>
        </p:txBody>
      </p:sp>
      <p:sp>
        <p:nvSpPr>
          <p:cNvPr id="16" name="TextBox 15"/>
          <p:cNvSpPr txBox="1"/>
          <p:nvPr/>
        </p:nvSpPr>
        <p:spPr>
          <a:xfrm>
            <a:off x="6191452" y="265289"/>
            <a:ext cx="1895621" cy="461665"/>
          </a:xfrm>
          <a:prstGeom prst="rect">
            <a:avLst/>
          </a:prstGeom>
          <a:solidFill>
            <a:srgbClr val="FFFF00"/>
          </a:solidFill>
        </p:spPr>
        <p:txBody>
          <a:bodyPr wrap="none" rtlCol="0">
            <a:spAutoFit/>
          </a:bodyPr>
          <a:lstStyle/>
          <a:p>
            <a:pPr>
              <a:buNone/>
            </a:pPr>
            <a:r>
              <a:rPr lang="en-US" dirty="0" smtClean="0">
                <a:latin typeface="Helvetica"/>
                <a:cs typeface="Helvetica"/>
              </a:rPr>
              <a:t>denominator</a:t>
            </a:r>
            <a:endParaRPr lang="en-US" dirty="0">
              <a:latin typeface="Helvetica"/>
              <a:cs typeface="Helvetica"/>
            </a:endParaRPr>
          </a:p>
        </p:txBody>
      </p:sp>
      <p:sp>
        <p:nvSpPr>
          <p:cNvPr id="15" name="TextBox 14"/>
          <p:cNvSpPr txBox="1"/>
          <p:nvPr/>
        </p:nvSpPr>
        <p:spPr>
          <a:xfrm>
            <a:off x="1861054" y="268111"/>
            <a:ext cx="1587394" cy="461665"/>
          </a:xfrm>
          <a:prstGeom prst="rect">
            <a:avLst/>
          </a:prstGeom>
          <a:solidFill>
            <a:srgbClr val="FFFF00"/>
          </a:solidFill>
        </p:spPr>
        <p:txBody>
          <a:bodyPr wrap="none" rtlCol="0">
            <a:spAutoFit/>
          </a:bodyPr>
          <a:lstStyle/>
          <a:p>
            <a:pPr>
              <a:buNone/>
            </a:pPr>
            <a:r>
              <a:rPr lang="en-US" dirty="0" smtClean="0">
                <a:latin typeface="Helvetica"/>
                <a:cs typeface="Helvetica"/>
              </a:rPr>
              <a:t>numerator</a:t>
            </a:r>
            <a:endParaRPr lang="en-US" dirty="0">
              <a:latin typeface="Helvetica"/>
              <a:cs typeface="Helvetica"/>
            </a:endParaRPr>
          </a:p>
        </p:txBody>
      </p:sp>
      <p:sp>
        <p:nvSpPr>
          <p:cNvPr id="2" name="Rectangle 1"/>
          <p:cNvSpPr/>
          <p:nvPr/>
        </p:nvSpPr>
        <p:spPr bwMode="auto">
          <a:xfrm>
            <a:off x="-141112" y="1621536"/>
            <a:ext cx="409335" cy="853440"/>
          </a:xfrm>
          <a:prstGeom prst="rect">
            <a:avLst/>
          </a:prstGeom>
          <a:solidFill>
            <a:schemeClr val="bg1"/>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0" name="Rectangle 9"/>
          <p:cNvSpPr/>
          <p:nvPr/>
        </p:nvSpPr>
        <p:spPr bwMode="auto">
          <a:xfrm>
            <a:off x="4497787" y="1621536"/>
            <a:ext cx="409335" cy="853440"/>
          </a:xfrm>
          <a:prstGeom prst="rect">
            <a:avLst/>
          </a:prstGeom>
          <a:solidFill>
            <a:schemeClr val="bg1"/>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1" name="Rectangle 10"/>
          <p:cNvSpPr/>
          <p:nvPr/>
        </p:nvSpPr>
        <p:spPr bwMode="auto">
          <a:xfrm>
            <a:off x="2208840" y="4736592"/>
            <a:ext cx="409335" cy="1042416"/>
          </a:xfrm>
          <a:prstGeom prst="rect">
            <a:avLst/>
          </a:prstGeom>
          <a:solidFill>
            <a:schemeClr val="bg1"/>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8" name="TextBox 17"/>
          <p:cNvSpPr txBox="1"/>
          <p:nvPr/>
        </p:nvSpPr>
        <p:spPr>
          <a:xfrm>
            <a:off x="2117360" y="3259773"/>
            <a:ext cx="766557" cy="461665"/>
          </a:xfrm>
          <a:prstGeom prst="rect">
            <a:avLst/>
          </a:prstGeom>
          <a:solidFill>
            <a:schemeClr val="bg1"/>
          </a:solidFill>
        </p:spPr>
        <p:txBody>
          <a:bodyPr wrap="none" rtlCol="0">
            <a:spAutoFit/>
          </a:bodyPr>
          <a:lstStyle/>
          <a:p>
            <a:pPr>
              <a:buNone/>
            </a:pPr>
            <a:r>
              <a:rPr lang="en-US" dirty="0" smtClean="0">
                <a:latin typeface="Helvetica"/>
                <a:cs typeface="Helvetica"/>
              </a:rPr>
              <a:t>time</a:t>
            </a:r>
            <a:endParaRPr lang="en-US" dirty="0">
              <a:latin typeface="Helvetica"/>
              <a:cs typeface="Helvetica"/>
            </a:endParaRPr>
          </a:p>
        </p:txBody>
      </p:sp>
      <p:sp>
        <p:nvSpPr>
          <p:cNvPr id="19" name="TextBox 18"/>
          <p:cNvSpPr txBox="1"/>
          <p:nvPr/>
        </p:nvSpPr>
        <p:spPr>
          <a:xfrm>
            <a:off x="6572050" y="3254867"/>
            <a:ext cx="766557" cy="461665"/>
          </a:xfrm>
          <a:prstGeom prst="rect">
            <a:avLst/>
          </a:prstGeom>
          <a:solidFill>
            <a:schemeClr val="bg1"/>
          </a:solidFill>
        </p:spPr>
        <p:txBody>
          <a:bodyPr wrap="none" rtlCol="0">
            <a:spAutoFit/>
          </a:bodyPr>
          <a:lstStyle/>
          <a:p>
            <a:pPr>
              <a:buNone/>
            </a:pPr>
            <a:r>
              <a:rPr lang="en-US" dirty="0" smtClean="0">
                <a:latin typeface="Helvetica"/>
                <a:cs typeface="Helvetica"/>
              </a:rPr>
              <a:t>time</a:t>
            </a:r>
            <a:endParaRPr lang="en-US" dirty="0">
              <a:latin typeface="Helvetica"/>
              <a:cs typeface="Helvetica"/>
            </a:endParaRPr>
          </a:p>
        </p:txBody>
      </p:sp>
      <p:sp>
        <p:nvSpPr>
          <p:cNvPr id="20" name="TextBox 19"/>
          <p:cNvSpPr txBox="1"/>
          <p:nvPr/>
        </p:nvSpPr>
        <p:spPr>
          <a:xfrm>
            <a:off x="4198152" y="6379067"/>
            <a:ext cx="766557" cy="461665"/>
          </a:xfrm>
          <a:prstGeom prst="rect">
            <a:avLst/>
          </a:prstGeom>
          <a:solidFill>
            <a:schemeClr val="bg1"/>
          </a:solidFill>
        </p:spPr>
        <p:txBody>
          <a:bodyPr wrap="none" rtlCol="0">
            <a:spAutoFit/>
          </a:bodyPr>
          <a:lstStyle/>
          <a:p>
            <a:pPr>
              <a:buNone/>
            </a:pPr>
            <a:r>
              <a:rPr lang="en-US" dirty="0" smtClean="0">
                <a:latin typeface="Helvetica"/>
                <a:cs typeface="Helvetica"/>
              </a:rPr>
              <a:t>time</a:t>
            </a:r>
            <a:endParaRPr lang="en-US" dirty="0">
              <a:latin typeface="Helvetica"/>
              <a:cs typeface="Helvetica"/>
            </a:endParaRPr>
          </a:p>
        </p:txBody>
      </p:sp>
    </p:spTree>
    <p:extLst>
      <p:ext uri="{BB962C8B-B14F-4D97-AF65-F5344CB8AC3E}">
        <p14:creationId xmlns:p14="http://schemas.microsoft.com/office/powerpoint/2010/main" val="324432862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Byzantine Faults</a:t>
            </a:r>
            <a:endParaRPr lang="en-US" dirty="0"/>
          </a:p>
        </p:txBody>
      </p:sp>
      <p:sp>
        <p:nvSpPr>
          <p:cNvPr id="3" name="Content Placeholder 2"/>
          <p:cNvSpPr>
            <a:spLocks noGrp="1"/>
          </p:cNvSpPr>
          <p:nvPr>
            <p:ph idx="1"/>
          </p:nvPr>
        </p:nvSpPr>
        <p:spPr>
          <a:xfrm>
            <a:off x="685799" y="1524000"/>
            <a:ext cx="7957897" cy="4572000"/>
          </a:xfrm>
        </p:spPr>
        <p:txBody>
          <a:bodyPr/>
          <a:lstStyle/>
          <a:p>
            <a:endParaRPr lang="en-US" dirty="0" smtClean="0"/>
          </a:p>
          <a:p>
            <a:endParaRPr lang="en-US" dirty="0"/>
          </a:p>
          <a:p>
            <a:r>
              <a:rPr lang="en-US" dirty="0" smtClean="0"/>
              <a:t>Faulty nodes may misbehave arbitrarily</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175</a:t>
            </a:fld>
            <a:endParaRPr lang="en-US"/>
          </a:p>
        </p:txBody>
      </p:sp>
    </p:spTree>
    <p:extLst>
      <p:ext uri="{BB962C8B-B14F-4D97-AF65-F5344CB8AC3E}">
        <p14:creationId xmlns:p14="http://schemas.microsoft.com/office/powerpoint/2010/main" val="370823903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Iterative Consensus with Byzantine Failures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176</a:t>
            </a:fld>
            <a:endParaRPr lang="en-US"/>
          </a:p>
        </p:txBody>
      </p:sp>
    </p:spTree>
    <p:extLst>
      <p:ext uri="{BB962C8B-B14F-4D97-AF65-F5344CB8AC3E}">
        <p14:creationId xmlns:p14="http://schemas.microsoft.com/office/powerpoint/2010/main" val="374400189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Helvetica"/>
                <a:cs typeface="Helvetica"/>
              </a:rPr>
              <a:pPr>
                <a:defRPr/>
              </a:pPr>
              <a:t>177</a:t>
            </a:fld>
            <a:endParaRPr lang="en-US" dirty="0">
              <a:latin typeface="Helvetica"/>
              <a:cs typeface="Helvetica"/>
            </a:endParaRPr>
          </a:p>
        </p:txBody>
      </p:sp>
      <p:sp>
        <p:nvSpPr>
          <p:cNvPr id="17" name="TextBox 16"/>
          <p:cNvSpPr txBox="1"/>
          <p:nvPr/>
        </p:nvSpPr>
        <p:spPr>
          <a:xfrm>
            <a:off x="5965787" y="3834482"/>
            <a:ext cx="1981432" cy="461665"/>
          </a:xfrm>
          <a:prstGeom prst="rect">
            <a:avLst/>
          </a:prstGeom>
          <a:noFill/>
        </p:spPr>
        <p:txBody>
          <a:bodyPr wrap="none" rtlCol="0">
            <a:spAutoFit/>
          </a:bodyPr>
          <a:lstStyle/>
          <a:p>
            <a:pPr>
              <a:buNone/>
            </a:pPr>
            <a:r>
              <a:rPr lang="en-US" dirty="0" smtClean="0">
                <a:solidFill>
                  <a:srgbClr val="008000"/>
                </a:solidFill>
                <a:latin typeface="Helvetica"/>
                <a:cs typeface="Helvetica"/>
              </a:rPr>
              <a:t>a</a:t>
            </a:r>
            <a:r>
              <a:rPr lang="en-US" dirty="0" smtClean="0">
                <a:latin typeface="Helvetica"/>
                <a:cs typeface="Helvetica"/>
              </a:rPr>
              <a:t> = 3</a:t>
            </a:r>
            <a:r>
              <a:rPr lang="en-US" dirty="0" smtClean="0">
                <a:solidFill>
                  <a:srgbClr val="FF0000"/>
                </a:solidFill>
                <a:latin typeface="Helvetica"/>
                <a:cs typeface="Helvetica"/>
              </a:rPr>
              <a:t>a</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18" name="TextBox 17"/>
          <p:cNvSpPr txBox="1"/>
          <p:nvPr/>
        </p:nvSpPr>
        <p:spPr>
          <a:xfrm>
            <a:off x="5977075" y="1813771"/>
            <a:ext cx="1981432" cy="461665"/>
          </a:xfrm>
          <a:prstGeom prst="rect">
            <a:avLst/>
          </a:prstGeom>
          <a:noFill/>
        </p:spPr>
        <p:txBody>
          <a:bodyPr wrap="none" rtlCol="0">
            <a:spAutoFit/>
          </a:bodyPr>
          <a:lstStyle/>
          <a:p>
            <a:pPr>
              <a:buNone/>
            </a:pPr>
            <a:r>
              <a:rPr lang="en-US" dirty="0">
                <a:solidFill>
                  <a:srgbClr val="008000"/>
                </a:solidFill>
                <a:latin typeface="Helvetica"/>
                <a:cs typeface="Helvetica"/>
              </a:rPr>
              <a:t>b</a:t>
            </a:r>
            <a:r>
              <a:rPr lang="en-US" dirty="0" smtClean="0">
                <a:latin typeface="Helvetica"/>
                <a:cs typeface="Helvetica"/>
              </a:rPr>
              <a:t> = 3</a:t>
            </a:r>
            <a:r>
              <a:rPr lang="en-US" dirty="0">
                <a:solidFill>
                  <a:srgbClr val="FF0000"/>
                </a:solidFill>
                <a:latin typeface="Helvetica"/>
                <a:cs typeface="Helvetica"/>
              </a:rPr>
              <a:t>b</a:t>
            </a:r>
            <a:r>
              <a:rPr lang="en-US" dirty="0" smtClean="0">
                <a:latin typeface="Helvetica"/>
                <a:cs typeface="Helvetica"/>
              </a:rPr>
              <a:t>/4+ </a:t>
            </a:r>
            <a:r>
              <a:rPr lang="en-US" dirty="0">
                <a:solidFill>
                  <a:srgbClr val="FF0000"/>
                </a:solidFill>
                <a:latin typeface="Helvetica"/>
                <a:cs typeface="Helvetica"/>
              </a:rPr>
              <a:t>c</a:t>
            </a:r>
            <a:r>
              <a:rPr lang="en-US" dirty="0" smtClean="0">
                <a:latin typeface="Helvetica"/>
                <a:cs typeface="Helvetica"/>
              </a:rPr>
              <a:t>/4</a:t>
            </a:r>
            <a:endParaRPr lang="en-US" dirty="0">
              <a:latin typeface="Helvetica"/>
              <a:cs typeface="Helvetica"/>
            </a:endParaRPr>
          </a:p>
        </p:txBody>
      </p:sp>
      <p:sp>
        <p:nvSpPr>
          <p:cNvPr id="26" name="TextBox 25"/>
          <p:cNvSpPr txBox="1"/>
          <p:nvPr/>
        </p:nvSpPr>
        <p:spPr>
          <a:xfrm>
            <a:off x="4607504" y="1607442"/>
            <a:ext cx="367258" cy="461665"/>
          </a:xfrm>
          <a:prstGeom prst="rect">
            <a:avLst/>
          </a:prstGeom>
          <a:noFill/>
        </p:spPr>
        <p:txBody>
          <a:bodyPr wrap="none" rtlCol="0">
            <a:spAutoFit/>
          </a:bodyPr>
          <a:lstStyle/>
          <a:p>
            <a:pPr>
              <a:buNone/>
            </a:pPr>
            <a:r>
              <a:rPr lang="en-US" dirty="0">
                <a:latin typeface="Helvetica"/>
                <a:cs typeface="Helvetica"/>
              </a:rPr>
              <a:t>b</a:t>
            </a:r>
          </a:p>
        </p:txBody>
      </p:sp>
      <p:sp>
        <p:nvSpPr>
          <p:cNvPr id="27" name="TextBox 26"/>
          <p:cNvSpPr txBox="1"/>
          <p:nvPr/>
        </p:nvSpPr>
        <p:spPr>
          <a:xfrm>
            <a:off x="4356468" y="4268264"/>
            <a:ext cx="355837" cy="461665"/>
          </a:xfrm>
          <a:prstGeom prst="rect">
            <a:avLst/>
          </a:prstGeom>
          <a:noFill/>
        </p:spPr>
        <p:txBody>
          <a:bodyPr wrap="none" rtlCol="0">
            <a:spAutoFit/>
          </a:bodyPr>
          <a:lstStyle/>
          <a:p>
            <a:pPr>
              <a:buNone/>
            </a:pPr>
            <a:r>
              <a:rPr lang="en-US" dirty="0">
                <a:latin typeface="Helvetica"/>
                <a:cs typeface="Helvetica"/>
              </a:rPr>
              <a:t>a</a:t>
            </a:r>
          </a:p>
        </p:txBody>
      </p:sp>
      <p:grpSp>
        <p:nvGrpSpPr>
          <p:cNvPr id="28" name="Group 27"/>
          <p:cNvGrpSpPr/>
          <p:nvPr/>
        </p:nvGrpSpPr>
        <p:grpSpPr>
          <a:xfrm>
            <a:off x="3643565" y="1526437"/>
            <a:ext cx="2014321" cy="3081880"/>
            <a:chOff x="3643565" y="3004255"/>
            <a:chExt cx="2014321" cy="3081880"/>
          </a:xfrm>
        </p:grpSpPr>
        <p:pic>
          <p:nvPicPr>
            <p:cNvPr id="30" name="Picture 29"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334" y="4923670"/>
              <a:ext cx="1020562" cy="1162465"/>
            </a:xfrm>
            <a:prstGeom prst="rect">
              <a:avLst/>
            </a:prstGeom>
          </p:spPr>
        </p:pic>
        <p:pic>
          <p:nvPicPr>
            <p:cNvPr id="31" name="Picture 30"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7324" y="3004255"/>
              <a:ext cx="1020562" cy="1162465"/>
            </a:xfrm>
            <a:prstGeom prst="rect">
              <a:avLst/>
            </a:prstGeom>
          </p:spPr>
        </p:pic>
        <p:cxnSp>
          <p:nvCxnSpPr>
            <p:cNvPr id="32" name="Straight Arrow Connector 31"/>
            <p:cNvCxnSpPr/>
            <p:nvPr/>
          </p:nvCxnSpPr>
          <p:spPr bwMode="auto">
            <a:xfrm flipV="1">
              <a:off x="3785973" y="3940623"/>
              <a:ext cx="851243" cy="54918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3" name="Straight Connector 32"/>
            <p:cNvCxnSpPr>
              <a:endCxn id="30" idx="1"/>
            </p:cNvCxnSpPr>
            <p:nvPr/>
          </p:nvCxnSpPr>
          <p:spPr bwMode="auto">
            <a:xfrm>
              <a:off x="3731054" y="4929163"/>
              <a:ext cx="814280" cy="575740"/>
            </a:xfrm>
            <a:prstGeom prst="line">
              <a:avLst/>
            </a:prstGeom>
            <a:solidFill>
              <a:schemeClr val="accent1"/>
            </a:solidFill>
            <a:ln w="28575" cap="flat" cmpd="sng" algn="ctr">
              <a:solidFill>
                <a:schemeClr val="tx1"/>
              </a:solidFill>
              <a:prstDash val="solid"/>
              <a:round/>
              <a:headEnd type="none" w="med" len="med"/>
              <a:tailEnd type="arrow" w="med" len="med"/>
            </a:ln>
            <a:effectLst/>
          </p:spPr>
        </p:cxnSp>
        <p:cxnSp>
          <p:nvCxnSpPr>
            <p:cNvPr id="34" name="Straight Arrow Connector 33"/>
            <p:cNvCxnSpPr/>
            <p:nvPr/>
          </p:nvCxnSpPr>
          <p:spPr bwMode="auto">
            <a:xfrm flipV="1">
              <a:off x="3853700" y="4057741"/>
              <a:ext cx="851243" cy="549189"/>
            </a:xfrm>
            <a:prstGeom prst="straightConnector1">
              <a:avLst/>
            </a:prstGeom>
            <a:solidFill>
              <a:schemeClr val="accent1"/>
            </a:solidFill>
            <a:ln w="28575" cap="flat" cmpd="sng" algn="ctr">
              <a:solidFill>
                <a:schemeClr val="tx1"/>
              </a:solidFill>
              <a:prstDash val="solid"/>
              <a:round/>
              <a:headEnd type="arrow" w="med" len="med"/>
              <a:tailEnd type="none"/>
            </a:ln>
            <a:effectLst/>
          </p:spPr>
        </p:cxnSp>
        <p:cxnSp>
          <p:nvCxnSpPr>
            <p:cNvPr id="35" name="Straight Connector 34"/>
            <p:cNvCxnSpPr/>
            <p:nvPr/>
          </p:nvCxnSpPr>
          <p:spPr bwMode="auto">
            <a:xfrm>
              <a:off x="3643565" y="5032174"/>
              <a:ext cx="814280" cy="575740"/>
            </a:xfrm>
            <a:prstGeom prst="line">
              <a:avLst/>
            </a:prstGeom>
            <a:solidFill>
              <a:schemeClr val="accent1"/>
            </a:solidFill>
            <a:ln w="28575" cap="flat" cmpd="sng" algn="ctr">
              <a:solidFill>
                <a:schemeClr val="tx1"/>
              </a:solidFill>
              <a:prstDash val="solid"/>
              <a:round/>
              <a:headEnd type="arrow" w="med" len="med"/>
              <a:tailEnd type="none" w="med" len="med"/>
            </a:ln>
            <a:effectLst/>
          </p:spPr>
        </p:cxnSp>
      </p:grpSp>
      <p:sp>
        <p:nvSpPr>
          <p:cNvPr id="2" name="TextBox 1"/>
          <p:cNvSpPr txBox="1"/>
          <p:nvPr/>
        </p:nvSpPr>
        <p:spPr>
          <a:xfrm>
            <a:off x="532837" y="338667"/>
            <a:ext cx="45719" cy="461665"/>
          </a:xfrm>
          <a:prstGeom prst="rect">
            <a:avLst/>
          </a:prstGeom>
          <a:noFill/>
        </p:spPr>
        <p:txBody>
          <a:bodyPr wrap="square" rtlCol="0">
            <a:spAutoFit/>
          </a:bodyPr>
          <a:lstStyle/>
          <a:p>
            <a:endParaRPr lang="en-US" dirty="0"/>
          </a:p>
        </p:txBody>
      </p:sp>
      <p:pic>
        <p:nvPicPr>
          <p:cNvPr id="5" name="Picture 4" descr="AA02823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562" y="2487979"/>
            <a:ext cx="1114741" cy="1154191"/>
          </a:xfrm>
          <a:prstGeom prst="rect">
            <a:avLst/>
          </a:prstGeom>
          <a:ln w="12700" cmpd="sng">
            <a:noFill/>
          </a:ln>
        </p:spPr>
      </p:pic>
      <p:sp>
        <p:nvSpPr>
          <p:cNvPr id="6" name="TextBox 5"/>
          <p:cNvSpPr txBox="1"/>
          <p:nvPr/>
        </p:nvSpPr>
        <p:spPr>
          <a:xfrm>
            <a:off x="3475910" y="2162365"/>
            <a:ext cx="860482" cy="461665"/>
          </a:xfrm>
          <a:prstGeom prst="rect">
            <a:avLst/>
          </a:prstGeom>
          <a:solidFill>
            <a:srgbClr val="FF0000"/>
          </a:solidFill>
        </p:spPr>
        <p:txBody>
          <a:bodyPr wrap="none" rtlCol="0">
            <a:spAutoFit/>
          </a:bodyPr>
          <a:lstStyle/>
          <a:p>
            <a:pPr>
              <a:buNone/>
            </a:pPr>
            <a:r>
              <a:rPr lang="en-US" dirty="0">
                <a:solidFill>
                  <a:schemeClr val="bg1"/>
                </a:solidFill>
                <a:latin typeface="Arial"/>
                <a:cs typeface="Arial"/>
              </a:rPr>
              <a:t>c</a:t>
            </a:r>
            <a:r>
              <a:rPr lang="en-US" dirty="0" smtClean="0">
                <a:solidFill>
                  <a:schemeClr val="bg1"/>
                </a:solidFill>
                <a:latin typeface="Arial"/>
                <a:cs typeface="Arial"/>
              </a:rPr>
              <a:t> = 2</a:t>
            </a:r>
            <a:endParaRPr lang="en-US" dirty="0">
              <a:solidFill>
                <a:schemeClr val="bg1"/>
              </a:solidFill>
              <a:latin typeface="Arial"/>
              <a:cs typeface="Arial"/>
            </a:endParaRPr>
          </a:p>
        </p:txBody>
      </p:sp>
      <p:sp>
        <p:nvSpPr>
          <p:cNvPr id="7" name="TextBox 6"/>
          <p:cNvSpPr txBox="1"/>
          <p:nvPr/>
        </p:nvSpPr>
        <p:spPr>
          <a:xfrm>
            <a:off x="733982" y="2515626"/>
            <a:ext cx="1536298" cy="830997"/>
          </a:xfrm>
          <a:prstGeom prst="rect">
            <a:avLst/>
          </a:prstGeom>
          <a:noFill/>
          <a:ln>
            <a:solidFill>
              <a:srgbClr val="FF0000"/>
            </a:solidFill>
          </a:ln>
        </p:spPr>
        <p:txBody>
          <a:bodyPr wrap="none" rtlCol="0">
            <a:spAutoFit/>
          </a:bodyPr>
          <a:lstStyle/>
          <a:p>
            <a:pPr>
              <a:buNone/>
            </a:pPr>
            <a:r>
              <a:rPr lang="en-US" dirty="0" smtClean="0">
                <a:solidFill>
                  <a:srgbClr val="FF0000"/>
                </a:solidFill>
                <a:latin typeface="Arial"/>
                <a:cs typeface="Arial"/>
              </a:rPr>
              <a:t>Byzantine</a:t>
            </a:r>
            <a:br>
              <a:rPr lang="en-US" dirty="0" smtClean="0">
                <a:solidFill>
                  <a:srgbClr val="FF0000"/>
                </a:solidFill>
                <a:latin typeface="Arial"/>
                <a:cs typeface="Arial"/>
              </a:rPr>
            </a:br>
            <a:r>
              <a:rPr lang="en-US" dirty="0" smtClean="0">
                <a:solidFill>
                  <a:srgbClr val="FF0000"/>
                </a:solidFill>
                <a:latin typeface="Arial"/>
                <a:cs typeface="Arial"/>
              </a:rPr>
              <a:t>node</a:t>
            </a:r>
            <a:endParaRPr lang="en-US" dirty="0">
              <a:solidFill>
                <a:srgbClr val="FF0000"/>
              </a:solidFill>
              <a:latin typeface="Arial"/>
              <a:cs typeface="Arial"/>
            </a:endParaRPr>
          </a:p>
        </p:txBody>
      </p:sp>
      <p:sp>
        <p:nvSpPr>
          <p:cNvPr id="19" name="TextBox 18"/>
          <p:cNvSpPr txBox="1"/>
          <p:nvPr/>
        </p:nvSpPr>
        <p:spPr>
          <a:xfrm>
            <a:off x="3157223" y="5518725"/>
            <a:ext cx="2306040" cy="461665"/>
          </a:xfrm>
          <a:prstGeom prst="rect">
            <a:avLst/>
          </a:prstGeom>
          <a:solidFill>
            <a:srgbClr val="FFFF00"/>
          </a:solidFill>
        </p:spPr>
        <p:txBody>
          <a:bodyPr wrap="none" rtlCol="0">
            <a:spAutoFit/>
          </a:bodyPr>
          <a:lstStyle/>
          <a:p>
            <a:pPr>
              <a:buNone/>
            </a:pPr>
            <a:r>
              <a:rPr lang="en-US" dirty="0" smtClean="0">
                <a:latin typeface="Arial"/>
                <a:cs typeface="Arial"/>
              </a:rPr>
              <a:t>No consensus !</a:t>
            </a:r>
            <a:endParaRPr lang="en-US" dirty="0">
              <a:latin typeface="Arial"/>
              <a:cs typeface="Arial"/>
            </a:endParaRPr>
          </a:p>
        </p:txBody>
      </p:sp>
      <p:sp>
        <p:nvSpPr>
          <p:cNvPr id="20" name="TextBox 19"/>
          <p:cNvSpPr txBox="1"/>
          <p:nvPr/>
        </p:nvSpPr>
        <p:spPr>
          <a:xfrm>
            <a:off x="4163662" y="3263418"/>
            <a:ext cx="774972" cy="461665"/>
          </a:xfrm>
          <a:prstGeom prst="rect">
            <a:avLst/>
          </a:prstGeom>
          <a:solidFill>
            <a:srgbClr val="FF0000"/>
          </a:solidFill>
        </p:spPr>
        <p:txBody>
          <a:bodyPr wrap="none" rtlCol="0">
            <a:spAutoFit/>
          </a:bodyPr>
          <a:lstStyle/>
          <a:p>
            <a:pPr>
              <a:buNone/>
            </a:pPr>
            <a:r>
              <a:rPr lang="en-US" dirty="0">
                <a:solidFill>
                  <a:schemeClr val="bg1"/>
                </a:solidFill>
                <a:latin typeface="Arial"/>
                <a:cs typeface="Arial"/>
              </a:rPr>
              <a:t>c</a:t>
            </a:r>
            <a:r>
              <a:rPr lang="en-US" dirty="0" smtClean="0">
                <a:solidFill>
                  <a:schemeClr val="bg1"/>
                </a:solidFill>
                <a:latin typeface="Arial"/>
                <a:cs typeface="Arial"/>
              </a:rPr>
              <a:t> =1</a:t>
            </a:r>
            <a:endParaRPr lang="en-US" dirty="0">
              <a:solidFill>
                <a:schemeClr val="bg1"/>
              </a:solidFill>
              <a:latin typeface="Arial"/>
              <a:cs typeface="Arial"/>
            </a:endParaRPr>
          </a:p>
        </p:txBody>
      </p:sp>
    </p:spTree>
    <p:extLst>
      <p:ext uri="{BB962C8B-B14F-4D97-AF65-F5344CB8AC3E}">
        <p14:creationId xmlns:p14="http://schemas.microsoft.com/office/powerpoint/2010/main" val="80288875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70" y="304800"/>
            <a:ext cx="8566727" cy="1143000"/>
          </a:xfrm>
        </p:spPr>
        <p:txBody>
          <a:bodyPr/>
          <a:lstStyle/>
          <a:p>
            <a:r>
              <a:rPr lang="en-US" dirty="0" smtClean="0"/>
              <a:t>Iterative Consensus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err="1" smtClean="0"/>
              <a:t>Dolev</a:t>
            </a:r>
            <a:r>
              <a:rPr lang="en-US" dirty="0" smtClean="0"/>
              <a:t> and Lynch, 1983</a:t>
            </a:r>
          </a:p>
          <a:p>
            <a:pPr marL="0" indent="0">
              <a:buNone/>
            </a:pPr>
            <a:endParaRPr lang="en-US" dirty="0" smtClean="0"/>
          </a:p>
          <a:p>
            <a:r>
              <a:rPr lang="en-US" dirty="0" smtClean="0"/>
              <a:t>Tolerate up to </a:t>
            </a:r>
            <a:r>
              <a:rPr lang="en-US" dirty="0" smtClean="0">
                <a:solidFill>
                  <a:srgbClr val="FF0000"/>
                </a:solidFill>
              </a:rPr>
              <a:t>f</a:t>
            </a:r>
            <a:r>
              <a:rPr lang="en-US" dirty="0" smtClean="0"/>
              <a:t> faults in </a:t>
            </a:r>
            <a:r>
              <a:rPr lang="en-US" dirty="0" smtClean="0">
                <a:solidFill>
                  <a:srgbClr val="008000"/>
                </a:solidFill>
              </a:rPr>
              <a:t>complete </a:t>
            </a:r>
            <a:r>
              <a:rPr lang="en-US" dirty="0" smtClean="0"/>
              <a:t>graphs</a:t>
            </a:r>
            <a:endParaRPr lang="en-US" dirty="0"/>
          </a:p>
          <a:p>
            <a:pPr marL="0" indent="0">
              <a:buNone/>
            </a:pPr>
            <a:r>
              <a:rPr lang="en-US" dirty="0" smtClean="0"/>
              <a:t> </a:t>
            </a:r>
            <a:endParaRPr lang="en-US" baseline="-25000" dirty="0"/>
          </a:p>
          <a:p>
            <a:pPr marL="0" indent="0">
              <a:buNone/>
            </a:pPr>
            <a:endParaRPr lang="en-US" baseline="-25000" dirty="0" smtClean="0"/>
          </a:p>
          <a:p>
            <a:pPr marL="0" indent="0">
              <a:buNone/>
            </a:pPr>
            <a:endParaRPr lang="en-US" baseline="-250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178</a:t>
            </a:fld>
            <a:endParaRPr lang="en-US"/>
          </a:p>
        </p:txBody>
      </p:sp>
    </p:spTree>
    <p:extLst>
      <p:ext uri="{BB962C8B-B14F-4D97-AF65-F5344CB8AC3E}">
        <p14:creationId xmlns:p14="http://schemas.microsoft.com/office/powerpoint/2010/main" val="22213162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 at each node</a:t>
            </a:r>
            <a:endParaRPr lang="en-US" dirty="0"/>
          </a:p>
        </p:txBody>
      </p:sp>
      <p:sp>
        <p:nvSpPr>
          <p:cNvPr id="3" name="Content Placeholder 2"/>
          <p:cNvSpPr>
            <a:spLocks noGrp="1"/>
          </p:cNvSpPr>
          <p:nvPr>
            <p:ph idx="1"/>
          </p:nvPr>
        </p:nvSpPr>
        <p:spPr>
          <a:xfrm>
            <a:off x="685800" y="1524000"/>
            <a:ext cx="7920318" cy="4572000"/>
          </a:xfrm>
        </p:spPr>
        <p:txBody>
          <a:bodyPr/>
          <a:lstStyle/>
          <a:p>
            <a:endParaRPr lang="en-US" dirty="0" smtClean="0"/>
          </a:p>
          <a:p>
            <a:r>
              <a:rPr lang="en-US" dirty="0" smtClean="0"/>
              <a:t>Receive current state from all other nodes</a:t>
            </a:r>
          </a:p>
          <a:p>
            <a:endParaRPr lang="en-US" dirty="0"/>
          </a:p>
          <a:p>
            <a:r>
              <a:rPr lang="en-US" dirty="0"/>
              <a:t>D</a:t>
            </a:r>
            <a:r>
              <a:rPr lang="en-US" dirty="0" smtClean="0"/>
              <a:t>rop largest </a:t>
            </a:r>
            <a:r>
              <a:rPr lang="en-US" dirty="0" smtClean="0">
                <a:solidFill>
                  <a:srgbClr val="FF0000"/>
                </a:solidFill>
              </a:rPr>
              <a:t>f</a:t>
            </a:r>
            <a:r>
              <a:rPr lang="en-US" dirty="0" smtClean="0"/>
              <a:t> and smallest </a:t>
            </a:r>
            <a:r>
              <a:rPr lang="en-US" dirty="0" smtClean="0">
                <a:solidFill>
                  <a:srgbClr val="FF0000"/>
                </a:solidFill>
              </a:rPr>
              <a:t>f </a:t>
            </a:r>
            <a:r>
              <a:rPr lang="en-US" dirty="0" smtClean="0"/>
              <a:t>received values</a:t>
            </a:r>
          </a:p>
          <a:p>
            <a:endParaRPr lang="en-US" dirty="0"/>
          </a:p>
          <a:p>
            <a:r>
              <a:rPr lang="en-US" dirty="0" smtClean="0"/>
              <a:t>New state  </a:t>
            </a:r>
            <a:r>
              <a:rPr lang="en-US" dirty="0" smtClean="0">
                <a:solidFill>
                  <a:srgbClr val="008000"/>
                </a:solidFill>
              </a:rPr>
              <a:t>=</a:t>
            </a:r>
            <a:r>
              <a:rPr lang="en-US" dirty="0" smtClean="0"/>
              <a:t>  average of remaining values </a:t>
            </a:r>
            <a:r>
              <a:rPr lang="en-US" dirty="0" smtClean="0">
                <a:solidFill>
                  <a:srgbClr val="C00000"/>
                </a:solidFill>
              </a:rPr>
              <a:t>&amp; </a:t>
            </a:r>
            <a:r>
              <a:rPr lang="en-US" dirty="0" smtClean="0"/>
              <a:t>old state</a:t>
            </a:r>
          </a:p>
          <a:p>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179</a:t>
            </a:fld>
            <a:endParaRPr lang="en-US"/>
          </a:p>
        </p:txBody>
      </p:sp>
    </p:spTree>
    <p:extLst>
      <p:ext uri="{BB962C8B-B14F-4D97-AF65-F5344CB8AC3E}">
        <p14:creationId xmlns:p14="http://schemas.microsoft.com/office/powerpoint/2010/main" val="3963651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Consensus in Practice</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a:p>
          <a:p>
            <a:r>
              <a:rPr lang="en-US" dirty="0" smtClean="0"/>
              <a:t>Fault-tolerant servers</a:t>
            </a:r>
          </a:p>
          <a:p>
            <a:endParaRPr lang="en-US" dirty="0"/>
          </a:p>
          <a:p>
            <a:r>
              <a:rPr lang="en-US" dirty="0" smtClean="0"/>
              <a:t>Distributed control</a:t>
            </a:r>
          </a:p>
          <a:p>
            <a:endParaRPr lang="en-US" dirty="0"/>
          </a:p>
          <a:p>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18</a:t>
            </a:fld>
            <a:endParaRPr lang="en-US"/>
          </a:p>
        </p:txBody>
      </p:sp>
    </p:spTree>
    <p:extLst>
      <p:ext uri="{BB962C8B-B14F-4D97-AF65-F5344CB8AC3E}">
        <p14:creationId xmlns:p14="http://schemas.microsoft.com/office/powerpoint/2010/main" val="36930921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 at each node</a:t>
            </a:r>
          </a:p>
        </p:txBody>
      </p:sp>
      <p:sp>
        <p:nvSpPr>
          <p:cNvPr id="3" name="Content Placeholder 2"/>
          <p:cNvSpPr>
            <a:spLocks noGrp="1"/>
          </p:cNvSpPr>
          <p:nvPr>
            <p:ph idx="1"/>
          </p:nvPr>
        </p:nvSpPr>
        <p:spPr>
          <a:xfrm>
            <a:off x="685800" y="1524000"/>
            <a:ext cx="7920318" cy="4572000"/>
          </a:xfrm>
        </p:spPr>
        <p:txBody>
          <a:bodyPr/>
          <a:lstStyle/>
          <a:p>
            <a:endParaRPr lang="en-US" dirty="0" smtClean="0"/>
          </a:p>
          <a:p>
            <a:r>
              <a:rPr lang="en-US" dirty="0" smtClean="0"/>
              <a:t>Receive current state from all other nodes</a:t>
            </a:r>
          </a:p>
          <a:p>
            <a:endParaRPr lang="en-US" dirty="0"/>
          </a:p>
          <a:p>
            <a:r>
              <a:rPr lang="en-US" dirty="0"/>
              <a:t>D</a:t>
            </a:r>
            <a:r>
              <a:rPr lang="en-US" dirty="0" smtClean="0"/>
              <a:t>rop largest </a:t>
            </a:r>
            <a:r>
              <a:rPr lang="en-US" dirty="0" smtClean="0">
                <a:solidFill>
                  <a:srgbClr val="FF0000"/>
                </a:solidFill>
              </a:rPr>
              <a:t>f</a:t>
            </a:r>
            <a:r>
              <a:rPr lang="en-US" dirty="0" smtClean="0"/>
              <a:t> and smallest </a:t>
            </a:r>
            <a:r>
              <a:rPr lang="en-US" dirty="0" smtClean="0">
                <a:solidFill>
                  <a:srgbClr val="FF0000"/>
                </a:solidFill>
              </a:rPr>
              <a:t>f </a:t>
            </a:r>
            <a:r>
              <a:rPr lang="en-US" dirty="0" smtClean="0"/>
              <a:t>received values</a:t>
            </a:r>
          </a:p>
          <a:p>
            <a:endParaRPr lang="en-US" dirty="0"/>
          </a:p>
          <a:p>
            <a:r>
              <a:rPr lang="en-US" dirty="0" smtClean="0"/>
              <a:t>New state  </a:t>
            </a:r>
            <a:r>
              <a:rPr lang="en-US" dirty="0" smtClean="0">
                <a:solidFill>
                  <a:srgbClr val="008000"/>
                </a:solidFill>
              </a:rPr>
              <a:t>=</a:t>
            </a:r>
            <a:r>
              <a:rPr lang="en-US" dirty="0" smtClean="0"/>
              <a:t>  average of remaining values </a:t>
            </a:r>
            <a:r>
              <a:rPr lang="en-US" dirty="0" smtClean="0">
                <a:solidFill>
                  <a:srgbClr val="C00000"/>
                </a:solidFill>
              </a:rPr>
              <a:t>&amp; </a:t>
            </a:r>
            <a:r>
              <a:rPr lang="en-US" dirty="0" smtClean="0"/>
              <a:t>old state</a:t>
            </a:r>
          </a:p>
          <a:p>
            <a:endParaRPr lang="en-US" dirty="0"/>
          </a:p>
          <a:p>
            <a:endParaRPr lang="en-US" dirty="0" smtClean="0"/>
          </a:p>
        </p:txBody>
      </p:sp>
      <p:sp>
        <p:nvSpPr>
          <p:cNvPr id="5" name="Oval 4"/>
          <p:cNvSpPr/>
          <p:nvPr/>
        </p:nvSpPr>
        <p:spPr bwMode="auto">
          <a:xfrm>
            <a:off x="1882588" y="5849471"/>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a:latin typeface="Arial" pitchFamily="34" charset="0"/>
                <a:cs typeface="Arial" pitchFamily="34" charset="0"/>
              </a:rPr>
              <a:t>i</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val 5"/>
          <p:cNvSpPr/>
          <p:nvPr/>
        </p:nvSpPr>
        <p:spPr bwMode="auto">
          <a:xfrm>
            <a:off x="2837329" y="4735604"/>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a:latin typeface="Arial" pitchFamily="34" charset="0"/>
                <a:cs typeface="Arial" pitchFamily="34" charset="0"/>
              </a:rPr>
              <a:t>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6"/>
          <p:cNvSpPr/>
          <p:nvPr/>
        </p:nvSpPr>
        <p:spPr bwMode="auto">
          <a:xfrm>
            <a:off x="5862918" y="6225989"/>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7"/>
          <p:cNvSpPr/>
          <p:nvPr/>
        </p:nvSpPr>
        <p:spPr bwMode="auto">
          <a:xfrm>
            <a:off x="5546913" y="5403990"/>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C</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8"/>
          <p:cNvSpPr/>
          <p:nvPr/>
        </p:nvSpPr>
        <p:spPr bwMode="auto">
          <a:xfrm>
            <a:off x="4002741" y="4744570"/>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Arrow Connector 10"/>
          <p:cNvCxnSpPr>
            <a:stCxn id="6" idx="3"/>
            <a:endCxn id="5" idx="7"/>
          </p:cNvCxnSpPr>
          <p:nvPr/>
        </p:nvCxnSpPr>
        <p:spPr bwMode="auto">
          <a:xfrm flipH="1">
            <a:off x="2410566" y="5252104"/>
            <a:ext cx="517350" cy="68598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3" name="Straight Arrow Connector 12"/>
          <p:cNvCxnSpPr>
            <a:stCxn id="9" idx="3"/>
          </p:cNvCxnSpPr>
          <p:nvPr/>
        </p:nvCxnSpPr>
        <p:spPr bwMode="auto">
          <a:xfrm flipH="1">
            <a:off x="2501153" y="5261070"/>
            <a:ext cx="1592175" cy="89095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5" name="Straight Arrow Connector 14"/>
          <p:cNvCxnSpPr>
            <a:stCxn id="8" idx="2"/>
          </p:cNvCxnSpPr>
          <p:nvPr/>
        </p:nvCxnSpPr>
        <p:spPr bwMode="auto">
          <a:xfrm flipH="1">
            <a:off x="2669241" y="5706549"/>
            <a:ext cx="2877672" cy="51944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7" name="Straight Arrow Connector 16"/>
          <p:cNvCxnSpPr>
            <a:stCxn id="7" idx="2"/>
            <a:endCxn id="5" idx="5"/>
          </p:cNvCxnSpPr>
          <p:nvPr/>
        </p:nvCxnSpPr>
        <p:spPr bwMode="auto">
          <a:xfrm flipH="1" flipV="1">
            <a:off x="2410566" y="6365971"/>
            <a:ext cx="3452352" cy="162577"/>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9" name="TextBox 18"/>
          <p:cNvSpPr txBox="1"/>
          <p:nvPr/>
        </p:nvSpPr>
        <p:spPr>
          <a:xfrm>
            <a:off x="1507051" y="6225989"/>
            <a:ext cx="356188" cy="461665"/>
          </a:xfrm>
          <a:prstGeom prst="rect">
            <a:avLst/>
          </a:prstGeom>
          <a:noFill/>
        </p:spPr>
        <p:txBody>
          <a:bodyPr wrap="none" rtlCol="0">
            <a:spAutoFit/>
          </a:bodyPr>
          <a:lstStyle/>
          <a:p>
            <a:pPr>
              <a:buNone/>
            </a:pPr>
            <a:r>
              <a:rPr lang="en-US" dirty="0">
                <a:latin typeface="Arial" pitchFamily="34" charset="0"/>
                <a:cs typeface="Arial" pitchFamily="34" charset="0"/>
              </a:rPr>
              <a:t>4</a:t>
            </a:r>
          </a:p>
        </p:txBody>
      </p:sp>
      <p:sp>
        <p:nvSpPr>
          <p:cNvPr id="20" name="TextBox 19"/>
          <p:cNvSpPr txBox="1"/>
          <p:nvPr/>
        </p:nvSpPr>
        <p:spPr>
          <a:xfrm>
            <a:off x="3325297" y="6378389"/>
            <a:ext cx="356188" cy="461665"/>
          </a:xfrm>
          <a:prstGeom prst="rect">
            <a:avLst/>
          </a:prstGeom>
          <a:noFill/>
        </p:spPr>
        <p:txBody>
          <a:bodyPr wrap="none" rtlCol="0">
            <a:spAutoFit/>
          </a:bodyPr>
          <a:lstStyle/>
          <a:p>
            <a:pPr>
              <a:buNone/>
            </a:pPr>
            <a:r>
              <a:rPr lang="en-US" dirty="0" smtClean="0">
                <a:latin typeface="Arial" pitchFamily="34" charset="0"/>
                <a:cs typeface="Arial" pitchFamily="34" charset="0"/>
              </a:rPr>
              <a:t>1</a:t>
            </a:r>
            <a:endParaRPr lang="en-US" dirty="0">
              <a:latin typeface="Arial" pitchFamily="34" charset="0"/>
              <a:cs typeface="Arial" pitchFamily="34" charset="0"/>
            </a:endParaRPr>
          </a:p>
        </p:txBody>
      </p:sp>
      <p:sp>
        <p:nvSpPr>
          <p:cNvPr id="21" name="TextBox 20"/>
          <p:cNvSpPr txBox="1"/>
          <p:nvPr/>
        </p:nvSpPr>
        <p:spPr>
          <a:xfrm>
            <a:off x="4743310" y="5880831"/>
            <a:ext cx="356188" cy="461665"/>
          </a:xfrm>
          <a:prstGeom prst="rect">
            <a:avLst/>
          </a:prstGeom>
          <a:noFill/>
        </p:spPr>
        <p:txBody>
          <a:bodyPr wrap="none" rtlCol="0">
            <a:spAutoFit/>
          </a:bodyPr>
          <a:lstStyle/>
          <a:p>
            <a:pPr>
              <a:buNone/>
            </a:pPr>
            <a:r>
              <a:rPr lang="en-US" dirty="0">
                <a:latin typeface="Arial" pitchFamily="34" charset="0"/>
                <a:cs typeface="Arial" pitchFamily="34" charset="0"/>
              </a:rPr>
              <a:t>3</a:t>
            </a:r>
          </a:p>
        </p:txBody>
      </p:sp>
      <p:sp>
        <p:nvSpPr>
          <p:cNvPr id="22" name="TextBox 21"/>
          <p:cNvSpPr txBox="1"/>
          <p:nvPr/>
        </p:nvSpPr>
        <p:spPr>
          <a:xfrm>
            <a:off x="3476197" y="5441555"/>
            <a:ext cx="356188" cy="461665"/>
          </a:xfrm>
          <a:prstGeom prst="rect">
            <a:avLst/>
          </a:prstGeom>
          <a:noFill/>
        </p:spPr>
        <p:txBody>
          <a:bodyPr wrap="none" rtlCol="0">
            <a:spAutoFit/>
          </a:bodyPr>
          <a:lstStyle/>
          <a:p>
            <a:pPr>
              <a:buNone/>
            </a:pPr>
            <a:r>
              <a:rPr lang="en-US" dirty="0">
                <a:latin typeface="Arial" pitchFamily="34" charset="0"/>
                <a:cs typeface="Arial" pitchFamily="34" charset="0"/>
              </a:rPr>
              <a:t>5</a:t>
            </a:r>
          </a:p>
        </p:txBody>
      </p:sp>
      <p:sp>
        <p:nvSpPr>
          <p:cNvPr id="23" name="TextBox 22"/>
          <p:cNvSpPr txBox="1"/>
          <p:nvPr/>
        </p:nvSpPr>
        <p:spPr>
          <a:xfrm>
            <a:off x="2335346" y="5146878"/>
            <a:ext cx="356188" cy="461665"/>
          </a:xfrm>
          <a:prstGeom prst="rect">
            <a:avLst/>
          </a:prstGeom>
          <a:noFill/>
        </p:spPr>
        <p:txBody>
          <a:bodyPr wrap="none" rtlCol="0">
            <a:spAutoFit/>
          </a:bodyPr>
          <a:lstStyle/>
          <a:p>
            <a:pPr>
              <a:buNone/>
            </a:pPr>
            <a:r>
              <a:rPr lang="en-US" dirty="0" smtClean="0">
                <a:latin typeface="Arial" pitchFamily="34" charset="0"/>
                <a:cs typeface="Arial" pitchFamily="34" charset="0"/>
              </a:rPr>
              <a:t>0</a:t>
            </a:r>
            <a:endParaRPr lang="en-US" dirty="0">
              <a:latin typeface="Arial" pitchFamily="34" charset="0"/>
              <a:cs typeface="Arial" pitchFamily="34" charset="0"/>
            </a:endParaRPr>
          </a:p>
        </p:txBody>
      </p:sp>
      <p:sp>
        <p:nvSpPr>
          <p:cNvPr id="24" name="TextBox 23"/>
          <p:cNvSpPr txBox="1"/>
          <p:nvPr/>
        </p:nvSpPr>
        <p:spPr>
          <a:xfrm>
            <a:off x="7420724" y="5312384"/>
            <a:ext cx="819456" cy="461665"/>
          </a:xfrm>
          <a:prstGeom prst="rect">
            <a:avLst/>
          </a:prstGeom>
          <a:solidFill>
            <a:srgbClr val="FF9900"/>
          </a:solidFill>
        </p:spPr>
        <p:txBody>
          <a:bodyPr wrap="none" rtlCol="0">
            <a:spAutoFit/>
          </a:bodyPr>
          <a:lstStyle/>
          <a:p>
            <a:pPr>
              <a:buNone/>
            </a:pPr>
            <a:r>
              <a:rPr lang="en-US" dirty="0">
                <a:latin typeface="Arial" pitchFamily="34" charset="0"/>
                <a:cs typeface="Arial" pitchFamily="34" charset="0"/>
              </a:rPr>
              <a:t>f</a:t>
            </a:r>
            <a:r>
              <a:rPr lang="en-US" dirty="0" smtClean="0">
                <a:latin typeface="Arial" pitchFamily="34" charset="0"/>
                <a:cs typeface="Arial" pitchFamily="34" charset="0"/>
              </a:rPr>
              <a:t> = 1</a:t>
            </a:r>
            <a:endParaRPr lang="en-US" dirty="0">
              <a:latin typeface="Arial" pitchFamily="34" charset="0"/>
              <a:cs typeface="Arial" pitchFamily="34" charset="0"/>
            </a:endParaRPr>
          </a:p>
        </p:txBody>
      </p:sp>
    </p:spTree>
    <p:extLst>
      <p:ext uri="{BB962C8B-B14F-4D97-AF65-F5344CB8AC3E}">
        <p14:creationId xmlns:p14="http://schemas.microsoft.com/office/powerpoint/2010/main" val="2209385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 at each node</a:t>
            </a:r>
          </a:p>
        </p:txBody>
      </p:sp>
      <p:sp>
        <p:nvSpPr>
          <p:cNvPr id="3" name="Content Placeholder 2"/>
          <p:cNvSpPr>
            <a:spLocks noGrp="1"/>
          </p:cNvSpPr>
          <p:nvPr>
            <p:ph idx="1"/>
          </p:nvPr>
        </p:nvSpPr>
        <p:spPr>
          <a:xfrm>
            <a:off x="685800" y="1524000"/>
            <a:ext cx="7920318" cy="4572000"/>
          </a:xfrm>
        </p:spPr>
        <p:txBody>
          <a:bodyPr/>
          <a:lstStyle/>
          <a:p>
            <a:endParaRPr lang="en-US" dirty="0" smtClean="0"/>
          </a:p>
          <a:p>
            <a:r>
              <a:rPr lang="en-US" dirty="0" smtClean="0"/>
              <a:t>Receive current state from all other nodes</a:t>
            </a:r>
          </a:p>
          <a:p>
            <a:endParaRPr lang="en-US" dirty="0"/>
          </a:p>
          <a:p>
            <a:r>
              <a:rPr lang="en-US" dirty="0"/>
              <a:t>D</a:t>
            </a:r>
            <a:r>
              <a:rPr lang="en-US" dirty="0" smtClean="0"/>
              <a:t>rop largest </a:t>
            </a:r>
            <a:r>
              <a:rPr lang="en-US" dirty="0" smtClean="0">
                <a:solidFill>
                  <a:srgbClr val="FF0000"/>
                </a:solidFill>
              </a:rPr>
              <a:t>f</a:t>
            </a:r>
            <a:r>
              <a:rPr lang="en-US" dirty="0" smtClean="0"/>
              <a:t> and smallest </a:t>
            </a:r>
            <a:r>
              <a:rPr lang="en-US" dirty="0" smtClean="0">
                <a:solidFill>
                  <a:srgbClr val="FF0000"/>
                </a:solidFill>
              </a:rPr>
              <a:t>f </a:t>
            </a:r>
            <a:r>
              <a:rPr lang="en-US" dirty="0" smtClean="0"/>
              <a:t>received values</a:t>
            </a:r>
          </a:p>
          <a:p>
            <a:endParaRPr lang="en-US" dirty="0"/>
          </a:p>
          <a:p>
            <a:r>
              <a:rPr lang="en-US" dirty="0" smtClean="0"/>
              <a:t>New state  </a:t>
            </a:r>
            <a:r>
              <a:rPr lang="en-US" dirty="0" smtClean="0">
                <a:solidFill>
                  <a:srgbClr val="008000"/>
                </a:solidFill>
              </a:rPr>
              <a:t>=</a:t>
            </a:r>
            <a:r>
              <a:rPr lang="en-US" dirty="0" smtClean="0"/>
              <a:t>  average of remaining values </a:t>
            </a:r>
            <a:r>
              <a:rPr lang="en-US" dirty="0" smtClean="0">
                <a:solidFill>
                  <a:srgbClr val="C00000"/>
                </a:solidFill>
              </a:rPr>
              <a:t>&amp; </a:t>
            </a:r>
            <a:r>
              <a:rPr lang="en-US" dirty="0" smtClean="0"/>
              <a:t>old state</a:t>
            </a:r>
          </a:p>
          <a:p>
            <a:endParaRPr lang="en-US" dirty="0"/>
          </a:p>
          <a:p>
            <a:endParaRPr lang="en-US" dirty="0" smtClean="0"/>
          </a:p>
        </p:txBody>
      </p:sp>
      <p:sp>
        <p:nvSpPr>
          <p:cNvPr id="5" name="Oval 4"/>
          <p:cNvSpPr/>
          <p:nvPr/>
        </p:nvSpPr>
        <p:spPr bwMode="auto">
          <a:xfrm>
            <a:off x="1882588" y="5849471"/>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a:latin typeface="Arial" pitchFamily="34" charset="0"/>
                <a:cs typeface="Arial" pitchFamily="34" charset="0"/>
              </a:rPr>
              <a:t>i</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val 5"/>
          <p:cNvSpPr/>
          <p:nvPr/>
        </p:nvSpPr>
        <p:spPr bwMode="auto">
          <a:xfrm>
            <a:off x="2837329" y="4735604"/>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a:latin typeface="Arial" pitchFamily="34" charset="0"/>
                <a:cs typeface="Arial" pitchFamily="34" charset="0"/>
              </a:rPr>
              <a:t>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6"/>
          <p:cNvSpPr/>
          <p:nvPr/>
        </p:nvSpPr>
        <p:spPr bwMode="auto">
          <a:xfrm>
            <a:off x="5862918" y="6225989"/>
            <a:ext cx="618565" cy="605117"/>
          </a:xfrm>
          <a:prstGeom prst="ellipse">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7"/>
          <p:cNvSpPr/>
          <p:nvPr/>
        </p:nvSpPr>
        <p:spPr bwMode="auto">
          <a:xfrm>
            <a:off x="5546913" y="5403990"/>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C</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8"/>
          <p:cNvSpPr/>
          <p:nvPr/>
        </p:nvSpPr>
        <p:spPr bwMode="auto">
          <a:xfrm>
            <a:off x="4002741" y="4744570"/>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Arrow Connector 10"/>
          <p:cNvCxnSpPr>
            <a:stCxn id="6" idx="3"/>
            <a:endCxn id="5" idx="7"/>
          </p:cNvCxnSpPr>
          <p:nvPr/>
        </p:nvCxnSpPr>
        <p:spPr bwMode="auto">
          <a:xfrm flipH="1">
            <a:off x="2410566" y="5252104"/>
            <a:ext cx="517350" cy="68598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3" name="Straight Arrow Connector 12"/>
          <p:cNvCxnSpPr>
            <a:stCxn id="9" idx="3"/>
          </p:cNvCxnSpPr>
          <p:nvPr/>
        </p:nvCxnSpPr>
        <p:spPr bwMode="auto">
          <a:xfrm flipH="1">
            <a:off x="2501153" y="5261070"/>
            <a:ext cx="1592175" cy="89095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5" name="Straight Arrow Connector 14"/>
          <p:cNvCxnSpPr>
            <a:stCxn id="8" idx="2"/>
          </p:cNvCxnSpPr>
          <p:nvPr/>
        </p:nvCxnSpPr>
        <p:spPr bwMode="auto">
          <a:xfrm flipH="1">
            <a:off x="2669241" y="5706549"/>
            <a:ext cx="2877672" cy="51944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7" name="Straight Arrow Connector 16"/>
          <p:cNvCxnSpPr>
            <a:stCxn id="7" idx="2"/>
            <a:endCxn id="5" idx="5"/>
          </p:cNvCxnSpPr>
          <p:nvPr/>
        </p:nvCxnSpPr>
        <p:spPr bwMode="auto">
          <a:xfrm flipH="1" flipV="1">
            <a:off x="2410566" y="6365971"/>
            <a:ext cx="3452352" cy="162577"/>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9" name="TextBox 18"/>
          <p:cNvSpPr txBox="1"/>
          <p:nvPr/>
        </p:nvSpPr>
        <p:spPr>
          <a:xfrm>
            <a:off x="1507051" y="6225989"/>
            <a:ext cx="356188" cy="461665"/>
          </a:xfrm>
          <a:prstGeom prst="rect">
            <a:avLst/>
          </a:prstGeom>
          <a:noFill/>
        </p:spPr>
        <p:txBody>
          <a:bodyPr wrap="none" rtlCol="0">
            <a:spAutoFit/>
          </a:bodyPr>
          <a:lstStyle/>
          <a:p>
            <a:pPr>
              <a:buNone/>
            </a:pPr>
            <a:r>
              <a:rPr lang="en-US" dirty="0">
                <a:latin typeface="Arial" pitchFamily="34" charset="0"/>
                <a:cs typeface="Arial" pitchFamily="34" charset="0"/>
              </a:rPr>
              <a:t>4</a:t>
            </a:r>
          </a:p>
        </p:txBody>
      </p:sp>
      <p:sp>
        <p:nvSpPr>
          <p:cNvPr id="20" name="TextBox 19"/>
          <p:cNvSpPr txBox="1"/>
          <p:nvPr/>
        </p:nvSpPr>
        <p:spPr>
          <a:xfrm>
            <a:off x="3325297" y="6378389"/>
            <a:ext cx="356188" cy="461665"/>
          </a:xfrm>
          <a:prstGeom prst="rect">
            <a:avLst/>
          </a:prstGeom>
          <a:noFill/>
        </p:spPr>
        <p:txBody>
          <a:bodyPr wrap="none" rtlCol="0">
            <a:spAutoFit/>
          </a:bodyPr>
          <a:lstStyle/>
          <a:p>
            <a:pPr>
              <a:buNone/>
            </a:pPr>
            <a:r>
              <a:rPr lang="en-US" dirty="0" smtClean="0">
                <a:latin typeface="Arial" pitchFamily="34" charset="0"/>
                <a:cs typeface="Arial" pitchFamily="34" charset="0"/>
              </a:rPr>
              <a:t>1</a:t>
            </a:r>
            <a:endParaRPr lang="en-US" dirty="0">
              <a:latin typeface="Arial" pitchFamily="34" charset="0"/>
              <a:cs typeface="Arial" pitchFamily="34" charset="0"/>
            </a:endParaRPr>
          </a:p>
        </p:txBody>
      </p:sp>
      <p:sp>
        <p:nvSpPr>
          <p:cNvPr id="21" name="TextBox 20"/>
          <p:cNvSpPr txBox="1"/>
          <p:nvPr/>
        </p:nvSpPr>
        <p:spPr>
          <a:xfrm>
            <a:off x="4743310" y="5880831"/>
            <a:ext cx="356188" cy="461665"/>
          </a:xfrm>
          <a:prstGeom prst="rect">
            <a:avLst/>
          </a:prstGeom>
          <a:noFill/>
        </p:spPr>
        <p:txBody>
          <a:bodyPr wrap="none" rtlCol="0">
            <a:spAutoFit/>
          </a:bodyPr>
          <a:lstStyle/>
          <a:p>
            <a:pPr>
              <a:buNone/>
            </a:pPr>
            <a:r>
              <a:rPr lang="en-US" dirty="0">
                <a:latin typeface="Arial" pitchFamily="34" charset="0"/>
                <a:cs typeface="Arial" pitchFamily="34" charset="0"/>
              </a:rPr>
              <a:t>3</a:t>
            </a:r>
          </a:p>
        </p:txBody>
      </p:sp>
      <p:sp>
        <p:nvSpPr>
          <p:cNvPr id="22" name="TextBox 21"/>
          <p:cNvSpPr txBox="1"/>
          <p:nvPr/>
        </p:nvSpPr>
        <p:spPr>
          <a:xfrm>
            <a:off x="3476197" y="5441555"/>
            <a:ext cx="356188" cy="461665"/>
          </a:xfrm>
          <a:prstGeom prst="rect">
            <a:avLst/>
          </a:prstGeom>
          <a:noFill/>
        </p:spPr>
        <p:txBody>
          <a:bodyPr wrap="none" rtlCol="0">
            <a:spAutoFit/>
          </a:bodyPr>
          <a:lstStyle/>
          <a:p>
            <a:pPr>
              <a:buNone/>
            </a:pPr>
            <a:r>
              <a:rPr lang="en-US" dirty="0">
                <a:latin typeface="Arial" pitchFamily="34" charset="0"/>
                <a:cs typeface="Arial" pitchFamily="34" charset="0"/>
              </a:rPr>
              <a:t>5</a:t>
            </a:r>
          </a:p>
        </p:txBody>
      </p:sp>
      <p:sp>
        <p:nvSpPr>
          <p:cNvPr id="23" name="TextBox 22"/>
          <p:cNvSpPr txBox="1"/>
          <p:nvPr/>
        </p:nvSpPr>
        <p:spPr>
          <a:xfrm>
            <a:off x="2335346" y="5146878"/>
            <a:ext cx="356188" cy="461665"/>
          </a:xfrm>
          <a:prstGeom prst="rect">
            <a:avLst/>
          </a:prstGeom>
          <a:noFill/>
        </p:spPr>
        <p:txBody>
          <a:bodyPr wrap="none" rtlCol="0">
            <a:spAutoFit/>
          </a:bodyPr>
          <a:lstStyle/>
          <a:p>
            <a:pPr>
              <a:buNone/>
            </a:pPr>
            <a:r>
              <a:rPr lang="en-US" dirty="0" smtClean="0">
                <a:latin typeface="Arial" pitchFamily="34" charset="0"/>
                <a:cs typeface="Arial" pitchFamily="34" charset="0"/>
              </a:rPr>
              <a:t>0</a:t>
            </a:r>
            <a:endParaRPr lang="en-US" dirty="0">
              <a:latin typeface="Arial" pitchFamily="34" charset="0"/>
              <a:cs typeface="Arial" pitchFamily="34" charset="0"/>
            </a:endParaRPr>
          </a:p>
        </p:txBody>
      </p:sp>
      <p:cxnSp>
        <p:nvCxnSpPr>
          <p:cNvPr id="12" name="Straight Connector 11"/>
          <p:cNvCxnSpPr/>
          <p:nvPr/>
        </p:nvCxnSpPr>
        <p:spPr bwMode="auto">
          <a:xfrm>
            <a:off x="3469671" y="5342008"/>
            <a:ext cx="389964" cy="588401"/>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24" name="Straight Connector 23"/>
          <p:cNvCxnSpPr/>
          <p:nvPr/>
        </p:nvCxnSpPr>
        <p:spPr bwMode="auto">
          <a:xfrm flipH="1">
            <a:off x="3362095" y="5409243"/>
            <a:ext cx="542364" cy="445479"/>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25" name="Straight Connector 24"/>
          <p:cNvCxnSpPr/>
          <p:nvPr/>
        </p:nvCxnSpPr>
        <p:spPr bwMode="auto">
          <a:xfrm>
            <a:off x="2434907" y="5123495"/>
            <a:ext cx="389964" cy="588401"/>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26" name="Straight Connector 25"/>
          <p:cNvCxnSpPr/>
          <p:nvPr/>
        </p:nvCxnSpPr>
        <p:spPr bwMode="auto">
          <a:xfrm flipH="1">
            <a:off x="2327331" y="5190730"/>
            <a:ext cx="542364" cy="445479"/>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27" name="Straight Arrow Connector 26"/>
          <p:cNvCxnSpPr/>
          <p:nvPr/>
        </p:nvCxnSpPr>
        <p:spPr bwMode="auto">
          <a:xfrm flipH="1" flipV="1">
            <a:off x="860612" y="5977193"/>
            <a:ext cx="638424" cy="34515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8" name="TextBox 27"/>
          <p:cNvSpPr txBox="1"/>
          <p:nvPr/>
        </p:nvSpPr>
        <p:spPr>
          <a:xfrm>
            <a:off x="195846" y="5636208"/>
            <a:ext cx="612668" cy="461665"/>
          </a:xfrm>
          <a:prstGeom prst="rect">
            <a:avLst/>
          </a:prstGeom>
          <a:noFill/>
        </p:spPr>
        <p:txBody>
          <a:bodyPr wrap="none" rtlCol="0">
            <a:spAutoFit/>
          </a:bodyPr>
          <a:lstStyle/>
          <a:p>
            <a:pPr>
              <a:buNone/>
            </a:pPr>
            <a:r>
              <a:rPr lang="en-US" dirty="0" smtClean="0">
                <a:latin typeface="Arial" pitchFamily="34" charset="0"/>
                <a:cs typeface="Arial" pitchFamily="34" charset="0"/>
              </a:rPr>
              <a:t>8/3</a:t>
            </a:r>
            <a:endParaRPr lang="en-US" dirty="0">
              <a:latin typeface="Arial" pitchFamily="34" charset="0"/>
              <a:cs typeface="Arial" pitchFamily="34" charset="0"/>
            </a:endParaRPr>
          </a:p>
        </p:txBody>
      </p:sp>
      <p:sp>
        <p:nvSpPr>
          <p:cNvPr id="29" name="TextBox 28"/>
          <p:cNvSpPr txBox="1"/>
          <p:nvPr/>
        </p:nvSpPr>
        <p:spPr>
          <a:xfrm>
            <a:off x="7420724" y="5312384"/>
            <a:ext cx="819456" cy="461665"/>
          </a:xfrm>
          <a:prstGeom prst="rect">
            <a:avLst/>
          </a:prstGeom>
          <a:solidFill>
            <a:srgbClr val="FF9900"/>
          </a:solidFill>
        </p:spPr>
        <p:txBody>
          <a:bodyPr wrap="none" rtlCol="0">
            <a:spAutoFit/>
          </a:bodyPr>
          <a:lstStyle/>
          <a:p>
            <a:pPr>
              <a:buNone/>
            </a:pPr>
            <a:r>
              <a:rPr lang="en-US" dirty="0">
                <a:latin typeface="Arial" pitchFamily="34" charset="0"/>
                <a:cs typeface="Arial" pitchFamily="34" charset="0"/>
              </a:rPr>
              <a:t>f</a:t>
            </a:r>
            <a:r>
              <a:rPr lang="en-US" dirty="0" smtClean="0">
                <a:latin typeface="Arial" pitchFamily="34" charset="0"/>
                <a:cs typeface="Arial" pitchFamily="34" charset="0"/>
              </a:rPr>
              <a:t> = 1</a:t>
            </a:r>
            <a:endParaRPr lang="en-US" dirty="0">
              <a:latin typeface="Arial" pitchFamily="34" charset="0"/>
              <a:cs typeface="Arial" pitchFamily="34" charset="0"/>
            </a:endParaRPr>
          </a:p>
        </p:txBody>
      </p:sp>
    </p:spTree>
    <p:extLst>
      <p:ext uri="{BB962C8B-B14F-4D97-AF65-F5344CB8AC3E}">
        <p14:creationId xmlns:p14="http://schemas.microsoft.com/office/powerpoint/2010/main" val="14766589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70" y="304800"/>
            <a:ext cx="8566727" cy="1143000"/>
          </a:xfrm>
        </p:spPr>
        <p:txBody>
          <a:bodyPr/>
          <a:lstStyle/>
          <a:p>
            <a:endParaRPr lang="en-US" dirty="0"/>
          </a:p>
        </p:txBody>
      </p:sp>
      <p:sp>
        <p:nvSpPr>
          <p:cNvPr id="3" name="Content Placeholder 2"/>
          <p:cNvSpPr>
            <a:spLocks noGrp="1"/>
          </p:cNvSpPr>
          <p:nvPr>
            <p:ph idx="1"/>
          </p:nvPr>
        </p:nvSpPr>
        <p:spPr/>
        <p:txBody>
          <a:bodyPr/>
          <a:lstStyle/>
          <a:p>
            <a:r>
              <a:rPr lang="en-US" dirty="0" smtClean="0"/>
              <a:t>Recall … consensus </a:t>
            </a:r>
            <a:r>
              <a:rPr lang="en-US" u="sng" dirty="0" smtClean="0"/>
              <a:t>without</a:t>
            </a:r>
            <a:r>
              <a:rPr lang="en-US" dirty="0" smtClean="0"/>
              <a:t> faults</a:t>
            </a:r>
          </a:p>
          <a:p>
            <a:endParaRPr lang="en-US" dirty="0" smtClean="0"/>
          </a:p>
          <a:p>
            <a:endParaRPr lang="en-US" dirty="0"/>
          </a:p>
          <a:p>
            <a:r>
              <a:rPr lang="en-US" dirty="0" smtClean="0"/>
              <a:t>Consensus possible if a single node can</a:t>
            </a:r>
          </a:p>
          <a:p>
            <a:pPr marL="0" indent="0">
              <a:buNone/>
            </a:pPr>
            <a:r>
              <a:rPr lang="en-US" dirty="0"/>
              <a:t> </a:t>
            </a:r>
            <a:r>
              <a:rPr lang="en-US" dirty="0" smtClean="0"/>
              <a:t>   </a:t>
            </a:r>
            <a:r>
              <a:rPr lang="en-US" dirty="0" smtClean="0">
                <a:solidFill>
                  <a:srgbClr val="2E9246"/>
                </a:solidFill>
              </a:rPr>
              <a:t>influence</a:t>
            </a:r>
            <a:r>
              <a:rPr lang="en-US" dirty="0" smtClean="0"/>
              <a:t> all others</a:t>
            </a:r>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182</a:t>
            </a:fld>
            <a:endParaRPr lang="en-US"/>
          </a:p>
        </p:txBody>
      </p:sp>
      <p:sp>
        <p:nvSpPr>
          <p:cNvPr id="5" name="TextBox 4"/>
          <p:cNvSpPr txBox="1"/>
          <p:nvPr/>
        </p:nvSpPr>
        <p:spPr>
          <a:xfrm>
            <a:off x="1514801" y="4927057"/>
            <a:ext cx="5590894" cy="461665"/>
          </a:xfrm>
          <a:prstGeom prst="rect">
            <a:avLst/>
          </a:prstGeom>
          <a:solidFill>
            <a:srgbClr val="FFFF00"/>
          </a:solidFill>
        </p:spPr>
        <p:txBody>
          <a:bodyPr wrap="none" rtlCol="0">
            <a:spAutoFit/>
          </a:bodyPr>
          <a:lstStyle/>
          <a:p>
            <a:pPr>
              <a:buNone/>
            </a:pPr>
            <a:r>
              <a:rPr lang="en-US" dirty="0" smtClean="0">
                <a:latin typeface="Arial"/>
                <a:cs typeface="Arial"/>
              </a:rPr>
              <a:t>How to generalize to Byzantine faults?</a:t>
            </a:r>
            <a:endParaRPr lang="en-US" dirty="0">
              <a:latin typeface="Arial"/>
              <a:cs typeface="Arial"/>
            </a:endParaRPr>
          </a:p>
        </p:txBody>
      </p:sp>
    </p:spTree>
    <p:extLst>
      <p:ext uri="{BB962C8B-B14F-4D97-AF65-F5344CB8AC3E}">
        <p14:creationId xmlns:p14="http://schemas.microsoft.com/office/powerpoint/2010/main" val="49280280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Necessary Condition</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183</a:t>
            </a:fld>
            <a:endParaRPr lang="en-US"/>
          </a:p>
        </p:txBody>
      </p:sp>
      <p:pic>
        <p:nvPicPr>
          <p:cNvPr id="13" name="Content Placeholder 12" descr="thm1-eps-converted-to.pdf"/>
          <p:cNvPicPr>
            <a:picLocks noGrp="1" noChangeAspect="1"/>
          </p:cNvPicPr>
          <p:nvPr>
            <p:ph idx="1"/>
          </p:nvPr>
        </p:nvPicPr>
        <p:blipFill>
          <a:blip r:embed="rId2">
            <a:extLst>
              <a:ext uri="{28A0092B-C50C-407E-A947-70E740481C1C}">
                <a14:useLocalDpi xmlns:a14="http://schemas.microsoft.com/office/drawing/2010/main" val="0"/>
              </a:ext>
            </a:extLst>
          </a:blip>
          <a:srcRect l="-13750" r="-13750"/>
          <a:stretch>
            <a:fillRect/>
          </a:stretch>
        </p:blipFill>
        <p:spPr>
          <a:xfrm>
            <a:off x="101071" y="1454727"/>
            <a:ext cx="8896688" cy="5233346"/>
          </a:xfrm>
        </p:spPr>
      </p:pic>
      <p:sp>
        <p:nvSpPr>
          <p:cNvPr id="19" name="TextBox 18"/>
          <p:cNvSpPr txBox="1"/>
          <p:nvPr/>
        </p:nvSpPr>
        <p:spPr>
          <a:xfrm>
            <a:off x="3991633" y="4910666"/>
            <a:ext cx="760369" cy="400110"/>
          </a:xfrm>
          <a:prstGeom prst="rect">
            <a:avLst/>
          </a:prstGeom>
          <a:solidFill>
            <a:schemeClr val="bg1"/>
          </a:solidFill>
        </p:spPr>
        <p:txBody>
          <a:bodyPr wrap="none" rtlCol="0">
            <a:spAutoFit/>
          </a:bodyPr>
          <a:lstStyle/>
          <a:p>
            <a:pPr>
              <a:buNone/>
            </a:pPr>
            <a:r>
              <a:rPr lang="en-US" sz="2000" dirty="0" smtClean="0">
                <a:latin typeface="Helvetica"/>
                <a:cs typeface="Helvetica"/>
              </a:rPr>
              <a:t>≥ f+1</a:t>
            </a:r>
            <a:endParaRPr lang="en-US" sz="2000" dirty="0">
              <a:latin typeface="Helvetica"/>
              <a:cs typeface="Helvetica"/>
            </a:endParaRPr>
          </a:p>
        </p:txBody>
      </p:sp>
      <p:sp>
        <p:nvSpPr>
          <p:cNvPr id="20" name="TextBox 19"/>
          <p:cNvSpPr txBox="1"/>
          <p:nvPr/>
        </p:nvSpPr>
        <p:spPr>
          <a:xfrm>
            <a:off x="4336457" y="3592944"/>
            <a:ext cx="760369" cy="400110"/>
          </a:xfrm>
          <a:prstGeom prst="rect">
            <a:avLst/>
          </a:prstGeom>
          <a:solidFill>
            <a:schemeClr val="bg1"/>
          </a:solidFill>
        </p:spPr>
        <p:txBody>
          <a:bodyPr wrap="none" rtlCol="0">
            <a:spAutoFit/>
          </a:bodyPr>
          <a:lstStyle/>
          <a:p>
            <a:pPr>
              <a:buNone/>
            </a:pPr>
            <a:r>
              <a:rPr lang="en-US" sz="2000" dirty="0" smtClean="0">
                <a:latin typeface="Helvetica"/>
                <a:cs typeface="Helvetica"/>
              </a:rPr>
              <a:t>≥ f+1</a:t>
            </a:r>
            <a:endParaRPr lang="en-US" sz="2000" dirty="0">
              <a:latin typeface="Helvetica"/>
              <a:cs typeface="Helvetica"/>
            </a:endParaRPr>
          </a:p>
        </p:txBody>
      </p:sp>
      <p:sp>
        <p:nvSpPr>
          <p:cNvPr id="5" name="TextBox 4"/>
          <p:cNvSpPr txBox="1"/>
          <p:nvPr/>
        </p:nvSpPr>
        <p:spPr>
          <a:xfrm>
            <a:off x="2763212" y="4356485"/>
            <a:ext cx="1023697" cy="461665"/>
          </a:xfrm>
          <a:prstGeom prst="rect">
            <a:avLst/>
          </a:prstGeom>
          <a:solidFill>
            <a:srgbClr val="FFFFFF"/>
          </a:solidFill>
        </p:spPr>
        <p:txBody>
          <a:bodyPr wrap="square" rtlCol="0">
            <a:spAutoFit/>
          </a:bodyPr>
          <a:lstStyle/>
          <a:p>
            <a:pPr>
              <a:buNone/>
            </a:pPr>
            <a:r>
              <a:rPr lang="en-US" sz="2000" dirty="0" smtClean="0">
                <a:latin typeface="Helvetica"/>
                <a:cs typeface="Helvetica"/>
              </a:rPr>
              <a:t>          </a:t>
            </a:r>
            <a:r>
              <a:rPr lang="en-US" b="1" dirty="0" err="1" smtClean="0">
                <a:latin typeface="Helvetica"/>
                <a:cs typeface="Helvetica"/>
              </a:rPr>
              <a:t>i</a:t>
            </a:r>
            <a:r>
              <a:rPr lang="en-US" sz="2000" dirty="0" smtClean="0">
                <a:latin typeface="Helvetica"/>
                <a:cs typeface="Helvetica"/>
              </a:rPr>
              <a:t>      </a:t>
            </a:r>
            <a:endParaRPr lang="en-US" sz="2000" dirty="0">
              <a:latin typeface="Helvetica"/>
              <a:cs typeface="Helvetica"/>
            </a:endParaRPr>
          </a:p>
        </p:txBody>
      </p:sp>
      <p:sp>
        <p:nvSpPr>
          <p:cNvPr id="9" name="TextBox 8"/>
          <p:cNvSpPr txBox="1"/>
          <p:nvPr/>
        </p:nvSpPr>
        <p:spPr>
          <a:xfrm>
            <a:off x="5532582" y="4947611"/>
            <a:ext cx="1023697" cy="400110"/>
          </a:xfrm>
          <a:prstGeom prst="rect">
            <a:avLst/>
          </a:prstGeom>
          <a:solidFill>
            <a:srgbClr val="FFFFFF"/>
          </a:solidFill>
        </p:spPr>
        <p:txBody>
          <a:bodyPr wrap="square" rtlCol="0">
            <a:spAutoFit/>
          </a:bodyPr>
          <a:lstStyle/>
          <a:p>
            <a:pPr>
              <a:buNone/>
            </a:pPr>
            <a:r>
              <a:rPr lang="en-US" sz="2000" dirty="0" smtClean="0">
                <a:latin typeface="Helvetica"/>
                <a:cs typeface="Helvetica"/>
              </a:rPr>
              <a:t>               </a:t>
            </a:r>
            <a:endParaRPr lang="en-US" sz="2000" dirty="0">
              <a:latin typeface="Helvetica"/>
              <a:cs typeface="Helvetica"/>
            </a:endParaRPr>
          </a:p>
        </p:txBody>
      </p:sp>
      <p:sp>
        <p:nvSpPr>
          <p:cNvPr id="6" name="TextBox 5"/>
          <p:cNvSpPr txBox="1"/>
          <p:nvPr/>
        </p:nvSpPr>
        <p:spPr>
          <a:xfrm>
            <a:off x="5815129" y="5249333"/>
            <a:ext cx="270176" cy="461665"/>
          </a:xfrm>
          <a:prstGeom prst="rect">
            <a:avLst/>
          </a:prstGeom>
          <a:noFill/>
        </p:spPr>
        <p:txBody>
          <a:bodyPr wrap="none" rtlCol="0">
            <a:spAutoFit/>
          </a:bodyPr>
          <a:lstStyle/>
          <a:p>
            <a:pPr>
              <a:buNone/>
            </a:pPr>
            <a:r>
              <a:rPr lang="en-US" b="1" dirty="0">
                <a:latin typeface="Helvetica"/>
                <a:cs typeface="Helvetica"/>
              </a:rPr>
              <a:t>j</a:t>
            </a:r>
            <a:endParaRPr lang="en-US" sz="2800" b="1" dirty="0">
              <a:latin typeface="Helvetica"/>
              <a:cs typeface="Helvetica"/>
            </a:endParaRPr>
          </a:p>
        </p:txBody>
      </p:sp>
      <p:sp>
        <p:nvSpPr>
          <p:cNvPr id="3" name="Rectangle 2"/>
          <p:cNvSpPr/>
          <p:nvPr/>
        </p:nvSpPr>
        <p:spPr bwMode="auto">
          <a:xfrm>
            <a:off x="2695222" y="1672167"/>
            <a:ext cx="409222" cy="388055"/>
          </a:xfrm>
          <a:prstGeom prst="rect">
            <a:avLst/>
          </a:prstGeom>
          <a:solidFill>
            <a:schemeClr val="bg1"/>
          </a:solidFill>
          <a:ln w="2857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68260038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Necessary Condition</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184</a:t>
            </a:fld>
            <a:endParaRPr lang="en-US"/>
          </a:p>
        </p:txBody>
      </p:sp>
      <p:pic>
        <p:nvPicPr>
          <p:cNvPr id="13" name="Content Placeholder 12" descr="thm1-eps-converted-to.pdf"/>
          <p:cNvPicPr>
            <a:picLocks noGrp="1" noChangeAspect="1"/>
          </p:cNvPicPr>
          <p:nvPr>
            <p:ph idx="1"/>
          </p:nvPr>
        </p:nvPicPr>
        <p:blipFill>
          <a:blip r:embed="rId2">
            <a:extLst>
              <a:ext uri="{28A0092B-C50C-407E-A947-70E740481C1C}">
                <a14:useLocalDpi xmlns:a14="http://schemas.microsoft.com/office/drawing/2010/main" val="0"/>
              </a:ext>
            </a:extLst>
          </a:blip>
          <a:srcRect l="-13750" r="-13750"/>
          <a:stretch>
            <a:fillRect/>
          </a:stretch>
        </p:blipFill>
        <p:spPr>
          <a:xfrm>
            <a:off x="101071" y="1454727"/>
            <a:ext cx="8896688" cy="5233346"/>
          </a:xfrm>
        </p:spPr>
      </p:pic>
      <p:sp>
        <p:nvSpPr>
          <p:cNvPr id="18" name="TextBox 17"/>
          <p:cNvSpPr txBox="1"/>
          <p:nvPr/>
        </p:nvSpPr>
        <p:spPr>
          <a:xfrm>
            <a:off x="182661" y="3278910"/>
            <a:ext cx="1604977" cy="2086725"/>
          </a:xfrm>
          <a:prstGeom prst="rect">
            <a:avLst/>
          </a:prstGeom>
          <a:solidFill>
            <a:srgbClr val="FFFF00"/>
          </a:solidFill>
        </p:spPr>
        <p:txBody>
          <a:bodyPr wrap="none" rtlCol="0">
            <a:spAutoFit/>
          </a:bodyPr>
          <a:lstStyle/>
          <a:p>
            <a:pPr>
              <a:buNone/>
            </a:pPr>
            <a:r>
              <a:rPr lang="en-US" dirty="0" smtClean="0">
                <a:latin typeface="Helvetica"/>
                <a:cs typeface="Helvetica"/>
              </a:rPr>
              <a:t>Partition</a:t>
            </a:r>
            <a:br>
              <a:rPr lang="en-US" dirty="0" smtClean="0">
                <a:latin typeface="Helvetica"/>
                <a:cs typeface="Helvetica"/>
              </a:rPr>
            </a:br>
            <a:r>
              <a:rPr lang="en-US" dirty="0" smtClean="0">
                <a:latin typeface="Helvetica"/>
                <a:cs typeface="Helvetica"/>
              </a:rPr>
              <a:t>nodes into</a:t>
            </a:r>
            <a:br>
              <a:rPr lang="en-US" dirty="0" smtClean="0">
                <a:latin typeface="Helvetica"/>
                <a:cs typeface="Helvetica"/>
              </a:rPr>
            </a:br>
            <a:r>
              <a:rPr lang="en-US" dirty="0" smtClean="0">
                <a:latin typeface="Helvetica"/>
                <a:cs typeface="Helvetica"/>
              </a:rPr>
              <a:t>4 sets</a:t>
            </a:r>
          </a:p>
          <a:p>
            <a:pPr>
              <a:buNone/>
            </a:pPr>
            <a:endParaRPr lang="en-US" dirty="0">
              <a:latin typeface="Helvetica"/>
              <a:cs typeface="Helvetica"/>
            </a:endParaRPr>
          </a:p>
          <a:p>
            <a:pPr>
              <a:buNone/>
            </a:pPr>
            <a:r>
              <a:rPr lang="en-US" dirty="0" smtClean="0">
                <a:solidFill>
                  <a:srgbClr val="800000"/>
                </a:solidFill>
                <a:latin typeface="Helvetica"/>
                <a:cs typeface="Helvetica"/>
              </a:rPr>
              <a:t>F  L</a:t>
            </a:r>
            <a:r>
              <a:rPr lang="en-US" dirty="0">
                <a:solidFill>
                  <a:srgbClr val="800000"/>
                </a:solidFill>
                <a:latin typeface="Helvetica"/>
                <a:cs typeface="Helvetica"/>
              </a:rPr>
              <a:t> </a:t>
            </a:r>
            <a:r>
              <a:rPr lang="en-US" dirty="0" smtClean="0">
                <a:solidFill>
                  <a:srgbClr val="800000"/>
                </a:solidFill>
                <a:latin typeface="Helvetica"/>
                <a:cs typeface="Helvetica"/>
              </a:rPr>
              <a:t> </a:t>
            </a:r>
            <a:r>
              <a:rPr lang="en-US" dirty="0">
                <a:solidFill>
                  <a:srgbClr val="800000"/>
                </a:solidFill>
                <a:latin typeface="Helvetica"/>
                <a:cs typeface="Helvetica"/>
              </a:rPr>
              <a:t>C</a:t>
            </a:r>
            <a:r>
              <a:rPr lang="en-US" dirty="0" smtClean="0">
                <a:solidFill>
                  <a:srgbClr val="800000"/>
                </a:solidFill>
                <a:latin typeface="Helvetica"/>
                <a:cs typeface="Helvetica"/>
              </a:rPr>
              <a:t>  </a:t>
            </a:r>
            <a:r>
              <a:rPr lang="en-US" dirty="0">
                <a:solidFill>
                  <a:srgbClr val="800000"/>
                </a:solidFill>
                <a:latin typeface="Helvetica"/>
                <a:cs typeface="Helvetica"/>
              </a:rPr>
              <a:t>R</a:t>
            </a:r>
          </a:p>
        </p:txBody>
      </p:sp>
      <p:sp>
        <p:nvSpPr>
          <p:cNvPr id="7" name="TextBox 6"/>
          <p:cNvSpPr txBox="1"/>
          <p:nvPr/>
        </p:nvSpPr>
        <p:spPr>
          <a:xfrm>
            <a:off x="3991633" y="4910666"/>
            <a:ext cx="760369" cy="400110"/>
          </a:xfrm>
          <a:prstGeom prst="rect">
            <a:avLst/>
          </a:prstGeom>
          <a:solidFill>
            <a:schemeClr val="bg1"/>
          </a:solidFill>
        </p:spPr>
        <p:txBody>
          <a:bodyPr wrap="none" rtlCol="0">
            <a:spAutoFit/>
          </a:bodyPr>
          <a:lstStyle/>
          <a:p>
            <a:pPr>
              <a:buNone/>
            </a:pPr>
            <a:r>
              <a:rPr lang="en-US" sz="2000" dirty="0" smtClean="0">
                <a:latin typeface="Helvetica"/>
                <a:cs typeface="Helvetica"/>
              </a:rPr>
              <a:t>≥ f+1</a:t>
            </a:r>
            <a:endParaRPr lang="en-US" sz="2000" dirty="0">
              <a:latin typeface="Helvetica"/>
              <a:cs typeface="Helvetica"/>
            </a:endParaRPr>
          </a:p>
        </p:txBody>
      </p:sp>
      <p:sp>
        <p:nvSpPr>
          <p:cNvPr id="8" name="TextBox 7"/>
          <p:cNvSpPr txBox="1"/>
          <p:nvPr/>
        </p:nvSpPr>
        <p:spPr>
          <a:xfrm>
            <a:off x="4336457" y="3592944"/>
            <a:ext cx="760369" cy="400110"/>
          </a:xfrm>
          <a:prstGeom prst="rect">
            <a:avLst/>
          </a:prstGeom>
          <a:solidFill>
            <a:schemeClr val="bg1"/>
          </a:solidFill>
        </p:spPr>
        <p:txBody>
          <a:bodyPr wrap="none" rtlCol="0">
            <a:spAutoFit/>
          </a:bodyPr>
          <a:lstStyle/>
          <a:p>
            <a:pPr>
              <a:buNone/>
            </a:pPr>
            <a:r>
              <a:rPr lang="en-US" sz="2000" dirty="0" smtClean="0">
                <a:latin typeface="Helvetica"/>
                <a:cs typeface="Helvetica"/>
              </a:rPr>
              <a:t>≥ f+1</a:t>
            </a:r>
            <a:endParaRPr lang="en-US" sz="2000" dirty="0">
              <a:latin typeface="Helvetica"/>
              <a:cs typeface="Helvetica"/>
            </a:endParaRPr>
          </a:p>
        </p:txBody>
      </p:sp>
      <p:sp>
        <p:nvSpPr>
          <p:cNvPr id="9" name="TextBox 8"/>
          <p:cNvSpPr txBox="1"/>
          <p:nvPr/>
        </p:nvSpPr>
        <p:spPr>
          <a:xfrm>
            <a:off x="2763212" y="4356485"/>
            <a:ext cx="1023697" cy="461665"/>
          </a:xfrm>
          <a:prstGeom prst="rect">
            <a:avLst/>
          </a:prstGeom>
          <a:solidFill>
            <a:srgbClr val="FFFFFF"/>
          </a:solidFill>
        </p:spPr>
        <p:txBody>
          <a:bodyPr wrap="square" rtlCol="0">
            <a:spAutoFit/>
          </a:bodyPr>
          <a:lstStyle/>
          <a:p>
            <a:pPr>
              <a:buNone/>
            </a:pPr>
            <a:r>
              <a:rPr lang="en-US" sz="2000" dirty="0" smtClean="0">
                <a:latin typeface="Helvetica"/>
                <a:cs typeface="Helvetica"/>
              </a:rPr>
              <a:t>          </a:t>
            </a:r>
            <a:r>
              <a:rPr lang="en-US" b="1" dirty="0" err="1" smtClean="0">
                <a:latin typeface="Helvetica"/>
                <a:cs typeface="Helvetica"/>
              </a:rPr>
              <a:t>i</a:t>
            </a:r>
            <a:r>
              <a:rPr lang="en-US" sz="2000" dirty="0" smtClean="0">
                <a:latin typeface="Helvetica"/>
                <a:cs typeface="Helvetica"/>
              </a:rPr>
              <a:t>      </a:t>
            </a:r>
            <a:endParaRPr lang="en-US" sz="2000" dirty="0">
              <a:latin typeface="Helvetica"/>
              <a:cs typeface="Helvetica"/>
            </a:endParaRPr>
          </a:p>
        </p:txBody>
      </p:sp>
      <p:sp>
        <p:nvSpPr>
          <p:cNvPr id="10" name="TextBox 9"/>
          <p:cNvSpPr txBox="1"/>
          <p:nvPr/>
        </p:nvSpPr>
        <p:spPr>
          <a:xfrm>
            <a:off x="5532582" y="4947611"/>
            <a:ext cx="1023697" cy="400110"/>
          </a:xfrm>
          <a:prstGeom prst="rect">
            <a:avLst/>
          </a:prstGeom>
          <a:solidFill>
            <a:srgbClr val="FFFFFF"/>
          </a:solidFill>
        </p:spPr>
        <p:txBody>
          <a:bodyPr wrap="square" rtlCol="0">
            <a:spAutoFit/>
          </a:bodyPr>
          <a:lstStyle/>
          <a:p>
            <a:pPr>
              <a:buNone/>
            </a:pPr>
            <a:r>
              <a:rPr lang="en-US" sz="2000" dirty="0" smtClean="0">
                <a:latin typeface="Helvetica"/>
                <a:cs typeface="Helvetica"/>
              </a:rPr>
              <a:t>               </a:t>
            </a:r>
            <a:endParaRPr lang="en-US" sz="2000" dirty="0">
              <a:latin typeface="Helvetica"/>
              <a:cs typeface="Helvetica"/>
            </a:endParaRPr>
          </a:p>
        </p:txBody>
      </p:sp>
      <p:sp>
        <p:nvSpPr>
          <p:cNvPr id="11" name="TextBox 10"/>
          <p:cNvSpPr txBox="1"/>
          <p:nvPr/>
        </p:nvSpPr>
        <p:spPr>
          <a:xfrm>
            <a:off x="5815129" y="5249333"/>
            <a:ext cx="270176" cy="461665"/>
          </a:xfrm>
          <a:prstGeom prst="rect">
            <a:avLst/>
          </a:prstGeom>
          <a:noFill/>
        </p:spPr>
        <p:txBody>
          <a:bodyPr wrap="none" rtlCol="0">
            <a:spAutoFit/>
          </a:bodyPr>
          <a:lstStyle/>
          <a:p>
            <a:pPr>
              <a:buNone/>
            </a:pPr>
            <a:r>
              <a:rPr lang="en-US" b="1" dirty="0">
                <a:latin typeface="Helvetica"/>
                <a:cs typeface="Helvetica"/>
              </a:rPr>
              <a:t>j</a:t>
            </a:r>
            <a:endParaRPr lang="en-US" sz="2800" b="1" dirty="0">
              <a:latin typeface="Helvetica"/>
              <a:cs typeface="Helvetica"/>
            </a:endParaRPr>
          </a:p>
        </p:txBody>
      </p:sp>
      <p:sp>
        <p:nvSpPr>
          <p:cNvPr id="12" name="Rectangle 11"/>
          <p:cNvSpPr/>
          <p:nvPr/>
        </p:nvSpPr>
        <p:spPr bwMode="auto">
          <a:xfrm>
            <a:off x="2695222" y="1672167"/>
            <a:ext cx="409222" cy="388055"/>
          </a:xfrm>
          <a:prstGeom prst="rect">
            <a:avLst/>
          </a:prstGeom>
          <a:solidFill>
            <a:schemeClr val="bg1"/>
          </a:solidFill>
          <a:ln w="2857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96892053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Necessary Condition</a:t>
            </a:r>
            <a:endParaRPr lang="en-US" dirty="0"/>
          </a:p>
        </p:txBody>
      </p:sp>
      <p:pic>
        <p:nvPicPr>
          <p:cNvPr id="13" name="Content Placeholder 12" descr="thm1-eps-converted-to.pdf"/>
          <p:cNvPicPr>
            <a:picLocks noGrp="1" noChangeAspect="1"/>
          </p:cNvPicPr>
          <p:nvPr>
            <p:ph idx="1"/>
          </p:nvPr>
        </p:nvPicPr>
        <p:blipFill>
          <a:blip r:embed="rId2">
            <a:extLst>
              <a:ext uri="{28A0092B-C50C-407E-A947-70E740481C1C}">
                <a14:useLocalDpi xmlns:a14="http://schemas.microsoft.com/office/drawing/2010/main" val="0"/>
              </a:ext>
            </a:extLst>
          </a:blip>
          <a:srcRect l="-13750" r="-13750"/>
          <a:stretch>
            <a:fillRect/>
          </a:stretch>
        </p:blipFill>
        <p:spPr>
          <a:xfrm>
            <a:off x="101071" y="1454727"/>
            <a:ext cx="8896688" cy="5233346"/>
          </a:xfrm>
        </p:spPr>
      </p:pic>
      <p:sp>
        <p:nvSpPr>
          <p:cNvPr id="14" name="TextBox 13"/>
          <p:cNvSpPr txBox="1"/>
          <p:nvPr/>
        </p:nvSpPr>
        <p:spPr>
          <a:xfrm>
            <a:off x="7122819" y="1447031"/>
            <a:ext cx="1348296" cy="830997"/>
          </a:xfrm>
          <a:prstGeom prst="rect">
            <a:avLst/>
          </a:prstGeom>
          <a:solidFill>
            <a:srgbClr val="FFFF00"/>
          </a:solidFill>
        </p:spPr>
        <p:txBody>
          <a:bodyPr wrap="none" rtlCol="0">
            <a:spAutoFit/>
          </a:bodyPr>
          <a:lstStyle/>
          <a:p>
            <a:pPr>
              <a:buNone/>
            </a:pPr>
            <a:r>
              <a:rPr lang="en-US" dirty="0">
                <a:latin typeface="Helvetica"/>
                <a:cs typeface="Helvetica"/>
              </a:rPr>
              <a:t>p</a:t>
            </a:r>
            <a:r>
              <a:rPr lang="en-US" dirty="0" smtClean="0">
                <a:latin typeface="Helvetica"/>
                <a:cs typeface="Helvetica"/>
              </a:rPr>
              <a:t>otential</a:t>
            </a:r>
            <a:br>
              <a:rPr lang="en-US" dirty="0" smtClean="0">
                <a:latin typeface="Helvetica"/>
                <a:cs typeface="Helvetica"/>
              </a:rPr>
            </a:br>
            <a:r>
              <a:rPr lang="en-US" dirty="0" smtClean="0">
                <a:latin typeface="Helvetica"/>
                <a:cs typeface="Helvetica"/>
              </a:rPr>
              <a:t>fault set</a:t>
            </a:r>
            <a:endParaRPr lang="en-US" dirty="0">
              <a:latin typeface="Helvetica"/>
              <a:cs typeface="Helvetica"/>
            </a:endParaRPr>
          </a:p>
        </p:txBody>
      </p:sp>
      <p:cxnSp>
        <p:nvCxnSpPr>
          <p:cNvPr id="16" name="Straight Arrow Connector 15"/>
          <p:cNvCxnSpPr/>
          <p:nvPr/>
        </p:nvCxnSpPr>
        <p:spPr bwMode="auto">
          <a:xfrm flipH="1">
            <a:off x="5180061" y="1955030"/>
            <a:ext cx="1793394" cy="5080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0" name="TextBox 9"/>
          <p:cNvSpPr txBox="1"/>
          <p:nvPr/>
        </p:nvSpPr>
        <p:spPr>
          <a:xfrm>
            <a:off x="3991633" y="4910666"/>
            <a:ext cx="760369" cy="400110"/>
          </a:xfrm>
          <a:prstGeom prst="rect">
            <a:avLst/>
          </a:prstGeom>
          <a:solidFill>
            <a:schemeClr val="bg1"/>
          </a:solidFill>
        </p:spPr>
        <p:txBody>
          <a:bodyPr wrap="none" rtlCol="0">
            <a:spAutoFit/>
          </a:bodyPr>
          <a:lstStyle/>
          <a:p>
            <a:pPr>
              <a:buNone/>
            </a:pPr>
            <a:r>
              <a:rPr lang="en-US" sz="2000" dirty="0" smtClean="0">
                <a:latin typeface="Helvetica"/>
                <a:cs typeface="Helvetica"/>
              </a:rPr>
              <a:t>≥ f+1</a:t>
            </a:r>
            <a:endParaRPr lang="en-US" sz="2000" dirty="0">
              <a:latin typeface="Helvetica"/>
              <a:cs typeface="Helvetica"/>
            </a:endParaRPr>
          </a:p>
        </p:txBody>
      </p:sp>
      <p:sp>
        <p:nvSpPr>
          <p:cNvPr id="11" name="TextBox 10"/>
          <p:cNvSpPr txBox="1"/>
          <p:nvPr/>
        </p:nvSpPr>
        <p:spPr>
          <a:xfrm>
            <a:off x="4336457" y="3592944"/>
            <a:ext cx="760369" cy="400110"/>
          </a:xfrm>
          <a:prstGeom prst="rect">
            <a:avLst/>
          </a:prstGeom>
          <a:solidFill>
            <a:schemeClr val="bg1"/>
          </a:solidFill>
        </p:spPr>
        <p:txBody>
          <a:bodyPr wrap="none" rtlCol="0">
            <a:spAutoFit/>
          </a:bodyPr>
          <a:lstStyle/>
          <a:p>
            <a:pPr>
              <a:buNone/>
            </a:pPr>
            <a:r>
              <a:rPr lang="en-US" sz="2000" dirty="0" smtClean="0">
                <a:latin typeface="Helvetica"/>
                <a:cs typeface="Helvetica"/>
              </a:rPr>
              <a:t>≥ f+1</a:t>
            </a:r>
            <a:endParaRPr lang="en-US" sz="2000" dirty="0">
              <a:latin typeface="Helvetica"/>
              <a:cs typeface="Helvetica"/>
            </a:endParaRPr>
          </a:p>
        </p:txBody>
      </p:sp>
      <p:sp>
        <p:nvSpPr>
          <p:cNvPr id="12" name="TextBox 11"/>
          <p:cNvSpPr txBox="1"/>
          <p:nvPr/>
        </p:nvSpPr>
        <p:spPr>
          <a:xfrm>
            <a:off x="2763212" y="4356485"/>
            <a:ext cx="1023697" cy="461665"/>
          </a:xfrm>
          <a:prstGeom prst="rect">
            <a:avLst/>
          </a:prstGeom>
          <a:solidFill>
            <a:srgbClr val="FFFFFF"/>
          </a:solidFill>
        </p:spPr>
        <p:txBody>
          <a:bodyPr wrap="square" rtlCol="0">
            <a:spAutoFit/>
          </a:bodyPr>
          <a:lstStyle/>
          <a:p>
            <a:pPr>
              <a:buNone/>
            </a:pPr>
            <a:r>
              <a:rPr lang="en-US" sz="2000" dirty="0" smtClean="0">
                <a:latin typeface="Helvetica"/>
                <a:cs typeface="Helvetica"/>
              </a:rPr>
              <a:t>          </a:t>
            </a:r>
            <a:r>
              <a:rPr lang="en-US" b="1" dirty="0" err="1" smtClean="0">
                <a:latin typeface="Helvetica"/>
                <a:cs typeface="Helvetica"/>
              </a:rPr>
              <a:t>i</a:t>
            </a:r>
            <a:r>
              <a:rPr lang="en-US" sz="2000" dirty="0" smtClean="0">
                <a:latin typeface="Helvetica"/>
                <a:cs typeface="Helvetica"/>
              </a:rPr>
              <a:t>      </a:t>
            </a:r>
            <a:endParaRPr lang="en-US" sz="2000" dirty="0">
              <a:latin typeface="Helvetica"/>
              <a:cs typeface="Helvetica"/>
            </a:endParaRPr>
          </a:p>
        </p:txBody>
      </p:sp>
      <p:sp>
        <p:nvSpPr>
          <p:cNvPr id="15" name="TextBox 14"/>
          <p:cNvSpPr txBox="1"/>
          <p:nvPr/>
        </p:nvSpPr>
        <p:spPr>
          <a:xfrm>
            <a:off x="5532582" y="4947611"/>
            <a:ext cx="1023697" cy="400110"/>
          </a:xfrm>
          <a:prstGeom prst="rect">
            <a:avLst/>
          </a:prstGeom>
          <a:solidFill>
            <a:srgbClr val="FFFFFF"/>
          </a:solidFill>
        </p:spPr>
        <p:txBody>
          <a:bodyPr wrap="square" rtlCol="0">
            <a:spAutoFit/>
          </a:bodyPr>
          <a:lstStyle/>
          <a:p>
            <a:pPr>
              <a:buNone/>
            </a:pPr>
            <a:r>
              <a:rPr lang="en-US" sz="2000" dirty="0" smtClean="0">
                <a:latin typeface="Helvetica"/>
                <a:cs typeface="Helvetica"/>
              </a:rPr>
              <a:t>               </a:t>
            </a:r>
            <a:endParaRPr lang="en-US" sz="2000" dirty="0">
              <a:latin typeface="Helvetica"/>
              <a:cs typeface="Helvetica"/>
            </a:endParaRPr>
          </a:p>
        </p:txBody>
      </p:sp>
      <p:sp>
        <p:nvSpPr>
          <p:cNvPr id="17" name="TextBox 16"/>
          <p:cNvSpPr txBox="1"/>
          <p:nvPr/>
        </p:nvSpPr>
        <p:spPr>
          <a:xfrm>
            <a:off x="5815129" y="5249333"/>
            <a:ext cx="270176" cy="461665"/>
          </a:xfrm>
          <a:prstGeom prst="rect">
            <a:avLst/>
          </a:prstGeom>
          <a:noFill/>
        </p:spPr>
        <p:txBody>
          <a:bodyPr wrap="none" rtlCol="0">
            <a:spAutoFit/>
          </a:bodyPr>
          <a:lstStyle/>
          <a:p>
            <a:pPr>
              <a:buNone/>
            </a:pPr>
            <a:r>
              <a:rPr lang="en-US" b="1" dirty="0">
                <a:latin typeface="Helvetica"/>
                <a:cs typeface="Helvetica"/>
              </a:rPr>
              <a:t>j</a:t>
            </a:r>
            <a:endParaRPr lang="en-US" sz="2800" b="1" dirty="0">
              <a:latin typeface="Helvetica"/>
              <a:cs typeface="Helvetica"/>
            </a:endParaRPr>
          </a:p>
        </p:txBody>
      </p:sp>
      <p:sp>
        <p:nvSpPr>
          <p:cNvPr id="19" name="TextBox 18"/>
          <p:cNvSpPr txBox="1"/>
          <p:nvPr/>
        </p:nvSpPr>
        <p:spPr>
          <a:xfrm>
            <a:off x="72632" y="2216879"/>
            <a:ext cx="2390398" cy="461665"/>
          </a:xfrm>
          <a:prstGeom prst="rect">
            <a:avLst/>
          </a:prstGeom>
          <a:solidFill>
            <a:srgbClr val="FFFF00"/>
          </a:solidFill>
        </p:spPr>
        <p:txBody>
          <a:bodyPr wrap="none" rtlCol="0">
            <a:spAutoFit/>
          </a:bodyPr>
          <a:lstStyle/>
          <a:p>
            <a:pPr>
              <a:buNone/>
            </a:pPr>
            <a:r>
              <a:rPr lang="en-US" dirty="0" smtClean="0">
                <a:latin typeface="Helvetica"/>
                <a:cs typeface="Helvetica"/>
              </a:rPr>
              <a:t>L, R  non-empty</a:t>
            </a:r>
            <a:endParaRPr lang="en-US" dirty="0">
              <a:latin typeface="Helvetica"/>
              <a:cs typeface="Helvetica"/>
            </a:endParaRPr>
          </a:p>
        </p:txBody>
      </p:sp>
      <p:sp>
        <p:nvSpPr>
          <p:cNvPr id="18" name="Rectangle 17"/>
          <p:cNvSpPr/>
          <p:nvPr/>
        </p:nvSpPr>
        <p:spPr bwMode="auto">
          <a:xfrm>
            <a:off x="2695222" y="1672167"/>
            <a:ext cx="409222" cy="388055"/>
          </a:xfrm>
          <a:prstGeom prst="rect">
            <a:avLst/>
          </a:prstGeom>
          <a:solidFill>
            <a:schemeClr val="bg1"/>
          </a:solidFill>
          <a:ln w="2857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23149707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Necessary Condition</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186</a:t>
            </a:fld>
            <a:endParaRPr lang="en-US"/>
          </a:p>
        </p:txBody>
      </p:sp>
      <p:pic>
        <p:nvPicPr>
          <p:cNvPr id="13" name="Content Placeholder 12" descr="thm1-eps-converted-to.pdf"/>
          <p:cNvPicPr>
            <a:picLocks noGrp="1" noChangeAspect="1"/>
          </p:cNvPicPr>
          <p:nvPr>
            <p:ph idx="1"/>
          </p:nvPr>
        </p:nvPicPr>
        <p:blipFill>
          <a:blip r:embed="rId2">
            <a:extLst>
              <a:ext uri="{28A0092B-C50C-407E-A947-70E740481C1C}">
                <a14:useLocalDpi xmlns:a14="http://schemas.microsoft.com/office/drawing/2010/main" val="0"/>
              </a:ext>
            </a:extLst>
          </a:blip>
          <a:srcRect l="-13750" r="-13750"/>
          <a:stretch>
            <a:fillRect/>
          </a:stretch>
        </p:blipFill>
        <p:spPr>
          <a:xfrm>
            <a:off x="101071" y="1454727"/>
            <a:ext cx="8896688" cy="5233346"/>
          </a:xfrm>
        </p:spPr>
      </p:pic>
      <p:sp>
        <p:nvSpPr>
          <p:cNvPr id="14" name="TextBox 13"/>
          <p:cNvSpPr txBox="1"/>
          <p:nvPr/>
        </p:nvSpPr>
        <p:spPr>
          <a:xfrm>
            <a:off x="323273" y="3094581"/>
            <a:ext cx="1339271" cy="1348061"/>
          </a:xfrm>
          <a:prstGeom prst="rect">
            <a:avLst/>
          </a:prstGeom>
          <a:solidFill>
            <a:srgbClr val="7AFF44"/>
          </a:solidFill>
        </p:spPr>
        <p:txBody>
          <a:bodyPr wrap="square" rtlCol="0">
            <a:spAutoFit/>
          </a:bodyPr>
          <a:lstStyle/>
          <a:p>
            <a:pPr>
              <a:buNone/>
            </a:pPr>
            <a:r>
              <a:rPr lang="en-US" dirty="0" err="1" smtClean="0">
                <a:latin typeface="Helvetica"/>
                <a:cs typeface="Helvetica"/>
              </a:rPr>
              <a:t>i</a:t>
            </a:r>
            <a:r>
              <a:rPr lang="en-US" dirty="0" smtClean="0">
                <a:latin typeface="Helvetica"/>
                <a:cs typeface="Helvetica"/>
              </a:rPr>
              <a:t>   or   j</a:t>
            </a:r>
          </a:p>
          <a:p>
            <a:pPr>
              <a:buNone/>
            </a:pPr>
            <a:r>
              <a:rPr lang="en-US" dirty="0">
                <a:latin typeface="Helvetica"/>
                <a:cs typeface="Helvetica"/>
              </a:rPr>
              <a:t> </a:t>
            </a:r>
            <a:r>
              <a:rPr lang="en-US" dirty="0" smtClean="0">
                <a:latin typeface="Helvetica"/>
                <a:cs typeface="Helvetica"/>
              </a:rPr>
              <a:t> must  </a:t>
            </a:r>
          </a:p>
          <a:p>
            <a:pPr>
              <a:buNone/>
            </a:pPr>
            <a:r>
              <a:rPr lang="en-US" dirty="0" smtClean="0">
                <a:latin typeface="Helvetica"/>
                <a:cs typeface="Helvetica"/>
              </a:rPr>
              <a:t>exist</a:t>
            </a:r>
            <a:endParaRPr lang="en-US" dirty="0">
              <a:latin typeface="Helvetica"/>
              <a:cs typeface="Helvetica"/>
            </a:endParaRPr>
          </a:p>
        </p:txBody>
      </p:sp>
      <p:sp>
        <p:nvSpPr>
          <p:cNvPr id="21" name="TextBox 20"/>
          <p:cNvSpPr txBox="1"/>
          <p:nvPr/>
        </p:nvSpPr>
        <p:spPr>
          <a:xfrm>
            <a:off x="3991633" y="4910666"/>
            <a:ext cx="760369" cy="400110"/>
          </a:xfrm>
          <a:prstGeom prst="rect">
            <a:avLst/>
          </a:prstGeom>
          <a:solidFill>
            <a:schemeClr val="bg1"/>
          </a:solidFill>
        </p:spPr>
        <p:txBody>
          <a:bodyPr wrap="none" rtlCol="0">
            <a:spAutoFit/>
          </a:bodyPr>
          <a:lstStyle/>
          <a:p>
            <a:pPr>
              <a:buNone/>
            </a:pPr>
            <a:r>
              <a:rPr lang="en-US" sz="2000" dirty="0" smtClean="0">
                <a:latin typeface="Helvetica"/>
                <a:cs typeface="Helvetica"/>
              </a:rPr>
              <a:t>≥ f+1</a:t>
            </a:r>
            <a:endParaRPr lang="en-US" sz="2000" dirty="0">
              <a:latin typeface="Helvetica"/>
              <a:cs typeface="Helvetica"/>
            </a:endParaRPr>
          </a:p>
        </p:txBody>
      </p:sp>
      <p:sp>
        <p:nvSpPr>
          <p:cNvPr id="22" name="TextBox 21"/>
          <p:cNvSpPr txBox="1"/>
          <p:nvPr/>
        </p:nvSpPr>
        <p:spPr>
          <a:xfrm>
            <a:off x="4336457" y="3592944"/>
            <a:ext cx="760369" cy="400110"/>
          </a:xfrm>
          <a:prstGeom prst="rect">
            <a:avLst/>
          </a:prstGeom>
          <a:solidFill>
            <a:schemeClr val="bg1"/>
          </a:solidFill>
        </p:spPr>
        <p:txBody>
          <a:bodyPr wrap="none" rtlCol="0">
            <a:spAutoFit/>
          </a:bodyPr>
          <a:lstStyle/>
          <a:p>
            <a:pPr>
              <a:buNone/>
            </a:pPr>
            <a:r>
              <a:rPr lang="en-US" sz="2000" dirty="0" smtClean="0">
                <a:latin typeface="Helvetica"/>
                <a:cs typeface="Helvetica"/>
              </a:rPr>
              <a:t>≥ f+1</a:t>
            </a:r>
            <a:endParaRPr lang="en-US" sz="2000" dirty="0">
              <a:latin typeface="Helvetica"/>
              <a:cs typeface="Helvetica"/>
            </a:endParaRPr>
          </a:p>
        </p:txBody>
      </p:sp>
      <p:sp>
        <p:nvSpPr>
          <p:cNvPr id="15" name="TextBox 14"/>
          <p:cNvSpPr txBox="1"/>
          <p:nvPr/>
        </p:nvSpPr>
        <p:spPr>
          <a:xfrm>
            <a:off x="2763212" y="4356485"/>
            <a:ext cx="1023697" cy="461665"/>
          </a:xfrm>
          <a:prstGeom prst="rect">
            <a:avLst/>
          </a:prstGeom>
          <a:solidFill>
            <a:srgbClr val="FFFFFF"/>
          </a:solidFill>
        </p:spPr>
        <p:txBody>
          <a:bodyPr wrap="square" rtlCol="0">
            <a:spAutoFit/>
          </a:bodyPr>
          <a:lstStyle/>
          <a:p>
            <a:pPr>
              <a:buNone/>
            </a:pPr>
            <a:r>
              <a:rPr lang="en-US" sz="2000" dirty="0" smtClean="0">
                <a:latin typeface="Helvetica"/>
                <a:cs typeface="Helvetica"/>
              </a:rPr>
              <a:t>          </a:t>
            </a:r>
            <a:r>
              <a:rPr lang="en-US" b="1" dirty="0" err="1" smtClean="0">
                <a:solidFill>
                  <a:srgbClr val="FF0000"/>
                </a:solidFill>
                <a:latin typeface="Helvetica"/>
                <a:cs typeface="Helvetica"/>
              </a:rPr>
              <a:t>i</a:t>
            </a:r>
            <a:r>
              <a:rPr lang="en-US" sz="2000" dirty="0" smtClean="0">
                <a:latin typeface="Helvetica"/>
                <a:cs typeface="Helvetica"/>
              </a:rPr>
              <a:t>      </a:t>
            </a:r>
            <a:endParaRPr lang="en-US" sz="2000" dirty="0">
              <a:latin typeface="Helvetica"/>
              <a:cs typeface="Helvetica"/>
            </a:endParaRPr>
          </a:p>
        </p:txBody>
      </p:sp>
      <p:sp>
        <p:nvSpPr>
          <p:cNvPr id="16" name="TextBox 15"/>
          <p:cNvSpPr txBox="1"/>
          <p:nvPr/>
        </p:nvSpPr>
        <p:spPr>
          <a:xfrm>
            <a:off x="5532582" y="4947611"/>
            <a:ext cx="1023697" cy="400110"/>
          </a:xfrm>
          <a:prstGeom prst="rect">
            <a:avLst/>
          </a:prstGeom>
          <a:solidFill>
            <a:srgbClr val="FFFFFF"/>
          </a:solidFill>
        </p:spPr>
        <p:txBody>
          <a:bodyPr wrap="square" rtlCol="0">
            <a:spAutoFit/>
          </a:bodyPr>
          <a:lstStyle/>
          <a:p>
            <a:pPr>
              <a:buNone/>
            </a:pPr>
            <a:r>
              <a:rPr lang="en-US" sz="2000" dirty="0" smtClean="0">
                <a:latin typeface="Helvetica"/>
                <a:cs typeface="Helvetica"/>
              </a:rPr>
              <a:t>               </a:t>
            </a:r>
            <a:endParaRPr lang="en-US" sz="2000" dirty="0">
              <a:latin typeface="Helvetica"/>
              <a:cs typeface="Helvetica"/>
            </a:endParaRPr>
          </a:p>
        </p:txBody>
      </p:sp>
      <p:sp>
        <p:nvSpPr>
          <p:cNvPr id="17" name="TextBox 16"/>
          <p:cNvSpPr txBox="1"/>
          <p:nvPr/>
        </p:nvSpPr>
        <p:spPr>
          <a:xfrm>
            <a:off x="5815129" y="5249333"/>
            <a:ext cx="270176" cy="461665"/>
          </a:xfrm>
          <a:prstGeom prst="rect">
            <a:avLst/>
          </a:prstGeom>
          <a:noFill/>
        </p:spPr>
        <p:txBody>
          <a:bodyPr wrap="none" rtlCol="0">
            <a:spAutoFit/>
          </a:bodyPr>
          <a:lstStyle/>
          <a:p>
            <a:pPr>
              <a:buNone/>
            </a:pPr>
            <a:r>
              <a:rPr lang="en-US" b="1" dirty="0">
                <a:solidFill>
                  <a:srgbClr val="FF0000"/>
                </a:solidFill>
                <a:latin typeface="Helvetica"/>
                <a:cs typeface="Helvetica"/>
              </a:rPr>
              <a:t>j</a:t>
            </a:r>
            <a:endParaRPr lang="en-US" sz="2800" b="1" dirty="0">
              <a:solidFill>
                <a:srgbClr val="FF0000"/>
              </a:solidFill>
              <a:latin typeface="Helvetica"/>
              <a:cs typeface="Helvetica"/>
            </a:endParaRPr>
          </a:p>
        </p:txBody>
      </p:sp>
      <p:sp>
        <p:nvSpPr>
          <p:cNvPr id="11" name="Rectangle 10"/>
          <p:cNvSpPr/>
          <p:nvPr/>
        </p:nvSpPr>
        <p:spPr bwMode="auto">
          <a:xfrm>
            <a:off x="2695222" y="1672167"/>
            <a:ext cx="409222" cy="388055"/>
          </a:xfrm>
          <a:prstGeom prst="rect">
            <a:avLst/>
          </a:prstGeom>
          <a:solidFill>
            <a:schemeClr val="bg1"/>
          </a:solidFill>
          <a:ln w="2857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92847015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Necessary Condition</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187</a:t>
            </a:fld>
            <a:endParaRPr lang="en-US"/>
          </a:p>
        </p:txBody>
      </p:sp>
      <p:pic>
        <p:nvPicPr>
          <p:cNvPr id="13" name="Content Placeholder 12" descr="thm1-eps-converted-to.pdf"/>
          <p:cNvPicPr>
            <a:picLocks noGrp="1" noChangeAspect="1"/>
          </p:cNvPicPr>
          <p:nvPr>
            <p:ph idx="1"/>
          </p:nvPr>
        </p:nvPicPr>
        <p:blipFill>
          <a:blip r:embed="rId2">
            <a:extLst>
              <a:ext uri="{28A0092B-C50C-407E-A947-70E740481C1C}">
                <a14:useLocalDpi xmlns:a14="http://schemas.microsoft.com/office/drawing/2010/main" val="0"/>
              </a:ext>
            </a:extLst>
          </a:blip>
          <a:srcRect l="-13750" r="-13750"/>
          <a:stretch>
            <a:fillRect/>
          </a:stretch>
        </p:blipFill>
        <p:spPr>
          <a:xfrm>
            <a:off x="101071" y="1454727"/>
            <a:ext cx="8896688" cy="5233346"/>
          </a:xfrm>
        </p:spPr>
      </p:pic>
      <p:cxnSp>
        <p:nvCxnSpPr>
          <p:cNvPr id="5" name="Straight Arrow Connector 4"/>
          <p:cNvCxnSpPr/>
          <p:nvPr/>
        </p:nvCxnSpPr>
        <p:spPr bwMode="auto">
          <a:xfrm>
            <a:off x="3425152" y="5264727"/>
            <a:ext cx="2178242" cy="407940"/>
          </a:xfrm>
          <a:prstGeom prst="straightConnector1">
            <a:avLst/>
          </a:prstGeom>
          <a:solidFill>
            <a:schemeClr val="accent1"/>
          </a:solidFill>
          <a:ln w="28575" cap="flat" cmpd="sng" algn="ctr">
            <a:solidFill>
              <a:srgbClr val="3366FF"/>
            </a:solidFill>
            <a:prstDash val="solid"/>
            <a:round/>
            <a:headEnd type="none" w="med" len="med"/>
            <a:tailEnd type="arrow"/>
          </a:ln>
          <a:effectLst/>
        </p:spPr>
      </p:cxnSp>
      <p:cxnSp>
        <p:nvCxnSpPr>
          <p:cNvPr id="16" name="Straight Arrow Connector 15"/>
          <p:cNvCxnSpPr/>
          <p:nvPr/>
        </p:nvCxnSpPr>
        <p:spPr bwMode="auto">
          <a:xfrm>
            <a:off x="5080000" y="4764424"/>
            <a:ext cx="575734" cy="752764"/>
          </a:xfrm>
          <a:prstGeom prst="straightConnector1">
            <a:avLst/>
          </a:prstGeom>
          <a:solidFill>
            <a:schemeClr val="accent1"/>
          </a:solidFill>
          <a:ln w="28575" cap="flat" cmpd="sng" algn="ctr">
            <a:solidFill>
              <a:srgbClr val="3366FF"/>
            </a:solidFill>
            <a:prstDash val="solid"/>
            <a:round/>
            <a:headEnd type="none" w="med" len="med"/>
            <a:tailEnd type="arrow"/>
          </a:ln>
          <a:effectLst/>
        </p:spPr>
      </p:cxnSp>
      <p:sp>
        <p:nvSpPr>
          <p:cNvPr id="20" name="TextBox 19"/>
          <p:cNvSpPr txBox="1"/>
          <p:nvPr/>
        </p:nvSpPr>
        <p:spPr>
          <a:xfrm>
            <a:off x="3991633" y="4910666"/>
            <a:ext cx="760369" cy="400110"/>
          </a:xfrm>
          <a:prstGeom prst="rect">
            <a:avLst/>
          </a:prstGeom>
          <a:solidFill>
            <a:schemeClr val="bg1"/>
          </a:solidFill>
        </p:spPr>
        <p:txBody>
          <a:bodyPr wrap="none" rtlCol="0">
            <a:spAutoFit/>
          </a:bodyPr>
          <a:lstStyle/>
          <a:p>
            <a:pPr>
              <a:buNone/>
            </a:pPr>
            <a:r>
              <a:rPr lang="en-US" sz="2000" dirty="0" smtClean="0">
                <a:solidFill>
                  <a:srgbClr val="FF0000"/>
                </a:solidFill>
                <a:latin typeface="Helvetica"/>
                <a:cs typeface="Helvetica"/>
              </a:rPr>
              <a:t>≥ f+1</a:t>
            </a:r>
            <a:endParaRPr lang="en-US" sz="2000" dirty="0">
              <a:solidFill>
                <a:srgbClr val="FF0000"/>
              </a:solidFill>
              <a:latin typeface="Helvetica"/>
              <a:cs typeface="Helvetica"/>
            </a:endParaRPr>
          </a:p>
        </p:txBody>
      </p:sp>
      <p:sp>
        <p:nvSpPr>
          <p:cNvPr id="21" name="TextBox 20"/>
          <p:cNvSpPr txBox="1"/>
          <p:nvPr/>
        </p:nvSpPr>
        <p:spPr>
          <a:xfrm>
            <a:off x="4336457" y="3592944"/>
            <a:ext cx="760369" cy="400110"/>
          </a:xfrm>
          <a:prstGeom prst="rect">
            <a:avLst/>
          </a:prstGeom>
          <a:solidFill>
            <a:schemeClr val="bg1"/>
          </a:solidFill>
        </p:spPr>
        <p:txBody>
          <a:bodyPr wrap="none" rtlCol="0">
            <a:spAutoFit/>
          </a:bodyPr>
          <a:lstStyle/>
          <a:p>
            <a:pPr>
              <a:buNone/>
            </a:pPr>
            <a:r>
              <a:rPr lang="en-US" sz="2000" dirty="0" smtClean="0">
                <a:solidFill>
                  <a:srgbClr val="FF0000"/>
                </a:solidFill>
                <a:latin typeface="Helvetica"/>
                <a:cs typeface="Helvetica"/>
              </a:rPr>
              <a:t>≥ f+1</a:t>
            </a:r>
            <a:endParaRPr lang="en-US" sz="2000" dirty="0">
              <a:solidFill>
                <a:srgbClr val="FF0000"/>
              </a:solidFill>
              <a:latin typeface="Helvetica"/>
              <a:cs typeface="Helvetica"/>
            </a:endParaRPr>
          </a:p>
        </p:txBody>
      </p:sp>
      <p:cxnSp>
        <p:nvCxnSpPr>
          <p:cNvPr id="15" name="Straight Arrow Connector 14"/>
          <p:cNvCxnSpPr/>
          <p:nvPr/>
        </p:nvCxnSpPr>
        <p:spPr bwMode="auto">
          <a:xfrm>
            <a:off x="4495030" y="4826000"/>
            <a:ext cx="1108364" cy="723515"/>
          </a:xfrm>
          <a:prstGeom prst="straightConnector1">
            <a:avLst/>
          </a:prstGeom>
          <a:solidFill>
            <a:schemeClr val="accent1"/>
          </a:solidFill>
          <a:ln w="28575" cap="flat" cmpd="sng" algn="ctr">
            <a:solidFill>
              <a:srgbClr val="3366FF"/>
            </a:solidFill>
            <a:prstDash val="solid"/>
            <a:round/>
            <a:headEnd type="none" w="med" len="med"/>
            <a:tailEnd type="arrow"/>
          </a:ln>
          <a:effectLst/>
        </p:spPr>
      </p:cxnSp>
      <p:sp>
        <p:nvSpPr>
          <p:cNvPr id="22" name="TextBox 21"/>
          <p:cNvSpPr txBox="1"/>
          <p:nvPr/>
        </p:nvSpPr>
        <p:spPr>
          <a:xfrm>
            <a:off x="2763212" y="4356485"/>
            <a:ext cx="1023697" cy="461665"/>
          </a:xfrm>
          <a:prstGeom prst="rect">
            <a:avLst/>
          </a:prstGeom>
          <a:solidFill>
            <a:srgbClr val="FFFFFF"/>
          </a:solidFill>
        </p:spPr>
        <p:txBody>
          <a:bodyPr wrap="square" rtlCol="0">
            <a:spAutoFit/>
          </a:bodyPr>
          <a:lstStyle/>
          <a:p>
            <a:pPr>
              <a:buNone/>
            </a:pPr>
            <a:r>
              <a:rPr lang="en-US" sz="2000" dirty="0" smtClean="0">
                <a:latin typeface="Helvetica"/>
                <a:cs typeface="Helvetica"/>
              </a:rPr>
              <a:t>          </a:t>
            </a:r>
            <a:r>
              <a:rPr lang="en-US" b="1" dirty="0" err="1" smtClean="0">
                <a:solidFill>
                  <a:srgbClr val="FF0000"/>
                </a:solidFill>
                <a:latin typeface="Helvetica"/>
                <a:cs typeface="Helvetica"/>
              </a:rPr>
              <a:t>i</a:t>
            </a:r>
            <a:r>
              <a:rPr lang="en-US" sz="2000" dirty="0" smtClean="0">
                <a:latin typeface="Helvetica"/>
                <a:cs typeface="Helvetica"/>
              </a:rPr>
              <a:t>      </a:t>
            </a:r>
            <a:endParaRPr lang="en-US" sz="2000" dirty="0">
              <a:latin typeface="Helvetica"/>
              <a:cs typeface="Helvetica"/>
            </a:endParaRPr>
          </a:p>
        </p:txBody>
      </p:sp>
      <p:sp>
        <p:nvSpPr>
          <p:cNvPr id="23" name="TextBox 22"/>
          <p:cNvSpPr txBox="1"/>
          <p:nvPr/>
        </p:nvSpPr>
        <p:spPr>
          <a:xfrm>
            <a:off x="5532582" y="4947611"/>
            <a:ext cx="1023697" cy="400110"/>
          </a:xfrm>
          <a:prstGeom prst="rect">
            <a:avLst/>
          </a:prstGeom>
          <a:solidFill>
            <a:srgbClr val="FFFFFF"/>
          </a:solidFill>
        </p:spPr>
        <p:txBody>
          <a:bodyPr wrap="square" rtlCol="0">
            <a:spAutoFit/>
          </a:bodyPr>
          <a:lstStyle/>
          <a:p>
            <a:pPr>
              <a:buNone/>
            </a:pPr>
            <a:r>
              <a:rPr lang="en-US" sz="2000" dirty="0" smtClean="0">
                <a:latin typeface="Helvetica"/>
                <a:cs typeface="Helvetica"/>
              </a:rPr>
              <a:t>               </a:t>
            </a:r>
            <a:endParaRPr lang="en-US" sz="2000" dirty="0">
              <a:latin typeface="Helvetica"/>
              <a:cs typeface="Helvetica"/>
            </a:endParaRPr>
          </a:p>
        </p:txBody>
      </p:sp>
      <p:sp>
        <p:nvSpPr>
          <p:cNvPr id="24" name="TextBox 23"/>
          <p:cNvSpPr txBox="1"/>
          <p:nvPr/>
        </p:nvSpPr>
        <p:spPr>
          <a:xfrm>
            <a:off x="5815129" y="5249333"/>
            <a:ext cx="270176" cy="461665"/>
          </a:xfrm>
          <a:prstGeom prst="rect">
            <a:avLst/>
          </a:prstGeom>
          <a:noFill/>
        </p:spPr>
        <p:txBody>
          <a:bodyPr wrap="none" rtlCol="0">
            <a:spAutoFit/>
          </a:bodyPr>
          <a:lstStyle/>
          <a:p>
            <a:pPr>
              <a:buNone/>
            </a:pPr>
            <a:r>
              <a:rPr lang="en-US" b="1" dirty="0">
                <a:solidFill>
                  <a:srgbClr val="FF0000"/>
                </a:solidFill>
                <a:latin typeface="Helvetica"/>
                <a:cs typeface="Helvetica"/>
              </a:rPr>
              <a:t>j</a:t>
            </a:r>
            <a:endParaRPr lang="en-US" sz="2800" b="1" dirty="0">
              <a:solidFill>
                <a:srgbClr val="FF0000"/>
              </a:solidFill>
              <a:latin typeface="Helvetica"/>
              <a:cs typeface="Helvetica"/>
            </a:endParaRPr>
          </a:p>
        </p:txBody>
      </p:sp>
      <p:sp>
        <p:nvSpPr>
          <p:cNvPr id="17" name="TextBox 16"/>
          <p:cNvSpPr txBox="1"/>
          <p:nvPr/>
        </p:nvSpPr>
        <p:spPr>
          <a:xfrm>
            <a:off x="323273" y="3094581"/>
            <a:ext cx="1339271" cy="1348061"/>
          </a:xfrm>
          <a:prstGeom prst="rect">
            <a:avLst/>
          </a:prstGeom>
          <a:solidFill>
            <a:srgbClr val="7AFF44"/>
          </a:solidFill>
        </p:spPr>
        <p:txBody>
          <a:bodyPr wrap="square" rtlCol="0">
            <a:spAutoFit/>
          </a:bodyPr>
          <a:lstStyle/>
          <a:p>
            <a:pPr>
              <a:buNone/>
            </a:pPr>
            <a:r>
              <a:rPr lang="en-US" dirty="0" err="1" smtClean="0">
                <a:latin typeface="Helvetica"/>
                <a:cs typeface="Helvetica"/>
              </a:rPr>
              <a:t>i</a:t>
            </a:r>
            <a:r>
              <a:rPr lang="en-US" dirty="0" smtClean="0">
                <a:latin typeface="Helvetica"/>
                <a:cs typeface="Helvetica"/>
              </a:rPr>
              <a:t>   or   j</a:t>
            </a:r>
          </a:p>
          <a:p>
            <a:pPr>
              <a:buNone/>
            </a:pPr>
            <a:r>
              <a:rPr lang="en-US" dirty="0">
                <a:latin typeface="Helvetica"/>
                <a:cs typeface="Helvetica"/>
              </a:rPr>
              <a:t> </a:t>
            </a:r>
            <a:r>
              <a:rPr lang="en-US" dirty="0" smtClean="0">
                <a:latin typeface="Helvetica"/>
                <a:cs typeface="Helvetica"/>
              </a:rPr>
              <a:t> must  </a:t>
            </a:r>
          </a:p>
          <a:p>
            <a:pPr>
              <a:buNone/>
            </a:pPr>
            <a:r>
              <a:rPr lang="en-US" dirty="0" smtClean="0">
                <a:latin typeface="Helvetica"/>
                <a:cs typeface="Helvetica"/>
              </a:rPr>
              <a:t>exist</a:t>
            </a:r>
            <a:endParaRPr lang="en-US" dirty="0">
              <a:latin typeface="Helvetica"/>
              <a:cs typeface="Helvetica"/>
            </a:endParaRPr>
          </a:p>
        </p:txBody>
      </p:sp>
      <p:sp>
        <p:nvSpPr>
          <p:cNvPr id="14" name="Rectangle 13"/>
          <p:cNvSpPr/>
          <p:nvPr/>
        </p:nvSpPr>
        <p:spPr bwMode="auto">
          <a:xfrm>
            <a:off x="2695222" y="1672167"/>
            <a:ext cx="409222" cy="388055"/>
          </a:xfrm>
          <a:prstGeom prst="rect">
            <a:avLst/>
          </a:prstGeom>
          <a:solidFill>
            <a:schemeClr val="bg1"/>
          </a:solidFill>
          <a:ln w="2857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27378297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 … proof by contradiction</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188</a:t>
            </a:fld>
            <a:endParaRPr lang="en-US"/>
          </a:p>
        </p:txBody>
      </p:sp>
      <p:sp>
        <p:nvSpPr>
          <p:cNvPr id="5" name="Oval 4"/>
          <p:cNvSpPr/>
          <p:nvPr/>
        </p:nvSpPr>
        <p:spPr bwMode="auto">
          <a:xfrm>
            <a:off x="1967867" y="3604692"/>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smtClean="0">
                <a:ln>
                  <a:noFill/>
                </a:ln>
                <a:solidFill>
                  <a:schemeClr val="tx1"/>
                </a:solidFill>
                <a:effectLst/>
                <a:latin typeface="Helvetica"/>
                <a:cs typeface="Helvetica"/>
              </a:rPr>
              <a:t>L1</a:t>
            </a:r>
          </a:p>
        </p:txBody>
      </p:sp>
      <p:sp>
        <p:nvSpPr>
          <p:cNvPr id="6" name="Oval 5"/>
          <p:cNvSpPr/>
          <p:nvPr/>
        </p:nvSpPr>
        <p:spPr bwMode="auto">
          <a:xfrm>
            <a:off x="5839911" y="2621465"/>
            <a:ext cx="899886" cy="740229"/>
          </a:xfrm>
          <a:prstGeom prst="ellipse">
            <a:avLst/>
          </a:prstGeom>
          <a:solidFill>
            <a:srgbClr val="8DFBEC"/>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R1</a:t>
            </a:r>
          </a:p>
        </p:txBody>
      </p:sp>
      <p:sp>
        <p:nvSpPr>
          <p:cNvPr id="9" name="Oval 8"/>
          <p:cNvSpPr/>
          <p:nvPr/>
        </p:nvSpPr>
        <p:spPr bwMode="auto">
          <a:xfrm>
            <a:off x="5834995" y="4002898"/>
            <a:ext cx="899886" cy="740229"/>
          </a:xfrm>
          <a:prstGeom prst="ellipse">
            <a:avLst/>
          </a:prstGeom>
          <a:solidFill>
            <a:srgbClr val="8DFBEC"/>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R2</a:t>
            </a:r>
          </a:p>
        </p:txBody>
      </p:sp>
      <p:sp>
        <p:nvSpPr>
          <p:cNvPr id="10" name="Oval 9"/>
          <p:cNvSpPr/>
          <p:nvPr/>
        </p:nvSpPr>
        <p:spPr bwMode="auto">
          <a:xfrm>
            <a:off x="4303299" y="4864610"/>
            <a:ext cx="899886" cy="740229"/>
          </a:xfrm>
          <a:prstGeom prst="ellipse">
            <a:avLst/>
          </a:prstGeom>
          <a:solidFill>
            <a:schemeClr val="bg2">
              <a:lumMod val="60000"/>
              <a:lumOff val="4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C</a:t>
            </a:r>
            <a:r>
              <a:rPr lang="en-US" dirty="0">
                <a:latin typeface="Helvetica"/>
                <a:cs typeface="Helvetica"/>
              </a:rPr>
              <a:t>1</a:t>
            </a:r>
            <a:endParaRPr lang="en-US" dirty="0" smtClean="0">
              <a:latin typeface="Helvetica"/>
              <a:cs typeface="Helvetica"/>
            </a:endParaRPr>
          </a:p>
        </p:txBody>
      </p:sp>
      <p:sp>
        <p:nvSpPr>
          <p:cNvPr id="11" name="Oval 10"/>
          <p:cNvSpPr/>
          <p:nvPr/>
        </p:nvSpPr>
        <p:spPr bwMode="auto">
          <a:xfrm>
            <a:off x="3052466" y="1348188"/>
            <a:ext cx="899886" cy="740229"/>
          </a:xfrm>
          <a:prstGeom prst="ellipse">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F1</a:t>
            </a:r>
          </a:p>
        </p:txBody>
      </p:sp>
      <p:sp>
        <p:nvSpPr>
          <p:cNvPr id="12" name="Oval 11"/>
          <p:cNvSpPr/>
          <p:nvPr/>
        </p:nvSpPr>
        <p:spPr bwMode="auto">
          <a:xfrm>
            <a:off x="4320827" y="1338355"/>
            <a:ext cx="899886" cy="740229"/>
          </a:xfrm>
          <a:prstGeom prst="ellipse">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F2</a:t>
            </a:r>
          </a:p>
        </p:txBody>
      </p:sp>
      <p:cxnSp>
        <p:nvCxnSpPr>
          <p:cNvPr id="14" name="Straight Arrow Connector 13"/>
          <p:cNvCxnSpPr>
            <a:stCxn id="6" idx="2"/>
            <a:endCxn id="5" idx="7"/>
          </p:cNvCxnSpPr>
          <p:nvPr/>
        </p:nvCxnSpPr>
        <p:spPr bwMode="auto">
          <a:xfrm flipH="1">
            <a:off x="2735968" y="2991580"/>
            <a:ext cx="3103943" cy="72151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6" name="Straight Arrow Connector 15"/>
          <p:cNvCxnSpPr>
            <a:stCxn id="10" idx="2"/>
            <a:endCxn id="5" idx="5"/>
          </p:cNvCxnSpPr>
          <p:nvPr/>
        </p:nvCxnSpPr>
        <p:spPr bwMode="auto">
          <a:xfrm flipH="1" flipV="1">
            <a:off x="2735968" y="4236517"/>
            <a:ext cx="1567331" cy="99820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8" name="Straight Arrow Connector 17"/>
          <p:cNvCxnSpPr>
            <a:stCxn id="11" idx="3"/>
            <a:endCxn id="5" idx="1"/>
          </p:cNvCxnSpPr>
          <p:nvPr/>
        </p:nvCxnSpPr>
        <p:spPr bwMode="auto">
          <a:xfrm flipH="1">
            <a:off x="2099652" y="1980013"/>
            <a:ext cx="1084599" cy="173308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0" name="Straight Arrow Connector 19"/>
          <p:cNvCxnSpPr>
            <a:stCxn id="12" idx="3"/>
            <a:endCxn id="5" idx="0"/>
          </p:cNvCxnSpPr>
          <p:nvPr/>
        </p:nvCxnSpPr>
        <p:spPr bwMode="auto">
          <a:xfrm flipH="1">
            <a:off x="2417810" y="1970180"/>
            <a:ext cx="2034802" cy="1634512"/>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7" name="Freeform 26"/>
          <p:cNvSpPr/>
          <p:nvPr/>
        </p:nvSpPr>
        <p:spPr bwMode="auto">
          <a:xfrm>
            <a:off x="1691155" y="1858301"/>
            <a:ext cx="4572000" cy="739058"/>
          </a:xfrm>
          <a:custGeom>
            <a:avLst/>
            <a:gdLst>
              <a:gd name="connsiteX0" fmla="*/ 0 w 4572000"/>
              <a:gd name="connsiteY0" fmla="*/ 186813 h 739058"/>
              <a:gd name="connsiteX1" fmla="*/ 2605548 w 4572000"/>
              <a:gd name="connsiteY1" fmla="*/ 707923 h 739058"/>
              <a:gd name="connsiteX2" fmla="*/ 4572000 w 4572000"/>
              <a:gd name="connsiteY2" fmla="*/ 0 h 739058"/>
              <a:gd name="connsiteX3" fmla="*/ 4572000 w 4572000"/>
              <a:gd name="connsiteY3" fmla="*/ 0 h 739058"/>
            </a:gdLst>
            <a:ahLst/>
            <a:cxnLst>
              <a:cxn ang="0">
                <a:pos x="connsiteX0" y="connsiteY0"/>
              </a:cxn>
              <a:cxn ang="0">
                <a:pos x="connsiteX1" y="connsiteY1"/>
              </a:cxn>
              <a:cxn ang="0">
                <a:pos x="connsiteX2" y="connsiteY2"/>
              </a:cxn>
              <a:cxn ang="0">
                <a:pos x="connsiteX3" y="connsiteY3"/>
              </a:cxn>
            </a:cxnLst>
            <a:rect l="l" t="t" r="r" b="b"/>
            <a:pathLst>
              <a:path w="4572000" h="739058">
                <a:moveTo>
                  <a:pt x="0" y="186813"/>
                </a:moveTo>
                <a:cubicBezTo>
                  <a:pt x="921774" y="462935"/>
                  <a:pt x="1843548" y="739058"/>
                  <a:pt x="2605548" y="707923"/>
                </a:cubicBezTo>
                <a:cubicBezTo>
                  <a:pt x="3367548" y="676788"/>
                  <a:pt x="4572000" y="0"/>
                  <a:pt x="4572000" y="0"/>
                </a:cubicBezTo>
                <a:lnTo>
                  <a:pt x="4572000" y="0"/>
                </a:lnTo>
              </a:path>
            </a:pathLst>
          </a:custGeom>
          <a:noFill/>
          <a:ln w="28575" cap="flat" cmpd="sng" algn="ctr">
            <a:solidFill>
              <a:schemeClr val="accent3">
                <a:lumMod val="6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32" name="Freeform 31"/>
          <p:cNvSpPr/>
          <p:nvPr/>
        </p:nvSpPr>
        <p:spPr bwMode="auto">
          <a:xfrm>
            <a:off x="3529779" y="2585884"/>
            <a:ext cx="1142181" cy="3696929"/>
          </a:xfrm>
          <a:custGeom>
            <a:avLst/>
            <a:gdLst>
              <a:gd name="connsiteX0" fmla="*/ 424426 w 1142181"/>
              <a:gd name="connsiteY0" fmla="*/ 0 h 3696929"/>
              <a:gd name="connsiteX1" fmla="*/ 119626 w 1142181"/>
              <a:gd name="connsiteY1" fmla="*/ 1907458 h 3696929"/>
              <a:gd name="connsiteX2" fmla="*/ 1142181 w 1142181"/>
              <a:gd name="connsiteY2" fmla="*/ 3696929 h 3696929"/>
            </a:gdLst>
            <a:ahLst/>
            <a:cxnLst>
              <a:cxn ang="0">
                <a:pos x="connsiteX0" y="connsiteY0"/>
              </a:cxn>
              <a:cxn ang="0">
                <a:pos x="connsiteX1" y="connsiteY1"/>
              </a:cxn>
              <a:cxn ang="0">
                <a:pos x="connsiteX2" y="connsiteY2"/>
              </a:cxn>
            </a:cxnLst>
            <a:rect l="l" t="t" r="r" b="b"/>
            <a:pathLst>
              <a:path w="1142181" h="3696929">
                <a:moveTo>
                  <a:pt x="424426" y="0"/>
                </a:moveTo>
                <a:cubicBezTo>
                  <a:pt x="212213" y="645651"/>
                  <a:pt x="0" y="1291303"/>
                  <a:pt x="119626" y="1907458"/>
                </a:cubicBezTo>
                <a:cubicBezTo>
                  <a:pt x="239252" y="2523613"/>
                  <a:pt x="690716" y="3110271"/>
                  <a:pt x="1142181" y="3696929"/>
                </a:cubicBezTo>
              </a:path>
            </a:pathLst>
          </a:custGeom>
          <a:noFill/>
          <a:ln w="28575" cap="flat" cmpd="sng" algn="ctr">
            <a:solidFill>
              <a:schemeClr val="accent3">
                <a:lumMod val="6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33" name="TextBox 32"/>
          <p:cNvSpPr txBox="1"/>
          <p:nvPr/>
        </p:nvSpPr>
        <p:spPr>
          <a:xfrm>
            <a:off x="1509105" y="3795256"/>
            <a:ext cx="355837" cy="461665"/>
          </a:xfrm>
          <a:prstGeom prst="rect">
            <a:avLst/>
          </a:prstGeom>
          <a:noFill/>
        </p:spPr>
        <p:txBody>
          <a:bodyPr wrap="none" rtlCol="0">
            <a:spAutoFit/>
          </a:bodyPr>
          <a:lstStyle/>
          <a:p>
            <a:pPr>
              <a:buNone/>
            </a:pPr>
            <a:r>
              <a:rPr lang="en-US" dirty="0" smtClean="0">
                <a:latin typeface="Helvetica"/>
                <a:cs typeface="Helvetica"/>
              </a:rPr>
              <a:t>0</a:t>
            </a:r>
            <a:endParaRPr lang="en-US" dirty="0">
              <a:latin typeface="Helvetica"/>
              <a:cs typeface="Helvetica"/>
            </a:endParaRPr>
          </a:p>
        </p:txBody>
      </p:sp>
      <p:sp>
        <p:nvSpPr>
          <p:cNvPr id="34" name="TextBox 33"/>
          <p:cNvSpPr txBox="1"/>
          <p:nvPr/>
        </p:nvSpPr>
        <p:spPr>
          <a:xfrm>
            <a:off x="6843107" y="2767785"/>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35" name="TextBox 34"/>
          <p:cNvSpPr txBox="1"/>
          <p:nvPr/>
        </p:nvSpPr>
        <p:spPr>
          <a:xfrm>
            <a:off x="6828358" y="4119720"/>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36" name="TextBox 35"/>
          <p:cNvSpPr txBox="1"/>
          <p:nvPr/>
        </p:nvSpPr>
        <p:spPr>
          <a:xfrm>
            <a:off x="4733937" y="5619389"/>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28" name="Freeform 27"/>
          <p:cNvSpPr/>
          <p:nvPr/>
        </p:nvSpPr>
        <p:spPr bwMode="auto">
          <a:xfrm>
            <a:off x="4513452" y="2515072"/>
            <a:ext cx="1142181" cy="3696929"/>
          </a:xfrm>
          <a:custGeom>
            <a:avLst/>
            <a:gdLst>
              <a:gd name="connsiteX0" fmla="*/ 424426 w 1142181"/>
              <a:gd name="connsiteY0" fmla="*/ 0 h 3696929"/>
              <a:gd name="connsiteX1" fmla="*/ 119626 w 1142181"/>
              <a:gd name="connsiteY1" fmla="*/ 1907458 h 3696929"/>
              <a:gd name="connsiteX2" fmla="*/ 1142181 w 1142181"/>
              <a:gd name="connsiteY2" fmla="*/ 3696929 h 3696929"/>
            </a:gdLst>
            <a:ahLst/>
            <a:cxnLst>
              <a:cxn ang="0">
                <a:pos x="connsiteX0" y="connsiteY0"/>
              </a:cxn>
              <a:cxn ang="0">
                <a:pos x="connsiteX1" y="connsiteY1"/>
              </a:cxn>
              <a:cxn ang="0">
                <a:pos x="connsiteX2" y="connsiteY2"/>
              </a:cxn>
            </a:cxnLst>
            <a:rect l="l" t="t" r="r" b="b"/>
            <a:pathLst>
              <a:path w="1142181" h="3696929">
                <a:moveTo>
                  <a:pt x="424426" y="0"/>
                </a:moveTo>
                <a:cubicBezTo>
                  <a:pt x="212213" y="645651"/>
                  <a:pt x="0" y="1291303"/>
                  <a:pt x="119626" y="1907458"/>
                </a:cubicBezTo>
                <a:cubicBezTo>
                  <a:pt x="239252" y="2523613"/>
                  <a:pt x="690716" y="3110271"/>
                  <a:pt x="1142181" y="3696929"/>
                </a:cubicBezTo>
              </a:path>
            </a:pathLst>
          </a:custGeom>
          <a:noFill/>
          <a:ln w="28575" cap="flat" cmpd="sng" algn="ctr">
            <a:solidFill>
              <a:schemeClr val="accent3">
                <a:lumMod val="65000"/>
              </a:schemeClr>
            </a:solidFill>
            <a:prstDash val="sysDot"/>
            <a:round/>
            <a:headEnd type="none" w="med" len="med"/>
            <a:tailEnd type="none" w="med" len="med"/>
          </a:ln>
          <a:effectLst/>
          <a:scene3d>
            <a:camera prst="orthographicFront">
              <a:rot lat="0" lon="0" rev="108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3" name="TextBox 12"/>
          <p:cNvSpPr txBox="1"/>
          <p:nvPr/>
        </p:nvSpPr>
        <p:spPr>
          <a:xfrm>
            <a:off x="8070552" y="1385455"/>
            <a:ext cx="792104" cy="461665"/>
          </a:xfrm>
          <a:prstGeom prst="rect">
            <a:avLst/>
          </a:prstGeom>
          <a:solidFill>
            <a:srgbClr val="FF6600"/>
          </a:solidFill>
        </p:spPr>
        <p:txBody>
          <a:bodyPr wrap="none" rtlCol="0">
            <a:spAutoFit/>
          </a:bodyPr>
          <a:lstStyle/>
          <a:p>
            <a:pPr>
              <a:buNone/>
            </a:pPr>
            <a:r>
              <a:rPr lang="en-US" dirty="0" smtClean="0">
                <a:latin typeface="Helvetica"/>
                <a:cs typeface="Helvetica"/>
              </a:rPr>
              <a:t>f = 2</a:t>
            </a:r>
            <a:endParaRPr lang="en-US" dirty="0">
              <a:latin typeface="Helvetica"/>
              <a:cs typeface="Helvetica"/>
            </a:endParaRPr>
          </a:p>
        </p:txBody>
      </p:sp>
    </p:spTree>
    <p:extLst>
      <p:ext uri="{BB962C8B-B14F-4D97-AF65-F5344CB8AC3E}">
        <p14:creationId xmlns:p14="http://schemas.microsoft.com/office/powerpoint/2010/main" val="2854935138"/>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L1’s Perspective … if F1,F2 faulty</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189</a:t>
            </a:fld>
            <a:endParaRPr lang="en-US"/>
          </a:p>
        </p:txBody>
      </p:sp>
      <p:sp>
        <p:nvSpPr>
          <p:cNvPr id="5" name="Oval 4"/>
          <p:cNvSpPr/>
          <p:nvPr/>
        </p:nvSpPr>
        <p:spPr bwMode="auto">
          <a:xfrm>
            <a:off x="1967867" y="3604692"/>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smtClean="0">
                <a:ln>
                  <a:noFill/>
                </a:ln>
                <a:solidFill>
                  <a:schemeClr val="tx1"/>
                </a:solidFill>
                <a:effectLst/>
                <a:latin typeface="Helvetica"/>
                <a:cs typeface="Helvetica"/>
              </a:rPr>
              <a:t>L1</a:t>
            </a:r>
          </a:p>
        </p:txBody>
      </p:sp>
      <p:sp>
        <p:nvSpPr>
          <p:cNvPr id="6" name="Oval 5"/>
          <p:cNvSpPr/>
          <p:nvPr/>
        </p:nvSpPr>
        <p:spPr bwMode="auto">
          <a:xfrm>
            <a:off x="5839911" y="2621465"/>
            <a:ext cx="899886" cy="740229"/>
          </a:xfrm>
          <a:prstGeom prst="ellipse">
            <a:avLst/>
          </a:prstGeom>
          <a:solidFill>
            <a:srgbClr val="8DFBEC"/>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R1</a:t>
            </a:r>
          </a:p>
        </p:txBody>
      </p:sp>
      <p:sp>
        <p:nvSpPr>
          <p:cNvPr id="9" name="Oval 8"/>
          <p:cNvSpPr/>
          <p:nvPr/>
        </p:nvSpPr>
        <p:spPr bwMode="auto">
          <a:xfrm>
            <a:off x="5834995" y="4002898"/>
            <a:ext cx="899886" cy="740229"/>
          </a:xfrm>
          <a:prstGeom prst="ellipse">
            <a:avLst/>
          </a:prstGeom>
          <a:solidFill>
            <a:srgbClr val="8DFBEC"/>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R2</a:t>
            </a:r>
          </a:p>
        </p:txBody>
      </p:sp>
      <p:sp>
        <p:nvSpPr>
          <p:cNvPr id="10" name="Oval 9"/>
          <p:cNvSpPr/>
          <p:nvPr/>
        </p:nvSpPr>
        <p:spPr bwMode="auto">
          <a:xfrm>
            <a:off x="4303299" y="4864610"/>
            <a:ext cx="899886" cy="740229"/>
          </a:xfrm>
          <a:prstGeom prst="ellipse">
            <a:avLst/>
          </a:prstGeom>
          <a:solidFill>
            <a:schemeClr val="bg2">
              <a:lumMod val="60000"/>
              <a:lumOff val="4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C</a:t>
            </a:r>
            <a:r>
              <a:rPr lang="en-US" dirty="0">
                <a:latin typeface="Helvetica"/>
                <a:cs typeface="Helvetica"/>
              </a:rPr>
              <a:t>1</a:t>
            </a:r>
            <a:endParaRPr lang="en-US" dirty="0" smtClean="0">
              <a:latin typeface="Helvetica"/>
              <a:cs typeface="Helvetica"/>
            </a:endParaRPr>
          </a:p>
        </p:txBody>
      </p:sp>
      <p:sp>
        <p:nvSpPr>
          <p:cNvPr id="11" name="Oval 10"/>
          <p:cNvSpPr/>
          <p:nvPr/>
        </p:nvSpPr>
        <p:spPr bwMode="auto">
          <a:xfrm>
            <a:off x="3052466" y="1348188"/>
            <a:ext cx="899886" cy="740229"/>
          </a:xfrm>
          <a:prstGeom prst="ellipse">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F1</a:t>
            </a:r>
          </a:p>
        </p:txBody>
      </p:sp>
      <p:sp>
        <p:nvSpPr>
          <p:cNvPr id="12" name="Oval 11"/>
          <p:cNvSpPr/>
          <p:nvPr/>
        </p:nvSpPr>
        <p:spPr bwMode="auto">
          <a:xfrm>
            <a:off x="4320827" y="1338355"/>
            <a:ext cx="899886" cy="740229"/>
          </a:xfrm>
          <a:prstGeom prst="ellipse">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F2</a:t>
            </a:r>
          </a:p>
        </p:txBody>
      </p:sp>
      <p:cxnSp>
        <p:nvCxnSpPr>
          <p:cNvPr id="14" name="Straight Arrow Connector 13"/>
          <p:cNvCxnSpPr>
            <a:stCxn id="6" idx="2"/>
            <a:endCxn id="5" idx="7"/>
          </p:cNvCxnSpPr>
          <p:nvPr/>
        </p:nvCxnSpPr>
        <p:spPr bwMode="auto">
          <a:xfrm flipH="1">
            <a:off x="2735968" y="2991580"/>
            <a:ext cx="3103943" cy="72151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6" name="Straight Arrow Connector 15"/>
          <p:cNvCxnSpPr>
            <a:stCxn id="10" idx="2"/>
            <a:endCxn id="5" idx="5"/>
          </p:cNvCxnSpPr>
          <p:nvPr/>
        </p:nvCxnSpPr>
        <p:spPr bwMode="auto">
          <a:xfrm flipH="1" flipV="1">
            <a:off x="2735968" y="4236517"/>
            <a:ext cx="1567331" cy="99820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8" name="Straight Arrow Connector 17"/>
          <p:cNvCxnSpPr>
            <a:stCxn id="11" idx="3"/>
            <a:endCxn id="5" idx="1"/>
          </p:cNvCxnSpPr>
          <p:nvPr/>
        </p:nvCxnSpPr>
        <p:spPr bwMode="auto">
          <a:xfrm flipH="1">
            <a:off x="2099652" y="1980013"/>
            <a:ext cx="1084599" cy="173308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0" name="Straight Arrow Connector 19"/>
          <p:cNvCxnSpPr>
            <a:stCxn id="12" idx="3"/>
            <a:endCxn id="5" idx="0"/>
          </p:cNvCxnSpPr>
          <p:nvPr/>
        </p:nvCxnSpPr>
        <p:spPr bwMode="auto">
          <a:xfrm flipH="1">
            <a:off x="2417810" y="1970180"/>
            <a:ext cx="2034802" cy="1634512"/>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7" name="Freeform 26"/>
          <p:cNvSpPr/>
          <p:nvPr/>
        </p:nvSpPr>
        <p:spPr bwMode="auto">
          <a:xfrm>
            <a:off x="1691155" y="1858301"/>
            <a:ext cx="4572000" cy="739058"/>
          </a:xfrm>
          <a:custGeom>
            <a:avLst/>
            <a:gdLst>
              <a:gd name="connsiteX0" fmla="*/ 0 w 4572000"/>
              <a:gd name="connsiteY0" fmla="*/ 186813 h 739058"/>
              <a:gd name="connsiteX1" fmla="*/ 2605548 w 4572000"/>
              <a:gd name="connsiteY1" fmla="*/ 707923 h 739058"/>
              <a:gd name="connsiteX2" fmla="*/ 4572000 w 4572000"/>
              <a:gd name="connsiteY2" fmla="*/ 0 h 739058"/>
              <a:gd name="connsiteX3" fmla="*/ 4572000 w 4572000"/>
              <a:gd name="connsiteY3" fmla="*/ 0 h 739058"/>
            </a:gdLst>
            <a:ahLst/>
            <a:cxnLst>
              <a:cxn ang="0">
                <a:pos x="connsiteX0" y="connsiteY0"/>
              </a:cxn>
              <a:cxn ang="0">
                <a:pos x="connsiteX1" y="connsiteY1"/>
              </a:cxn>
              <a:cxn ang="0">
                <a:pos x="connsiteX2" y="connsiteY2"/>
              </a:cxn>
              <a:cxn ang="0">
                <a:pos x="connsiteX3" y="connsiteY3"/>
              </a:cxn>
            </a:cxnLst>
            <a:rect l="l" t="t" r="r" b="b"/>
            <a:pathLst>
              <a:path w="4572000" h="739058">
                <a:moveTo>
                  <a:pt x="0" y="186813"/>
                </a:moveTo>
                <a:cubicBezTo>
                  <a:pt x="921774" y="462935"/>
                  <a:pt x="1843548" y="739058"/>
                  <a:pt x="2605548" y="707923"/>
                </a:cubicBezTo>
                <a:cubicBezTo>
                  <a:pt x="3367548" y="676788"/>
                  <a:pt x="4572000" y="0"/>
                  <a:pt x="4572000" y="0"/>
                </a:cubicBezTo>
                <a:lnTo>
                  <a:pt x="4572000" y="0"/>
                </a:lnTo>
              </a:path>
            </a:pathLst>
          </a:custGeom>
          <a:noFill/>
          <a:ln w="28575" cap="flat" cmpd="sng" algn="ctr">
            <a:solidFill>
              <a:schemeClr val="accent3">
                <a:lumMod val="6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32" name="Freeform 31"/>
          <p:cNvSpPr/>
          <p:nvPr/>
        </p:nvSpPr>
        <p:spPr bwMode="auto">
          <a:xfrm>
            <a:off x="3529779" y="2585884"/>
            <a:ext cx="1142181" cy="3696929"/>
          </a:xfrm>
          <a:custGeom>
            <a:avLst/>
            <a:gdLst>
              <a:gd name="connsiteX0" fmla="*/ 424426 w 1142181"/>
              <a:gd name="connsiteY0" fmla="*/ 0 h 3696929"/>
              <a:gd name="connsiteX1" fmla="*/ 119626 w 1142181"/>
              <a:gd name="connsiteY1" fmla="*/ 1907458 h 3696929"/>
              <a:gd name="connsiteX2" fmla="*/ 1142181 w 1142181"/>
              <a:gd name="connsiteY2" fmla="*/ 3696929 h 3696929"/>
            </a:gdLst>
            <a:ahLst/>
            <a:cxnLst>
              <a:cxn ang="0">
                <a:pos x="connsiteX0" y="connsiteY0"/>
              </a:cxn>
              <a:cxn ang="0">
                <a:pos x="connsiteX1" y="connsiteY1"/>
              </a:cxn>
              <a:cxn ang="0">
                <a:pos x="connsiteX2" y="connsiteY2"/>
              </a:cxn>
            </a:cxnLst>
            <a:rect l="l" t="t" r="r" b="b"/>
            <a:pathLst>
              <a:path w="1142181" h="3696929">
                <a:moveTo>
                  <a:pt x="424426" y="0"/>
                </a:moveTo>
                <a:cubicBezTo>
                  <a:pt x="212213" y="645651"/>
                  <a:pt x="0" y="1291303"/>
                  <a:pt x="119626" y="1907458"/>
                </a:cubicBezTo>
                <a:cubicBezTo>
                  <a:pt x="239252" y="2523613"/>
                  <a:pt x="690716" y="3110271"/>
                  <a:pt x="1142181" y="3696929"/>
                </a:cubicBezTo>
              </a:path>
            </a:pathLst>
          </a:custGeom>
          <a:noFill/>
          <a:ln w="28575" cap="flat" cmpd="sng" algn="ctr">
            <a:solidFill>
              <a:schemeClr val="accent3">
                <a:lumMod val="6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33" name="TextBox 32"/>
          <p:cNvSpPr txBox="1"/>
          <p:nvPr/>
        </p:nvSpPr>
        <p:spPr>
          <a:xfrm>
            <a:off x="1509105" y="3795256"/>
            <a:ext cx="355837" cy="461665"/>
          </a:xfrm>
          <a:prstGeom prst="rect">
            <a:avLst/>
          </a:prstGeom>
          <a:noFill/>
        </p:spPr>
        <p:txBody>
          <a:bodyPr wrap="none" rtlCol="0">
            <a:spAutoFit/>
          </a:bodyPr>
          <a:lstStyle/>
          <a:p>
            <a:pPr>
              <a:buNone/>
            </a:pPr>
            <a:r>
              <a:rPr lang="en-US" dirty="0" smtClean="0">
                <a:latin typeface="Helvetica"/>
                <a:cs typeface="Helvetica"/>
              </a:rPr>
              <a:t>0</a:t>
            </a:r>
            <a:endParaRPr lang="en-US" dirty="0">
              <a:latin typeface="Helvetica"/>
              <a:cs typeface="Helvetica"/>
            </a:endParaRPr>
          </a:p>
        </p:txBody>
      </p:sp>
      <p:sp>
        <p:nvSpPr>
          <p:cNvPr id="34" name="TextBox 33"/>
          <p:cNvSpPr txBox="1"/>
          <p:nvPr/>
        </p:nvSpPr>
        <p:spPr>
          <a:xfrm>
            <a:off x="6843107" y="2767785"/>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35" name="TextBox 34"/>
          <p:cNvSpPr txBox="1"/>
          <p:nvPr/>
        </p:nvSpPr>
        <p:spPr>
          <a:xfrm>
            <a:off x="6828358" y="4119720"/>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36" name="TextBox 35"/>
          <p:cNvSpPr txBox="1"/>
          <p:nvPr/>
        </p:nvSpPr>
        <p:spPr>
          <a:xfrm>
            <a:off x="4733937" y="5619389"/>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37" name="TextBox 36"/>
          <p:cNvSpPr txBox="1"/>
          <p:nvPr/>
        </p:nvSpPr>
        <p:spPr>
          <a:xfrm>
            <a:off x="2521880" y="1758787"/>
            <a:ext cx="458329" cy="461665"/>
          </a:xfrm>
          <a:prstGeom prst="rect">
            <a:avLst/>
          </a:prstGeom>
          <a:noFill/>
        </p:spPr>
        <p:txBody>
          <a:bodyPr wrap="none" rtlCol="0">
            <a:spAutoFit/>
          </a:bodyPr>
          <a:lstStyle/>
          <a:p>
            <a:pPr>
              <a:buNone/>
            </a:pPr>
            <a:r>
              <a:rPr lang="en-US" dirty="0" smtClean="0">
                <a:solidFill>
                  <a:srgbClr val="FF0000"/>
                </a:solidFill>
                <a:latin typeface="Helvetica"/>
                <a:cs typeface="Helvetica"/>
              </a:rPr>
              <a:t>-1</a:t>
            </a:r>
            <a:endParaRPr lang="en-US" dirty="0">
              <a:solidFill>
                <a:srgbClr val="FF0000"/>
              </a:solidFill>
              <a:latin typeface="Helvetica"/>
              <a:cs typeface="Helvetica"/>
            </a:endParaRPr>
          </a:p>
        </p:txBody>
      </p:sp>
      <p:sp>
        <p:nvSpPr>
          <p:cNvPr id="38" name="TextBox 37"/>
          <p:cNvSpPr txBox="1"/>
          <p:nvPr/>
        </p:nvSpPr>
        <p:spPr>
          <a:xfrm>
            <a:off x="4099213" y="2070687"/>
            <a:ext cx="458329" cy="461665"/>
          </a:xfrm>
          <a:prstGeom prst="rect">
            <a:avLst/>
          </a:prstGeom>
          <a:noFill/>
        </p:spPr>
        <p:txBody>
          <a:bodyPr wrap="none" rtlCol="0">
            <a:spAutoFit/>
          </a:bodyPr>
          <a:lstStyle/>
          <a:p>
            <a:pPr>
              <a:buNone/>
            </a:pPr>
            <a:r>
              <a:rPr lang="en-US" dirty="0" smtClean="0">
                <a:solidFill>
                  <a:srgbClr val="FF0000"/>
                </a:solidFill>
                <a:latin typeface="Helvetica"/>
                <a:cs typeface="Helvetica"/>
              </a:rPr>
              <a:t>-1</a:t>
            </a:r>
            <a:endParaRPr lang="en-US" dirty="0">
              <a:solidFill>
                <a:srgbClr val="FF0000"/>
              </a:solidFill>
              <a:latin typeface="Helvetica"/>
              <a:cs typeface="Helvetica"/>
            </a:endParaRPr>
          </a:p>
        </p:txBody>
      </p:sp>
      <p:sp>
        <p:nvSpPr>
          <p:cNvPr id="28" name="Freeform 27"/>
          <p:cNvSpPr/>
          <p:nvPr/>
        </p:nvSpPr>
        <p:spPr bwMode="auto">
          <a:xfrm>
            <a:off x="4513452" y="2515072"/>
            <a:ext cx="1142181" cy="3696929"/>
          </a:xfrm>
          <a:custGeom>
            <a:avLst/>
            <a:gdLst>
              <a:gd name="connsiteX0" fmla="*/ 424426 w 1142181"/>
              <a:gd name="connsiteY0" fmla="*/ 0 h 3696929"/>
              <a:gd name="connsiteX1" fmla="*/ 119626 w 1142181"/>
              <a:gd name="connsiteY1" fmla="*/ 1907458 h 3696929"/>
              <a:gd name="connsiteX2" fmla="*/ 1142181 w 1142181"/>
              <a:gd name="connsiteY2" fmla="*/ 3696929 h 3696929"/>
            </a:gdLst>
            <a:ahLst/>
            <a:cxnLst>
              <a:cxn ang="0">
                <a:pos x="connsiteX0" y="connsiteY0"/>
              </a:cxn>
              <a:cxn ang="0">
                <a:pos x="connsiteX1" y="connsiteY1"/>
              </a:cxn>
              <a:cxn ang="0">
                <a:pos x="connsiteX2" y="connsiteY2"/>
              </a:cxn>
            </a:cxnLst>
            <a:rect l="l" t="t" r="r" b="b"/>
            <a:pathLst>
              <a:path w="1142181" h="3696929">
                <a:moveTo>
                  <a:pt x="424426" y="0"/>
                </a:moveTo>
                <a:cubicBezTo>
                  <a:pt x="212213" y="645651"/>
                  <a:pt x="0" y="1291303"/>
                  <a:pt x="119626" y="1907458"/>
                </a:cubicBezTo>
                <a:cubicBezTo>
                  <a:pt x="239252" y="2523613"/>
                  <a:pt x="690716" y="3110271"/>
                  <a:pt x="1142181" y="3696929"/>
                </a:cubicBezTo>
              </a:path>
            </a:pathLst>
          </a:custGeom>
          <a:noFill/>
          <a:ln w="28575" cap="flat" cmpd="sng" algn="ctr">
            <a:solidFill>
              <a:schemeClr val="accent3">
                <a:lumMod val="65000"/>
              </a:schemeClr>
            </a:solidFill>
            <a:prstDash val="sysDot"/>
            <a:round/>
            <a:headEnd type="none" w="med" len="med"/>
            <a:tailEnd type="none" w="med" len="med"/>
          </a:ln>
          <a:effectLst/>
          <a:scene3d>
            <a:camera prst="orthographicFront">
              <a:rot lat="0" lon="0" rev="108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23" name="TextBox 22"/>
          <p:cNvSpPr txBox="1"/>
          <p:nvPr/>
        </p:nvSpPr>
        <p:spPr>
          <a:xfrm>
            <a:off x="1910591" y="4591073"/>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24" name="TextBox 23"/>
          <p:cNvSpPr txBox="1"/>
          <p:nvPr/>
        </p:nvSpPr>
        <p:spPr>
          <a:xfrm>
            <a:off x="2397288" y="4586156"/>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25" name="TextBox 24"/>
          <p:cNvSpPr txBox="1"/>
          <p:nvPr/>
        </p:nvSpPr>
        <p:spPr>
          <a:xfrm>
            <a:off x="1318570" y="4596634"/>
            <a:ext cx="458329"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26" name="TextBox 25"/>
          <p:cNvSpPr txBox="1"/>
          <p:nvPr/>
        </p:nvSpPr>
        <p:spPr>
          <a:xfrm>
            <a:off x="856454" y="4596634"/>
            <a:ext cx="458329"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29" name="TextBox 28"/>
          <p:cNvSpPr txBox="1"/>
          <p:nvPr/>
        </p:nvSpPr>
        <p:spPr>
          <a:xfrm>
            <a:off x="228673" y="5433464"/>
            <a:ext cx="2868544" cy="461665"/>
          </a:xfrm>
          <a:prstGeom prst="rect">
            <a:avLst/>
          </a:prstGeom>
          <a:solidFill>
            <a:srgbClr val="FFA55D"/>
          </a:solidFill>
        </p:spPr>
        <p:txBody>
          <a:bodyPr wrap="none" rtlCol="0">
            <a:spAutoFit/>
          </a:bodyPr>
          <a:lstStyle/>
          <a:p>
            <a:pPr>
              <a:buNone/>
            </a:pPr>
            <a:r>
              <a:rPr lang="en-US" dirty="0" smtClean="0">
                <a:latin typeface="Helvetica"/>
                <a:cs typeface="Helvetica"/>
              </a:rPr>
              <a:t>L1 must choose ≥ 0</a:t>
            </a:r>
            <a:endParaRPr lang="en-US" dirty="0">
              <a:latin typeface="Helvetica"/>
              <a:cs typeface="Helvetica"/>
            </a:endParaRPr>
          </a:p>
        </p:txBody>
      </p:sp>
      <p:grpSp>
        <p:nvGrpSpPr>
          <p:cNvPr id="30" name="Group 29"/>
          <p:cNvGrpSpPr/>
          <p:nvPr/>
        </p:nvGrpSpPr>
        <p:grpSpPr>
          <a:xfrm>
            <a:off x="882650" y="4606155"/>
            <a:ext cx="466725" cy="428625"/>
            <a:chOff x="762000" y="2800350"/>
            <a:chExt cx="466725" cy="428625"/>
          </a:xfrm>
        </p:grpSpPr>
        <p:sp>
          <p:nvSpPr>
            <p:cNvPr id="31" name="Oval 30"/>
            <p:cNvSpPr/>
            <p:nvPr/>
          </p:nvSpPr>
          <p:spPr bwMode="auto">
            <a:xfrm>
              <a:off x="762000" y="2800350"/>
              <a:ext cx="466725" cy="428625"/>
            </a:xfrm>
            <a:prstGeom prst="ellipse">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cxnSp>
          <p:nvCxnSpPr>
            <p:cNvPr id="39" name="Straight Connector 38"/>
            <p:cNvCxnSpPr>
              <a:stCxn id="31" idx="7"/>
              <a:endCxn id="31" idx="3"/>
            </p:cNvCxnSpPr>
            <p:nvPr/>
          </p:nvCxnSpPr>
          <p:spPr bwMode="auto">
            <a:xfrm flipH="1">
              <a:off x="830350" y="2863121"/>
              <a:ext cx="330025" cy="303083"/>
            </a:xfrm>
            <a:prstGeom prst="line">
              <a:avLst/>
            </a:prstGeom>
            <a:solidFill>
              <a:schemeClr val="accent1"/>
            </a:solidFill>
            <a:ln w="28575" cap="flat" cmpd="sng" algn="ctr">
              <a:solidFill>
                <a:srgbClr val="FF0000"/>
              </a:solidFill>
              <a:prstDash val="solid"/>
              <a:round/>
              <a:headEnd type="none" w="med" len="med"/>
              <a:tailEnd type="none" w="med" len="med"/>
            </a:ln>
            <a:effectLst/>
          </p:spPr>
        </p:cxnSp>
      </p:grpSp>
      <p:grpSp>
        <p:nvGrpSpPr>
          <p:cNvPr id="40" name="Group 39"/>
          <p:cNvGrpSpPr/>
          <p:nvPr/>
        </p:nvGrpSpPr>
        <p:grpSpPr>
          <a:xfrm>
            <a:off x="1377950" y="4606155"/>
            <a:ext cx="466725" cy="428625"/>
            <a:chOff x="762000" y="2800350"/>
            <a:chExt cx="466725" cy="428625"/>
          </a:xfrm>
        </p:grpSpPr>
        <p:sp>
          <p:nvSpPr>
            <p:cNvPr id="41" name="Oval 40"/>
            <p:cNvSpPr/>
            <p:nvPr/>
          </p:nvSpPr>
          <p:spPr bwMode="auto">
            <a:xfrm>
              <a:off x="762000" y="2800350"/>
              <a:ext cx="466725" cy="428625"/>
            </a:xfrm>
            <a:prstGeom prst="ellipse">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cxnSp>
          <p:nvCxnSpPr>
            <p:cNvPr id="42" name="Straight Connector 41"/>
            <p:cNvCxnSpPr>
              <a:stCxn id="41" idx="7"/>
              <a:endCxn id="41" idx="3"/>
            </p:cNvCxnSpPr>
            <p:nvPr/>
          </p:nvCxnSpPr>
          <p:spPr bwMode="auto">
            <a:xfrm flipH="1">
              <a:off x="830350" y="2863121"/>
              <a:ext cx="330025" cy="303083"/>
            </a:xfrm>
            <a:prstGeom prst="line">
              <a:avLst/>
            </a:prstGeom>
            <a:solidFill>
              <a:schemeClr val="accent1"/>
            </a:solidFill>
            <a:ln w="28575"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1291133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Client-Server Model</a:t>
            </a:r>
            <a:endParaRPr lang="en-US" dirty="0">
              <a:latin typeface="Arial" pitchFamily="34" charset="0"/>
              <a:cs typeface="Arial" pitchFamily="34" charset="0"/>
            </a:endParaRPr>
          </a:p>
        </p:txBody>
      </p:sp>
      <p:pic>
        <p:nvPicPr>
          <p:cNvPr id="13" name="Picture 7" descr="MCj04316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146" y="169641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457200" y="4806950"/>
            <a:ext cx="1417637" cy="914400"/>
          </a:xfrm>
          <a:prstGeom prst="rect">
            <a:avLst/>
          </a:prstGeom>
          <a:noFill/>
        </p:spPr>
        <p:txBody>
          <a:bodyPr wrap="none" rtlCol="0" anchor="ctr">
            <a:noAutofit/>
          </a:bodyPr>
          <a:lstStyle/>
          <a:p>
            <a:pPr algn="ctr">
              <a:buNone/>
            </a:pPr>
            <a:r>
              <a:rPr lang="en-US" sz="2400" dirty="0" smtClean="0">
                <a:latin typeface="Arial" pitchFamily="34" charset="0"/>
                <a:cs typeface="Arial" pitchFamily="34" charset="0"/>
              </a:rPr>
              <a:t>Server</a:t>
            </a:r>
          </a:p>
        </p:txBody>
      </p:sp>
      <p:sp>
        <p:nvSpPr>
          <p:cNvPr id="18" name="TextBox 17"/>
          <p:cNvSpPr txBox="1"/>
          <p:nvPr/>
        </p:nvSpPr>
        <p:spPr>
          <a:xfrm>
            <a:off x="457200" y="1905968"/>
            <a:ext cx="1417637" cy="914400"/>
          </a:xfrm>
          <a:prstGeom prst="rect">
            <a:avLst/>
          </a:prstGeom>
          <a:noFill/>
        </p:spPr>
        <p:txBody>
          <a:bodyPr wrap="none" rtlCol="0" anchor="ctr">
            <a:noAutofit/>
          </a:bodyPr>
          <a:lstStyle/>
          <a:p>
            <a:pPr algn="ctr">
              <a:buNone/>
            </a:pPr>
            <a:r>
              <a:rPr lang="en-US" sz="2400" dirty="0" smtClean="0">
                <a:latin typeface="Arial" pitchFamily="34" charset="0"/>
                <a:cs typeface="Arial" pitchFamily="34" charset="0"/>
              </a:rPr>
              <a:t>Client</a:t>
            </a:r>
          </a:p>
        </p:txBody>
      </p:sp>
      <p:pic>
        <p:nvPicPr>
          <p:cNvPr id="12" name="Picture 6" descr="MCj04316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069119" y="4896200"/>
            <a:ext cx="1295400" cy="1295400"/>
          </a:xfrm>
          <a:prstGeom prst="rect">
            <a:avLst/>
          </a:prstGeom>
          <a:noFill/>
        </p:spPr>
      </p:pic>
      <p:cxnSp>
        <p:nvCxnSpPr>
          <p:cNvPr id="24" name="Straight Arrow Connector 23"/>
          <p:cNvCxnSpPr/>
          <p:nvPr/>
        </p:nvCxnSpPr>
        <p:spPr>
          <a:xfrm flipH="1">
            <a:off x="4401848" y="3029918"/>
            <a:ext cx="1" cy="1665907"/>
          </a:xfrm>
          <a:prstGeom prst="straightConnector1">
            <a:avLst/>
          </a:prstGeom>
          <a:ln w="19050">
            <a:solidFill>
              <a:srgbClr val="2E924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97719" y="6191600"/>
            <a:ext cx="1030755" cy="342900"/>
          </a:xfrm>
          <a:prstGeom prst="rect">
            <a:avLst/>
          </a:prstGeom>
          <a:noFill/>
        </p:spPr>
        <p:txBody>
          <a:bodyPr wrap="none" rtlCol="0" anchor="ctr">
            <a:noAutofit/>
          </a:bodyPr>
          <a:lstStyle/>
          <a:p>
            <a:pPr algn="ctr">
              <a:buNone/>
            </a:pPr>
            <a:r>
              <a:rPr lang="en-US" sz="2000" b="1" dirty="0">
                <a:solidFill>
                  <a:srgbClr val="2E9246"/>
                </a:solidFill>
                <a:latin typeface="Arial" pitchFamily="34" charset="0"/>
                <a:ea typeface="Verdana" pitchFamily="34" charset="0"/>
                <a:cs typeface="Arial" pitchFamily="34" charset="0"/>
              </a:rPr>
              <a:t>s</a:t>
            </a:r>
            <a:r>
              <a:rPr lang="en-US" sz="2000" b="1" dirty="0" smtClean="0">
                <a:solidFill>
                  <a:srgbClr val="2E9246"/>
                </a:solidFill>
                <a:latin typeface="Arial" pitchFamily="34" charset="0"/>
                <a:ea typeface="Verdana" pitchFamily="34" charset="0"/>
                <a:cs typeface="Arial" pitchFamily="34" charset="0"/>
              </a:rPr>
              <a:t>tate 0</a:t>
            </a:r>
          </a:p>
        </p:txBody>
      </p:sp>
      <p:sp>
        <p:nvSpPr>
          <p:cNvPr id="15" name="TextBox 14"/>
          <p:cNvSpPr txBox="1"/>
          <p:nvPr/>
        </p:nvSpPr>
        <p:spPr>
          <a:xfrm>
            <a:off x="2979700" y="3691421"/>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command A</a:t>
            </a:r>
          </a:p>
        </p:txBody>
      </p:sp>
    </p:spTree>
    <p:extLst>
      <p:ext uri="{BB962C8B-B14F-4D97-AF65-F5344CB8AC3E}">
        <p14:creationId xmlns:p14="http://schemas.microsoft.com/office/powerpoint/2010/main" val="362567973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L1’s Perspective … if </a:t>
            </a:r>
            <a:r>
              <a:rPr lang="en-US" dirty="0" smtClean="0"/>
              <a:t>R1,R2 </a:t>
            </a:r>
            <a:r>
              <a:rPr lang="en-US" dirty="0"/>
              <a:t>faulty</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190</a:t>
            </a:fld>
            <a:endParaRPr lang="en-US"/>
          </a:p>
        </p:txBody>
      </p:sp>
      <p:sp>
        <p:nvSpPr>
          <p:cNvPr id="5" name="Oval 4"/>
          <p:cNvSpPr/>
          <p:nvPr/>
        </p:nvSpPr>
        <p:spPr bwMode="auto">
          <a:xfrm>
            <a:off x="1967867" y="3604692"/>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smtClean="0">
                <a:ln>
                  <a:noFill/>
                </a:ln>
                <a:solidFill>
                  <a:schemeClr val="tx1"/>
                </a:solidFill>
                <a:effectLst/>
                <a:latin typeface="Helvetica"/>
                <a:cs typeface="Helvetica"/>
              </a:rPr>
              <a:t>L1</a:t>
            </a:r>
          </a:p>
        </p:txBody>
      </p:sp>
      <p:sp>
        <p:nvSpPr>
          <p:cNvPr id="6" name="Oval 5"/>
          <p:cNvSpPr/>
          <p:nvPr/>
        </p:nvSpPr>
        <p:spPr bwMode="auto">
          <a:xfrm>
            <a:off x="5839911" y="2621465"/>
            <a:ext cx="899886" cy="740229"/>
          </a:xfrm>
          <a:prstGeom prst="ellipse">
            <a:avLst/>
          </a:prstGeom>
          <a:solidFill>
            <a:srgbClr val="8DFBEC"/>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R1</a:t>
            </a:r>
          </a:p>
        </p:txBody>
      </p:sp>
      <p:sp>
        <p:nvSpPr>
          <p:cNvPr id="9" name="Oval 8"/>
          <p:cNvSpPr/>
          <p:nvPr/>
        </p:nvSpPr>
        <p:spPr bwMode="auto">
          <a:xfrm>
            <a:off x="5834995" y="4002898"/>
            <a:ext cx="899886" cy="740229"/>
          </a:xfrm>
          <a:prstGeom prst="ellipse">
            <a:avLst/>
          </a:prstGeom>
          <a:solidFill>
            <a:srgbClr val="8DFBEC"/>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R2</a:t>
            </a:r>
          </a:p>
        </p:txBody>
      </p:sp>
      <p:sp>
        <p:nvSpPr>
          <p:cNvPr id="10" name="Oval 9"/>
          <p:cNvSpPr/>
          <p:nvPr/>
        </p:nvSpPr>
        <p:spPr bwMode="auto">
          <a:xfrm>
            <a:off x="4303299" y="4864610"/>
            <a:ext cx="899886" cy="740229"/>
          </a:xfrm>
          <a:prstGeom prst="ellipse">
            <a:avLst/>
          </a:prstGeom>
          <a:solidFill>
            <a:schemeClr val="bg2">
              <a:lumMod val="60000"/>
              <a:lumOff val="4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C</a:t>
            </a:r>
            <a:r>
              <a:rPr lang="en-US" dirty="0">
                <a:latin typeface="Helvetica"/>
                <a:cs typeface="Helvetica"/>
              </a:rPr>
              <a:t>1</a:t>
            </a:r>
            <a:endParaRPr lang="en-US" dirty="0" smtClean="0">
              <a:latin typeface="Helvetica"/>
              <a:cs typeface="Helvetica"/>
            </a:endParaRPr>
          </a:p>
        </p:txBody>
      </p:sp>
      <p:sp>
        <p:nvSpPr>
          <p:cNvPr id="11" name="Oval 10"/>
          <p:cNvSpPr/>
          <p:nvPr/>
        </p:nvSpPr>
        <p:spPr bwMode="auto">
          <a:xfrm>
            <a:off x="3052466" y="1348188"/>
            <a:ext cx="899886" cy="740229"/>
          </a:xfrm>
          <a:prstGeom prst="ellipse">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F1</a:t>
            </a:r>
          </a:p>
        </p:txBody>
      </p:sp>
      <p:sp>
        <p:nvSpPr>
          <p:cNvPr id="12" name="Oval 11"/>
          <p:cNvSpPr/>
          <p:nvPr/>
        </p:nvSpPr>
        <p:spPr bwMode="auto">
          <a:xfrm>
            <a:off x="4320827" y="1338355"/>
            <a:ext cx="899886" cy="740229"/>
          </a:xfrm>
          <a:prstGeom prst="ellipse">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F2</a:t>
            </a:r>
          </a:p>
        </p:txBody>
      </p:sp>
      <p:cxnSp>
        <p:nvCxnSpPr>
          <p:cNvPr id="14" name="Straight Arrow Connector 13"/>
          <p:cNvCxnSpPr>
            <a:stCxn id="6" idx="2"/>
            <a:endCxn id="5" idx="7"/>
          </p:cNvCxnSpPr>
          <p:nvPr/>
        </p:nvCxnSpPr>
        <p:spPr bwMode="auto">
          <a:xfrm flipH="1">
            <a:off x="2735968" y="2991580"/>
            <a:ext cx="3103943" cy="72151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6" name="Straight Arrow Connector 15"/>
          <p:cNvCxnSpPr>
            <a:stCxn id="10" idx="2"/>
            <a:endCxn id="5" idx="5"/>
          </p:cNvCxnSpPr>
          <p:nvPr/>
        </p:nvCxnSpPr>
        <p:spPr bwMode="auto">
          <a:xfrm flipH="1" flipV="1">
            <a:off x="2735968" y="4236517"/>
            <a:ext cx="1567331" cy="99820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8" name="Straight Arrow Connector 17"/>
          <p:cNvCxnSpPr>
            <a:stCxn id="11" idx="3"/>
            <a:endCxn id="5" idx="1"/>
          </p:cNvCxnSpPr>
          <p:nvPr/>
        </p:nvCxnSpPr>
        <p:spPr bwMode="auto">
          <a:xfrm flipH="1">
            <a:off x="2099652" y="1980013"/>
            <a:ext cx="1084599" cy="173308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0" name="Straight Arrow Connector 19"/>
          <p:cNvCxnSpPr>
            <a:stCxn id="12" idx="3"/>
            <a:endCxn id="5" idx="0"/>
          </p:cNvCxnSpPr>
          <p:nvPr/>
        </p:nvCxnSpPr>
        <p:spPr bwMode="auto">
          <a:xfrm flipH="1">
            <a:off x="2417810" y="1970180"/>
            <a:ext cx="2034802" cy="1634512"/>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7" name="Freeform 26"/>
          <p:cNvSpPr/>
          <p:nvPr/>
        </p:nvSpPr>
        <p:spPr bwMode="auto">
          <a:xfrm>
            <a:off x="1691155" y="1858301"/>
            <a:ext cx="4572000" cy="739058"/>
          </a:xfrm>
          <a:custGeom>
            <a:avLst/>
            <a:gdLst>
              <a:gd name="connsiteX0" fmla="*/ 0 w 4572000"/>
              <a:gd name="connsiteY0" fmla="*/ 186813 h 739058"/>
              <a:gd name="connsiteX1" fmla="*/ 2605548 w 4572000"/>
              <a:gd name="connsiteY1" fmla="*/ 707923 h 739058"/>
              <a:gd name="connsiteX2" fmla="*/ 4572000 w 4572000"/>
              <a:gd name="connsiteY2" fmla="*/ 0 h 739058"/>
              <a:gd name="connsiteX3" fmla="*/ 4572000 w 4572000"/>
              <a:gd name="connsiteY3" fmla="*/ 0 h 739058"/>
            </a:gdLst>
            <a:ahLst/>
            <a:cxnLst>
              <a:cxn ang="0">
                <a:pos x="connsiteX0" y="connsiteY0"/>
              </a:cxn>
              <a:cxn ang="0">
                <a:pos x="connsiteX1" y="connsiteY1"/>
              </a:cxn>
              <a:cxn ang="0">
                <a:pos x="connsiteX2" y="connsiteY2"/>
              </a:cxn>
              <a:cxn ang="0">
                <a:pos x="connsiteX3" y="connsiteY3"/>
              </a:cxn>
            </a:cxnLst>
            <a:rect l="l" t="t" r="r" b="b"/>
            <a:pathLst>
              <a:path w="4572000" h="739058">
                <a:moveTo>
                  <a:pt x="0" y="186813"/>
                </a:moveTo>
                <a:cubicBezTo>
                  <a:pt x="921774" y="462935"/>
                  <a:pt x="1843548" y="739058"/>
                  <a:pt x="2605548" y="707923"/>
                </a:cubicBezTo>
                <a:cubicBezTo>
                  <a:pt x="3367548" y="676788"/>
                  <a:pt x="4572000" y="0"/>
                  <a:pt x="4572000" y="0"/>
                </a:cubicBezTo>
                <a:lnTo>
                  <a:pt x="4572000" y="0"/>
                </a:lnTo>
              </a:path>
            </a:pathLst>
          </a:custGeom>
          <a:noFill/>
          <a:ln w="28575" cap="flat" cmpd="sng" algn="ctr">
            <a:solidFill>
              <a:schemeClr val="accent3">
                <a:lumMod val="6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32" name="Freeform 31"/>
          <p:cNvSpPr/>
          <p:nvPr/>
        </p:nvSpPr>
        <p:spPr bwMode="auto">
          <a:xfrm>
            <a:off x="3529779" y="2585884"/>
            <a:ext cx="1142181" cy="3696929"/>
          </a:xfrm>
          <a:custGeom>
            <a:avLst/>
            <a:gdLst>
              <a:gd name="connsiteX0" fmla="*/ 424426 w 1142181"/>
              <a:gd name="connsiteY0" fmla="*/ 0 h 3696929"/>
              <a:gd name="connsiteX1" fmla="*/ 119626 w 1142181"/>
              <a:gd name="connsiteY1" fmla="*/ 1907458 h 3696929"/>
              <a:gd name="connsiteX2" fmla="*/ 1142181 w 1142181"/>
              <a:gd name="connsiteY2" fmla="*/ 3696929 h 3696929"/>
            </a:gdLst>
            <a:ahLst/>
            <a:cxnLst>
              <a:cxn ang="0">
                <a:pos x="connsiteX0" y="connsiteY0"/>
              </a:cxn>
              <a:cxn ang="0">
                <a:pos x="connsiteX1" y="connsiteY1"/>
              </a:cxn>
              <a:cxn ang="0">
                <a:pos x="connsiteX2" y="connsiteY2"/>
              </a:cxn>
            </a:cxnLst>
            <a:rect l="l" t="t" r="r" b="b"/>
            <a:pathLst>
              <a:path w="1142181" h="3696929">
                <a:moveTo>
                  <a:pt x="424426" y="0"/>
                </a:moveTo>
                <a:cubicBezTo>
                  <a:pt x="212213" y="645651"/>
                  <a:pt x="0" y="1291303"/>
                  <a:pt x="119626" y="1907458"/>
                </a:cubicBezTo>
                <a:cubicBezTo>
                  <a:pt x="239252" y="2523613"/>
                  <a:pt x="690716" y="3110271"/>
                  <a:pt x="1142181" y="3696929"/>
                </a:cubicBezTo>
              </a:path>
            </a:pathLst>
          </a:custGeom>
          <a:noFill/>
          <a:ln w="28575" cap="flat" cmpd="sng" algn="ctr">
            <a:solidFill>
              <a:schemeClr val="accent3">
                <a:lumMod val="6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33" name="TextBox 32"/>
          <p:cNvSpPr txBox="1"/>
          <p:nvPr/>
        </p:nvSpPr>
        <p:spPr>
          <a:xfrm>
            <a:off x="1509105" y="3795256"/>
            <a:ext cx="355837" cy="461665"/>
          </a:xfrm>
          <a:prstGeom prst="rect">
            <a:avLst/>
          </a:prstGeom>
          <a:noFill/>
        </p:spPr>
        <p:txBody>
          <a:bodyPr wrap="none" rtlCol="0">
            <a:spAutoFit/>
          </a:bodyPr>
          <a:lstStyle/>
          <a:p>
            <a:pPr>
              <a:buNone/>
            </a:pPr>
            <a:r>
              <a:rPr lang="en-US" dirty="0" smtClean="0">
                <a:latin typeface="Helvetica"/>
                <a:cs typeface="Helvetica"/>
              </a:rPr>
              <a:t>0</a:t>
            </a:r>
            <a:endParaRPr lang="en-US" dirty="0">
              <a:latin typeface="Helvetica"/>
              <a:cs typeface="Helvetica"/>
            </a:endParaRPr>
          </a:p>
        </p:txBody>
      </p:sp>
      <p:sp>
        <p:nvSpPr>
          <p:cNvPr id="34" name="TextBox 33"/>
          <p:cNvSpPr txBox="1"/>
          <p:nvPr/>
        </p:nvSpPr>
        <p:spPr>
          <a:xfrm>
            <a:off x="6843107" y="2767785"/>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35" name="TextBox 34"/>
          <p:cNvSpPr txBox="1"/>
          <p:nvPr/>
        </p:nvSpPr>
        <p:spPr>
          <a:xfrm>
            <a:off x="6828358" y="4119720"/>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36" name="TextBox 35"/>
          <p:cNvSpPr txBox="1"/>
          <p:nvPr/>
        </p:nvSpPr>
        <p:spPr>
          <a:xfrm>
            <a:off x="4733937" y="5619389"/>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28" name="Freeform 27"/>
          <p:cNvSpPr/>
          <p:nvPr/>
        </p:nvSpPr>
        <p:spPr bwMode="auto">
          <a:xfrm>
            <a:off x="4513452" y="2515072"/>
            <a:ext cx="1142181" cy="3696929"/>
          </a:xfrm>
          <a:custGeom>
            <a:avLst/>
            <a:gdLst>
              <a:gd name="connsiteX0" fmla="*/ 424426 w 1142181"/>
              <a:gd name="connsiteY0" fmla="*/ 0 h 3696929"/>
              <a:gd name="connsiteX1" fmla="*/ 119626 w 1142181"/>
              <a:gd name="connsiteY1" fmla="*/ 1907458 h 3696929"/>
              <a:gd name="connsiteX2" fmla="*/ 1142181 w 1142181"/>
              <a:gd name="connsiteY2" fmla="*/ 3696929 h 3696929"/>
            </a:gdLst>
            <a:ahLst/>
            <a:cxnLst>
              <a:cxn ang="0">
                <a:pos x="connsiteX0" y="connsiteY0"/>
              </a:cxn>
              <a:cxn ang="0">
                <a:pos x="connsiteX1" y="connsiteY1"/>
              </a:cxn>
              <a:cxn ang="0">
                <a:pos x="connsiteX2" y="connsiteY2"/>
              </a:cxn>
            </a:cxnLst>
            <a:rect l="l" t="t" r="r" b="b"/>
            <a:pathLst>
              <a:path w="1142181" h="3696929">
                <a:moveTo>
                  <a:pt x="424426" y="0"/>
                </a:moveTo>
                <a:cubicBezTo>
                  <a:pt x="212213" y="645651"/>
                  <a:pt x="0" y="1291303"/>
                  <a:pt x="119626" y="1907458"/>
                </a:cubicBezTo>
                <a:cubicBezTo>
                  <a:pt x="239252" y="2523613"/>
                  <a:pt x="690716" y="3110271"/>
                  <a:pt x="1142181" y="3696929"/>
                </a:cubicBezTo>
              </a:path>
            </a:pathLst>
          </a:custGeom>
          <a:noFill/>
          <a:ln w="28575" cap="flat" cmpd="sng" algn="ctr">
            <a:solidFill>
              <a:schemeClr val="accent3">
                <a:lumMod val="65000"/>
              </a:schemeClr>
            </a:solidFill>
            <a:prstDash val="sysDot"/>
            <a:round/>
            <a:headEnd type="none" w="med" len="med"/>
            <a:tailEnd type="none" w="med" len="med"/>
          </a:ln>
          <a:effectLst/>
          <a:scene3d>
            <a:camera prst="orthographicFront">
              <a:rot lat="0" lon="0" rev="108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23" name="TextBox 22"/>
          <p:cNvSpPr txBox="1"/>
          <p:nvPr/>
        </p:nvSpPr>
        <p:spPr>
          <a:xfrm>
            <a:off x="2521880" y="1758787"/>
            <a:ext cx="458329" cy="461665"/>
          </a:xfrm>
          <a:prstGeom prst="rect">
            <a:avLst/>
          </a:prstGeom>
          <a:noFill/>
        </p:spPr>
        <p:txBody>
          <a:bodyPr wrap="none" rtlCol="0">
            <a:spAutoFit/>
          </a:bodyPr>
          <a:lstStyle/>
          <a:p>
            <a:pPr>
              <a:buNone/>
            </a:pPr>
            <a:r>
              <a:rPr lang="en-US" dirty="0" smtClean="0">
                <a:solidFill>
                  <a:srgbClr val="FF0000"/>
                </a:solidFill>
                <a:latin typeface="Helvetica"/>
                <a:cs typeface="Helvetica"/>
              </a:rPr>
              <a:t>-1</a:t>
            </a:r>
            <a:endParaRPr lang="en-US" dirty="0">
              <a:solidFill>
                <a:srgbClr val="FF0000"/>
              </a:solidFill>
              <a:latin typeface="Helvetica"/>
              <a:cs typeface="Helvetica"/>
            </a:endParaRPr>
          </a:p>
        </p:txBody>
      </p:sp>
      <p:sp>
        <p:nvSpPr>
          <p:cNvPr id="24" name="TextBox 23"/>
          <p:cNvSpPr txBox="1"/>
          <p:nvPr/>
        </p:nvSpPr>
        <p:spPr>
          <a:xfrm>
            <a:off x="4099213" y="2070687"/>
            <a:ext cx="458329" cy="461665"/>
          </a:xfrm>
          <a:prstGeom prst="rect">
            <a:avLst/>
          </a:prstGeom>
          <a:noFill/>
        </p:spPr>
        <p:txBody>
          <a:bodyPr wrap="none" rtlCol="0">
            <a:spAutoFit/>
          </a:bodyPr>
          <a:lstStyle/>
          <a:p>
            <a:pPr>
              <a:buNone/>
            </a:pPr>
            <a:r>
              <a:rPr lang="en-US" dirty="0" smtClean="0">
                <a:solidFill>
                  <a:srgbClr val="FF0000"/>
                </a:solidFill>
                <a:latin typeface="Helvetica"/>
                <a:cs typeface="Helvetica"/>
              </a:rPr>
              <a:t>-1</a:t>
            </a:r>
            <a:endParaRPr lang="en-US" dirty="0">
              <a:solidFill>
                <a:srgbClr val="FF0000"/>
              </a:solidFill>
              <a:latin typeface="Helvetica"/>
              <a:cs typeface="Helvetica"/>
            </a:endParaRPr>
          </a:p>
        </p:txBody>
      </p:sp>
      <p:sp>
        <p:nvSpPr>
          <p:cNvPr id="25" name="TextBox 24"/>
          <p:cNvSpPr txBox="1"/>
          <p:nvPr/>
        </p:nvSpPr>
        <p:spPr>
          <a:xfrm>
            <a:off x="1864409" y="4606468"/>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26" name="TextBox 25"/>
          <p:cNvSpPr txBox="1"/>
          <p:nvPr/>
        </p:nvSpPr>
        <p:spPr>
          <a:xfrm>
            <a:off x="2351106" y="4601551"/>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29" name="TextBox 28"/>
          <p:cNvSpPr txBox="1"/>
          <p:nvPr/>
        </p:nvSpPr>
        <p:spPr>
          <a:xfrm>
            <a:off x="1272388" y="4596635"/>
            <a:ext cx="458329"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30" name="TextBox 29"/>
          <p:cNvSpPr txBox="1"/>
          <p:nvPr/>
        </p:nvSpPr>
        <p:spPr>
          <a:xfrm>
            <a:off x="810272" y="4596635"/>
            <a:ext cx="458329"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31" name="TextBox 30"/>
          <p:cNvSpPr txBox="1"/>
          <p:nvPr/>
        </p:nvSpPr>
        <p:spPr>
          <a:xfrm>
            <a:off x="236370" y="5987647"/>
            <a:ext cx="2868544" cy="461665"/>
          </a:xfrm>
          <a:prstGeom prst="rect">
            <a:avLst/>
          </a:prstGeom>
          <a:solidFill>
            <a:srgbClr val="FF6600"/>
          </a:solidFill>
        </p:spPr>
        <p:txBody>
          <a:bodyPr wrap="none" rtlCol="0">
            <a:spAutoFit/>
          </a:bodyPr>
          <a:lstStyle/>
          <a:p>
            <a:pPr>
              <a:buNone/>
            </a:pPr>
            <a:r>
              <a:rPr lang="en-US" dirty="0" smtClean="0">
                <a:latin typeface="Helvetica"/>
                <a:cs typeface="Helvetica"/>
              </a:rPr>
              <a:t>L1 must choose ≤ 0</a:t>
            </a:r>
            <a:endParaRPr lang="en-US" dirty="0">
              <a:latin typeface="Helvetica"/>
              <a:cs typeface="Helvetica"/>
            </a:endParaRPr>
          </a:p>
        </p:txBody>
      </p:sp>
      <p:grpSp>
        <p:nvGrpSpPr>
          <p:cNvPr id="39" name="Group 38"/>
          <p:cNvGrpSpPr/>
          <p:nvPr/>
        </p:nvGrpSpPr>
        <p:grpSpPr>
          <a:xfrm>
            <a:off x="1788968" y="4615681"/>
            <a:ext cx="466725" cy="428625"/>
            <a:chOff x="762000" y="2800350"/>
            <a:chExt cx="466725" cy="428625"/>
          </a:xfrm>
        </p:grpSpPr>
        <p:sp>
          <p:nvSpPr>
            <p:cNvPr id="40" name="Oval 39"/>
            <p:cNvSpPr/>
            <p:nvPr/>
          </p:nvSpPr>
          <p:spPr bwMode="auto">
            <a:xfrm>
              <a:off x="762000" y="2800350"/>
              <a:ext cx="466725" cy="428625"/>
            </a:xfrm>
            <a:prstGeom prst="ellipse">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cxnSp>
          <p:nvCxnSpPr>
            <p:cNvPr id="41" name="Straight Connector 40"/>
            <p:cNvCxnSpPr>
              <a:stCxn id="40" idx="7"/>
              <a:endCxn id="40" idx="3"/>
            </p:cNvCxnSpPr>
            <p:nvPr/>
          </p:nvCxnSpPr>
          <p:spPr bwMode="auto">
            <a:xfrm flipH="1">
              <a:off x="830350" y="2863121"/>
              <a:ext cx="330025" cy="303083"/>
            </a:xfrm>
            <a:prstGeom prst="line">
              <a:avLst/>
            </a:prstGeom>
            <a:solidFill>
              <a:schemeClr val="accent1"/>
            </a:solidFill>
            <a:ln w="28575" cap="flat" cmpd="sng" algn="ctr">
              <a:solidFill>
                <a:srgbClr val="FF0000"/>
              </a:solidFill>
              <a:prstDash val="solid"/>
              <a:round/>
              <a:headEnd type="none" w="med" len="med"/>
              <a:tailEnd type="none" w="med" len="med"/>
            </a:ln>
            <a:effectLst/>
          </p:spPr>
        </p:cxnSp>
      </p:grpSp>
      <p:grpSp>
        <p:nvGrpSpPr>
          <p:cNvPr id="42" name="Group 41"/>
          <p:cNvGrpSpPr/>
          <p:nvPr/>
        </p:nvGrpSpPr>
        <p:grpSpPr>
          <a:xfrm>
            <a:off x="2284268" y="4606156"/>
            <a:ext cx="466725" cy="428625"/>
            <a:chOff x="762000" y="2800350"/>
            <a:chExt cx="466725" cy="428625"/>
          </a:xfrm>
        </p:grpSpPr>
        <p:sp>
          <p:nvSpPr>
            <p:cNvPr id="43" name="Oval 42"/>
            <p:cNvSpPr/>
            <p:nvPr/>
          </p:nvSpPr>
          <p:spPr bwMode="auto">
            <a:xfrm>
              <a:off x="762000" y="2800350"/>
              <a:ext cx="466725" cy="428625"/>
            </a:xfrm>
            <a:prstGeom prst="ellipse">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cxnSp>
          <p:nvCxnSpPr>
            <p:cNvPr id="44" name="Straight Connector 43"/>
            <p:cNvCxnSpPr>
              <a:stCxn id="43" idx="7"/>
              <a:endCxn id="43" idx="3"/>
            </p:cNvCxnSpPr>
            <p:nvPr/>
          </p:nvCxnSpPr>
          <p:spPr bwMode="auto">
            <a:xfrm flipH="1">
              <a:off x="830350" y="2863121"/>
              <a:ext cx="330025" cy="303083"/>
            </a:xfrm>
            <a:prstGeom prst="line">
              <a:avLst/>
            </a:prstGeom>
            <a:solidFill>
              <a:schemeClr val="accent1"/>
            </a:solidFill>
            <a:ln w="28575"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167767684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L1’s Perspective … if </a:t>
            </a:r>
            <a:r>
              <a:rPr lang="en-US" dirty="0" smtClean="0"/>
              <a:t>R1,R2 </a:t>
            </a:r>
            <a:r>
              <a:rPr lang="en-US" dirty="0"/>
              <a:t>faulty</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191</a:t>
            </a:fld>
            <a:endParaRPr lang="en-US"/>
          </a:p>
        </p:txBody>
      </p:sp>
      <p:sp>
        <p:nvSpPr>
          <p:cNvPr id="5" name="Oval 4"/>
          <p:cNvSpPr/>
          <p:nvPr/>
        </p:nvSpPr>
        <p:spPr bwMode="auto">
          <a:xfrm>
            <a:off x="1967867" y="3604692"/>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smtClean="0">
                <a:ln>
                  <a:noFill/>
                </a:ln>
                <a:solidFill>
                  <a:schemeClr val="tx1"/>
                </a:solidFill>
                <a:effectLst/>
                <a:latin typeface="Helvetica"/>
                <a:cs typeface="Helvetica"/>
              </a:rPr>
              <a:t>L1</a:t>
            </a:r>
          </a:p>
        </p:txBody>
      </p:sp>
      <p:sp>
        <p:nvSpPr>
          <p:cNvPr id="6" name="Oval 5"/>
          <p:cNvSpPr/>
          <p:nvPr/>
        </p:nvSpPr>
        <p:spPr bwMode="auto">
          <a:xfrm>
            <a:off x="5839911" y="2621465"/>
            <a:ext cx="899886" cy="740229"/>
          </a:xfrm>
          <a:prstGeom prst="ellipse">
            <a:avLst/>
          </a:prstGeom>
          <a:solidFill>
            <a:srgbClr val="8DFBEC"/>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R1</a:t>
            </a:r>
          </a:p>
        </p:txBody>
      </p:sp>
      <p:sp>
        <p:nvSpPr>
          <p:cNvPr id="9" name="Oval 8"/>
          <p:cNvSpPr/>
          <p:nvPr/>
        </p:nvSpPr>
        <p:spPr bwMode="auto">
          <a:xfrm>
            <a:off x="5834995" y="4002898"/>
            <a:ext cx="899886" cy="740229"/>
          </a:xfrm>
          <a:prstGeom prst="ellipse">
            <a:avLst/>
          </a:prstGeom>
          <a:solidFill>
            <a:srgbClr val="8DFBEC"/>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R2</a:t>
            </a:r>
          </a:p>
        </p:txBody>
      </p:sp>
      <p:sp>
        <p:nvSpPr>
          <p:cNvPr id="10" name="Oval 9"/>
          <p:cNvSpPr/>
          <p:nvPr/>
        </p:nvSpPr>
        <p:spPr bwMode="auto">
          <a:xfrm>
            <a:off x="4303299" y="4864610"/>
            <a:ext cx="899886" cy="740229"/>
          </a:xfrm>
          <a:prstGeom prst="ellipse">
            <a:avLst/>
          </a:prstGeom>
          <a:solidFill>
            <a:schemeClr val="bg2">
              <a:lumMod val="60000"/>
              <a:lumOff val="4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C</a:t>
            </a:r>
            <a:r>
              <a:rPr lang="en-US" dirty="0">
                <a:latin typeface="Helvetica"/>
                <a:cs typeface="Helvetica"/>
              </a:rPr>
              <a:t>1</a:t>
            </a:r>
            <a:endParaRPr lang="en-US" dirty="0" smtClean="0">
              <a:latin typeface="Helvetica"/>
              <a:cs typeface="Helvetica"/>
            </a:endParaRPr>
          </a:p>
        </p:txBody>
      </p:sp>
      <p:sp>
        <p:nvSpPr>
          <p:cNvPr id="11" name="Oval 10"/>
          <p:cNvSpPr/>
          <p:nvPr/>
        </p:nvSpPr>
        <p:spPr bwMode="auto">
          <a:xfrm>
            <a:off x="3052466" y="1348188"/>
            <a:ext cx="899886" cy="740229"/>
          </a:xfrm>
          <a:prstGeom prst="ellipse">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F1</a:t>
            </a:r>
          </a:p>
        </p:txBody>
      </p:sp>
      <p:sp>
        <p:nvSpPr>
          <p:cNvPr id="12" name="Oval 11"/>
          <p:cNvSpPr/>
          <p:nvPr/>
        </p:nvSpPr>
        <p:spPr bwMode="auto">
          <a:xfrm>
            <a:off x="4320827" y="1338355"/>
            <a:ext cx="899886" cy="740229"/>
          </a:xfrm>
          <a:prstGeom prst="ellipse">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a:cs typeface="Helvetica"/>
              </a:rPr>
              <a:t>F2</a:t>
            </a:r>
          </a:p>
        </p:txBody>
      </p:sp>
      <p:cxnSp>
        <p:nvCxnSpPr>
          <p:cNvPr id="14" name="Straight Arrow Connector 13"/>
          <p:cNvCxnSpPr>
            <a:stCxn id="6" idx="2"/>
            <a:endCxn id="5" idx="7"/>
          </p:cNvCxnSpPr>
          <p:nvPr/>
        </p:nvCxnSpPr>
        <p:spPr bwMode="auto">
          <a:xfrm flipH="1">
            <a:off x="2735968" y="2991580"/>
            <a:ext cx="3103943" cy="72151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6" name="Straight Arrow Connector 15"/>
          <p:cNvCxnSpPr>
            <a:stCxn id="10" idx="2"/>
            <a:endCxn id="5" idx="5"/>
          </p:cNvCxnSpPr>
          <p:nvPr/>
        </p:nvCxnSpPr>
        <p:spPr bwMode="auto">
          <a:xfrm flipH="1" flipV="1">
            <a:off x="2735968" y="4236517"/>
            <a:ext cx="1567331" cy="99820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8" name="Straight Arrow Connector 17"/>
          <p:cNvCxnSpPr>
            <a:stCxn id="11" idx="3"/>
            <a:endCxn id="5" idx="1"/>
          </p:cNvCxnSpPr>
          <p:nvPr/>
        </p:nvCxnSpPr>
        <p:spPr bwMode="auto">
          <a:xfrm flipH="1">
            <a:off x="2099652" y="1980013"/>
            <a:ext cx="1084599" cy="173308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0" name="Straight Arrow Connector 19"/>
          <p:cNvCxnSpPr>
            <a:stCxn id="12" idx="3"/>
            <a:endCxn id="5" idx="0"/>
          </p:cNvCxnSpPr>
          <p:nvPr/>
        </p:nvCxnSpPr>
        <p:spPr bwMode="auto">
          <a:xfrm flipH="1">
            <a:off x="2417810" y="1970180"/>
            <a:ext cx="2034802" cy="1634512"/>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7" name="Freeform 26"/>
          <p:cNvSpPr/>
          <p:nvPr/>
        </p:nvSpPr>
        <p:spPr bwMode="auto">
          <a:xfrm>
            <a:off x="1691155" y="1858301"/>
            <a:ext cx="4572000" cy="739058"/>
          </a:xfrm>
          <a:custGeom>
            <a:avLst/>
            <a:gdLst>
              <a:gd name="connsiteX0" fmla="*/ 0 w 4572000"/>
              <a:gd name="connsiteY0" fmla="*/ 186813 h 739058"/>
              <a:gd name="connsiteX1" fmla="*/ 2605548 w 4572000"/>
              <a:gd name="connsiteY1" fmla="*/ 707923 h 739058"/>
              <a:gd name="connsiteX2" fmla="*/ 4572000 w 4572000"/>
              <a:gd name="connsiteY2" fmla="*/ 0 h 739058"/>
              <a:gd name="connsiteX3" fmla="*/ 4572000 w 4572000"/>
              <a:gd name="connsiteY3" fmla="*/ 0 h 739058"/>
            </a:gdLst>
            <a:ahLst/>
            <a:cxnLst>
              <a:cxn ang="0">
                <a:pos x="connsiteX0" y="connsiteY0"/>
              </a:cxn>
              <a:cxn ang="0">
                <a:pos x="connsiteX1" y="connsiteY1"/>
              </a:cxn>
              <a:cxn ang="0">
                <a:pos x="connsiteX2" y="connsiteY2"/>
              </a:cxn>
              <a:cxn ang="0">
                <a:pos x="connsiteX3" y="connsiteY3"/>
              </a:cxn>
            </a:cxnLst>
            <a:rect l="l" t="t" r="r" b="b"/>
            <a:pathLst>
              <a:path w="4572000" h="739058">
                <a:moveTo>
                  <a:pt x="0" y="186813"/>
                </a:moveTo>
                <a:cubicBezTo>
                  <a:pt x="921774" y="462935"/>
                  <a:pt x="1843548" y="739058"/>
                  <a:pt x="2605548" y="707923"/>
                </a:cubicBezTo>
                <a:cubicBezTo>
                  <a:pt x="3367548" y="676788"/>
                  <a:pt x="4572000" y="0"/>
                  <a:pt x="4572000" y="0"/>
                </a:cubicBezTo>
                <a:lnTo>
                  <a:pt x="4572000" y="0"/>
                </a:lnTo>
              </a:path>
            </a:pathLst>
          </a:custGeom>
          <a:noFill/>
          <a:ln w="28575" cap="flat" cmpd="sng" algn="ctr">
            <a:solidFill>
              <a:schemeClr val="accent3">
                <a:lumMod val="6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32" name="Freeform 31"/>
          <p:cNvSpPr/>
          <p:nvPr/>
        </p:nvSpPr>
        <p:spPr bwMode="auto">
          <a:xfrm>
            <a:off x="3529779" y="2585884"/>
            <a:ext cx="1142181" cy="3696929"/>
          </a:xfrm>
          <a:custGeom>
            <a:avLst/>
            <a:gdLst>
              <a:gd name="connsiteX0" fmla="*/ 424426 w 1142181"/>
              <a:gd name="connsiteY0" fmla="*/ 0 h 3696929"/>
              <a:gd name="connsiteX1" fmla="*/ 119626 w 1142181"/>
              <a:gd name="connsiteY1" fmla="*/ 1907458 h 3696929"/>
              <a:gd name="connsiteX2" fmla="*/ 1142181 w 1142181"/>
              <a:gd name="connsiteY2" fmla="*/ 3696929 h 3696929"/>
            </a:gdLst>
            <a:ahLst/>
            <a:cxnLst>
              <a:cxn ang="0">
                <a:pos x="connsiteX0" y="connsiteY0"/>
              </a:cxn>
              <a:cxn ang="0">
                <a:pos x="connsiteX1" y="connsiteY1"/>
              </a:cxn>
              <a:cxn ang="0">
                <a:pos x="connsiteX2" y="connsiteY2"/>
              </a:cxn>
            </a:cxnLst>
            <a:rect l="l" t="t" r="r" b="b"/>
            <a:pathLst>
              <a:path w="1142181" h="3696929">
                <a:moveTo>
                  <a:pt x="424426" y="0"/>
                </a:moveTo>
                <a:cubicBezTo>
                  <a:pt x="212213" y="645651"/>
                  <a:pt x="0" y="1291303"/>
                  <a:pt x="119626" y="1907458"/>
                </a:cubicBezTo>
                <a:cubicBezTo>
                  <a:pt x="239252" y="2523613"/>
                  <a:pt x="690716" y="3110271"/>
                  <a:pt x="1142181" y="3696929"/>
                </a:cubicBezTo>
              </a:path>
            </a:pathLst>
          </a:custGeom>
          <a:noFill/>
          <a:ln w="28575" cap="flat" cmpd="sng" algn="ctr">
            <a:solidFill>
              <a:schemeClr val="accent3">
                <a:lumMod val="6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33" name="TextBox 32"/>
          <p:cNvSpPr txBox="1"/>
          <p:nvPr/>
        </p:nvSpPr>
        <p:spPr>
          <a:xfrm>
            <a:off x="1509105" y="3795256"/>
            <a:ext cx="355837" cy="461665"/>
          </a:xfrm>
          <a:prstGeom prst="rect">
            <a:avLst/>
          </a:prstGeom>
          <a:noFill/>
        </p:spPr>
        <p:txBody>
          <a:bodyPr wrap="none" rtlCol="0">
            <a:spAutoFit/>
          </a:bodyPr>
          <a:lstStyle/>
          <a:p>
            <a:pPr>
              <a:buNone/>
            </a:pPr>
            <a:r>
              <a:rPr lang="en-US" dirty="0" smtClean="0">
                <a:latin typeface="Helvetica"/>
                <a:cs typeface="Helvetica"/>
              </a:rPr>
              <a:t>0</a:t>
            </a:r>
            <a:endParaRPr lang="en-US" dirty="0">
              <a:latin typeface="Helvetica"/>
              <a:cs typeface="Helvetica"/>
            </a:endParaRPr>
          </a:p>
        </p:txBody>
      </p:sp>
      <p:sp>
        <p:nvSpPr>
          <p:cNvPr id="34" name="TextBox 33"/>
          <p:cNvSpPr txBox="1"/>
          <p:nvPr/>
        </p:nvSpPr>
        <p:spPr>
          <a:xfrm>
            <a:off x="6843107" y="2767785"/>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35" name="TextBox 34"/>
          <p:cNvSpPr txBox="1"/>
          <p:nvPr/>
        </p:nvSpPr>
        <p:spPr>
          <a:xfrm>
            <a:off x="6828358" y="4119720"/>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36" name="TextBox 35"/>
          <p:cNvSpPr txBox="1"/>
          <p:nvPr/>
        </p:nvSpPr>
        <p:spPr>
          <a:xfrm>
            <a:off x="4733937" y="5619389"/>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28" name="Freeform 27"/>
          <p:cNvSpPr/>
          <p:nvPr/>
        </p:nvSpPr>
        <p:spPr bwMode="auto">
          <a:xfrm>
            <a:off x="4513452" y="2515072"/>
            <a:ext cx="1142181" cy="3696929"/>
          </a:xfrm>
          <a:custGeom>
            <a:avLst/>
            <a:gdLst>
              <a:gd name="connsiteX0" fmla="*/ 424426 w 1142181"/>
              <a:gd name="connsiteY0" fmla="*/ 0 h 3696929"/>
              <a:gd name="connsiteX1" fmla="*/ 119626 w 1142181"/>
              <a:gd name="connsiteY1" fmla="*/ 1907458 h 3696929"/>
              <a:gd name="connsiteX2" fmla="*/ 1142181 w 1142181"/>
              <a:gd name="connsiteY2" fmla="*/ 3696929 h 3696929"/>
            </a:gdLst>
            <a:ahLst/>
            <a:cxnLst>
              <a:cxn ang="0">
                <a:pos x="connsiteX0" y="connsiteY0"/>
              </a:cxn>
              <a:cxn ang="0">
                <a:pos x="connsiteX1" y="connsiteY1"/>
              </a:cxn>
              <a:cxn ang="0">
                <a:pos x="connsiteX2" y="connsiteY2"/>
              </a:cxn>
            </a:cxnLst>
            <a:rect l="l" t="t" r="r" b="b"/>
            <a:pathLst>
              <a:path w="1142181" h="3696929">
                <a:moveTo>
                  <a:pt x="424426" y="0"/>
                </a:moveTo>
                <a:cubicBezTo>
                  <a:pt x="212213" y="645651"/>
                  <a:pt x="0" y="1291303"/>
                  <a:pt x="119626" y="1907458"/>
                </a:cubicBezTo>
                <a:cubicBezTo>
                  <a:pt x="239252" y="2523613"/>
                  <a:pt x="690716" y="3110271"/>
                  <a:pt x="1142181" y="3696929"/>
                </a:cubicBezTo>
              </a:path>
            </a:pathLst>
          </a:custGeom>
          <a:noFill/>
          <a:ln w="28575" cap="flat" cmpd="sng" algn="ctr">
            <a:solidFill>
              <a:schemeClr val="accent3">
                <a:lumMod val="65000"/>
              </a:schemeClr>
            </a:solidFill>
            <a:prstDash val="sysDot"/>
            <a:round/>
            <a:headEnd type="none" w="med" len="med"/>
            <a:tailEnd type="none" w="med" len="med"/>
          </a:ln>
          <a:effectLst/>
          <a:scene3d>
            <a:camera prst="orthographicFront">
              <a:rot lat="0" lon="0" rev="108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23" name="TextBox 22"/>
          <p:cNvSpPr txBox="1"/>
          <p:nvPr/>
        </p:nvSpPr>
        <p:spPr>
          <a:xfrm>
            <a:off x="2521880" y="1758787"/>
            <a:ext cx="458329" cy="461665"/>
          </a:xfrm>
          <a:prstGeom prst="rect">
            <a:avLst/>
          </a:prstGeom>
          <a:noFill/>
        </p:spPr>
        <p:txBody>
          <a:bodyPr wrap="none" rtlCol="0">
            <a:spAutoFit/>
          </a:bodyPr>
          <a:lstStyle/>
          <a:p>
            <a:pPr>
              <a:buNone/>
            </a:pPr>
            <a:r>
              <a:rPr lang="en-US" dirty="0" smtClean="0">
                <a:solidFill>
                  <a:srgbClr val="FF0000"/>
                </a:solidFill>
                <a:latin typeface="Helvetica"/>
                <a:cs typeface="Helvetica"/>
              </a:rPr>
              <a:t>-1</a:t>
            </a:r>
            <a:endParaRPr lang="en-US" dirty="0">
              <a:solidFill>
                <a:srgbClr val="FF0000"/>
              </a:solidFill>
              <a:latin typeface="Helvetica"/>
              <a:cs typeface="Helvetica"/>
            </a:endParaRPr>
          </a:p>
        </p:txBody>
      </p:sp>
      <p:sp>
        <p:nvSpPr>
          <p:cNvPr id="24" name="TextBox 23"/>
          <p:cNvSpPr txBox="1"/>
          <p:nvPr/>
        </p:nvSpPr>
        <p:spPr>
          <a:xfrm>
            <a:off x="4099213" y="2070687"/>
            <a:ext cx="458329" cy="461665"/>
          </a:xfrm>
          <a:prstGeom prst="rect">
            <a:avLst/>
          </a:prstGeom>
          <a:noFill/>
        </p:spPr>
        <p:txBody>
          <a:bodyPr wrap="none" rtlCol="0">
            <a:spAutoFit/>
          </a:bodyPr>
          <a:lstStyle/>
          <a:p>
            <a:pPr>
              <a:buNone/>
            </a:pPr>
            <a:r>
              <a:rPr lang="en-US" dirty="0" smtClean="0">
                <a:solidFill>
                  <a:srgbClr val="FF0000"/>
                </a:solidFill>
                <a:latin typeface="Helvetica"/>
                <a:cs typeface="Helvetica"/>
              </a:rPr>
              <a:t>-1</a:t>
            </a:r>
            <a:endParaRPr lang="en-US" dirty="0">
              <a:solidFill>
                <a:srgbClr val="FF0000"/>
              </a:solidFill>
              <a:latin typeface="Helvetica"/>
              <a:cs typeface="Helvetica"/>
            </a:endParaRPr>
          </a:p>
        </p:txBody>
      </p:sp>
      <p:sp>
        <p:nvSpPr>
          <p:cNvPr id="25" name="TextBox 24"/>
          <p:cNvSpPr txBox="1"/>
          <p:nvPr/>
        </p:nvSpPr>
        <p:spPr>
          <a:xfrm>
            <a:off x="1864409" y="4606468"/>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26" name="TextBox 25"/>
          <p:cNvSpPr txBox="1"/>
          <p:nvPr/>
        </p:nvSpPr>
        <p:spPr>
          <a:xfrm>
            <a:off x="2351106" y="4601551"/>
            <a:ext cx="355837"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29" name="TextBox 28"/>
          <p:cNvSpPr txBox="1"/>
          <p:nvPr/>
        </p:nvSpPr>
        <p:spPr>
          <a:xfrm>
            <a:off x="1272388" y="4596635"/>
            <a:ext cx="458329"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30" name="TextBox 29"/>
          <p:cNvSpPr txBox="1"/>
          <p:nvPr/>
        </p:nvSpPr>
        <p:spPr>
          <a:xfrm>
            <a:off x="810272" y="4596635"/>
            <a:ext cx="458329" cy="461665"/>
          </a:xfrm>
          <a:prstGeom prst="rect">
            <a:avLst/>
          </a:prstGeom>
          <a:noFill/>
        </p:spPr>
        <p:txBody>
          <a:bodyPr wrap="none" rtlCol="0">
            <a:spAutoFit/>
          </a:bodyPr>
          <a:lstStyle/>
          <a:p>
            <a:pPr>
              <a:buNone/>
            </a:pPr>
            <a:r>
              <a:rPr lang="en-US" dirty="0" smtClean="0">
                <a:latin typeface="Helvetica"/>
                <a:cs typeface="Helvetica"/>
              </a:rPr>
              <a:t>-1</a:t>
            </a:r>
            <a:endParaRPr lang="en-US" dirty="0">
              <a:latin typeface="Helvetica"/>
              <a:cs typeface="Helvetica"/>
            </a:endParaRPr>
          </a:p>
        </p:txBody>
      </p:sp>
      <p:sp>
        <p:nvSpPr>
          <p:cNvPr id="31" name="TextBox 30"/>
          <p:cNvSpPr txBox="1"/>
          <p:nvPr/>
        </p:nvSpPr>
        <p:spPr>
          <a:xfrm>
            <a:off x="236370" y="5987647"/>
            <a:ext cx="2868544" cy="461665"/>
          </a:xfrm>
          <a:prstGeom prst="rect">
            <a:avLst/>
          </a:prstGeom>
          <a:solidFill>
            <a:srgbClr val="FF6600"/>
          </a:solidFill>
        </p:spPr>
        <p:txBody>
          <a:bodyPr wrap="none" rtlCol="0">
            <a:spAutoFit/>
          </a:bodyPr>
          <a:lstStyle/>
          <a:p>
            <a:pPr>
              <a:buNone/>
            </a:pPr>
            <a:r>
              <a:rPr lang="en-US" dirty="0" smtClean="0">
                <a:latin typeface="Helvetica"/>
                <a:cs typeface="Helvetica"/>
              </a:rPr>
              <a:t>L1 must choose ≤ 0</a:t>
            </a:r>
            <a:endParaRPr lang="en-US" dirty="0">
              <a:latin typeface="Helvetica"/>
              <a:cs typeface="Helvetica"/>
            </a:endParaRPr>
          </a:p>
        </p:txBody>
      </p:sp>
      <p:grpSp>
        <p:nvGrpSpPr>
          <p:cNvPr id="39" name="Group 38"/>
          <p:cNvGrpSpPr/>
          <p:nvPr/>
        </p:nvGrpSpPr>
        <p:grpSpPr>
          <a:xfrm>
            <a:off x="1788968" y="4615681"/>
            <a:ext cx="466725" cy="428625"/>
            <a:chOff x="762000" y="2800350"/>
            <a:chExt cx="466725" cy="428625"/>
          </a:xfrm>
        </p:grpSpPr>
        <p:sp>
          <p:nvSpPr>
            <p:cNvPr id="40" name="Oval 39"/>
            <p:cNvSpPr/>
            <p:nvPr/>
          </p:nvSpPr>
          <p:spPr bwMode="auto">
            <a:xfrm>
              <a:off x="762000" y="2800350"/>
              <a:ext cx="466725" cy="428625"/>
            </a:xfrm>
            <a:prstGeom prst="ellipse">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cxnSp>
          <p:nvCxnSpPr>
            <p:cNvPr id="41" name="Straight Connector 40"/>
            <p:cNvCxnSpPr>
              <a:stCxn id="40" idx="7"/>
              <a:endCxn id="40" idx="3"/>
            </p:cNvCxnSpPr>
            <p:nvPr/>
          </p:nvCxnSpPr>
          <p:spPr bwMode="auto">
            <a:xfrm flipH="1">
              <a:off x="830350" y="2863121"/>
              <a:ext cx="330025" cy="303083"/>
            </a:xfrm>
            <a:prstGeom prst="line">
              <a:avLst/>
            </a:prstGeom>
            <a:solidFill>
              <a:schemeClr val="accent1"/>
            </a:solidFill>
            <a:ln w="28575" cap="flat" cmpd="sng" algn="ctr">
              <a:solidFill>
                <a:srgbClr val="FF0000"/>
              </a:solidFill>
              <a:prstDash val="solid"/>
              <a:round/>
              <a:headEnd type="none" w="med" len="med"/>
              <a:tailEnd type="none" w="med" len="med"/>
            </a:ln>
            <a:effectLst/>
          </p:spPr>
        </p:cxnSp>
      </p:grpSp>
      <p:grpSp>
        <p:nvGrpSpPr>
          <p:cNvPr id="42" name="Group 41"/>
          <p:cNvGrpSpPr/>
          <p:nvPr/>
        </p:nvGrpSpPr>
        <p:grpSpPr>
          <a:xfrm>
            <a:off x="2284268" y="4606156"/>
            <a:ext cx="466725" cy="428625"/>
            <a:chOff x="762000" y="2800350"/>
            <a:chExt cx="466725" cy="428625"/>
          </a:xfrm>
        </p:grpSpPr>
        <p:sp>
          <p:nvSpPr>
            <p:cNvPr id="43" name="Oval 42"/>
            <p:cNvSpPr/>
            <p:nvPr/>
          </p:nvSpPr>
          <p:spPr bwMode="auto">
            <a:xfrm>
              <a:off x="762000" y="2800350"/>
              <a:ext cx="466725" cy="428625"/>
            </a:xfrm>
            <a:prstGeom prst="ellipse">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Helvetica"/>
                <a:cs typeface="Helvetica"/>
              </a:endParaRPr>
            </a:p>
          </p:txBody>
        </p:sp>
        <p:cxnSp>
          <p:nvCxnSpPr>
            <p:cNvPr id="44" name="Straight Connector 43"/>
            <p:cNvCxnSpPr>
              <a:stCxn id="43" idx="7"/>
              <a:endCxn id="43" idx="3"/>
            </p:cNvCxnSpPr>
            <p:nvPr/>
          </p:nvCxnSpPr>
          <p:spPr bwMode="auto">
            <a:xfrm flipH="1">
              <a:off x="830350" y="2863121"/>
              <a:ext cx="330025" cy="303083"/>
            </a:xfrm>
            <a:prstGeom prst="line">
              <a:avLst/>
            </a:prstGeom>
            <a:solidFill>
              <a:schemeClr val="accent1"/>
            </a:solidFill>
            <a:ln w="28575" cap="flat" cmpd="sng" algn="ctr">
              <a:solidFill>
                <a:srgbClr val="FF0000"/>
              </a:solidFill>
              <a:prstDash val="solid"/>
              <a:round/>
              <a:headEnd type="none" w="med" len="med"/>
              <a:tailEnd type="none" w="med" len="med"/>
            </a:ln>
            <a:effectLst/>
          </p:spPr>
        </p:cxnSp>
      </p:grpSp>
      <p:sp>
        <p:nvSpPr>
          <p:cNvPr id="37" name="TextBox 36"/>
          <p:cNvSpPr txBox="1"/>
          <p:nvPr/>
        </p:nvSpPr>
        <p:spPr>
          <a:xfrm>
            <a:off x="228673" y="5433464"/>
            <a:ext cx="2868544" cy="461665"/>
          </a:xfrm>
          <a:prstGeom prst="rect">
            <a:avLst/>
          </a:prstGeom>
          <a:solidFill>
            <a:srgbClr val="FFA55D"/>
          </a:solidFill>
        </p:spPr>
        <p:txBody>
          <a:bodyPr wrap="none" rtlCol="0">
            <a:spAutoFit/>
          </a:bodyPr>
          <a:lstStyle/>
          <a:p>
            <a:pPr>
              <a:buNone/>
            </a:pPr>
            <a:r>
              <a:rPr lang="en-US" dirty="0" smtClean="0">
                <a:latin typeface="Helvetica"/>
                <a:cs typeface="Helvetica"/>
              </a:rPr>
              <a:t>L1 must choose ≥ 0</a:t>
            </a:r>
            <a:endParaRPr lang="en-US" dirty="0">
              <a:latin typeface="Helvetica"/>
              <a:cs typeface="Helvetica"/>
            </a:endParaRPr>
          </a:p>
        </p:txBody>
      </p:sp>
    </p:spTree>
    <p:extLst>
      <p:ext uri="{BB962C8B-B14F-4D97-AF65-F5344CB8AC3E}">
        <p14:creationId xmlns:p14="http://schemas.microsoft.com/office/powerpoint/2010/main" val="669299561"/>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Equivalent Necessary Condition</a:t>
            </a:r>
            <a:endParaRPr lang="en-US" dirty="0"/>
          </a:p>
        </p:txBody>
      </p:sp>
      <p:sp>
        <p:nvSpPr>
          <p:cNvPr id="3" name="Content Placeholder 2"/>
          <p:cNvSpPr>
            <a:spLocks noGrp="1"/>
          </p:cNvSpPr>
          <p:nvPr>
            <p:ph idx="1"/>
          </p:nvPr>
        </p:nvSpPr>
        <p:spPr>
          <a:xfrm>
            <a:off x="685800" y="1524000"/>
            <a:ext cx="7950200" cy="4572000"/>
          </a:xfrm>
        </p:spPr>
        <p:txBody>
          <a:bodyPr/>
          <a:lstStyle/>
          <a:p>
            <a:endParaRPr lang="en-US" dirty="0" smtClean="0"/>
          </a:p>
          <a:p>
            <a:pPr marL="0" indent="0">
              <a:buNone/>
            </a:pPr>
            <a:r>
              <a:rPr lang="en-US" dirty="0" smtClean="0">
                <a:solidFill>
                  <a:srgbClr val="2E9246"/>
                </a:solidFill>
              </a:rPr>
              <a:t>Reduced graph</a:t>
            </a:r>
          </a:p>
          <a:p>
            <a:pPr marL="0" indent="0">
              <a:buNone/>
            </a:pPr>
            <a:endParaRPr lang="en-US" dirty="0"/>
          </a:p>
          <a:p>
            <a:r>
              <a:rPr lang="en-US" dirty="0" smtClean="0"/>
              <a:t>Remove any potential fault set F</a:t>
            </a:r>
          </a:p>
          <a:p>
            <a:endParaRPr lang="en-US" dirty="0"/>
          </a:p>
          <a:p>
            <a:r>
              <a:rPr lang="en-US" dirty="0" smtClean="0"/>
              <a:t>Remove additional </a:t>
            </a:r>
            <a:r>
              <a:rPr lang="en-US" dirty="0" smtClean="0">
                <a:solidFill>
                  <a:srgbClr val="FF0000"/>
                </a:solidFill>
              </a:rPr>
              <a:t> f </a:t>
            </a:r>
            <a:r>
              <a:rPr lang="en-US" dirty="0" smtClean="0"/>
              <a:t> links from each remaining node</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192</a:t>
            </a:fld>
            <a:endParaRPr lang="en-US"/>
          </a:p>
        </p:txBody>
      </p:sp>
    </p:spTree>
    <p:extLst>
      <p:ext uri="{BB962C8B-B14F-4D97-AF65-F5344CB8AC3E}">
        <p14:creationId xmlns:p14="http://schemas.microsoft.com/office/powerpoint/2010/main" val="1771305671"/>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Equivalent Necessary Condition</a:t>
            </a:r>
            <a:endParaRPr lang="en-US" dirty="0"/>
          </a:p>
        </p:txBody>
      </p:sp>
      <p:sp>
        <p:nvSpPr>
          <p:cNvPr id="3" name="Content Placeholder 2"/>
          <p:cNvSpPr>
            <a:spLocks noGrp="1"/>
          </p:cNvSpPr>
          <p:nvPr>
            <p:ph idx="1"/>
          </p:nvPr>
        </p:nvSpPr>
        <p:spPr>
          <a:xfrm>
            <a:off x="685800" y="1524000"/>
            <a:ext cx="7950200" cy="4572000"/>
          </a:xfrm>
        </p:spPr>
        <p:txBody>
          <a:bodyPr/>
          <a:lstStyle/>
          <a:p>
            <a:endParaRPr lang="en-US" dirty="0" smtClean="0"/>
          </a:p>
          <a:p>
            <a:pPr marL="0" indent="0">
              <a:buNone/>
            </a:pPr>
            <a:r>
              <a:rPr lang="en-US" dirty="0" smtClean="0">
                <a:solidFill>
                  <a:srgbClr val="2E9246"/>
                </a:solidFill>
              </a:rPr>
              <a:t>Reduced graph</a:t>
            </a:r>
          </a:p>
          <a:p>
            <a:pPr marL="0" indent="0">
              <a:buNone/>
            </a:pPr>
            <a:endParaRPr lang="en-US" dirty="0"/>
          </a:p>
          <a:p>
            <a:r>
              <a:rPr lang="en-US" dirty="0" smtClean="0"/>
              <a:t>Remove any potential fault set F</a:t>
            </a:r>
          </a:p>
          <a:p>
            <a:endParaRPr lang="en-US" dirty="0"/>
          </a:p>
          <a:p>
            <a:r>
              <a:rPr lang="en-US" dirty="0" smtClean="0"/>
              <a:t>Remove additional </a:t>
            </a:r>
            <a:r>
              <a:rPr lang="en-US" dirty="0" smtClean="0">
                <a:solidFill>
                  <a:srgbClr val="FF0000"/>
                </a:solidFill>
              </a:rPr>
              <a:t> f </a:t>
            </a:r>
            <a:r>
              <a:rPr lang="en-US" dirty="0" smtClean="0"/>
              <a:t> links from each remaining node</a:t>
            </a:r>
            <a:endParaRPr lang="en-US" dirty="0"/>
          </a:p>
        </p:txBody>
      </p:sp>
      <p:sp>
        <p:nvSpPr>
          <p:cNvPr id="5" name="TextBox 4"/>
          <p:cNvSpPr txBox="1"/>
          <p:nvPr/>
        </p:nvSpPr>
        <p:spPr>
          <a:xfrm>
            <a:off x="1616408" y="5241637"/>
            <a:ext cx="5710968" cy="830997"/>
          </a:xfrm>
          <a:prstGeom prst="rect">
            <a:avLst/>
          </a:prstGeom>
          <a:solidFill>
            <a:srgbClr val="FFFF00"/>
          </a:solidFill>
        </p:spPr>
        <p:txBody>
          <a:bodyPr wrap="none" rtlCol="0">
            <a:spAutoFit/>
          </a:bodyPr>
          <a:lstStyle/>
          <a:p>
            <a:pPr>
              <a:buNone/>
            </a:pPr>
            <a:r>
              <a:rPr lang="en-US" dirty="0" smtClean="0">
                <a:latin typeface="Helvetica"/>
                <a:cs typeface="Helvetica"/>
              </a:rPr>
              <a:t>In each reduced graph, some node must</a:t>
            </a:r>
            <a:br>
              <a:rPr lang="en-US" dirty="0" smtClean="0">
                <a:latin typeface="Helvetica"/>
                <a:cs typeface="Helvetica"/>
              </a:rPr>
            </a:br>
            <a:r>
              <a:rPr lang="en-US" dirty="0" smtClean="0">
                <a:solidFill>
                  <a:srgbClr val="800000"/>
                </a:solidFill>
                <a:latin typeface="Helvetica"/>
                <a:cs typeface="Helvetica"/>
              </a:rPr>
              <a:t>influence</a:t>
            </a:r>
            <a:r>
              <a:rPr lang="en-US" dirty="0" smtClean="0">
                <a:latin typeface="Helvetica"/>
                <a:cs typeface="Helvetica"/>
              </a:rPr>
              <a:t> all others</a:t>
            </a:r>
            <a:endParaRPr lang="en-US" dirty="0">
              <a:latin typeface="Helvetica"/>
              <a:cs typeface="Helvetica"/>
            </a:endParaRPr>
          </a:p>
        </p:txBody>
      </p:sp>
    </p:spTree>
    <p:extLst>
      <p:ext uri="{BB962C8B-B14F-4D97-AF65-F5344CB8AC3E}">
        <p14:creationId xmlns:p14="http://schemas.microsoft.com/office/powerpoint/2010/main" val="90255460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Sufficiency … previous algorithm works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Algorithm for each node</a:t>
            </a:r>
          </a:p>
          <a:p>
            <a:pPr marL="0" indent="0">
              <a:buNone/>
            </a:pPr>
            <a:endParaRPr lang="en-US" dirty="0" smtClean="0"/>
          </a:p>
          <a:p>
            <a:r>
              <a:rPr lang="en-US" dirty="0"/>
              <a:t>Receive current state from </a:t>
            </a:r>
            <a:r>
              <a:rPr lang="en-US" dirty="0">
                <a:solidFill>
                  <a:srgbClr val="008000"/>
                </a:solidFill>
              </a:rPr>
              <a:t>all </a:t>
            </a:r>
            <a:r>
              <a:rPr lang="en-US" dirty="0" smtClean="0">
                <a:solidFill>
                  <a:srgbClr val="008000"/>
                </a:solidFill>
              </a:rPr>
              <a:t>neighbors</a:t>
            </a:r>
            <a:endParaRPr lang="en-US" dirty="0">
              <a:solidFill>
                <a:srgbClr val="008000"/>
              </a:solidFill>
            </a:endParaRPr>
          </a:p>
          <a:p>
            <a:endParaRPr lang="en-US" dirty="0"/>
          </a:p>
          <a:p>
            <a:r>
              <a:rPr lang="en-US" dirty="0"/>
              <a:t>Drop largest </a:t>
            </a:r>
            <a:r>
              <a:rPr lang="en-US" dirty="0">
                <a:solidFill>
                  <a:srgbClr val="FF0000"/>
                </a:solidFill>
              </a:rPr>
              <a:t>f</a:t>
            </a:r>
            <a:r>
              <a:rPr lang="en-US" dirty="0"/>
              <a:t> and smallest </a:t>
            </a:r>
            <a:r>
              <a:rPr lang="en-US" dirty="0">
                <a:solidFill>
                  <a:srgbClr val="FF0000"/>
                </a:solidFill>
              </a:rPr>
              <a:t>f </a:t>
            </a:r>
            <a:r>
              <a:rPr lang="en-US" dirty="0"/>
              <a:t>received values</a:t>
            </a:r>
          </a:p>
          <a:p>
            <a:endParaRPr lang="en-US" dirty="0"/>
          </a:p>
          <a:p>
            <a:r>
              <a:rPr lang="en-US" dirty="0"/>
              <a:t>New state  </a:t>
            </a:r>
            <a:r>
              <a:rPr lang="en-US" dirty="0">
                <a:solidFill>
                  <a:srgbClr val="008000"/>
                </a:solidFill>
              </a:rPr>
              <a:t>=</a:t>
            </a:r>
            <a:r>
              <a:rPr lang="en-US" dirty="0"/>
              <a:t>  average of remaining values </a:t>
            </a:r>
            <a:r>
              <a:rPr lang="en-US" dirty="0">
                <a:solidFill>
                  <a:srgbClr val="C00000"/>
                </a:solidFill>
              </a:rPr>
              <a:t>&amp; </a:t>
            </a:r>
            <a:r>
              <a:rPr lang="en-US" dirty="0"/>
              <a:t>old state</a:t>
            </a:r>
          </a:p>
          <a:p>
            <a:endParaRPr lang="en-US" dirty="0"/>
          </a:p>
          <a:p>
            <a:endParaRPr lang="en-US" dirty="0" smtClean="0"/>
          </a:p>
          <a:p>
            <a:endParaRPr lang="en-US" dirty="0"/>
          </a:p>
          <a:p>
            <a:pPr marL="0" indent="0">
              <a:buNone/>
            </a:pPr>
            <a:r>
              <a:rPr lang="en-US" dirty="0">
                <a:solidFill>
                  <a:schemeClr val="tx1">
                    <a:lumMod val="65000"/>
                    <a:lumOff val="35000"/>
                  </a:schemeClr>
                </a:solidFill>
              </a:rPr>
              <a:t> </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194</a:t>
            </a:fld>
            <a:endParaRPr lang="en-US"/>
          </a:p>
        </p:txBody>
      </p:sp>
    </p:spTree>
    <p:extLst>
      <p:ext uri="{BB962C8B-B14F-4D97-AF65-F5344CB8AC3E}">
        <p14:creationId xmlns:p14="http://schemas.microsoft.com/office/powerpoint/2010/main" val="3551082109"/>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Sufficiency Proof</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State of the </a:t>
            </a:r>
            <a:r>
              <a:rPr lang="en-US" dirty="0" smtClean="0">
                <a:solidFill>
                  <a:srgbClr val="008000"/>
                </a:solidFill>
              </a:rPr>
              <a:t>fault-free </a:t>
            </a:r>
            <a:r>
              <a:rPr lang="en-US" dirty="0" smtClean="0"/>
              <a:t>nodes</a:t>
            </a:r>
            <a:br>
              <a:rPr lang="en-US" dirty="0" smtClean="0"/>
            </a:br>
            <a:r>
              <a:rPr lang="en-US" dirty="0" smtClean="0"/>
              <a:t/>
            </a:r>
            <a:br>
              <a:rPr lang="en-US" dirty="0" smtClean="0"/>
            </a:br>
            <a:r>
              <a:rPr lang="en-US" dirty="0" smtClean="0"/>
              <a:t>converges to a value</a:t>
            </a:r>
            <a:br>
              <a:rPr lang="en-US" dirty="0" smtClean="0"/>
            </a:br>
            <a:r>
              <a:rPr lang="en-US" dirty="0" smtClean="0"/>
              <a:t> </a:t>
            </a:r>
            <a:br>
              <a:rPr lang="en-US" dirty="0" smtClean="0"/>
            </a:br>
            <a:r>
              <a:rPr lang="en-US" dirty="0" smtClean="0"/>
              <a:t>in the convex hull of their inputs</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195</a:t>
            </a:fld>
            <a:endParaRPr lang="en-US"/>
          </a:p>
        </p:txBody>
      </p:sp>
    </p:spTree>
    <p:extLst>
      <p:ext uri="{BB962C8B-B14F-4D97-AF65-F5344CB8AC3E}">
        <p14:creationId xmlns:p14="http://schemas.microsoft.com/office/powerpoint/2010/main" val="114657703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Outline</a:t>
            </a:r>
            <a:endParaRPr lang="en-US" dirty="0"/>
          </a:p>
        </p:txBody>
      </p:sp>
      <p:sp>
        <p:nvSpPr>
          <p:cNvPr id="3" name="Content Placeholder 2"/>
          <p:cNvSpPr>
            <a:spLocks noGrp="1"/>
          </p:cNvSpPr>
          <p:nvPr>
            <p:ph idx="1"/>
          </p:nvPr>
        </p:nvSpPr>
        <p:spPr/>
        <p:txBody>
          <a:bodyPr/>
          <a:lstStyle/>
          <a:p>
            <a:r>
              <a:rPr lang="en-US" dirty="0"/>
              <a:t>V[t] = state of </a:t>
            </a:r>
            <a:r>
              <a:rPr lang="en-US" u="sng" dirty="0"/>
              <a:t>fault-free </a:t>
            </a:r>
            <a:r>
              <a:rPr lang="en-US" dirty="0"/>
              <a:t>nodes after </a:t>
            </a:r>
            <a:r>
              <a:rPr lang="en-US" dirty="0">
                <a:solidFill>
                  <a:srgbClr val="FF0000"/>
                </a:solidFill>
              </a:rPr>
              <a:t>t</a:t>
            </a:r>
            <a:r>
              <a:rPr lang="en-US" dirty="0"/>
              <a:t>-</a:t>
            </a:r>
            <a:r>
              <a:rPr lang="en-US" dirty="0" err="1"/>
              <a:t>th</a:t>
            </a:r>
            <a:r>
              <a:rPr lang="en-US" dirty="0"/>
              <a:t> iteration</a:t>
            </a:r>
            <a:br>
              <a:rPr lang="en-US" dirty="0"/>
            </a:b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196</a:t>
            </a:fld>
            <a:endParaRPr lang="en-US"/>
          </a:p>
        </p:txBody>
      </p:sp>
    </p:spTree>
    <p:extLst>
      <p:ext uri="{BB962C8B-B14F-4D97-AF65-F5344CB8AC3E}">
        <p14:creationId xmlns:p14="http://schemas.microsoft.com/office/powerpoint/2010/main" val="168780344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Outline</a:t>
            </a:r>
            <a:endParaRPr lang="en-US" dirty="0"/>
          </a:p>
        </p:txBody>
      </p:sp>
      <p:sp>
        <p:nvSpPr>
          <p:cNvPr id="3" name="Content Placeholder 2"/>
          <p:cNvSpPr>
            <a:spLocks noGrp="1"/>
          </p:cNvSpPr>
          <p:nvPr>
            <p:ph idx="1"/>
          </p:nvPr>
        </p:nvSpPr>
        <p:spPr/>
        <p:txBody>
          <a:bodyPr/>
          <a:lstStyle/>
          <a:p>
            <a:r>
              <a:rPr lang="en-US" dirty="0" smtClean="0"/>
              <a:t>V[t] = state of </a:t>
            </a:r>
            <a:r>
              <a:rPr lang="en-US" u="sng" dirty="0" smtClean="0"/>
              <a:t>fault-free </a:t>
            </a:r>
            <a:r>
              <a:rPr lang="en-US" dirty="0" smtClean="0"/>
              <a:t>nodes after </a:t>
            </a:r>
            <a:r>
              <a:rPr lang="en-US" dirty="0" smtClean="0">
                <a:solidFill>
                  <a:srgbClr val="FF0000"/>
                </a:solidFill>
              </a:rPr>
              <a:t>t</a:t>
            </a:r>
            <a:r>
              <a:rPr lang="en-US" dirty="0" smtClean="0"/>
              <a:t>-</a:t>
            </a:r>
            <a:r>
              <a:rPr lang="en-US" dirty="0" err="1" smtClean="0"/>
              <a:t>th</a:t>
            </a:r>
            <a:r>
              <a:rPr lang="en-US" dirty="0" smtClean="0"/>
              <a:t> iteration</a:t>
            </a:r>
            <a:br>
              <a:rPr lang="en-US" dirty="0" smtClean="0"/>
            </a:br>
            <a:endParaRPr lang="en-US" dirty="0" smtClean="0"/>
          </a:p>
          <a:p>
            <a:r>
              <a:rPr lang="en-US" dirty="0" smtClean="0"/>
              <a:t>Represent </a:t>
            </a:r>
            <a:r>
              <a:rPr lang="en-US" dirty="0" smtClean="0">
                <a:solidFill>
                  <a:srgbClr val="FF0000"/>
                </a:solidFill>
              </a:rPr>
              <a:t>t</a:t>
            </a:r>
            <a:r>
              <a:rPr lang="en-US" dirty="0" smtClean="0"/>
              <a:t>-</a:t>
            </a:r>
            <a:r>
              <a:rPr lang="en-US" dirty="0" err="1" smtClean="0"/>
              <a:t>th</a:t>
            </a:r>
            <a:r>
              <a:rPr lang="en-US" dirty="0" smtClean="0"/>
              <a:t> iteration as</a:t>
            </a:r>
            <a:br>
              <a:rPr lang="en-US" dirty="0" smtClean="0"/>
            </a:br>
            <a:r>
              <a:rPr lang="en-US" dirty="0" smtClean="0"/>
              <a:t> </a:t>
            </a:r>
          </a:p>
          <a:p>
            <a:pPr marL="0" indent="0">
              <a:buNone/>
            </a:pPr>
            <a:r>
              <a:rPr lang="en-US" dirty="0"/>
              <a:t>	</a:t>
            </a:r>
            <a:r>
              <a:rPr lang="en-US" dirty="0" smtClean="0"/>
              <a:t>V[t]   =   M[t]  V[t-1]</a:t>
            </a:r>
          </a:p>
          <a:p>
            <a:pPr marL="0" indent="0">
              <a:buNone/>
            </a:pPr>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197</a:t>
            </a:fld>
            <a:endParaRPr lang="en-US"/>
          </a:p>
        </p:txBody>
      </p:sp>
    </p:spTree>
    <p:extLst>
      <p:ext uri="{BB962C8B-B14F-4D97-AF65-F5344CB8AC3E}">
        <p14:creationId xmlns:p14="http://schemas.microsoft.com/office/powerpoint/2010/main" val="246378741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62061" y="4025515"/>
            <a:ext cx="3794606" cy="2478424"/>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smtClean="0"/>
              <a:t>Proof Outline</a:t>
            </a:r>
            <a:endParaRPr lang="en-US" dirty="0"/>
          </a:p>
        </p:txBody>
      </p:sp>
      <p:sp>
        <p:nvSpPr>
          <p:cNvPr id="3" name="Content Placeholder 2"/>
          <p:cNvSpPr>
            <a:spLocks noGrp="1"/>
          </p:cNvSpPr>
          <p:nvPr>
            <p:ph idx="1"/>
          </p:nvPr>
        </p:nvSpPr>
        <p:spPr/>
        <p:txBody>
          <a:bodyPr/>
          <a:lstStyle/>
          <a:p>
            <a:r>
              <a:rPr lang="en-US" dirty="0"/>
              <a:t>V[t] = state of </a:t>
            </a:r>
            <a:r>
              <a:rPr lang="en-US" u="sng" dirty="0"/>
              <a:t>fault-free </a:t>
            </a:r>
            <a:r>
              <a:rPr lang="en-US" dirty="0"/>
              <a:t>nodes after </a:t>
            </a:r>
            <a:r>
              <a:rPr lang="en-US" dirty="0">
                <a:solidFill>
                  <a:srgbClr val="FF0000"/>
                </a:solidFill>
              </a:rPr>
              <a:t>t</a:t>
            </a:r>
            <a:r>
              <a:rPr lang="en-US" dirty="0"/>
              <a:t>-</a:t>
            </a:r>
            <a:r>
              <a:rPr lang="en-US" dirty="0" err="1"/>
              <a:t>th</a:t>
            </a:r>
            <a:r>
              <a:rPr lang="en-US" dirty="0"/>
              <a:t> iteration</a:t>
            </a:r>
            <a:br>
              <a:rPr lang="en-US" dirty="0"/>
            </a:br>
            <a:endParaRPr lang="en-US" dirty="0"/>
          </a:p>
          <a:p>
            <a:r>
              <a:rPr lang="en-US" dirty="0"/>
              <a:t>Represent </a:t>
            </a:r>
            <a:r>
              <a:rPr lang="en-US" dirty="0">
                <a:solidFill>
                  <a:srgbClr val="FF0000"/>
                </a:solidFill>
              </a:rPr>
              <a:t>t</a:t>
            </a:r>
            <a:r>
              <a:rPr lang="en-US" dirty="0"/>
              <a:t>-</a:t>
            </a:r>
            <a:r>
              <a:rPr lang="en-US" dirty="0" err="1"/>
              <a:t>th</a:t>
            </a:r>
            <a:r>
              <a:rPr lang="en-US" dirty="0"/>
              <a:t> </a:t>
            </a:r>
            <a:r>
              <a:rPr lang="en-US" dirty="0" smtClean="0"/>
              <a:t>iteration as</a:t>
            </a:r>
            <a:r>
              <a:rPr lang="en-US" dirty="0"/>
              <a:t/>
            </a:r>
            <a:br>
              <a:rPr lang="en-US" dirty="0"/>
            </a:br>
            <a:endParaRPr lang="en-US" dirty="0"/>
          </a:p>
          <a:p>
            <a:pPr marL="0" indent="0">
              <a:buNone/>
            </a:pPr>
            <a:r>
              <a:rPr lang="en-US" dirty="0"/>
              <a:t>	V[t]   =   M[t]  V[t-1]</a:t>
            </a:r>
          </a:p>
          <a:p>
            <a:pPr marL="0" indent="0">
              <a:buNone/>
            </a:pPr>
            <a:endParaRPr lang="en-US" dirty="0"/>
          </a:p>
          <a:p>
            <a:pPr marL="0" indent="0">
              <a:buNone/>
            </a:pPr>
            <a:r>
              <a:rPr lang="en-US" dirty="0"/>
              <a:t> </a:t>
            </a:r>
            <a:r>
              <a:rPr lang="en-US" dirty="0" smtClean="0"/>
              <a:t>   </a:t>
            </a:r>
            <a:r>
              <a:rPr lang="en-US" dirty="0" smtClean="0">
                <a:solidFill>
                  <a:srgbClr val="800000"/>
                </a:solidFill>
              </a:rPr>
              <a:t>where M[t] depends on</a:t>
            </a:r>
            <a:br>
              <a:rPr lang="en-US" dirty="0" smtClean="0">
                <a:solidFill>
                  <a:srgbClr val="800000"/>
                </a:solidFill>
              </a:rPr>
            </a:br>
            <a:endParaRPr lang="en-US" dirty="0" smtClean="0">
              <a:solidFill>
                <a:srgbClr val="800000"/>
              </a:solidFill>
            </a:endParaRPr>
          </a:p>
          <a:p>
            <a:pPr lvl="1"/>
            <a:r>
              <a:rPr lang="en-US" dirty="0" smtClean="0"/>
              <a:t>V[t-1]</a:t>
            </a:r>
          </a:p>
          <a:p>
            <a:pPr lvl="1"/>
            <a:r>
              <a:rPr lang="en-US" dirty="0" smtClean="0"/>
              <a:t>Behavior of faulty nodes</a:t>
            </a:r>
            <a:endParaRPr lang="en-US" dirty="0"/>
          </a:p>
          <a:p>
            <a:pPr lvl="1"/>
            <a:endParaRPr lang="en-US" dirty="0" smtClean="0"/>
          </a:p>
          <a:p>
            <a:pPr marL="0" indent="0">
              <a:buNone/>
            </a:pPr>
            <a:r>
              <a:rPr lang="en-US" dirty="0"/>
              <a:t> </a:t>
            </a:r>
            <a:r>
              <a:rPr lang="en-US" dirty="0" smtClean="0"/>
              <a:t>    </a:t>
            </a:r>
            <a:r>
              <a:rPr lang="en-US" dirty="0" smtClean="0">
                <a:solidFill>
                  <a:srgbClr val="2E9246"/>
                </a:solidFill>
              </a:rPr>
              <a:t>but has nice properties</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198</a:t>
            </a:fld>
            <a:endParaRPr lang="en-US"/>
          </a:p>
        </p:txBody>
      </p:sp>
    </p:spTree>
    <p:extLst>
      <p:ext uri="{BB962C8B-B14F-4D97-AF65-F5344CB8AC3E}">
        <p14:creationId xmlns:p14="http://schemas.microsoft.com/office/powerpoint/2010/main" val="639368524"/>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92848" y="4148667"/>
            <a:ext cx="4094787" cy="1570182"/>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smtClean="0"/>
              <a:t>Proof Outline</a:t>
            </a:r>
            <a:endParaRPr lang="en-US" dirty="0"/>
          </a:p>
        </p:txBody>
      </p:sp>
      <p:sp>
        <p:nvSpPr>
          <p:cNvPr id="3" name="Content Placeholder 2"/>
          <p:cNvSpPr>
            <a:spLocks noGrp="1"/>
          </p:cNvSpPr>
          <p:nvPr>
            <p:ph idx="1"/>
          </p:nvPr>
        </p:nvSpPr>
        <p:spPr/>
        <p:txBody>
          <a:bodyPr/>
          <a:lstStyle/>
          <a:p>
            <a:r>
              <a:rPr lang="en-US" dirty="0"/>
              <a:t>V[t] = state of </a:t>
            </a:r>
            <a:r>
              <a:rPr lang="en-US" u="sng" dirty="0"/>
              <a:t>fault-free </a:t>
            </a:r>
            <a:r>
              <a:rPr lang="en-US" dirty="0"/>
              <a:t>nodes after </a:t>
            </a:r>
            <a:r>
              <a:rPr lang="en-US" dirty="0">
                <a:solidFill>
                  <a:srgbClr val="FF0000"/>
                </a:solidFill>
              </a:rPr>
              <a:t>t</a:t>
            </a:r>
            <a:r>
              <a:rPr lang="en-US" dirty="0"/>
              <a:t>-</a:t>
            </a:r>
            <a:r>
              <a:rPr lang="en-US" dirty="0" err="1"/>
              <a:t>th</a:t>
            </a:r>
            <a:r>
              <a:rPr lang="en-US" dirty="0"/>
              <a:t> iteration</a:t>
            </a:r>
            <a:br>
              <a:rPr lang="en-US" dirty="0"/>
            </a:br>
            <a:endParaRPr lang="en-US" dirty="0"/>
          </a:p>
          <a:p>
            <a:r>
              <a:rPr lang="en-US" dirty="0"/>
              <a:t>Represent </a:t>
            </a:r>
            <a:r>
              <a:rPr lang="en-US" dirty="0">
                <a:solidFill>
                  <a:srgbClr val="FF0000"/>
                </a:solidFill>
              </a:rPr>
              <a:t>t</a:t>
            </a:r>
            <a:r>
              <a:rPr lang="en-US" dirty="0"/>
              <a:t>-</a:t>
            </a:r>
            <a:r>
              <a:rPr lang="en-US" dirty="0" err="1"/>
              <a:t>th</a:t>
            </a:r>
            <a:r>
              <a:rPr lang="en-US" dirty="0"/>
              <a:t> </a:t>
            </a:r>
            <a:r>
              <a:rPr lang="en-US" dirty="0" smtClean="0"/>
              <a:t>iteration as</a:t>
            </a:r>
            <a:r>
              <a:rPr lang="en-US" dirty="0"/>
              <a:t/>
            </a:r>
            <a:br>
              <a:rPr lang="en-US" dirty="0"/>
            </a:br>
            <a:endParaRPr lang="en-US" dirty="0"/>
          </a:p>
          <a:p>
            <a:pPr marL="0" indent="0">
              <a:buNone/>
            </a:pPr>
            <a:r>
              <a:rPr lang="en-US" dirty="0"/>
              <a:t>	V[t]   =   M[t]  V[t-1]</a:t>
            </a:r>
          </a:p>
          <a:p>
            <a:pPr marL="0" indent="0">
              <a:buNone/>
            </a:pPr>
            <a:endParaRPr lang="en-US" dirty="0"/>
          </a:p>
          <a:p>
            <a:pPr marL="0" indent="0">
              <a:buNone/>
            </a:pPr>
            <a:r>
              <a:rPr lang="en-US" dirty="0"/>
              <a:t> </a:t>
            </a:r>
            <a:r>
              <a:rPr lang="en-US" dirty="0" smtClean="0"/>
              <a:t>   </a:t>
            </a:r>
          </a:p>
          <a:p>
            <a:pPr marL="0" indent="0">
              <a:buNone/>
            </a:pPr>
            <a:r>
              <a:rPr lang="en-US" dirty="0"/>
              <a:t> </a:t>
            </a:r>
            <a:r>
              <a:rPr lang="en-US" dirty="0" smtClean="0"/>
              <a:t>   </a:t>
            </a:r>
            <a:r>
              <a:rPr lang="en-US" dirty="0" err="1" smtClean="0"/>
              <a:t>i-th</a:t>
            </a:r>
            <a:r>
              <a:rPr lang="en-US" dirty="0" smtClean="0"/>
              <a:t> row of M[t] corresponds</a:t>
            </a:r>
            <a:endParaRPr lang="en-US" dirty="0" smtClean="0">
              <a:solidFill>
                <a:srgbClr val="2E9246"/>
              </a:solidFill>
            </a:endParaRPr>
          </a:p>
          <a:p>
            <a:pPr marL="0" indent="0">
              <a:buNone/>
            </a:pPr>
            <a:r>
              <a:rPr lang="en-US" dirty="0"/>
              <a:t> </a:t>
            </a:r>
            <a:r>
              <a:rPr lang="en-US" dirty="0" smtClean="0"/>
              <a:t>   to update of node </a:t>
            </a:r>
            <a:r>
              <a:rPr lang="en-US" dirty="0"/>
              <a:t>i</a:t>
            </a:r>
            <a:r>
              <a:rPr lang="en-US" dirty="0" smtClean="0"/>
              <a:t>’s state</a:t>
            </a:r>
          </a:p>
          <a:p>
            <a:pPr marL="0" indent="0">
              <a:buNone/>
            </a:pPr>
            <a:endParaRPr lang="en-US" dirty="0">
              <a:solidFill>
                <a:srgbClr val="2E9246"/>
              </a:solidFill>
            </a:endParaRPr>
          </a:p>
          <a:p>
            <a:pPr marL="0" indent="0">
              <a:buNone/>
            </a:pPr>
            <a:r>
              <a:rPr lang="en-US" dirty="0" smtClean="0">
                <a:solidFill>
                  <a:srgbClr val="2E9246"/>
                </a:solidFill>
              </a:rPr>
              <a:t>	</a:t>
            </a:r>
            <a:endParaRPr lang="en-US" dirty="0" smtClean="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199</a:t>
            </a:fld>
            <a:endParaRPr lang="en-US"/>
          </a:p>
        </p:txBody>
      </p:sp>
    </p:spTree>
    <p:extLst>
      <p:ext uri="{BB962C8B-B14F-4D97-AF65-F5344CB8AC3E}">
        <p14:creationId xmlns:p14="http://schemas.microsoft.com/office/powerpoint/2010/main" val="4007393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9" y="1524000"/>
            <a:ext cx="8037095" cy="4572000"/>
          </a:xfrm>
        </p:spPr>
        <p:txBody>
          <a:bodyPr/>
          <a:lstStyle/>
          <a:p>
            <a:r>
              <a:rPr lang="en-US" dirty="0" smtClean="0"/>
              <a:t>This is a draft version of the slides</a:t>
            </a:r>
          </a:p>
          <a:p>
            <a:endParaRPr lang="en-US" dirty="0"/>
          </a:p>
          <a:p>
            <a:r>
              <a:rPr lang="en-US" dirty="0" smtClean="0"/>
              <a:t>Final version will be made available on the webpage below:</a:t>
            </a:r>
          </a:p>
          <a:p>
            <a:endParaRPr lang="en-US" dirty="0"/>
          </a:p>
          <a:p>
            <a:pPr marL="0" indent="0">
              <a:buNone/>
            </a:pPr>
            <a:r>
              <a:rPr lang="en-US" dirty="0" smtClean="0">
                <a:latin typeface="Times New Roman" pitchFamily="18" charset="0"/>
                <a:cs typeface="Times New Roman" pitchFamily="18" charset="0"/>
              </a:rPr>
              <a:t>	http</a:t>
            </a:r>
            <a:r>
              <a:rPr lang="en-US" dirty="0">
                <a:latin typeface="Times New Roman" pitchFamily="18" charset="0"/>
                <a:cs typeface="Times New Roman" pitchFamily="18" charset="0"/>
              </a:rPr>
              <a:t>://www.crhc.illinois.edu/wireless/tutorials.html</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a:t>
            </a:fld>
            <a:endParaRPr lang="en-US"/>
          </a:p>
        </p:txBody>
      </p:sp>
    </p:spTree>
    <p:extLst>
      <p:ext uri="{BB962C8B-B14F-4D97-AF65-F5344CB8AC3E}">
        <p14:creationId xmlns:p14="http://schemas.microsoft.com/office/powerpoint/2010/main" val="1193738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Client-Server Model</a:t>
            </a:r>
            <a:endParaRPr lang="en-US" dirty="0">
              <a:latin typeface="Arial" pitchFamily="34" charset="0"/>
              <a:cs typeface="Arial" pitchFamily="34" charset="0"/>
            </a:endParaRPr>
          </a:p>
        </p:txBody>
      </p:sp>
      <p:pic>
        <p:nvPicPr>
          <p:cNvPr id="13" name="Picture 7" descr="MCj04316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146" y="169641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457200" y="4806950"/>
            <a:ext cx="1417637" cy="914400"/>
          </a:xfrm>
          <a:prstGeom prst="rect">
            <a:avLst/>
          </a:prstGeom>
          <a:noFill/>
        </p:spPr>
        <p:txBody>
          <a:bodyPr wrap="none" rtlCol="0" anchor="ctr">
            <a:noAutofit/>
          </a:bodyPr>
          <a:lstStyle/>
          <a:p>
            <a:pPr algn="ctr">
              <a:buNone/>
            </a:pPr>
            <a:r>
              <a:rPr lang="en-US" sz="2400" dirty="0" smtClean="0">
                <a:latin typeface="Arial" pitchFamily="34" charset="0"/>
                <a:cs typeface="Arial" pitchFamily="34" charset="0"/>
              </a:rPr>
              <a:t>Server</a:t>
            </a:r>
          </a:p>
        </p:txBody>
      </p:sp>
      <p:sp>
        <p:nvSpPr>
          <p:cNvPr id="18" name="TextBox 17"/>
          <p:cNvSpPr txBox="1"/>
          <p:nvPr/>
        </p:nvSpPr>
        <p:spPr>
          <a:xfrm>
            <a:off x="457200" y="1905968"/>
            <a:ext cx="1417637" cy="914400"/>
          </a:xfrm>
          <a:prstGeom prst="rect">
            <a:avLst/>
          </a:prstGeom>
          <a:noFill/>
        </p:spPr>
        <p:txBody>
          <a:bodyPr wrap="none" rtlCol="0" anchor="ctr">
            <a:noAutofit/>
          </a:bodyPr>
          <a:lstStyle/>
          <a:p>
            <a:pPr algn="ctr">
              <a:buNone/>
            </a:pPr>
            <a:r>
              <a:rPr lang="en-US" sz="2400" dirty="0" smtClean="0">
                <a:latin typeface="Arial" pitchFamily="34" charset="0"/>
                <a:cs typeface="Arial" pitchFamily="34" charset="0"/>
              </a:rPr>
              <a:t>Client</a:t>
            </a:r>
          </a:p>
        </p:txBody>
      </p:sp>
      <p:pic>
        <p:nvPicPr>
          <p:cNvPr id="12" name="Picture 6" descr="MCj04316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069119" y="4896200"/>
            <a:ext cx="1295400" cy="1295400"/>
          </a:xfrm>
          <a:prstGeom prst="rect">
            <a:avLst/>
          </a:prstGeom>
          <a:noFill/>
        </p:spPr>
      </p:pic>
      <p:cxnSp>
        <p:nvCxnSpPr>
          <p:cNvPr id="24" name="Straight Arrow Connector 23"/>
          <p:cNvCxnSpPr/>
          <p:nvPr/>
        </p:nvCxnSpPr>
        <p:spPr>
          <a:xfrm flipH="1">
            <a:off x="4401848" y="3029918"/>
            <a:ext cx="1" cy="1665907"/>
          </a:xfrm>
          <a:prstGeom prst="straightConnector1">
            <a:avLst/>
          </a:prstGeom>
          <a:ln w="19050">
            <a:solidFill>
              <a:srgbClr val="2E924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916843" y="3029918"/>
            <a:ext cx="1" cy="1665907"/>
          </a:xfrm>
          <a:prstGeom prst="straightConnector1">
            <a:avLst/>
          </a:prstGeom>
          <a:ln w="19050">
            <a:solidFill>
              <a:srgbClr val="2E924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18858" y="3691421"/>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response </a:t>
            </a:r>
            <a:r>
              <a:rPr lang="en-US" sz="2000" b="1" dirty="0" smtClean="0">
                <a:solidFill>
                  <a:srgbClr val="2E9246"/>
                </a:solidFill>
                <a:latin typeface="Arial" pitchFamily="34" charset="0"/>
                <a:ea typeface="Verdana" pitchFamily="34" charset="0"/>
                <a:cs typeface="Arial" pitchFamily="34" charset="0"/>
              </a:rPr>
              <a:t>(A)</a:t>
            </a:r>
          </a:p>
        </p:txBody>
      </p:sp>
      <p:sp>
        <p:nvSpPr>
          <p:cNvPr id="16" name="TextBox 15"/>
          <p:cNvSpPr txBox="1"/>
          <p:nvPr/>
        </p:nvSpPr>
        <p:spPr>
          <a:xfrm>
            <a:off x="4297719" y="6191600"/>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state A</a:t>
            </a:r>
          </a:p>
        </p:txBody>
      </p:sp>
      <p:sp>
        <p:nvSpPr>
          <p:cNvPr id="14" name="TextBox 13"/>
          <p:cNvSpPr txBox="1"/>
          <p:nvPr/>
        </p:nvSpPr>
        <p:spPr>
          <a:xfrm>
            <a:off x="2979700" y="3691421"/>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command A</a:t>
            </a:r>
          </a:p>
        </p:txBody>
      </p:sp>
    </p:spTree>
    <p:extLst>
      <p:ext uri="{BB962C8B-B14F-4D97-AF65-F5344CB8AC3E}">
        <p14:creationId xmlns:p14="http://schemas.microsoft.com/office/powerpoint/2010/main" val="2099830801"/>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a:t>
            </a:r>
            <a:r>
              <a:rPr lang="en-US" dirty="0" err="1" smtClean="0"/>
              <a:t>i</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200</a:t>
            </a:fld>
            <a:endParaRPr lang="en-US"/>
          </a:p>
        </p:txBody>
      </p:sp>
      <p:sp>
        <p:nvSpPr>
          <p:cNvPr id="5" name="Oval 4"/>
          <p:cNvSpPr/>
          <p:nvPr/>
        </p:nvSpPr>
        <p:spPr bwMode="auto">
          <a:xfrm>
            <a:off x="2191870" y="4318455"/>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a:latin typeface="Arial" pitchFamily="34" charset="0"/>
                <a:cs typeface="Arial" pitchFamily="34" charset="0"/>
              </a:rPr>
              <a:t>i</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val 5"/>
          <p:cNvSpPr/>
          <p:nvPr/>
        </p:nvSpPr>
        <p:spPr bwMode="auto">
          <a:xfrm>
            <a:off x="3146611" y="3204588"/>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a:latin typeface="Arial" pitchFamily="34" charset="0"/>
                <a:cs typeface="Arial" pitchFamily="34" charset="0"/>
              </a:rPr>
              <a:t>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6"/>
          <p:cNvSpPr/>
          <p:nvPr/>
        </p:nvSpPr>
        <p:spPr bwMode="auto">
          <a:xfrm>
            <a:off x="6172200" y="4694973"/>
            <a:ext cx="618565" cy="605117"/>
          </a:xfrm>
          <a:prstGeom prst="ellipse">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7"/>
          <p:cNvSpPr/>
          <p:nvPr/>
        </p:nvSpPr>
        <p:spPr bwMode="auto">
          <a:xfrm>
            <a:off x="5856195" y="3872974"/>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C</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8"/>
          <p:cNvSpPr/>
          <p:nvPr/>
        </p:nvSpPr>
        <p:spPr bwMode="auto">
          <a:xfrm>
            <a:off x="4312023" y="3213554"/>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 name="Straight Arrow Connector 9"/>
          <p:cNvCxnSpPr>
            <a:stCxn id="6" idx="3"/>
            <a:endCxn id="5" idx="7"/>
          </p:cNvCxnSpPr>
          <p:nvPr/>
        </p:nvCxnSpPr>
        <p:spPr bwMode="auto">
          <a:xfrm flipH="1">
            <a:off x="2719848" y="3721088"/>
            <a:ext cx="517350" cy="68598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1" name="Straight Arrow Connector 10"/>
          <p:cNvCxnSpPr>
            <a:stCxn id="9" idx="3"/>
          </p:cNvCxnSpPr>
          <p:nvPr/>
        </p:nvCxnSpPr>
        <p:spPr bwMode="auto">
          <a:xfrm flipH="1">
            <a:off x="2810435" y="3730054"/>
            <a:ext cx="1592175" cy="89095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2" name="Straight Arrow Connector 11"/>
          <p:cNvCxnSpPr>
            <a:stCxn id="8" idx="2"/>
          </p:cNvCxnSpPr>
          <p:nvPr/>
        </p:nvCxnSpPr>
        <p:spPr bwMode="auto">
          <a:xfrm flipH="1">
            <a:off x="2978523" y="4175533"/>
            <a:ext cx="2877672" cy="51944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3" name="Straight Arrow Connector 12"/>
          <p:cNvCxnSpPr>
            <a:stCxn id="7" idx="2"/>
            <a:endCxn id="5" idx="5"/>
          </p:cNvCxnSpPr>
          <p:nvPr/>
        </p:nvCxnSpPr>
        <p:spPr bwMode="auto">
          <a:xfrm flipH="1" flipV="1">
            <a:off x="2719848" y="4834955"/>
            <a:ext cx="3452352" cy="162577"/>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4" name="TextBox 13"/>
          <p:cNvSpPr txBox="1"/>
          <p:nvPr/>
        </p:nvSpPr>
        <p:spPr>
          <a:xfrm>
            <a:off x="1816333" y="4694973"/>
            <a:ext cx="356188" cy="461665"/>
          </a:xfrm>
          <a:prstGeom prst="rect">
            <a:avLst/>
          </a:prstGeom>
          <a:noFill/>
        </p:spPr>
        <p:txBody>
          <a:bodyPr wrap="none" rtlCol="0">
            <a:spAutoFit/>
          </a:bodyPr>
          <a:lstStyle/>
          <a:p>
            <a:pPr>
              <a:buNone/>
            </a:pPr>
            <a:r>
              <a:rPr lang="en-US" dirty="0">
                <a:latin typeface="Arial" pitchFamily="34" charset="0"/>
                <a:cs typeface="Arial" pitchFamily="34" charset="0"/>
              </a:rPr>
              <a:t>4</a:t>
            </a:r>
          </a:p>
        </p:txBody>
      </p:sp>
      <p:sp>
        <p:nvSpPr>
          <p:cNvPr id="15" name="TextBox 14"/>
          <p:cNvSpPr txBox="1"/>
          <p:nvPr/>
        </p:nvSpPr>
        <p:spPr>
          <a:xfrm>
            <a:off x="3634579" y="4847373"/>
            <a:ext cx="356188" cy="461665"/>
          </a:xfrm>
          <a:prstGeom prst="rect">
            <a:avLst/>
          </a:prstGeom>
          <a:noFill/>
        </p:spPr>
        <p:txBody>
          <a:bodyPr wrap="none" rtlCol="0">
            <a:spAutoFit/>
          </a:bodyPr>
          <a:lstStyle/>
          <a:p>
            <a:pPr>
              <a:buNone/>
            </a:pPr>
            <a:r>
              <a:rPr lang="en-US" dirty="0" smtClean="0">
                <a:latin typeface="Arial" pitchFamily="34" charset="0"/>
                <a:cs typeface="Arial" pitchFamily="34" charset="0"/>
              </a:rPr>
              <a:t>1</a:t>
            </a:r>
            <a:endParaRPr lang="en-US" dirty="0">
              <a:latin typeface="Arial" pitchFamily="34" charset="0"/>
              <a:cs typeface="Arial" pitchFamily="34" charset="0"/>
            </a:endParaRPr>
          </a:p>
        </p:txBody>
      </p:sp>
      <p:sp>
        <p:nvSpPr>
          <p:cNvPr id="16" name="TextBox 15"/>
          <p:cNvSpPr txBox="1"/>
          <p:nvPr/>
        </p:nvSpPr>
        <p:spPr>
          <a:xfrm>
            <a:off x="5052592" y="4349815"/>
            <a:ext cx="356188" cy="461665"/>
          </a:xfrm>
          <a:prstGeom prst="rect">
            <a:avLst/>
          </a:prstGeom>
          <a:noFill/>
        </p:spPr>
        <p:txBody>
          <a:bodyPr wrap="none" rtlCol="0">
            <a:spAutoFit/>
          </a:bodyPr>
          <a:lstStyle/>
          <a:p>
            <a:pPr>
              <a:buNone/>
            </a:pPr>
            <a:r>
              <a:rPr lang="en-US" dirty="0">
                <a:latin typeface="Arial" pitchFamily="34" charset="0"/>
                <a:cs typeface="Arial" pitchFamily="34" charset="0"/>
              </a:rPr>
              <a:t>3</a:t>
            </a:r>
          </a:p>
        </p:txBody>
      </p:sp>
      <p:sp>
        <p:nvSpPr>
          <p:cNvPr id="17" name="TextBox 16"/>
          <p:cNvSpPr txBox="1"/>
          <p:nvPr/>
        </p:nvSpPr>
        <p:spPr>
          <a:xfrm>
            <a:off x="3785479" y="3910539"/>
            <a:ext cx="356188" cy="461665"/>
          </a:xfrm>
          <a:prstGeom prst="rect">
            <a:avLst/>
          </a:prstGeom>
          <a:noFill/>
        </p:spPr>
        <p:txBody>
          <a:bodyPr wrap="none" rtlCol="0">
            <a:spAutoFit/>
          </a:bodyPr>
          <a:lstStyle/>
          <a:p>
            <a:pPr>
              <a:buNone/>
            </a:pPr>
            <a:r>
              <a:rPr lang="en-US" dirty="0">
                <a:latin typeface="Arial" pitchFamily="34" charset="0"/>
                <a:cs typeface="Arial" pitchFamily="34" charset="0"/>
              </a:rPr>
              <a:t>5</a:t>
            </a:r>
          </a:p>
        </p:txBody>
      </p:sp>
      <p:sp>
        <p:nvSpPr>
          <p:cNvPr id="18" name="TextBox 17"/>
          <p:cNvSpPr txBox="1"/>
          <p:nvPr/>
        </p:nvSpPr>
        <p:spPr>
          <a:xfrm>
            <a:off x="2644628" y="3615862"/>
            <a:ext cx="356188" cy="461665"/>
          </a:xfrm>
          <a:prstGeom prst="rect">
            <a:avLst/>
          </a:prstGeom>
          <a:noFill/>
        </p:spPr>
        <p:txBody>
          <a:bodyPr wrap="none" rtlCol="0">
            <a:spAutoFit/>
          </a:bodyPr>
          <a:lstStyle/>
          <a:p>
            <a:pPr>
              <a:buNone/>
            </a:pPr>
            <a:r>
              <a:rPr lang="en-US" dirty="0" smtClean="0">
                <a:latin typeface="Arial" pitchFamily="34" charset="0"/>
                <a:cs typeface="Arial" pitchFamily="34" charset="0"/>
              </a:rPr>
              <a:t>0</a:t>
            </a:r>
            <a:endParaRPr lang="en-US" dirty="0">
              <a:latin typeface="Arial" pitchFamily="34" charset="0"/>
              <a:cs typeface="Arial" pitchFamily="34" charset="0"/>
            </a:endParaRPr>
          </a:p>
        </p:txBody>
      </p:sp>
      <p:cxnSp>
        <p:nvCxnSpPr>
          <p:cNvPr id="19" name="Straight Connector 18"/>
          <p:cNvCxnSpPr/>
          <p:nvPr/>
        </p:nvCxnSpPr>
        <p:spPr bwMode="auto">
          <a:xfrm>
            <a:off x="3778953" y="3810992"/>
            <a:ext cx="389964" cy="588401"/>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20" name="Straight Connector 19"/>
          <p:cNvCxnSpPr/>
          <p:nvPr/>
        </p:nvCxnSpPr>
        <p:spPr bwMode="auto">
          <a:xfrm flipH="1">
            <a:off x="3671377" y="3878227"/>
            <a:ext cx="542364" cy="445479"/>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21" name="Straight Connector 20"/>
          <p:cNvCxnSpPr/>
          <p:nvPr/>
        </p:nvCxnSpPr>
        <p:spPr bwMode="auto">
          <a:xfrm>
            <a:off x="2744189" y="3592479"/>
            <a:ext cx="389964" cy="588401"/>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22" name="Straight Connector 21"/>
          <p:cNvCxnSpPr/>
          <p:nvPr/>
        </p:nvCxnSpPr>
        <p:spPr bwMode="auto">
          <a:xfrm flipH="1">
            <a:off x="2636613" y="3659714"/>
            <a:ext cx="542364" cy="445479"/>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25" name="TextBox 24"/>
          <p:cNvSpPr txBox="1"/>
          <p:nvPr/>
        </p:nvSpPr>
        <p:spPr>
          <a:xfrm>
            <a:off x="7730006" y="3781368"/>
            <a:ext cx="819456" cy="461665"/>
          </a:xfrm>
          <a:prstGeom prst="rect">
            <a:avLst/>
          </a:prstGeom>
          <a:solidFill>
            <a:srgbClr val="FF9900"/>
          </a:solidFill>
        </p:spPr>
        <p:txBody>
          <a:bodyPr wrap="none" rtlCol="0">
            <a:spAutoFit/>
          </a:bodyPr>
          <a:lstStyle/>
          <a:p>
            <a:pPr>
              <a:buNone/>
            </a:pPr>
            <a:r>
              <a:rPr lang="en-US" dirty="0">
                <a:latin typeface="Arial" pitchFamily="34" charset="0"/>
                <a:cs typeface="Arial" pitchFamily="34" charset="0"/>
              </a:rPr>
              <a:t>f</a:t>
            </a:r>
            <a:r>
              <a:rPr lang="en-US" dirty="0" smtClean="0">
                <a:latin typeface="Arial" pitchFamily="34" charset="0"/>
                <a:cs typeface="Arial" pitchFamily="34" charset="0"/>
              </a:rPr>
              <a:t> = 1</a:t>
            </a:r>
            <a:endParaRPr lang="en-US" dirty="0">
              <a:latin typeface="Arial" pitchFamily="34" charset="0"/>
              <a:cs typeface="Arial" pitchFamily="34" charset="0"/>
            </a:endParaRPr>
          </a:p>
        </p:txBody>
      </p:sp>
    </p:spTree>
    <p:extLst>
      <p:ext uri="{BB962C8B-B14F-4D97-AF65-F5344CB8AC3E}">
        <p14:creationId xmlns:p14="http://schemas.microsoft.com/office/powerpoint/2010/main" val="264593423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a:t>
            </a:r>
            <a:r>
              <a:rPr lang="en-US" dirty="0" err="1" smtClean="0"/>
              <a:t>i</a:t>
            </a:r>
            <a:endParaRPr lang="en-US" dirty="0"/>
          </a:p>
        </p:txBody>
      </p:sp>
      <p:sp>
        <p:nvSpPr>
          <p:cNvPr id="3" name="Content Placeholder 2"/>
          <p:cNvSpPr>
            <a:spLocks noGrp="1"/>
          </p:cNvSpPr>
          <p:nvPr>
            <p:ph idx="1"/>
          </p:nvPr>
        </p:nvSpPr>
        <p:spPr>
          <a:xfrm>
            <a:off x="685800" y="1524000"/>
            <a:ext cx="8256494" cy="4572000"/>
          </a:xfrm>
        </p:spPr>
        <p:txBody>
          <a:bodyPr/>
          <a:lstStyle/>
          <a:p>
            <a:r>
              <a:rPr lang="en-US" dirty="0" smtClean="0"/>
              <a:t>Values used for state update in convex hull of</a:t>
            </a:r>
            <a:br>
              <a:rPr lang="en-US" dirty="0" smtClean="0"/>
            </a:br>
            <a:r>
              <a:rPr lang="en-US" dirty="0" smtClean="0"/>
              <a:t>state of good neighbors</a:t>
            </a:r>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201</a:t>
            </a:fld>
            <a:endParaRPr lang="en-US"/>
          </a:p>
        </p:txBody>
      </p:sp>
      <p:cxnSp>
        <p:nvCxnSpPr>
          <p:cNvPr id="6" name="Straight Connector 5"/>
          <p:cNvCxnSpPr/>
          <p:nvPr/>
        </p:nvCxnSpPr>
        <p:spPr bwMode="auto">
          <a:xfrm>
            <a:off x="1304365" y="5257800"/>
            <a:ext cx="6548718" cy="13447"/>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 name="Oval 6"/>
          <p:cNvSpPr/>
          <p:nvPr/>
        </p:nvSpPr>
        <p:spPr bwMode="auto">
          <a:xfrm>
            <a:off x="1479176" y="5403990"/>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a:latin typeface="Arial" pitchFamily="34" charset="0"/>
                <a:cs typeface="Arial" pitchFamily="34" charset="0"/>
              </a:rPr>
              <a:t>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7"/>
          <p:cNvSpPr/>
          <p:nvPr/>
        </p:nvSpPr>
        <p:spPr bwMode="auto">
          <a:xfrm>
            <a:off x="3133698" y="5403990"/>
            <a:ext cx="618565" cy="605117"/>
          </a:xfrm>
          <a:prstGeom prst="ellipse">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8"/>
          <p:cNvSpPr/>
          <p:nvPr/>
        </p:nvSpPr>
        <p:spPr bwMode="auto">
          <a:xfrm>
            <a:off x="4914680" y="5377709"/>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C</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Oval 9"/>
          <p:cNvSpPr/>
          <p:nvPr/>
        </p:nvSpPr>
        <p:spPr bwMode="auto">
          <a:xfrm>
            <a:off x="6797490" y="5398970"/>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3265062" y="4685212"/>
            <a:ext cx="355837" cy="461665"/>
          </a:xfrm>
          <a:prstGeom prst="rect">
            <a:avLst/>
          </a:prstGeom>
          <a:noFill/>
        </p:spPr>
        <p:txBody>
          <a:bodyPr wrap="none" rtlCol="0">
            <a:spAutoFit/>
          </a:bodyPr>
          <a:lstStyle/>
          <a:p>
            <a:pPr>
              <a:buNone/>
            </a:pPr>
            <a:r>
              <a:rPr lang="en-US" dirty="0" smtClean="0">
                <a:latin typeface="Arial"/>
                <a:cs typeface="Arial"/>
              </a:rPr>
              <a:t>1</a:t>
            </a:r>
            <a:endParaRPr lang="en-US" dirty="0">
              <a:latin typeface="Arial"/>
              <a:cs typeface="Arial"/>
            </a:endParaRPr>
          </a:p>
        </p:txBody>
      </p:sp>
      <p:sp>
        <p:nvSpPr>
          <p:cNvPr id="12" name="TextBox 11"/>
          <p:cNvSpPr txBox="1"/>
          <p:nvPr/>
        </p:nvSpPr>
        <p:spPr>
          <a:xfrm>
            <a:off x="5046043" y="4685211"/>
            <a:ext cx="355837" cy="461665"/>
          </a:xfrm>
          <a:prstGeom prst="rect">
            <a:avLst/>
          </a:prstGeom>
          <a:noFill/>
        </p:spPr>
        <p:txBody>
          <a:bodyPr wrap="none" rtlCol="0">
            <a:spAutoFit/>
          </a:bodyPr>
          <a:lstStyle/>
          <a:p>
            <a:pPr>
              <a:buNone/>
            </a:pPr>
            <a:r>
              <a:rPr lang="en-US" dirty="0">
                <a:latin typeface="Arial"/>
                <a:cs typeface="Arial"/>
              </a:rPr>
              <a:t>3</a:t>
            </a:r>
          </a:p>
        </p:txBody>
      </p:sp>
      <p:sp>
        <p:nvSpPr>
          <p:cNvPr id="13" name="TextBox 12"/>
          <p:cNvSpPr txBox="1"/>
          <p:nvPr/>
        </p:nvSpPr>
        <p:spPr>
          <a:xfrm>
            <a:off x="1594942" y="4685213"/>
            <a:ext cx="355837" cy="461665"/>
          </a:xfrm>
          <a:prstGeom prst="rect">
            <a:avLst/>
          </a:prstGeom>
          <a:noFill/>
        </p:spPr>
        <p:txBody>
          <a:bodyPr wrap="none" rtlCol="0">
            <a:spAutoFit/>
          </a:bodyPr>
          <a:lstStyle/>
          <a:p>
            <a:pPr>
              <a:buNone/>
            </a:pPr>
            <a:r>
              <a:rPr lang="en-US" dirty="0" smtClean="0">
                <a:latin typeface="Arial"/>
                <a:cs typeface="Arial"/>
              </a:rPr>
              <a:t>0</a:t>
            </a:r>
            <a:endParaRPr lang="en-US" dirty="0">
              <a:latin typeface="Arial"/>
              <a:cs typeface="Arial"/>
            </a:endParaRPr>
          </a:p>
        </p:txBody>
      </p:sp>
      <p:sp>
        <p:nvSpPr>
          <p:cNvPr id="15" name="TextBox 14"/>
          <p:cNvSpPr txBox="1"/>
          <p:nvPr/>
        </p:nvSpPr>
        <p:spPr>
          <a:xfrm>
            <a:off x="6928853" y="4685213"/>
            <a:ext cx="355837" cy="461665"/>
          </a:xfrm>
          <a:prstGeom prst="rect">
            <a:avLst/>
          </a:prstGeom>
          <a:noFill/>
        </p:spPr>
        <p:txBody>
          <a:bodyPr wrap="none" rtlCol="0">
            <a:spAutoFit/>
          </a:bodyPr>
          <a:lstStyle/>
          <a:p>
            <a:pPr>
              <a:buNone/>
            </a:pPr>
            <a:r>
              <a:rPr lang="en-US" dirty="0" smtClean="0">
                <a:latin typeface="Arial"/>
                <a:cs typeface="Arial"/>
              </a:rPr>
              <a:t>5</a:t>
            </a:r>
            <a:endParaRPr lang="en-US" dirty="0">
              <a:latin typeface="Arial"/>
              <a:cs typeface="Arial"/>
            </a:endParaRPr>
          </a:p>
        </p:txBody>
      </p:sp>
      <p:cxnSp>
        <p:nvCxnSpPr>
          <p:cNvPr id="16" name="Straight Connector 15"/>
          <p:cNvCxnSpPr/>
          <p:nvPr/>
        </p:nvCxnSpPr>
        <p:spPr bwMode="auto">
          <a:xfrm>
            <a:off x="1603430" y="4669399"/>
            <a:ext cx="389964" cy="588401"/>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17" name="Straight Connector 16"/>
          <p:cNvCxnSpPr/>
          <p:nvPr/>
        </p:nvCxnSpPr>
        <p:spPr bwMode="auto">
          <a:xfrm flipH="1">
            <a:off x="1495854" y="4736634"/>
            <a:ext cx="542364" cy="445479"/>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18" name="Straight Connector 17"/>
          <p:cNvCxnSpPr/>
          <p:nvPr/>
        </p:nvCxnSpPr>
        <p:spPr bwMode="auto">
          <a:xfrm>
            <a:off x="6921744" y="4621842"/>
            <a:ext cx="389964" cy="588401"/>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19" name="Straight Connector 18"/>
          <p:cNvCxnSpPr/>
          <p:nvPr/>
        </p:nvCxnSpPr>
        <p:spPr bwMode="auto">
          <a:xfrm flipH="1">
            <a:off x="6814168" y="4689077"/>
            <a:ext cx="542364" cy="445479"/>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2560737088"/>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a:t>
            </a:r>
            <a:r>
              <a:rPr lang="en-US" dirty="0" err="1" smtClean="0"/>
              <a:t>i</a:t>
            </a:r>
            <a:endParaRPr lang="en-US" dirty="0"/>
          </a:p>
        </p:txBody>
      </p:sp>
      <p:sp>
        <p:nvSpPr>
          <p:cNvPr id="3" name="Content Placeholder 2"/>
          <p:cNvSpPr>
            <a:spLocks noGrp="1"/>
          </p:cNvSpPr>
          <p:nvPr>
            <p:ph idx="1"/>
          </p:nvPr>
        </p:nvSpPr>
        <p:spPr>
          <a:xfrm>
            <a:off x="685800" y="1524000"/>
            <a:ext cx="8256494" cy="4572000"/>
          </a:xfrm>
        </p:spPr>
        <p:txBody>
          <a:bodyPr/>
          <a:lstStyle/>
          <a:p>
            <a:r>
              <a:rPr lang="en-US" dirty="0" smtClean="0"/>
              <a:t>Values used for state update in convex hull of</a:t>
            </a:r>
            <a:br>
              <a:rPr lang="en-US" dirty="0" smtClean="0"/>
            </a:br>
            <a:r>
              <a:rPr lang="en-US" dirty="0" smtClean="0"/>
              <a:t>state of good neighbors</a:t>
            </a:r>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202</a:t>
            </a:fld>
            <a:endParaRPr lang="en-US"/>
          </a:p>
        </p:txBody>
      </p:sp>
      <p:cxnSp>
        <p:nvCxnSpPr>
          <p:cNvPr id="6" name="Straight Connector 5"/>
          <p:cNvCxnSpPr/>
          <p:nvPr/>
        </p:nvCxnSpPr>
        <p:spPr bwMode="auto">
          <a:xfrm>
            <a:off x="1304365" y="5257800"/>
            <a:ext cx="6548718" cy="13447"/>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 name="Oval 6"/>
          <p:cNvSpPr/>
          <p:nvPr/>
        </p:nvSpPr>
        <p:spPr bwMode="auto">
          <a:xfrm>
            <a:off x="1479176" y="5403990"/>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a:latin typeface="Arial" pitchFamily="34" charset="0"/>
                <a:cs typeface="Arial" pitchFamily="34" charset="0"/>
              </a:rPr>
              <a:t>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7"/>
          <p:cNvSpPr/>
          <p:nvPr/>
        </p:nvSpPr>
        <p:spPr bwMode="auto">
          <a:xfrm>
            <a:off x="3133698" y="5403990"/>
            <a:ext cx="618565" cy="605117"/>
          </a:xfrm>
          <a:prstGeom prst="ellipse">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8"/>
          <p:cNvSpPr/>
          <p:nvPr/>
        </p:nvSpPr>
        <p:spPr bwMode="auto">
          <a:xfrm>
            <a:off x="4914680" y="5377709"/>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C</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Oval 9"/>
          <p:cNvSpPr/>
          <p:nvPr/>
        </p:nvSpPr>
        <p:spPr bwMode="auto">
          <a:xfrm>
            <a:off x="6797490" y="5398970"/>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3265062" y="4685212"/>
            <a:ext cx="355837" cy="461665"/>
          </a:xfrm>
          <a:prstGeom prst="rect">
            <a:avLst/>
          </a:prstGeom>
          <a:noFill/>
        </p:spPr>
        <p:txBody>
          <a:bodyPr wrap="none" rtlCol="0">
            <a:spAutoFit/>
          </a:bodyPr>
          <a:lstStyle/>
          <a:p>
            <a:pPr>
              <a:buNone/>
            </a:pPr>
            <a:r>
              <a:rPr lang="en-US" dirty="0" smtClean="0">
                <a:latin typeface="Arial"/>
                <a:cs typeface="Arial"/>
              </a:rPr>
              <a:t>1</a:t>
            </a:r>
            <a:endParaRPr lang="en-US" dirty="0">
              <a:latin typeface="Arial"/>
              <a:cs typeface="Arial"/>
            </a:endParaRPr>
          </a:p>
        </p:txBody>
      </p:sp>
      <p:sp>
        <p:nvSpPr>
          <p:cNvPr id="12" name="TextBox 11"/>
          <p:cNvSpPr txBox="1"/>
          <p:nvPr/>
        </p:nvSpPr>
        <p:spPr>
          <a:xfrm>
            <a:off x="5046043" y="4685211"/>
            <a:ext cx="355837" cy="461665"/>
          </a:xfrm>
          <a:prstGeom prst="rect">
            <a:avLst/>
          </a:prstGeom>
          <a:noFill/>
        </p:spPr>
        <p:txBody>
          <a:bodyPr wrap="none" rtlCol="0">
            <a:spAutoFit/>
          </a:bodyPr>
          <a:lstStyle/>
          <a:p>
            <a:pPr>
              <a:buNone/>
            </a:pPr>
            <a:r>
              <a:rPr lang="en-US" dirty="0">
                <a:latin typeface="Arial"/>
                <a:cs typeface="Arial"/>
              </a:rPr>
              <a:t>3</a:t>
            </a:r>
          </a:p>
        </p:txBody>
      </p:sp>
      <p:sp>
        <p:nvSpPr>
          <p:cNvPr id="13" name="TextBox 12"/>
          <p:cNvSpPr txBox="1"/>
          <p:nvPr/>
        </p:nvSpPr>
        <p:spPr>
          <a:xfrm>
            <a:off x="1594942" y="4685213"/>
            <a:ext cx="355837" cy="461665"/>
          </a:xfrm>
          <a:prstGeom prst="rect">
            <a:avLst/>
          </a:prstGeom>
          <a:noFill/>
        </p:spPr>
        <p:txBody>
          <a:bodyPr wrap="none" rtlCol="0">
            <a:spAutoFit/>
          </a:bodyPr>
          <a:lstStyle/>
          <a:p>
            <a:pPr>
              <a:buNone/>
            </a:pPr>
            <a:r>
              <a:rPr lang="en-US" dirty="0" smtClean="0">
                <a:latin typeface="Arial"/>
                <a:cs typeface="Arial"/>
              </a:rPr>
              <a:t>0</a:t>
            </a:r>
            <a:endParaRPr lang="en-US" dirty="0">
              <a:latin typeface="Arial"/>
              <a:cs typeface="Arial"/>
            </a:endParaRPr>
          </a:p>
        </p:txBody>
      </p:sp>
      <p:sp>
        <p:nvSpPr>
          <p:cNvPr id="15" name="TextBox 14"/>
          <p:cNvSpPr txBox="1"/>
          <p:nvPr/>
        </p:nvSpPr>
        <p:spPr>
          <a:xfrm>
            <a:off x="6928853" y="4685213"/>
            <a:ext cx="355837" cy="461665"/>
          </a:xfrm>
          <a:prstGeom prst="rect">
            <a:avLst/>
          </a:prstGeom>
          <a:noFill/>
        </p:spPr>
        <p:txBody>
          <a:bodyPr wrap="none" rtlCol="0">
            <a:spAutoFit/>
          </a:bodyPr>
          <a:lstStyle/>
          <a:p>
            <a:pPr>
              <a:buNone/>
            </a:pPr>
            <a:r>
              <a:rPr lang="en-US" dirty="0" smtClean="0">
                <a:latin typeface="Arial"/>
                <a:cs typeface="Arial"/>
              </a:rPr>
              <a:t>5</a:t>
            </a:r>
            <a:endParaRPr lang="en-US" dirty="0">
              <a:latin typeface="Arial"/>
              <a:cs typeface="Arial"/>
            </a:endParaRPr>
          </a:p>
        </p:txBody>
      </p:sp>
      <p:cxnSp>
        <p:nvCxnSpPr>
          <p:cNvPr id="16" name="Straight Connector 15"/>
          <p:cNvCxnSpPr/>
          <p:nvPr/>
        </p:nvCxnSpPr>
        <p:spPr bwMode="auto">
          <a:xfrm>
            <a:off x="1603430" y="4669399"/>
            <a:ext cx="389964" cy="588401"/>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17" name="Straight Connector 16"/>
          <p:cNvCxnSpPr/>
          <p:nvPr/>
        </p:nvCxnSpPr>
        <p:spPr bwMode="auto">
          <a:xfrm flipH="1">
            <a:off x="1495854" y="4736634"/>
            <a:ext cx="542364" cy="445479"/>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18" name="Straight Connector 17"/>
          <p:cNvCxnSpPr/>
          <p:nvPr/>
        </p:nvCxnSpPr>
        <p:spPr bwMode="auto">
          <a:xfrm>
            <a:off x="6921744" y="4621842"/>
            <a:ext cx="389964" cy="588401"/>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19" name="Straight Connector 18"/>
          <p:cNvCxnSpPr/>
          <p:nvPr/>
        </p:nvCxnSpPr>
        <p:spPr bwMode="auto">
          <a:xfrm flipH="1">
            <a:off x="6814168" y="4689077"/>
            <a:ext cx="542364" cy="445479"/>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20" name="Oval 19"/>
          <p:cNvSpPr/>
          <p:nvPr/>
        </p:nvSpPr>
        <p:spPr bwMode="auto">
          <a:xfrm>
            <a:off x="1004050" y="2827276"/>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a:latin typeface="Arial" pitchFamily="34" charset="0"/>
                <a:cs typeface="Arial" pitchFamily="34" charset="0"/>
              </a:rPr>
              <a:t>i</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Box 20"/>
          <p:cNvSpPr txBox="1"/>
          <p:nvPr/>
        </p:nvSpPr>
        <p:spPr>
          <a:xfrm>
            <a:off x="628513" y="3203794"/>
            <a:ext cx="356188" cy="461665"/>
          </a:xfrm>
          <a:prstGeom prst="rect">
            <a:avLst/>
          </a:prstGeom>
          <a:noFill/>
        </p:spPr>
        <p:txBody>
          <a:bodyPr wrap="none" rtlCol="0">
            <a:spAutoFit/>
          </a:bodyPr>
          <a:lstStyle/>
          <a:p>
            <a:pPr>
              <a:buNone/>
            </a:pPr>
            <a:r>
              <a:rPr lang="en-US" dirty="0">
                <a:latin typeface="Arial" pitchFamily="34" charset="0"/>
                <a:cs typeface="Arial" pitchFamily="34" charset="0"/>
              </a:rPr>
              <a:t>4</a:t>
            </a:r>
          </a:p>
        </p:txBody>
      </p:sp>
      <p:sp>
        <p:nvSpPr>
          <p:cNvPr id="5" name="TextBox 4"/>
          <p:cNvSpPr txBox="1"/>
          <p:nvPr/>
        </p:nvSpPr>
        <p:spPr>
          <a:xfrm>
            <a:off x="2488763" y="2849667"/>
            <a:ext cx="3469219" cy="461665"/>
          </a:xfrm>
          <a:prstGeom prst="rect">
            <a:avLst/>
          </a:prstGeom>
          <a:solidFill>
            <a:srgbClr val="92FFA7"/>
          </a:solidFill>
        </p:spPr>
        <p:txBody>
          <a:bodyPr wrap="none" rtlCol="0">
            <a:spAutoFit/>
          </a:bodyPr>
          <a:lstStyle/>
          <a:p>
            <a:pPr algn="l">
              <a:buNone/>
            </a:pPr>
            <a:r>
              <a:rPr lang="en-US" dirty="0" smtClean="0">
                <a:latin typeface="Arial"/>
                <a:cs typeface="Arial"/>
              </a:rPr>
              <a:t>(1/3) </a:t>
            </a:r>
            <a:r>
              <a:rPr lang="en-US" dirty="0" smtClean="0">
                <a:solidFill>
                  <a:srgbClr val="FF0000"/>
                </a:solidFill>
                <a:latin typeface="Arial"/>
                <a:cs typeface="Arial"/>
              </a:rPr>
              <a:t>1</a:t>
            </a:r>
            <a:r>
              <a:rPr lang="en-US" dirty="0" smtClean="0">
                <a:latin typeface="Arial"/>
                <a:cs typeface="Arial"/>
              </a:rPr>
              <a:t>+ (1/3) </a:t>
            </a:r>
            <a:r>
              <a:rPr lang="en-US" dirty="0" smtClean="0">
                <a:solidFill>
                  <a:srgbClr val="008000"/>
                </a:solidFill>
                <a:latin typeface="Arial"/>
                <a:cs typeface="Arial"/>
              </a:rPr>
              <a:t>3</a:t>
            </a:r>
            <a:r>
              <a:rPr lang="en-US" dirty="0" smtClean="0">
                <a:latin typeface="Arial"/>
                <a:cs typeface="Arial"/>
              </a:rPr>
              <a:t> + (1/3) 4</a:t>
            </a:r>
            <a:endParaRPr lang="en-US" dirty="0">
              <a:latin typeface="Arial"/>
              <a:cs typeface="Arial"/>
            </a:endParaRPr>
          </a:p>
        </p:txBody>
      </p:sp>
      <p:cxnSp>
        <p:nvCxnSpPr>
          <p:cNvPr id="22" name="Straight Arrow Connector 21"/>
          <p:cNvCxnSpPr/>
          <p:nvPr/>
        </p:nvCxnSpPr>
        <p:spPr bwMode="auto">
          <a:xfrm flipH="1" flipV="1">
            <a:off x="3418141" y="3329878"/>
            <a:ext cx="12636" cy="123211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flipH="1" flipV="1">
            <a:off x="4580688" y="3260374"/>
            <a:ext cx="606546" cy="138376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538099415"/>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a:t>
            </a:r>
            <a:r>
              <a:rPr lang="en-US" dirty="0" err="1" smtClean="0"/>
              <a:t>i</a:t>
            </a:r>
            <a:endParaRPr lang="en-US" dirty="0"/>
          </a:p>
        </p:txBody>
      </p:sp>
      <p:sp>
        <p:nvSpPr>
          <p:cNvPr id="3" name="Content Placeholder 2"/>
          <p:cNvSpPr>
            <a:spLocks noGrp="1"/>
          </p:cNvSpPr>
          <p:nvPr>
            <p:ph idx="1"/>
          </p:nvPr>
        </p:nvSpPr>
        <p:spPr>
          <a:xfrm>
            <a:off x="685800" y="1524000"/>
            <a:ext cx="8256494" cy="4572000"/>
          </a:xfrm>
        </p:spPr>
        <p:txBody>
          <a:bodyPr/>
          <a:lstStyle/>
          <a:p>
            <a:r>
              <a:rPr lang="en-US" dirty="0" smtClean="0"/>
              <a:t>Values used for state update in convex hull of</a:t>
            </a:r>
            <a:br>
              <a:rPr lang="en-US" dirty="0" smtClean="0"/>
            </a:br>
            <a:r>
              <a:rPr lang="en-US" dirty="0" smtClean="0"/>
              <a:t>state of good neighbors</a:t>
            </a:r>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203</a:t>
            </a:fld>
            <a:endParaRPr lang="en-US"/>
          </a:p>
        </p:txBody>
      </p:sp>
      <p:cxnSp>
        <p:nvCxnSpPr>
          <p:cNvPr id="6" name="Straight Connector 5"/>
          <p:cNvCxnSpPr/>
          <p:nvPr/>
        </p:nvCxnSpPr>
        <p:spPr bwMode="auto">
          <a:xfrm>
            <a:off x="1304365" y="5257800"/>
            <a:ext cx="6548718" cy="13447"/>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 name="Oval 6"/>
          <p:cNvSpPr/>
          <p:nvPr/>
        </p:nvSpPr>
        <p:spPr bwMode="auto">
          <a:xfrm>
            <a:off x="1479176" y="5403990"/>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a:latin typeface="Arial" pitchFamily="34" charset="0"/>
                <a:cs typeface="Arial" pitchFamily="34" charset="0"/>
              </a:rPr>
              <a:t>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7"/>
          <p:cNvSpPr/>
          <p:nvPr/>
        </p:nvSpPr>
        <p:spPr bwMode="auto">
          <a:xfrm>
            <a:off x="3133698" y="5403990"/>
            <a:ext cx="618565" cy="605117"/>
          </a:xfrm>
          <a:prstGeom prst="ellipse">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8"/>
          <p:cNvSpPr/>
          <p:nvPr/>
        </p:nvSpPr>
        <p:spPr bwMode="auto">
          <a:xfrm>
            <a:off x="4914680" y="5377709"/>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C</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Oval 9"/>
          <p:cNvSpPr/>
          <p:nvPr/>
        </p:nvSpPr>
        <p:spPr bwMode="auto">
          <a:xfrm>
            <a:off x="6797490" y="5398970"/>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3265062" y="4685212"/>
            <a:ext cx="355837" cy="461665"/>
          </a:xfrm>
          <a:prstGeom prst="rect">
            <a:avLst/>
          </a:prstGeom>
          <a:noFill/>
        </p:spPr>
        <p:txBody>
          <a:bodyPr wrap="none" rtlCol="0">
            <a:spAutoFit/>
          </a:bodyPr>
          <a:lstStyle/>
          <a:p>
            <a:pPr>
              <a:buNone/>
            </a:pPr>
            <a:r>
              <a:rPr lang="en-US" dirty="0" smtClean="0">
                <a:latin typeface="Arial"/>
                <a:cs typeface="Arial"/>
              </a:rPr>
              <a:t>1</a:t>
            </a:r>
            <a:endParaRPr lang="en-US" dirty="0">
              <a:latin typeface="Arial"/>
              <a:cs typeface="Arial"/>
            </a:endParaRPr>
          </a:p>
        </p:txBody>
      </p:sp>
      <p:sp>
        <p:nvSpPr>
          <p:cNvPr id="12" name="TextBox 11"/>
          <p:cNvSpPr txBox="1"/>
          <p:nvPr/>
        </p:nvSpPr>
        <p:spPr>
          <a:xfrm>
            <a:off x="5046043" y="4685211"/>
            <a:ext cx="355837" cy="461665"/>
          </a:xfrm>
          <a:prstGeom prst="rect">
            <a:avLst/>
          </a:prstGeom>
          <a:noFill/>
        </p:spPr>
        <p:txBody>
          <a:bodyPr wrap="none" rtlCol="0">
            <a:spAutoFit/>
          </a:bodyPr>
          <a:lstStyle/>
          <a:p>
            <a:pPr>
              <a:buNone/>
            </a:pPr>
            <a:r>
              <a:rPr lang="en-US" dirty="0">
                <a:latin typeface="Arial"/>
                <a:cs typeface="Arial"/>
              </a:rPr>
              <a:t>3</a:t>
            </a:r>
          </a:p>
        </p:txBody>
      </p:sp>
      <p:sp>
        <p:nvSpPr>
          <p:cNvPr id="13" name="TextBox 12"/>
          <p:cNvSpPr txBox="1"/>
          <p:nvPr/>
        </p:nvSpPr>
        <p:spPr>
          <a:xfrm>
            <a:off x="1594942" y="4685213"/>
            <a:ext cx="355837" cy="461665"/>
          </a:xfrm>
          <a:prstGeom prst="rect">
            <a:avLst/>
          </a:prstGeom>
          <a:noFill/>
        </p:spPr>
        <p:txBody>
          <a:bodyPr wrap="none" rtlCol="0">
            <a:spAutoFit/>
          </a:bodyPr>
          <a:lstStyle/>
          <a:p>
            <a:pPr>
              <a:buNone/>
            </a:pPr>
            <a:r>
              <a:rPr lang="en-US" dirty="0" smtClean="0">
                <a:latin typeface="Arial"/>
                <a:cs typeface="Arial"/>
              </a:rPr>
              <a:t>0</a:t>
            </a:r>
            <a:endParaRPr lang="en-US" dirty="0">
              <a:latin typeface="Arial"/>
              <a:cs typeface="Arial"/>
            </a:endParaRPr>
          </a:p>
        </p:txBody>
      </p:sp>
      <p:sp>
        <p:nvSpPr>
          <p:cNvPr id="15" name="TextBox 14"/>
          <p:cNvSpPr txBox="1"/>
          <p:nvPr/>
        </p:nvSpPr>
        <p:spPr>
          <a:xfrm>
            <a:off x="6928853" y="4685213"/>
            <a:ext cx="355837" cy="461665"/>
          </a:xfrm>
          <a:prstGeom prst="rect">
            <a:avLst/>
          </a:prstGeom>
          <a:noFill/>
        </p:spPr>
        <p:txBody>
          <a:bodyPr wrap="none" rtlCol="0">
            <a:spAutoFit/>
          </a:bodyPr>
          <a:lstStyle/>
          <a:p>
            <a:pPr>
              <a:buNone/>
            </a:pPr>
            <a:r>
              <a:rPr lang="en-US" dirty="0" smtClean="0">
                <a:latin typeface="Arial"/>
                <a:cs typeface="Arial"/>
              </a:rPr>
              <a:t>5</a:t>
            </a:r>
            <a:endParaRPr lang="en-US" dirty="0">
              <a:latin typeface="Arial"/>
              <a:cs typeface="Arial"/>
            </a:endParaRPr>
          </a:p>
        </p:txBody>
      </p:sp>
      <p:cxnSp>
        <p:nvCxnSpPr>
          <p:cNvPr id="16" name="Straight Connector 15"/>
          <p:cNvCxnSpPr/>
          <p:nvPr/>
        </p:nvCxnSpPr>
        <p:spPr bwMode="auto">
          <a:xfrm>
            <a:off x="1603430" y="4669399"/>
            <a:ext cx="389964" cy="588401"/>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17" name="Straight Connector 16"/>
          <p:cNvCxnSpPr/>
          <p:nvPr/>
        </p:nvCxnSpPr>
        <p:spPr bwMode="auto">
          <a:xfrm flipH="1">
            <a:off x="1495854" y="4736634"/>
            <a:ext cx="542364" cy="445479"/>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18" name="Straight Connector 17"/>
          <p:cNvCxnSpPr/>
          <p:nvPr/>
        </p:nvCxnSpPr>
        <p:spPr bwMode="auto">
          <a:xfrm>
            <a:off x="6921744" y="4621842"/>
            <a:ext cx="389964" cy="588401"/>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19" name="Straight Connector 18"/>
          <p:cNvCxnSpPr/>
          <p:nvPr/>
        </p:nvCxnSpPr>
        <p:spPr bwMode="auto">
          <a:xfrm flipH="1">
            <a:off x="6814168" y="4689077"/>
            <a:ext cx="542364" cy="445479"/>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20" name="Oval 19"/>
          <p:cNvSpPr/>
          <p:nvPr/>
        </p:nvSpPr>
        <p:spPr bwMode="auto">
          <a:xfrm>
            <a:off x="1004050" y="2827276"/>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a:latin typeface="Arial" pitchFamily="34" charset="0"/>
                <a:cs typeface="Arial" pitchFamily="34" charset="0"/>
              </a:rPr>
              <a:t>i</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Box 20"/>
          <p:cNvSpPr txBox="1"/>
          <p:nvPr/>
        </p:nvSpPr>
        <p:spPr>
          <a:xfrm>
            <a:off x="628513" y="3203794"/>
            <a:ext cx="356188" cy="461665"/>
          </a:xfrm>
          <a:prstGeom prst="rect">
            <a:avLst/>
          </a:prstGeom>
          <a:noFill/>
        </p:spPr>
        <p:txBody>
          <a:bodyPr wrap="none" rtlCol="0">
            <a:spAutoFit/>
          </a:bodyPr>
          <a:lstStyle/>
          <a:p>
            <a:pPr>
              <a:buNone/>
            </a:pPr>
            <a:r>
              <a:rPr lang="en-US" dirty="0">
                <a:latin typeface="Arial" pitchFamily="34" charset="0"/>
                <a:cs typeface="Arial" pitchFamily="34" charset="0"/>
              </a:rPr>
              <a:t>4</a:t>
            </a:r>
          </a:p>
        </p:txBody>
      </p:sp>
      <p:sp>
        <p:nvSpPr>
          <p:cNvPr id="5" name="TextBox 4"/>
          <p:cNvSpPr txBox="1"/>
          <p:nvPr/>
        </p:nvSpPr>
        <p:spPr>
          <a:xfrm>
            <a:off x="2488763" y="2849667"/>
            <a:ext cx="3469219" cy="461665"/>
          </a:xfrm>
          <a:prstGeom prst="rect">
            <a:avLst/>
          </a:prstGeom>
          <a:solidFill>
            <a:srgbClr val="92FFA7"/>
          </a:solidFill>
        </p:spPr>
        <p:txBody>
          <a:bodyPr wrap="none" rtlCol="0">
            <a:spAutoFit/>
          </a:bodyPr>
          <a:lstStyle/>
          <a:p>
            <a:pPr algn="l">
              <a:buNone/>
            </a:pPr>
            <a:r>
              <a:rPr lang="en-US" dirty="0" smtClean="0">
                <a:latin typeface="Arial"/>
                <a:cs typeface="Arial"/>
              </a:rPr>
              <a:t>(1/3) </a:t>
            </a:r>
            <a:r>
              <a:rPr lang="en-US" dirty="0" smtClean="0">
                <a:solidFill>
                  <a:srgbClr val="FF0000"/>
                </a:solidFill>
                <a:latin typeface="Arial"/>
                <a:cs typeface="Arial"/>
              </a:rPr>
              <a:t>1</a:t>
            </a:r>
            <a:r>
              <a:rPr lang="en-US" dirty="0" smtClean="0">
                <a:latin typeface="Arial"/>
                <a:cs typeface="Arial"/>
              </a:rPr>
              <a:t>+ (1/3) </a:t>
            </a:r>
            <a:r>
              <a:rPr lang="en-US" dirty="0" smtClean="0">
                <a:solidFill>
                  <a:srgbClr val="008000"/>
                </a:solidFill>
                <a:latin typeface="Arial"/>
                <a:cs typeface="Arial"/>
              </a:rPr>
              <a:t>3</a:t>
            </a:r>
            <a:r>
              <a:rPr lang="en-US" dirty="0" smtClean="0">
                <a:latin typeface="Arial"/>
                <a:cs typeface="Arial"/>
              </a:rPr>
              <a:t> + (1/3) 4</a:t>
            </a:r>
            <a:endParaRPr lang="en-US" dirty="0">
              <a:latin typeface="Arial"/>
              <a:cs typeface="Arial"/>
            </a:endParaRPr>
          </a:p>
        </p:txBody>
      </p:sp>
      <p:sp>
        <p:nvSpPr>
          <p:cNvPr id="23" name="TextBox 22"/>
          <p:cNvSpPr txBox="1"/>
          <p:nvPr/>
        </p:nvSpPr>
        <p:spPr>
          <a:xfrm>
            <a:off x="5459078" y="3703427"/>
            <a:ext cx="2836383" cy="461665"/>
          </a:xfrm>
          <a:prstGeom prst="rect">
            <a:avLst/>
          </a:prstGeom>
          <a:solidFill>
            <a:srgbClr val="92FFA7"/>
          </a:solidFill>
        </p:spPr>
        <p:txBody>
          <a:bodyPr wrap="none" rtlCol="0">
            <a:spAutoFit/>
          </a:bodyPr>
          <a:lstStyle/>
          <a:p>
            <a:pPr algn="l">
              <a:buNone/>
            </a:pPr>
            <a:r>
              <a:rPr lang="en-US" dirty="0" smtClean="0">
                <a:solidFill>
                  <a:srgbClr val="FF0000"/>
                </a:solidFill>
                <a:latin typeface="Arial"/>
                <a:cs typeface="Arial"/>
              </a:rPr>
              <a:t>1</a:t>
            </a:r>
            <a:r>
              <a:rPr lang="en-US" dirty="0">
                <a:latin typeface="Arial"/>
                <a:cs typeface="Arial"/>
              </a:rPr>
              <a:t> </a:t>
            </a:r>
            <a:r>
              <a:rPr lang="en-US" dirty="0" smtClean="0">
                <a:latin typeface="Arial"/>
                <a:cs typeface="Arial"/>
              </a:rPr>
              <a:t>= (4/5) </a:t>
            </a:r>
            <a:r>
              <a:rPr lang="en-US" dirty="0">
                <a:solidFill>
                  <a:srgbClr val="008000"/>
                </a:solidFill>
                <a:latin typeface="Arial"/>
                <a:cs typeface="Arial"/>
              </a:rPr>
              <a:t>0</a:t>
            </a:r>
            <a:r>
              <a:rPr lang="en-US" dirty="0" smtClean="0">
                <a:latin typeface="Arial"/>
                <a:cs typeface="Arial"/>
              </a:rPr>
              <a:t> + (1/5) </a:t>
            </a:r>
            <a:r>
              <a:rPr lang="en-US" dirty="0" smtClean="0">
                <a:solidFill>
                  <a:srgbClr val="008000"/>
                </a:solidFill>
                <a:latin typeface="Arial"/>
                <a:cs typeface="Arial"/>
              </a:rPr>
              <a:t>5</a:t>
            </a:r>
            <a:endParaRPr lang="en-US" dirty="0">
              <a:solidFill>
                <a:srgbClr val="008000"/>
              </a:solidFill>
              <a:latin typeface="Arial"/>
              <a:cs typeface="Arial"/>
            </a:endParaRPr>
          </a:p>
        </p:txBody>
      </p:sp>
      <p:cxnSp>
        <p:nvCxnSpPr>
          <p:cNvPr id="25" name="Straight Arrow Connector 24"/>
          <p:cNvCxnSpPr/>
          <p:nvPr/>
        </p:nvCxnSpPr>
        <p:spPr bwMode="auto">
          <a:xfrm flipV="1">
            <a:off x="2116594" y="4163928"/>
            <a:ext cx="4713369" cy="80877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flipV="1">
            <a:off x="7392282" y="4119697"/>
            <a:ext cx="663410" cy="695041"/>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182819704"/>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a:t>
            </a:r>
            <a:r>
              <a:rPr lang="en-US" dirty="0" err="1" smtClean="0"/>
              <a:t>i</a:t>
            </a:r>
            <a:endParaRPr lang="en-US" dirty="0"/>
          </a:p>
        </p:txBody>
      </p:sp>
      <p:sp>
        <p:nvSpPr>
          <p:cNvPr id="3" name="Content Placeholder 2"/>
          <p:cNvSpPr>
            <a:spLocks noGrp="1"/>
          </p:cNvSpPr>
          <p:nvPr>
            <p:ph idx="1"/>
          </p:nvPr>
        </p:nvSpPr>
        <p:spPr>
          <a:xfrm>
            <a:off x="685800" y="1524000"/>
            <a:ext cx="8256494" cy="4572000"/>
          </a:xfrm>
        </p:spPr>
        <p:txBody>
          <a:bodyPr/>
          <a:lstStyle/>
          <a:p>
            <a:endParaRPr lang="en-US" dirty="0" smtClean="0"/>
          </a:p>
          <a:p>
            <a:r>
              <a:rPr lang="en-US" dirty="0" smtClean="0"/>
              <a:t>V[t</a:t>
            </a:r>
            <a:r>
              <a:rPr lang="en-US" dirty="0"/>
              <a:t>] </a:t>
            </a:r>
            <a:r>
              <a:rPr lang="en-US" dirty="0" smtClean="0"/>
              <a:t> </a:t>
            </a:r>
            <a:r>
              <a:rPr lang="en-US" dirty="0"/>
              <a:t>= </a:t>
            </a:r>
            <a:r>
              <a:rPr lang="en-US" dirty="0" smtClean="0"/>
              <a:t> </a:t>
            </a:r>
            <a:r>
              <a:rPr lang="en-US" dirty="0"/>
              <a:t>M[t]  V[t-1</a:t>
            </a:r>
            <a:r>
              <a:rPr lang="en-US" dirty="0" smtClean="0"/>
              <a:t>]     with contribution of faulty node </a:t>
            </a:r>
            <a:r>
              <a:rPr lang="en-US" dirty="0" smtClean="0">
                <a:solidFill>
                  <a:srgbClr val="C00000"/>
                </a:solidFill>
              </a:rPr>
              <a:t>D</a:t>
            </a:r>
            <a:r>
              <a:rPr lang="en-US" dirty="0" smtClean="0"/>
              <a:t/>
            </a:r>
            <a:br>
              <a:rPr lang="en-US" dirty="0" smtClean="0"/>
            </a:br>
            <a:r>
              <a:rPr lang="en-US" dirty="0" smtClean="0"/>
              <a:t>			     </a:t>
            </a:r>
            <a:r>
              <a:rPr lang="en-US" u="sng" dirty="0" smtClean="0"/>
              <a:t>replaced by</a:t>
            </a:r>
            <a:r>
              <a:rPr lang="en-US" dirty="0" smtClean="0"/>
              <a:t> contribution from </a:t>
            </a:r>
            <a:r>
              <a:rPr lang="en-US" dirty="0" smtClean="0">
                <a:solidFill>
                  <a:srgbClr val="00B050"/>
                </a:solidFill>
              </a:rPr>
              <a:t>A,B</a:t>
            </a:r>
            <a:endParaRPr lang="en-US" dirty="0">
              <a:solidFill>
                <a:srgbClr val="00B050"/>
              </a:solidFill>
            </a:endParaRPr>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204</a:t>
            </a:fld>
            <a:endParaRPr lang="en-US"/>
          </a:p>
        </p:txBody>
      </p:sp>
      <p:cxnSp>
        <p:nvCxnSpPr>
          <p:cNvPr id="6" name="Straight Connector 5"/>
          <p:cNvCxnSpPr/>
          <p:nvPr/>
        </p:nvCxnSpPr>
        <p:spPr bwMode="auto">
          <a:xfrm>
            <a:off x="1304365" y="5257800"/>
            <a:ext cx="6548718" cy="13447"/>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 name="Oval 6"/>
          <p:cNvSpPr/>
          <p:nvPr/>
        </p:nvSpPr>
        <p:spPr bwMode="auto">
          <a:xfrm>
            <a:off x="1479176" y="5403990"/>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a:latin typeface="Arial" pitchFamily="34" charset="0"/>
                <a:cs typeface="Arial" pitchFamily="34" charset="0"/>
              </a:rPr>
              <a:t>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7"/>
          <p:cNvSpPr/>
          <p:nvPr/>
        </p:nvSpPr>
        <p:spPr bwMode="auto">
          <a:xfrm>
            <a:off x="3133698" y="5403990"/>
            <a:ext cx="618565" cy="605117"/>
          </a:xfrm>
          <a:prstGeom prst="ellipse">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8"/>
          <p:cNvSpPr/>
          <p:nvPr/>
        </p:nvSpPr>
        <p:spPr bwMode="auto">
          <a:xfrm>
            <a:off x="4914680" y="5377709"/>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C</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Oval 9"/>
          <p:cNvSpPr/>
          <p:nvPr/>
        </p:nvSpPr>
        <p:spPr bwMode="auto">
          <a:xfrm>
            <a:off x="6797490" y="5398970"/>
            <a:ext cx="618565" cy="605117"/>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err="1" smtClean="0">
                <a:latin typeface="Arial" pitchFamily="34" charset="0"/>
                <a:cs typeface="Arial" pitchFamily="34" charset="0"/>
              </a:rPr>
              <a:t>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3265062" y="4685212"/>
            <a:ext cx="355837" cy="461665"/>
          </a:xfrm>
          <a:prstGeom prst="rect">
            <a:avLst/>
          </a:prstGeom>
          <a:noFill/>
        </p:spPr>
        <p:txBody>
          <a:bodyPr wrap="none" rtlCol="0">
            <a:spAutoFit/>
          </a:bodyPr>
          <a:lstStyle/>
          <a:p>
            <a:pPr>
              <a:buNone/>
            </a:pPr>
            <a:r>
              <a:rPr lang="en-US" dirty="0" smtClean="0">
                <a:latin typeface="Arial"/>
                <a:cs typeface="Arial"/>
              </a:rPr>
              <a:t>1</a:t>
            </a:r>
            <a:endParaRPr lang="en-US" dirty="0">
              <a:latin typeface="Arial"/>
              <a:cs typeface="Arial"/>
            </a:endParaRPr>
          </a:p>
        </p:txBody>
      </p:sp>
      <p:sp>
        <p:nvSpPr>
          <p:cNvPr id="12" name="TextBox 11"/>
          <p:cNvSpPr txBox="1"/>
          <p:nvPr/>
        </p:nvSpPr>
        <p:spPr>
          <a:xfrm>
            <a:off x="5046043" y="4685211"/>
            <a:ext cx="355837" cy="461665"/>
          </a:xfrm>
          <a:prstGeom prst="rect">
            <a:avLst/>
          </a:prstGeom>
          <a:noFill/>
        </p:spPr>
        <p:txBody>
          <a:bodyPr wrap="none" rtlCol="0">
            <a:spAutoFit/>
          </a:bodyPr>
          <a:lstStyle/>
          <a:p>
            <a:pPr>
              <a:buNone/>
            </a:pPr>
            <a:r>
              <a:rPr lang="en-US" dirty="0">
                <a:latin typeface="Arial"/>
                <a:cs typeface="Arial"/>
              </a:rPr>
              <a:t>3</a:t>
            </a:r>
          </a:p>
        </p:txBody>
      </p:sp>
      <p:sp>
        <p:nvSpPr>
          <p:cNvPr id="13" name="TextBox 12"/>
          <p:cNvSpPr txBox="1"/>
          <p:nvPr/>
        </p:nvSpPr>
        <p:spPr>
          <a:xfrm>
            <a:off x="1594942" y="4685213"/>
            <a:ext cx="355837" cy="461665"/>
          </a:xfrm>
          <a:prstGeom prst="rect">
            <a:avLst/>
          </a:prstGeom>
          <a:noFill/>
        </p:spPr>
        <p:txBody>
          <a:bodyPr wrap="none" rtlCol="0">
            <a:spAutoFit/>
          </a:bodyPr>
          <a:lstStyle/>
          <a:p>
            <a:pPr>
              <a:buNone/>
            </a:pPr>
            <a:r>
              <a:rPr lang="en-US" dirty="0" smtClean="0">
                <a:latin typeface="Arial"/>
                <a:cs typeface="Arial"/>
              </a:rPr>
              <a:t>0</a:t>
            </a:r>
            <a:endParaRPr lang="en-US" dirty="0">
              <a:latin typeface="Arial"/>
              <a:cs typeface="Arial"/>
            </a:endParaRPr>
          </a:p>
        </p:txBody>
      </p:sp>
      <p:sp>
        <p:nvSpPr>
          <p:cNvPr id="15" name="TextBox 14"/>
          <p:cNvSpPr txBox="1"/>
          <p:nvPr/>
        </p:nvSpPr>
        <p:spPr>
          <a:xfrm>
            <a:off x="6928853" y="4685213"/>
            <a:ext cx="355837" cy="461665"/>
          </a:xfrm>
          <a:prstGeom prst="rect">
            <a:avLst/>
          </a:prstGeom>
          <a:noFill/>
        </p:spPr>
        <p:txBody>
          <a:bodyPr wrap="none" rtlCol="0">
            <a:spAutoFit/>
          </a:bodyPr>
          <a:lstStyle/>
          <a:p>
            <a:pPr>
              <a:buNone/>
            </a:pPr>
            <a:r>
              <a:rPr lang="en-US" dirty="0" smtClean="0">
                <a:latin typeface="Arial"/>
                <a:cs typeface="Arial"/>
              </a:rPr>
              <a:t>5</a:t>
            </a:r>
            <a:endParaRPr lang="en-US" dirty="0">
              <a:latin typeface="Arial"/>
              <a:cs typeface="Arial"/>
            </a:endParaRPr>
          </a:p>
        </p:txBody>
      </p:sp>
      <p:cxnSp>
        <p:nvCxnSpPr>
          <p:cNvPr id="16" name="Straight Connector 15"/>
          <p:cNvCxnSpPr/>
          <p:nvPr/>
        </p:nvCxnSpPr>
        <p:spPr bwMode="auto">
          <a:xfrm>
            <a:off x="1603430" y="4669399"/>
            <a:ext cx="389964" cy="588401"/>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17" name="Straight Connector 16"/>
          <p:cNvCxnSpPr/>
          <p:nvPr/>
        </p:nvCxnSpPr>
        <p:spPr bwMode="auto">
          <a:xfrm flipH="1">
            <a:off x="1495854" y="4736634"/>
            <a:ext cx="542364" cy="445479"/>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18" name="Straight Connector 17"/>
          <p:cNvCxnSpPr/>
          <p:nvPr/>
        </p:nvCxnSpPr>
        <p:spPr bwMode="auto">
          <a:xfrm>
            <a:off x="6921744" y="4621842"/>
            <a:ext cx="389964" cy="588401"/>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19" name="Straight Connector 18"/>
          <p:cNvCxnSpPr/>
          <p:nvPr/>
        </p:nvCxnSpPr>
        <p:spPr bwMode="auto">
          <a:xfrm flipH="1">
            <a:off x="6814168" y="4689077"/>
            <a:ext cx="542364" cy="445479"/>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3080018671"/>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a:t>
            </a:r>
            <a:r>
              <a:rPr lang="en-US" dirty="0" err="1" smtClean="0"/>
              <a:t>i</a:t>
            </a:r>
            <a:endParaRPr lang="en-US" dirty="0"/>
          </a:p>
        </p:txBody>
      </p:sp>
      <p:sp>
        <p:nvSpPr>
          <p:cNvPr id="3" name="Content Placeholder 2"/>
          <p:cNvSpPr>
            <a:spLocks noGrp="1"/>
          </p:cNvSpPr>
          <p:nvPr>
            <p:ph idx="1"/>
          </p:nvPr>
        </p:nvSpPr>
        <p:spPr>
          <a:xfrm>
            <a:off x="685799" y="1524000"/>
            <a:ext cx="7960659" cy="4572000"/>
          </a:xfrm>
        </p:spPr>
        <p:txBody>
          <a:bodyPr/>
          <a:lstStyle/>
          <a:p>
            <a:pPr marL="0" indent="0">
              <a:buNone/>
            </a:pPr>
            <a:endParaRPr lang="en-US" dirty="0"/>
          </a:p>
          <a:p>
            <a:r>
              <a:rPr lang="en-US" dirty="0"/>
              <a:t>V[t]  =  M[t]  V[t-1]     with contribution of faulty node </a:t>
            </a:r>
            <a:r>
              <a:rPr lang="en-US" dirty="0">
                <a:solidFill>
                  <a:srgbClr val="C00000"/>
                </a:solidFill>
              </a:rPr>
              <a:t>D</a:t>
            </a:r>
            <a:r>
              <a:rPr lang="en-US" dirty="0"/>
              <a:t/>
            </a:r>
            <a:br>
              <a:rPr lang="en-US" dirty="0"/>
            </a:br>
            <a:r>
              <a:rPr lang="en-US" dirty="0"/>
              <a:t>			     </a:t>
            </a:r>
            <a:r>
              <a:rPr lang="en-US" u="sng" dirty="0"/>
              <a:t>replaced by </a:t>
            </a:r>
            <a:r>
              <a:rPr lang="en-US" dirty="0"/>
              <a:t>contribution from </a:t>
            </a:r>
            <a:r>
              <a:rPr lang="en-US" dirty="0" smtClean="0">
                <a:solidFill>
                  <a:srgbClr val="00B050"/>
                </a:solidFill>
              </a:rPr>
              <a:t>A,B</a:t>
            </a:r>
          </a:p>
          <a:p>
            <a:endParaRPr lang="en-US" dirty="0" smtClean="0">
              <a:solidFill>
                <a:srgbClr val="00B050"/>
              </a:solidFill>
            </a:endParaRPr>
          </a:p>
          <a:p>
            <a:endParaRPr lang="en-US" dirty="0">
              <a:solidFill>
                <a:srgbClr val="00B050"/>
              </a:solidFill>
            </a:endParaRPr>
          </a:p>
          <a:p>
            <a:r>
              <a:rPr lang="en-US" dirty="0" smtClean="0"/>
              <a:t>With care is taken in </a:t>
            </a:r>
            <a:r>
              <a:rPr lang="en-US" u="sng" dirty="0" smtClean="0"/>
              <a:t>replacement</a:t>
            </a:r>
            <a:r>
              <a:rPr lang="en-US" dirty="0" smtClean="0"/>
              <a:t>,</a:t>
            </a:r>
            <a:br>
              <a:rPr lang="en-US" dirty="0" smtClean="0"/>
            </a:br>
            <a:r>
              <a:rPr lang="en-US" dirty="0" smtClean="0"/>
              <a:t>          M[t] has following properties:</a:t>
            </a:r>
            <a:br>
              <a:rPr lang="en-US" dirty="0" smtClean="0"/>
            </a:br>
            <a:endParaRPr lang="en-US" dirty="0" smtClean="0"/>
          </a:p>
          <a:p>
            <a:pPr lvl="1"/>
            <a:r>
              <a:rPr lang="en-US" dirty="0" smtClean="0">
                <a:solidFill>
                  <a:srgbClr val="008000"/>
                </a:solidFill>
              </a:rPr>
              <a:t>Row stochastic</a:t>
            </a:r>
          </a:p>
          <a:p>
            <a:pPr lvl="1"/>
            <a:r>
              <a:rPr lang="en-US" dirty="0" smtClean="0">
                <a:solidFill>
                  <a:srgbClr val="008000"/>
                </a:solidFill>
              </a:rPr>
              <a:t>Non-zero entries corresponding to links in a reduced graph</a:t>
            </a:r>
            <a:endParaRPr lang="en-US" dirty="0">
              <a:solidFill>
                <a:srgbClr val="008000"/>
              </a:solidFill>
            </a:endParaRP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205</a:t>
            </a:fld>
            <a:endParaRPr lang="en-US"/>
          </a:p>
        </p:txBody>
      </p:sp>
    </p:spTree>
    <p:extLst>
      <p:ext uri="{BB962C8B-B14F-4D97-AF65-F5344CB8AC3E}">
        <p14:creationId xmlns:p14="http://schemas.microsoft.com/office/powerpoint/2010/main" val="42390526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1524000"/>
            <a:ext cx="7950200" cy="4572000"/>
          </a:xfrm>
        </p:spPr>
        <p:txBody>
          <a:bodyPr/>
          <a:lstStyle/>
          <a:p>
            <a:endParaRPr lang="en-US" dirty="0" smtClean="0"/>
          </a:p>
          <a:p>
            <a:pPr marL="0" indent="0">
              <a:buNone/>
            </a:pPr>
            <a:r>
              <a:rPr lang="en-US" dirty="0" smtClean="0">
                <a:solidFill>
                  <a:srgbClr val="2E9246"/>
                </a:solidFill>
              </a:rPr>
              <a:t>Reduced graph</a:t>
            </a:r>
          </a:p>
          <a:p>
            <a:pPr marL="0" indent="0">
              <a:buNone/>
            </a:pPr>
            <a:endParaRPr lang="en-US" dirty="0"/>
          </a:p>
          <a:p>
            <a:r>
              <a:rPr lang="en-US" dirty="0" smtClean="0"/>
              <a:t>Remove any potential fault set F</a:t>
            </a:r>
          </a:p>
          <a:p>
            <a:endParaRPr lang="en-US" dirty="0"/>
          </a:p>
          <a:p>
            <a:r>
              <a:rPr lang="en-US" dirty="0" smtClean="0"/>
              <a:t>Remove additional </a:t>
            </a:r>
            <a:r>
              <a:rPr lang="en-US" dirty="0" smtClean="0">
                <a:solidFill>
                  <a:srgbClr val="FF0000"/>
                </a:solidFill>
              </a:rPr>
              <a:t>≤ f </a:t>
            </a:r>
            <a:r>
              <a:rPr lang="en-US" dirty="0" smtClean="0"/>
              <a:t> links from each remaining node</a:t>
            </a:r>
            <a:endParaRPr lang="en-US" dirty="0"/>
          </a:p>
        </p:txBody>
      </p:sp>
      <p:sp>
        <p:nvSpPr>
          <p:cNvPr id="5" name="TextBox 4"/>
          <p:cNvSpPr txBox="1"/>
          <p:nvPr/>
        </p:nvSpPr>
        <p:spPr>
          <a:xfrm>
            <a:off x="1616408" y="5241637"/>
            <a:ext cx="5710968" cy="830997"/>
          </a:xfrm>
          <a:prstGeom prst="rect">
            <a:avLst/>
          </a:prstGeom>
          <a:solidFill>
            <a:srgbClr val="FFFF00"/>
          </a:solidFill>
        </p:spPr>
        <p:txBody>
          <a:bodyPr wrap="none" rtlCol="0">
            <a:spAutoFit/>
          </a:bodyPr>
          <a:lstStyle/>
          <a:p>
            <a:pPr>
              <a:buNone/>
            </a:pPr>
            <a:r>
              <a:rPr lang="en-US" dirty="0" smtClean="0">
                <a:latin typeface="Helvetica"/>
                <a:cs typeface="Helvetica"/>
              </a:rPr>
              <a:t>In each reduced graph, some node must</a:t>
            </a:r>
            <a:br>
              <a:rPr lang="en-US" dirty="0" smtClean="0">
                <a:latin typeface="Helvetica"/>
                <a:cs typeface="Helvetica"/>
              </a:rPr>
            </a:br>
            <a:r>
              <a:rPr lang="en-US" dirty="0" smtClean="0">
                <a:solidFill>
                  <a:srgbClr val="800000"/>
                </a:solidFill>
                <a:latin typeface="Helvetica"/>
                <a:cs typeface="Helvetica"/>
              </a:rPr>
              <a:t>influence</a:t>
            </a:r>
            <a:r>
              <a:rPr lang="en-US" dirty="0" smtClean="0">
                <a:latin typeface="Helvetica"/>
                <a:cs typeface="Helvetica"/>
              </a:rPr>
              <a:t> all others</a:t>
            </a:r>
            <a:endParaRPr lang="en-US" dirty="0">
              <a:latin typeface="Helvetica"/>
              <a:cs typeface="Helvetica"/>
            </a:endParaRPr>
          </a:p>
        </p:txBody>
      </p:sp>
    </p:spTree>
    <p:extLst>
      <p:ext uri="{BB962C8B-B14F-4D97-AF65-F5344CB8AC3E}">
        <p14:creationId xmlns:p14="http://schemas.microsoft.com/office/powerpoint/2010/main" val="3793431378"/>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Byzantine Consensus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Results naturally extend to</a:t>
            </a:r>
          </a:p>
          <a:p>
            <a:pPr marL="0" indent="0">
              <a:buNone/>
            </a:pPr>
            <a:endParaRPr lang="en-US" dirty="0"/>
          </a:p>
          <a:p>
            <a:r>
              <a:rPr lang="en-US" dirty="0" smtClean="0"/>
              <a:t>Asynchrony</a:t>
            </a:r>
          </a:p>
          <a:p>
            <a:endParaRPr lang="en-US" dirty="0"/>
          </a:p>
          <a:p>
            <a:r>
              <a:rPr lang="en-US" dirty="0" smtClean="0"/>
              <a:t>Time-varying topology</a:t>
            </a:r>
          </a:p>
          <a:p>
            <a:endParaRPr lang="en-US" dirty="0"/>
          </a:p>
          <a:p>
            <a:r>
              <a:rPr lang="en-US" dirty="0" smtClean="0"/>
              <a:t>Arbitrary fault sets</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207</a:t>
            </a:fld>
            <a:endParaRPr lang="en-US"/>
          </a:p>
        </p:txBody>
      </p:sp>
    </p:spTree>
    <p:extLst>
      <p:ext uri="{BB962C8B-B14F-4D97-AF65-F5344CB8AC3E}">
        <p14:creationId xmlns:p14="http://schemas.microsoft.com/office/powerpoint/2010/main" val="406806066"/>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0" indent="0">
              <a:buNone/>
            </a:pPr>
            <a:r>
              <a:rPr lang="en-US" dirty="0" smtClean="0"/>
              <a:t>Consensus with</a:t>
            </a:r>
          </a:p>
          <a:p>
            <a:pPr marL="0" indent="0">
              <a:buNone/>
            </a:pPr>
            <a:endParaRPr lang="en-US" dirty="0"/>
          </a:p>
          <a:p>
            <a:r>
              <a:rPr lang="en-US" dirty="0" smtClean="0"/>
              <a:t>Faulty nodes</a:t>
            </a:r>
          </a:p>
          <a:p>
            <a:endParaRPr lang="en-US" dirty="0"/>
          </a:p>
          <a:p>
            <a:r>
              <a:rPr lang="en-US" dirty="0" err="1" smtClean="0"/>
              <a:t>Lossy</a:t>
            </a:r>
            <a:r>
              <a:rPr lang="en-US" dirty="0" smtClean="0"/>
              <a:t> links</a:t>
            </a:r>
          </a:p>
          <a:p>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208</a:t>
            </a:fld>
            <a:endParaRPr lang="en-US"/>
          </a:p>
        </p:txBody>
      </p:sp>
    </p:spTree>
    <p:extLst>
      <p:ext uri="{BB962C8B-B14F-4D97-AF65-F5344CB8AC3E}">
        <p14:creationId xmlns:p14="http://schemas.microsoft.com/office/powerpoint/2010/main" val="110728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Client-Server Model</a:t>
            </a:r>
            <a:endParaRPr lang="en-US" dirty="0">
              <a:latin typeface="Arial" pitchFamily="34" charset="0"/>
              <a:cs typeface="Arial" pitchFamily="34" charset="0"/>
            </a:endParaRPr>
          </a:p>
        </p:txBody>
      </p:sp>
      <p:pic>
        <p:nvPicPr>
          <p:cNvPr id="13" name="Picture 7" descr="MCj04316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146" y="169641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457200" y="4806950"/>
            <a:ext cx="1417637" cy="914400"/>
          </a:xfrm>
          <a:prstGeom prst="rect">
            <a:avLst/>
          </a:prstGeom>
          <a:noFill/>
        </p:spPr>
        <p:txBody>
          <a:bodyPr wrap="none" rtlCol="0" anchor="ctr">
            <a:noAutofit/>
          </a:bodyPr>
          <a:lstStyle/>
          <a:p>
            <a:pPr algn="ctr">
              <a:buNone/>
            </a:pPr>
            <a:r>
              <a:rPr lang="en-US" sz="2400" dirty="0" smtClean="0">
                <a:latin typeface="Arial" pitchFamily="34" charset="0"/>
                <a:cs typeface="Arial" pitchFamily="34" charset="0"/>
              </a:rPr>
              <a:t>Server</a:t>
            </a:r>
          </a:p>
        </p:txBody>
      </p:sp>
      <p:sp>
        <p:nvSpPr>
          <p:cNvPr id="18" name="TextBox 17"/>
          <p:cNvSpPr txBox="1"/>
          <p:nvPr/>
        </p:nvSpPr>
        <p:spPr>
          <a:xfrm>
            <a:off x="457200" y="1905968"/>
            <a:ext cx="1417637" cy="914400"/>
          </a:xfrm>
          <a:prstGeom prst="rect">
            <a:avLst/>
          </a:prstGeom>
          <a:noFill/>
        </p:spPr>
        <p:txBody>
          <a:bodyPr wrap="none" rtlCol="0" anchor="ctr">
            <a:noAutofit/>
          </a:bodyPr>
          <a:lstStyle/>
          <a:p>
            <a:pPr algn="ctr">
              <a:buNone/>
            </a:pPr>
            <a:r>
              <a:rPr lang="en-US" sz="2400" dirty="0" smtClean="0">
                <a:latin typeface="Arial" pitchFamily="34" charset="0"/>
                <a:cs typeface="Arial" pitchFamily="34" charset="0"/>
              </a:rPr>
              <a:t>Client</a:t>
            </a:r>
          </a:p>
        </p:txBody>
      </p:sp>
      <p:pic>
        <p:nvPicPr>
          <p:cNvPr id="12" name="Picture 6" descr="MCj04316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069119" y="4896200"/>
            <a:ext cx="1295400" cy="1295400"/>
          </a:xfrm>
          <a:prstGeom prst="rect">
            <a:avLst/>
          </a:prstGeom>
          <a:noFill/>
        </p:spPr>
      </p:pic>
      <p:cxnSp>
        <p:nvCxnSpPr>
          <p:cNvPr id="24" name="Straight Arrow Connector 23"/>
          <p:cNvCxnSpPr/>
          <p:nvPr/>
        </p:nvCxnSpPr>
        <p:spPr>
          <a:xfrm flipH="1">
            <a:off x="4401848" y="3029918"/>
            <a:ext cx="1" cy="1665907"/>
          </a:xfrm>
          <a:prstGeom prst="straightConnector1">
            <a:avLst/>
          </a:prstGeom>
          <a:ln w="19050">
            <a:solidFill>
              <a:srgbClr val="2E924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79700" y="3691421"/>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command A</a:t>
            </a:r>
          </a:p>
        </p:txBody>
      </p:sp>
      <p:cxnSp>
        <p:nvCxnSpPr>
          <p:cNvPr id="4" name="Straight Connector 3"/>
          <p:cNvCxnSpPr/>
          <p:nvPr/>
        </p:nvCxnSpPr>
        <p:spPr bwMode="auto">
          <a:xfrm>
            <a:off x="3495077" y="4896200"/>
            <a:ext cx="2439158" cy="1071463"/>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flipV="1">
            <a:off x="3552715" y="4896200"/>
            <a:ext cx="2270569" cy="987242"/>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8" name="TextBox 7"/>
          <p:cNvSpPr txBox="1"/>
          <p:nvPr/>
        </p:nvSpPr>
        <p:spPr>
          <a:xfrm>
            <a:off x="6792860" y="4409384"/>
            <a:ext cx="2055370" cy="1348061"/>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Crash failure</a:t>
            </a:r>
          </a:p>
          <a:p>
            <a:pPr>
              <a:buNone/>
            </a:pPr>
            <a:r>
              <a:rPr lang="en-US" dirty="0">
                <a:latin typeface="Arial" pitchFamily="34" charset="0"/>
                <a:cs typeface="Arial" pitchFamily="34" charset="0"/>
              </a:rPr>
              <a:t>m</a:t>
            </a:r>
            <a:r>
              <a:rPr lang="en-US" dirty="0" smtClean="0">
                <a:latin typeface="Arial" pitchFamily="34" charset="0"/>
                <a:cs typeface="Arial" pitchFamily="34" charset="0"/>
              </a:rPr>
              <a:t>ake service</a:t>
            </a:r>
          </a:p>
          <a:p>
            <a:pPr>
              <a:buNone/>
            </a:pPr>
            <a:r>
              <a:rPr lang="en-US" dirty="0" smtClean="0">
                <a:latin typeface="Arial" pitchFamily="34" charset="0"/>
                <a:cs typeface="Arial" pitchFamily="34" charset="0"/>
              </a:rPr>
              <a:t>unavailable</a:t>
            </a:r>
            <a:endParaRPr lang="en-US" dirty="0">
              <a:latin typeface="Arial" pitchFamily="34" charset="0"/>
              <a:cs typeface="Arial" pitchFamily="34" charset="0"/>
            </a:endParaRPr>
          </a:p>
        </p:txBody>
      </p:sp>
    </p:spTree>
    <p:extLst>
      <p:ext uri="{BB962C8B-B14F-4D97-AF65-F5344CB8AC3E}">
        <p14:creationId xmlns:p14="http://schemas.microsoft.com/office/powerpoint/2010/main" val="1331218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p:nvPr/>
        </p:nvCxnSpPr>
        <p:spPr>
          <a:xfrm>
            <a:off x="3055644" y="5387086"/>
            <a:ext cx="4059544" cy="334264"/>
          </a:xfrm>
          <a:prstGeom prst="straightConnector1">
            <a:avLst/>
          </a:prstGeom>
          <a:ln w="1905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Arial" pitchFamily="34" charset="0"/>
                <a:cs typeface="Arial" pitchFamily="34" charset="0"/>
              </a:rPr>
              <a:t>Replicated Servers</a:t>
            </a:r>
          </a:p>
        </p:txBody>
      </p:sp>
      <p:pic>
        <p:nvPicPr>
          <p:cNvPr id="13" name="Picture 7" descr="MCj04316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146" y="169641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85750" y="4806950"/>
            <a:ext cx="1417637" cy="914400"/>
          </a:xfrm>
          <a:prstGeom prst="rect">
            <a:avLst/>
          </a:prstGeom>
          <a:noFill/>
        </p:spPr>
        <p:txBody>
          <a:bodyPr wrap="none" rtlCol="0" anchor="ctr">
            <a:noAutofit/>
          </a:bodyPr>
          <a:lstStyle/>
          <a:p>
            <a:pPr algn="ctr">
              <a:buNone/>
            </a:pPr>
            <a:r>
              <a:rPr lang="en-US" sz="2400" dirty="0" smtClean="0">
                <a:latin typeface="Arial" pitchFamily="34" charset="0"/>
                <a:cs typeface="Arial" pitchFamily="34" charset="0"/>
              </a:rPr>
              <a:t>Servers</a:t>
            </a:r>
          </a:p>
        </p:txBody>
      </p:sp>
      <p:sp>
        <p:nvSpPr>
          <p:cNvPr id="18" name="TextBox 17"/>
          <p:cNvSpPr txBox="1"/>
          <p:nvPr/>
        </p:nvSpPr>
        <p:spPr>
          <a:xfrm>
            <a:off x="285750" y="1905968"/>
            <a:ext cx="1417637" cy="914400"/>
          </a:xfrm>
          <a:prstGeom prst="rect">
            <a:avLst/>
          </a:prstGeom>
          <a:noFill/>
        </p:spPr>
        <p:txBody>
          <a:bodyPr wrap="none" rtlCol="0" anchor="ctr">
            <a:noAutofit/>
          </a:bodyPr>
          <a:lstStyle/>
          <a:p>
            <a:pPr algn="ctr">
              <a:buNone/>
            </a:pPr>
            <a:r>
              <a:rPr lang="en-US" sz="2400" dirty="0" smtClean="0">
                <a:latin typeface="Arial" pitchFamily="34" charset="0"/>
                <a:cs typeface="Arial" pitchFamily="34" charset="0"/>
              </a:rPr>
              <a:t>Client</a:t>
            </a:r>
          </a:p>
        </p:txBody>
      </p:sp>
      <p:pic>
        <p:nvPicPr>
          <p:cNvPr id="16" name="Picture 6" descr="MCj04316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874837" y="4637437"/>
            <a:ext cx="1295400" cy="1295400"/>
          </a:xfrm>
          <a:prstGeom prst="rect">
            <a:avLst/>
          </a:prstGeom>
          <a:noFill/>
        </p:spPr>
      </p:pic>
      <p:pic>
        <p:nvPicPr>
          <p:cNvPr id="22" name="Picture 6" descr="MCj04316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989762" y="4739386"/>
            <a:ext cx="1295400" cy="1295400"/>
          </a:xfrm>
          <a:prstGeom prst="rect">
            <a:avLst/>
          </a:prstGeom>
          <a:noFill/>
        </p:spPr>
      </p:pic>
      <p:cxnSp>
        <p:nvCxnSpPr>
          <p:cNvPr id="25" name="Straight Arrow Connector 24"/>
          <p:cNvCxnSpPr>
            <a:endCxn id="16" idx="0"/>
          </p:cNvCxnSpPr>
          <p:nvPr/>
        </p:nvCxnSpPr>
        <p:spPr>
          <a:xfrm flipH="1">
            <a:off x="2522537" y="3029918"/>
            <a:ext cx="1879313" cy="1607519"/>
          </a:xfrm>
          <a:prstGeom prst="straightConnector1">
            <a:avLst/>
          </a:prstGeom>
          <a:ln w="19050">
            <a:solidFill>
              <a:srgbClr val="2E924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170237" y="5065296"/>
            <a:ext cx="1231613" cy="198854"/>
          </a:xfrm>
          <a:prstGeom prst="straightConnector1">
            <a:avLst/>
          </a:prstGeom>
          <a:ln w="19050">
            <a:solidFill>
              <a:srgbClr val="2E924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170237" y="4979034"/>
            <a:ext cx="3819525" cy="247157"/>
          </a:xfrm>
          <a:prstGeom prst="straightConnector1">
            <a:avLst/>
          </a:prstGeom>
          <a:ln w="19050">
            <a:solidFill>
              <a:srgbClr val="2E924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513633" y="3313935"/>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command A  </a:t>
            </a:r>
          </a:p>
        </p:txBody>
      </p:sp>
      <p:sp>
        <p:nvSpPr>
          <p:cNvPr id="26" name="TextBox 25"/>
          <p:cNvSpPr txBox="1"/>
          <p:nvPr/>
        </p:nvSpPr>
        <p:spPr>
          <a:xfrm>
            <a:off x="2024889" y="5978525"/>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state 0</a:t>
            </a:r>
          </a:p>
        </p:txBody>
      </p:sp>
      <p:sp>
        <p:nvSpPr>
          <p:cNvPr id="27" name="TextBox 26"/>
          <p:cNvSpPr txBox="1"/>
          <p:nvPr/>
        </p:nvSpPr>
        <p:spPr>
          <a:xfrm>
            <a:off x="7122084" y="6034786"/>
            <a:ext cx="1030755" cy="342900"/>
          </a:xfrm>
          <a:prstGeom prst="rect">
            <a:avLst/>
          </a:prstGeom>
          <a:noFill/>
        </p:spPr>
        <p:txBody>
          <a:bodyPr wrap="none" rtlCol="0" anchor="ctr">
            <a:noAutofit/>
          </a:bodyPr>
          <a:lstStyle/>
          <a:p>
            <a:pPr algn="ctr">
              <a:buNone/>
            </a:pPr>
            <a:r>
              <a:rPr lang="en-US" sz="2000" b="1" dirty="0">
                <a:solidFill>
                  <a:srgbClr val="2E9246"/>
                </a:solidFill>
                <a:latin typeface="Arial" pitchFamily="34" charset="0"/>
                <a:ea typeface="Verdana" pitchFamily="34" charset="0"/>
                <a:cs typeface="Arial" pitchFamily="34" charset="0"/>
              </a:rPr>
              <a:t>s</a:t>
            </a:r>
            <a:r>
              <a:rPr lang="en-US" sz="2000" b="1" dirty="0" smtClean="0">
                <a:solidFill>
                  <a:srgbClr val="2E9246"/>
                </a:solidFill>
                <a:latin typeface="Arial" pitchFamily="34" charset="0"/>
                <a:ea typeface="Verdana" pitchFamily="34" charset="0"/>
                <a:cs typeface="Arial" pitchFamily="34" charset="0"/>
              </a:rPr>
              <a:t>tate 0</a:t>
            </a:r>
          </a:p>
        </p:txBody>
      </p:sp>
      <p:pic>
        <p:nvPicPr>
          <p:cNvPr id="23" name="Picture 6" descr="MCj04316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278351" y="4822874"/>
            <a:ext cx="1295400" cy="1295400"/>
          </a:xfrm>
          <a:prstGeom prst="rect">
            <a:avLst/>
          </a:prstGeom>
          <a:noFill/>
        </p:spPr>
      </p:pic>
      <p:sp>
        <p:nvSpPr>
          <p:cNvPr id="24" name="TextBox 23"/>
          <p:cNvSpPr txBox="1"/>
          <p:nvPr/>
        </p:nvSpPr>
        <p:spPr>
          <a:xfrm>
            <a:off x="4434332" y="6125911"/>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state 0</a:t>
            </a:r>
          </a:p>
        </p:txBody>
      </p:sp>
      <p:pic>
        <p:nvPicPr>
          <p:cNvPr id="28" name="Picture 7" descr="MCj04316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5188" y="184881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Arrow Connector 31"/>
          <p:cNvCxnSpPr/>
          <p:nvPr/>
        </p:nvCxnSpPr>
        <p:spPr>
          <a:xfrm flipH="1">
            <a:off x="3055644" y="3182318"/>
            <a:ext cx="4343777" cy="1557068"/>
          </a:xfrm>
          <a:prstGeom prst="straightConnector1">
            <a:avLst/>
          </a:prstGeom>
          <a:ln w="1905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055644" y="5470574"/>
            <a:ext cx="1378688" cy="250776"/>
          </a:xfrm>
          <a:prstGeom prst="straightConnector1">
            <a:avLst/>
          </a:prstGeom>
          <a:ln w="1905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846897" y="3490777"/>
            <a:ext cx="1030755" cy="342900"/>
          </a:xfrm>
          <a:prstGeom prst="rect">
            <a:avLst/>
          </a:prstGeom>
          <a:noFill/>
        </p:spPr>
        <p:txBody>
          <a:bodyPr wrap="none" rtlCol="0" anchor="ctr">
            <a:noAutofit/>
          </a:bodyPr>
          <a:lstStyle/>
          <a:p>
            <a:pPr algn="ctr">
              <a:buNone/>
            </a:pPr>
            <a:r>
              <a:rPr lang="en-US" sz="2000" b="1" dirty="0" smtClean="0">
                <a:solidFill>
                  <a:srgbClr val="C00000"/>
                </a:solidFill>
                <a:latin typeface="Arial" pitchFamily="34" charset="0"/>
                <a:ea typeface="Verdana" pitchFamily="34" charset="0"/>
                <a:cs typeface="Arial" pitchFamily="34" charset="0"/>
              </a:rPr>
              <a:t>Command </a:t>
            </a:r>
            <a:r>
              <a:rPr lang="en-US" sz="2000" b="1" dirty="0" smtClean="0">
                <a:solidFill>
                  <a:srgbClr val="C00000"/>
                </a:solidFill>
                <a:latin typeface="Arial" pitchFamily="34" charset="0"/>
                <a:ea typeface="Verdana" pitchFamily="34" charset="0"/>
                <a:cs typeface="Arial" pitchFamily="34" charset="0"/>
              </a:rPr>
              <a:t>B</a:t>
            </a:r>
            <a:endParaRPr lang="en-US" sz="2000" b="1" dirty="0" smtClean="0">
              <a:solidFill>
                <a:srgbClr val="C00000"/>
              </a:solidFill>
              <a:latin typeface="Arial" pitchFamily="34" charset="0"/>
              <a:ea typeface="Verdana" pitchFamily="34" charset="0"/>
              <a:cs typeface="Arial" pitchFamily="34" charset="0"/>
            </a:endParaRPr>
          </a:p>
        </p:txBody>
      </p:sp>
    </p:spTree>
    <p:extLst>
      <p:ext uri="{BB962C8B-B14F-4D97-AF65-F5344CB8AC3E}">
        <p14:creationId xmlns:p14="http://schemas.microsoft.com/office/powerpoint/2010/main" val="3583164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Replicated Servers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All (fault-free) servers must execute identical commands in an identical order</a:t>
            </a:r>
          </a:p>
          <a:p>
            <a:endParaRPr lang="en-US" dirty="0"/>
          </a:p>
          <a:p>
            <a:r>
              <a:rPr lang="en-US" dirty="0" smtClean="0"/>
              <a:t>Despite crash failures</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23</a:t>
            </a:fld>
            <a:endParaRPr lang="en-US"/>
          </a:p>
        </p:txBody>
      </p:sp>
    </p:spTree>
    <p:extLst>
      <p:ext uri="{BB962C8B-B14F-4D97-AF65-F5344CB8AC3E}">
        <p14:creationId xmlns:p14="http://schemas.microsoft.com/office/powerpoint/2010/main" val="1325240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Client-Server Model</a:t>
            </a:r>
            <a:endParaRPr lang="en-US" dirty="0">
              <a:latin typeface="Arial" pitchFamily="34" charset="0"/>
              <a:cs typeface="Arial" pitchFamily="34" charset="0"/>
            </a:endParaRPr>
          </a:p>
        </p:txBody>
      </p:sp>
      <p:pic>
        <p:nvPicPr>
          <p:cNvPr id="13" name="Picture 7" descr="MCj04316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146" y="169641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457200" y="4806950"/>
            <a:ext cx="1417637" cy="914400"/>
          </a:xfrm>
          <a:prstGeom prst="rect">
            <a:avLst/>
          </a:prstGeom>
          <a:noFill/>
        </p:spPr>
        <p:txBody>
          <a:bodyPr wrap="none" rtlCol="0" anchor="ctr">
            <a:noAutofit/>
          </a:bodyPr>
          <a:lstStyle/>
          <a:p>
            <a:pPr algn="ctr">
              <a:buNone/>
            </a:pPr>
            <a:r>
              <a:rPr lang="en-US" sz="2400" dirty="0" smtClean="0">
                <a:latin typeface="Arial" pitchFamily="34" charset="0"/>
                <a:cs typeface="Arial" pitchFamily="34" charset="0"/>
              </a:rPr>
              <a:t>Server</a:t>
            </a:r>
          </a:p>
        </p:txBody>
      </p:sp>
      <p:sp>
        <p:nvSpPr>
          <p:cNvPr id="18" name="TextBox 17"/>
          <p:cNvSpPr txBox="1"/>
          <p:nvPr/>
        </p:nvSpPr>
        <p:spPr>
          <a:xfrm>
            <a:off x="457200" y="1905968"/>
            <a:ext cx="1417637" cy="914400"/>
          </a:xfrm>
          <a:prstGeom prst="rect">
            <a:avLst/>
          </a:prstGeom>
          <a:noFill/>
        </p:spPr>
        <p:txBody>
          <a:bodyPr wrap="none" rtlCol="0" anchor="ctr">
            <a:noAutofit/>
          </a:bodyPr>
          <a:lstStyle/>
          <a:p>
            <a:pPr algn="ctr">
              <a:buNone/>
            </a:pPr>
            <a:r>
              <a:rPr lang="en-US" sz="2400" dirty="0" smtClean="0">
                <a:latin typeface="Arial" pitchFamily="34" charset="0"/>
                <a:cs typeface="Arial" pitchFamily="34" charset="0"/>
              </a:rPr>
              <a:t>Client</a:t>
            </a:r>
          </a:p>
        </p:txBody>
      </p:sp>
      <p:sp>
        <p:nvSpPr>
          <p:cNvPr id="20" name="Freeform 4"/>
          <p:cNvSpPr>
            <a:spLocks/>
          </p:cNvSpPr>
          <p:nvPr/>
        </p:nvSpPr>
        <p:spPr bwMode="auto">
          <a:xfrm>
            <a:off x="3805594" y="5617276"/>
            <a:ext cx="492125" cy="315561"/>
          </a:xfrm>
          <a:custGeom>
            <a:avLst/>
            <a:gdLst>
              <a:gd name="T0" fmla="*/ 415925 w 262"/>
              <a:gd name="T1" fmla="*/ 103188 h 168"/>
              <a:gd name="T2" fmla="*/ 285750 w 262"/>
              <a:gd name="T3" fmla="*/ 22225 h 168"/>
              <a:gd name="T4" fmla="*/ 104775 w 262"/>
              <a:gd name="T5" fmla="*/ 234950 h 168"/>
              <a:gd name="T6" fmla="*/ 0 w 262"/>
              <a:gd name="T7" fmla="*/ 209550 h 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 h="168">
                <a:moveTo>
                  <a:pt x="262" y="65"/>
                </a:moveTo>
                <a:cubicBezTo>
                  <a:pt x="237" y="32"/>
                  <a:pt x="213" y="0"/>
                  <a:pt x="180" y="14"/>
                </a:cubicBezTo>
                <a:cubicBezTo>
                  <a:pt x="147" y="28"/>
                  <a:pt x="96" y="128"/>
                  <a:pt x="66" y="148"/>
                </a:cubicBezTo>
                <a:cubicBezTo>
                  <a:pt x="36" y="168"/>
                  <a:pt x="18" y="150"/>
                  <a:pt x="0" y="132"/>
                </a:cubicBezTo>
              </a:path>
            </a:pathLst>
          </a:custGeom>
          <a:noFill/>
          <a:ln w="25400" cap="flat" cmpd="sng">
            <a:solidFill>
              <a:srgbClr val="CC0000"/>
            </a:solidFill>
            <a:prstDash val="solid"/>
            <a:miter lim="800000"/>
            <a:headEnd type="none" w="med" len="med"/>
            <a:tailEnd type="diamond"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buNone/>
            </a:pPr>
            <a:endParaRPr lang="en-US">
              <a:latin typeface="Arial" pitchFamily="34" charset="0"/>
              <a:cs typeface="Arial" pitchFamily="34" charset="0"/>
            </a:endParaRPr>
          </a:p>
        </p:txBody>
      </p:sp>
      <p:sp>
        <p:nvSpPr>
          <p:cNvPr id="19" name="Freeform 3"/>
          <p:cNvSpPr>
            <a:spLocks/>
          </p:cNvSpPr>
          <p:nvPr/>
        </p:nvSpPr>
        <p:spPr bwMode="auto">
          <a:xfrm flipH="1">
            <a:off x="5059719" y="4802538"/>
            <a:ext cx="276873" cy="439738"/>
          </a:xfrm>
          <a:custGeom>
            <a:avLst/>
            <a:gdLst>
              <a:gd name="T0" fmla="*/ 150252 w 215"/>
              <a:gd name="T1" fmla="*/ 384497 h 305"/>
              <a:gd name="T2" fmla="*/ 92636 w 215"/>
              <a:gd name="T3" fmla="*/ 325052 h 305"/>
              <a:gd name="T4" fmla="*/ 63264 w 215"/>
              <a:gd name="T5" fmla="*/ 293432 h 305"/>
              <a:gd name="T6" fmla="*/ 51967 w 215"/>
              <a:gd name="T7" fmla="*/ 279519 h 305"/>
              <a:gd name="T8" fmla="*/ 22594 w 215"/>
              <a:gd name="T9" fmla="*/ 233987 h 305"/>
              <a:gd name="T10" fmla="*/ 22594 w 215"/>
              <a:gd name="T11" fmla="*/ 0 h 305"/>
              <a:gd name="T12" fmla="*/ 92636 w 215"/>
              <a:gd name="T13" fmla="*/ 149246 h 305"/>
              <a:gd name="T14" fmla="*/ 242888 w 215"/>
              <a:gd name="T15" fmla="*/ 227663 h 305"/>
              <a:gd name="T16" fmla="*/ 196570 w 215"/>
              <a:gd name="T17" fmla="*/ 306080 h 305"/>
              <a:gd name="T18" fmla="*/ 168327 w 215"/>
              <a:gd name="T19" fmla="*/ 364261 h 305"/>
              <a:gd name="T20" fmla="*/ 127657 w 215"/>
              <a:gd name="T21" fmla="*/ 376908 h 305"/>
              <a:gd name="T22" fmla="*/ 150252 w 215"/>
              <a:gd name="T23" fmla="*/ 384497 h 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5" h="305">
                <a:moveTo>
                  <a:pt x="133" y="304"/>
                </a:moveTo>
                <a:cubicBezTo>
                  <a:pt x="117" y="287"/>
                  <a:pt x="98" y="273"/>
                  <a:pt x="82" y="257"/>
                </a:cubicBezTo>
                <a:cubicBezTo>
                  <a:pt x="73" y="248"/>
                  <a:pt x="65" y="241"/>
                  <a:pt x="56" y="232"/>
                </a:cubicBezTo>
                <a:cubicBezTo>
                  <a:pt x="52" y="228"/>
                  <a:pt x="46" y="221"/>
                  <a:pt x="46" y="221"/>
                </a:cubicBezTo>
                <a:cubicBezTo>
                  <a:pt x="40" y="204"/>
                  <a:pt x="32" y="198"/>
                  <a:pt x="20" y="185"/>
                </a:cubicBezTo>
                <a:cubicBezTo>
                  <a:pt x="1" y="125"/>
                  <a:pt x="0" y="63"/>
                  <a:pt x="20" y="0"/>
                </a:cubicBezTo>
                <a:cubicBezTo>
                  <a:pt x="34" y="43"/>
                  <a:pt x="47" y="86"/>
                  <a:pt x="82" y="118"/>
                </a:cubicBezTo>
                <a:cubicBezTo>
                  <a:pt x="99" y="172"/>
                  <a:pt x="167" y="175"/>
                  <a:pt x="215" y="180"/>
                </a:cubicBezTo>
                <a:cubicBezTo>
                  <a:pt x="210" y="211"/>
                  <a:pt x="206" y="232"/>
                  <a:pt x="174" y="242"/>
                </a:cubicBezTo>
                <a:cubicBezTo>
                  <a:pt x="166" y="255"/>
                  <a:pt x="161" y="279"/>
                  <a:pt x="149" y="288"/>
                </a:cubicBezTo>
                <a:cubicBezTo>
                  <a:pt x="139" y="296"/>
                  <a:pt x="113" y="286"/>
                  <a:pt x="113" y="298"/>
                </a:cubicBezTo>
                <a:cubicBezTo>
                  <a:pt x="113" y="305"/>
                  <a:pt x="126" y="302"/>
                  <a:pt x="133" y="304"/>
                </a:cubicBezTo>
                <a:close/>
              </a:path>
            </a:pathLst>
          </a:custGeom>
          <a:solidFill>
            <a:srgbClr val="CC0000"/>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buNone/>
            </a:pPr>
            <a:endParaRPr lang="en-US">
              <a:latin typeface="Arial" pitchFamily="34" charset="0"/>
              <a:cs typeface="Arial" pitchFamily="34" charset="0"/>
            </a:endParaRPr>
          </a:p>
        </p:txBody>
      </p:sp>
      <p:pic>
        <p:nvPicPr>
          <p:cNvPr id="12" name="Picture 6" descr="MCj04316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069119" y="4896200"/>
            <a:ext cx="1295400" cy="1295400"/>
          </a:xfrm>
          <a:prstGeom prst="rect">
            <a:avLst/>
          </a:prstGeom>
          <a:noFill/>
        </p:spPr>
      </p:pic>
      <p:sp>
        <p:nvSpPr>
          <p:cNvPr id="21" name="Freeform 66"/>
          <p:cNvSpPr>
            <a:spLocks/>
          </p:cNvSpPr>
          <p:nvPr/>
        </p:nvSpPr>
        <p:spPr bwMode="auto">
          <a:xfrm>
            <a:off x="4401847" y="4802538"/>
            <a:ext cx="276872" cy="439738"/>
          </a:xfrm>
          <a:custGeom>
            <a:avLst/>
            <a:gdLst>
              <a:gd name="T0" fmla="*/ 150251 w 215"/>
              <a:gd name="T1" fmla="*/ 384497 h 305"/>
              <a:gd name="T2" fmla="*/ 92636 w 215"/>
              <a:gd name="T3" fmla="*/ 325052 h 305"/>
              <a:gd name="T4" fmla="*/ 63264 w 215"/>
              <a:gd name="T5" fmla="*/ 293432 h 305"/>
              <a:gd name="T6" fmla="*/ 51967 w 215"/>
              <a:gd name="T7" fmla="*/ 279519 h 305"/>
              <a:gd name="T8" fmla="*/ 22594 w 215"/>
              <a:gd name="T9" fmla="*/ 233987 h 305"/>
              <a:gd name="T10" fmla="*/ 22594 w 215"/>
              <a:gd name="T11" fmla="*/ 0 h 305"/>
              <a:gd name="T12" fmla="*/ 92636 w 215"/>
              <a:gd name="T13" fmla="*/ 149246 h 305"/>
              <a:gd name="T14" fmla="*/ 242887 w 215"/>
              <a:gd name="T15" fmla="*/ 227663 h 305"/>
              <a:gd name="T16" fmla="*/ 196569 w 215"/>
              <a:gd name="T17" fmla="*/ 306080 h 305"/>
              <a:gd name="T18" fmla="*/ 168326 w 215"/>
              <a:gd name="T19" fmla="*/ 364261 h 305"/>
              <a:gd name="T20" fmla="*/ 127657 w 215"/>
              <a:gd name="T21" fmla="*/ 376908 h 305"/>
              <a:gd name="T22" fmla="*/ 150251 w 215"/>
              <a:gd name="T23" fmla="*/ 384497 h 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5" h="305">
                <a:moveTo>
                  <a:pt x="133" y="304"/>
                </a:moveTo>
                <a:cubicBezTo>
                  <a:pt x="117" y="287"/>
                  <a:pt x="98" y="273"/>
                  <a:pt x="82" y="257"/>
                </a:cubicBezTo>
                <a:cubicBezTo>
                  <a:pt x="73" y="248"/>
                  <a:pt x="65" y="241"/>
                  <a:pt x="56" y="232"/>
                </a:cubicBezTo>
                <a:cubicBezTo>
                  <a:pt x="52" y="228"/>
                  <a:pt x="46" y="221"/>
                  <a:pt x="46" y="221"/>
                </a:cubicBezTo>
                <a:cubicBezTo>
                  <a:pt x="40" y="204"/>
                  <a:pt x="32" y="198"/>
                  <a:pt x="20" y="185"/>
                </a:cubicBezTo>
                <a:cubicBezTo>
                  <a:pt x="1" y="125"/>
                  <a:pt x="0" y="63"/>
                  <a:pt x="20" y="0"/>
                </a:cubicBezTo>
                <a:cubicBezTo>
                  <a:pt x="34" y="43"/>
                  <a:pt x="47" y="86"/>
                  <a:pt x="82" y="118"/>
                </a:cubicBezTo>
                <a:cubicBezTo>
                  <a:pt x="99" y="172"/>
                  <a:pt x="167" y="175"/>
                  <a:pt x="215" y="180"/>
                </a:cubicBezTo>
                <a:cubicBezTo>
                  <a:pt x="210" y="211"/>
                  <a:pt x="206" y="232"/>
                  <a:pt x="174" y="242"/>
                </a:cubicBezTo>
                <a:cubicBezTo>
                  <a:pt x="166" y="255"/>
                  <a:pt x="161" y="279"/>
                  <a:pt x="149" y="288"/>
                </a:cubicBezTo>
                <a:cubicBezTo>
                  <a:pt x="139" y="296"/>
                  <a:pt x="113" y="286"/>
                  <a:pt x="113" y="298"/>
                </a:cubicBezTo>
                <a:cubicBezTo>
                  <a:pt x="113" y="305"/>
                  <a:pt x="126" y="302"/>
                  <a:pt x="133" y="304"/>
                </a:cubicBezTo>
                <a:close/>
              </a:path>
            </a:pathLst>
          </a:custGeom>
          <a:solidFill>
            <a:srgbClr val="CC0000"/>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buNone/>
            </a:pPr>
            <a:endParaRPr lang="en-US">
              <a:latin typeface="Arial" pitchFamily="34" charset="0"/>
              <a:cs typeface="Arial" pitchFamily="34" charset="0"/>
            </a:endParaRPr>
          </a:p>
        </p:txBody>
      </p:sp>
      <p:cxnSp>
        <p:nvCxnSpPr>
          <p:cNvPr id="24" name="Straight Arrow Connector 23"/>
          <p:cNvCxnSpPr/>
          <p:nvPr/>
        </p:nvCxnSpPr>
        <p:spPr>
          <a:xfrm flipH="1">
            <a:off x="4401848" y="3029918"/>
            <a:ext cx="1" cy="1665907"/>
          </a:xfrm>
          <a:prstGeom prst="straightConnector1">
            <a:avLst/>
          </a:prstGeom>
          <a:ln w="19050">
            <a:solidFill>
              <a:srgbClr val="2E924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916843" y="3029918"/>
            <a:ext cx="1" cy="1665907"/>
          </a:xfrm>
          <a:prstGeom prst="straightConnector1">
            <a:avLst/>
          </a:prstGeom>
          <a:ln w="190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56243" y="3691421"/>
            <a:ext cx="1030755" cy="342900"/>
          </a:xfrm>
          <a:prstGeom prst="rect">
            <a:avLst/>
          </a:prstGeom>
          <a:noFill/>
        </p:spPr>
        <p:txBody>
          <a:bodyPr wrap="none" rtlCol="0" anchor="ctr">
            <a:noAutofit/>
          </a:bodyPr>
          <a:lstStyle/>
          <a:p>
            <a:pPr algn="ctr">
              <a:buNone/>
            </a:pPr>
            <a:r>
              <a:rPr lang="en-US" sz="2000" b="1" dirty="0" smtClean="0">
                <a:solidFill>
                  <a:srgbClr val="FF0000"/>
                </a:solidFill>
                <a:latin typeface="Arial" pitchFamily="34" charset="0"/>
                <a:ea typeface="Verdana" pitchFamily="34" charset="0"/>
                <a:cs typeface="Arial" pitchFamily="34" charset="0"/>
              </a:rPr>
              <a:t>%*$&amp;#</a:t>
            </a:r>
          </a:p>
        </p:txBody>
      </p:sp>
      <p:sp>
        <p:nvSpPr>
          <p:cNvPr id="15" name="TextBox 14"/>
          <p:cNvSpPr txBox="1"/>
          <p:nvPr/>
        </p:nvSpPr>
        <p:spPr>
          <a:xfrm>
            <a:off x="2979700" y="3691421"/>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command A</a:t>
            </a:r>
          </a:p>
        </p:txBody>
      </p:sp>
      <p:sp>
        <p:nvSpPr>
          <p:cNvPr id="16" name="TextBox 15"/>
          <p:cNvSpPr txBox="1"/>
          <p:nvPr/>
        </p:nvSpPr>
        <p:spPr>
          <a:xfrm>
            <a:off x="6124147" y="4409384"/>
            <a:ext cx="2719014" cy="1348061"/>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Byzantine failure</a:t>
            </a:r>
          </a:p>
          <a:p>
            <a:pPr>
              <a:buNone/>
            </a:pPr>
            <a:r>
              <a:rPr lang="en-US" dirty="0">
                <a:latin typeface="Arial" pitchFamily="34" charset="0"/>
                <a:cs typeface="Arial" pitchFamily="34" charset="0"/>
              </a:rPr>
              <a:t>c</a:t>
            </a:r>
            <a:r>
              <a:rPr lang="en-US" dirty="0" smtClean="0">
                <a:latin typeface="Arial" pitchFamily="34" charset="0"/>
                <a:cs typeface="Arial" pitchFamily="34" charset="0"/>
              </a:rPr>
              <a:t>an result in</a:t>
            </a:r>
          </a:p>
          <a:p>
            <a:pPr>
              <a:buNone/>
            </a:pPr>
            <a:r>
              <a:rPr lang="en-US" dirty="0" smtClean="0">
                <a:latin typeface="Arial" pitchFamily="34" charset="0"/>
                <a:cs typeface="Arial" pitchFamily="34" charset="0"/>
              </a:rPr>
              <a:t>incorrect response</a:t>
            </a:r>
          </a:p>
        </p:txBody>
      </p:sp>
    </p:spTree>
    <p:extLst>
      <p:ext uri="{BB962C8B-B14F-4D97-AF65-F5344CB8AC3E}">
        <p14:creationId xmlns:p14="http://schemas.microsoft.com/office/powerpoint/2010/main" val="3392768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Replicated Servers</a:t>
            </a:r>
          </a:p>
        </p:txBody>
      </p:sp>
      <p:pic>
        <p:nvPicPr>
          <p:cNvPr id="13" name="Picture 7" descr="MCj04316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146" y="169641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85750" y="4806950"/>
            <a:ext cx="1417637" cy="914400"/>
          </a:xfrm>
          <a:prstGeom prst="rect">
            <a:avLst/>
          </a:prstGeom>
          <a:noFill/>
        </p:spPr>
        <p:txBody>
          <a:bodyPr wrap="none" rtlCol="0" anchor="ctr">
            <a:noAutofit/>
          </a:bodyPr>
          <a:lstStyle/>
          <a:p>
            <a:pPr algn="ctr">
              <a:buNone/>
            </a:pPr>
            <a:r>
              <a:rPr lang="en-US" sz="2400" dirty="0" smtClean="0">
                <a:latin typeface="Arial" pitchFamily="34" charset="0"/>
                <a:cs typeface="Arial" pitchFamily="34" charset="0"/>
              </a:rPr>
              <a:t>Servers</a:t>
            </a:r>
          </a:p>
        </p:txBody>
      </p:sp>
      <p:sp>
        <p:nvSpPr>
          <p:cNvPr id="18" name="TextBox 17"/>
          <p:cNvSpPr txBox="1"/>
          <p:nvPr/>
        </p:nvSpPr>
        <p:spPr>
          <a:xfrm>
            <a:off x="285750" y="1905968"/>
            <a:ext cx="1417637" cy="914400"/>
          </a:xfrm>
          <a:prstGeom prst="rect">
            <a:avLst/>
          </a:prstGeom>
          <a:noFill/>
        </p:spPr>
        <p:txBody>
          <a:bodyPr wrap="none" rtlCol="0" anchor="ctr">
            <a:noAutofit/>
          </a:bodyPr>
          <a:lstStyle/>
          <a:p>
            <a:pPr algn="ctr">
              <a:buNone/>
            </a:pPr>
            <a:r>
              <a:rPr lang="en-US" sz="2400" dirty="0" smtClean="0">
                <a:latin typeface="Arial" pitchFamily="34" charset="0"/>
                <a:cs typeface="Arial" pitchFamily="34" charset="0"/>
              </a:rPr>
              <a:t>Client</a:t>
            </a:r>
          </a:p>
        </p:txBody>
      </p:sp>
      <p:grpSp>
        <p:nvGrpSpPr>
          <p:cNvPr id="3" name="Group 2"/>
          <p:cNvGrpSpPr/>
          <p:nvPr/>
        </p:nvGrpSpPr>
        <p:grpSpPr>
          <a:xfrm>
            <a:off x="4135146" y="4739386"/>
            <a:ext cx="1558925" cy="1389062"/>
            <a:chOff x="3805594" y="4802538"/>
            <a:chExt cx="1558925" cy="1389062"/>
          </a:xfrm>
        </p:grpSpPr>
        <p:sp>
          <p:nvSpPr>
            <p:cNvPr id="20" name="Freeform 4"/>
            <p:cNvSpPr>
              <a:spLocks/>
            </p:cNvSpPr>
            <p:nvPr/>
          </p:nvSpPr>
          <p:spPr bwMode="auto">
            <a:xfrm>
              <a:off x="3805594" y="5617276"/>
              <a:ext cx="492125" cy="315561"/>
            </a:xfrm>
            <a:custGeom>
              <a:avLst/>
              <a:gdLst>
                <a:gd name="T0" fmla="*/ 415925 w 262"/>
                <a:gd name="T1" fmla="*/ 103188 h 168"/>
                <a:gd name="T2" fmla="*/ 285750 w 262"/>
                <a:gd name="T3" fmla="*/ 22225 h 168"/>
                <a:gd name="T4" fmla="*/ 104775 w 262"/>
                <a:gd name="T5" fmla="*/ 234950 h 168"/>
                <a:gd name="T6" fmla="*/ 0 w 262"/>
                <a:gd name="T7" fmla="*/ 209550 h 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 h="168">
                  <a:moveTo>
                    <a:pt x="262" y="65"/>
                  </a:moveTo>
                  <a:cubicBezTo>
                    <a:pt x="237" y="32"/>
                    <a:pt x="213" y="0"/>
                    <a:pt x="180" y="14"/>
                  </a:cubicBezTo>
                  <a:cubicBezTo>
                    <a:pt x="147" y="28"/>
                    <a:pt x="96" y="128"/>
                    <a:pt x="66" y="148"/>
                  </a:cubicBezTo>
                  <a:cubicBezTo>
                    <a:pt x="36" y="168"/>
                    <a:pt x="18" y="150"/>
                    <a:pt x="0" y="132"/>
                  </a:cubicBezTo>
                </a:path>
              </a:pathLst>
            </a:custGeom>
            <a:noFill/>
            <a:ln w="25400" cap="flat" cmpd="sng">
              <a:solidFill>
                <a:srgbClr val="CC0000"/>
              </a:solidFill>
              <a:prstDash val="solid"/>
              <a:miter lim="800000"/>
              <a:headEnd type="none" w="med" len="med"/>
              <a:tailEnd type="diamond"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buNone/>
              </a:pPr>
              <a:endParaRPr lang="en-US">
                <a:latin typeface="Arial" pitchFamily="34" charset="0"/>
                <a:cs typeface="Arial" pitchFamily="34" charset="0"/>
              </a:endParaRPr>
            </a:p>
          </p:txBody>
        </p:sp>
        <p:sp>
          <p:nvSpPr>
            <p:cNvPr id="19" name="Freeform 3"/>
            <p:cNvSpPr>
              <a:spLocks/>
            </p:cNvSpPr>
            <p:nvPr/>
          </p:nvSpPr>
          <p:spPr bwMode="auto">
            <a:xfrm flipH="1">
              <a:off x="5059719" y="4802538"/>
              <a:ext cx="276873" cy="439738"/>
            </a:xfrm>
            <a:custGeom>
              <a:avLst/>
              <a:gdLst>
                <a:gd name="T0" fmla="*/ 150252 w 215"/>
                <a:gd name="T1" fmla="*/ 384497 h 305"/>
                <a:gd name="T2" fmla="*/ 92636 w 215"/>
                <a:gd name="T3" fmla="*/ 325052 h 305"/>
                <a:gd name="T4" fmla="*/ 63264 w 215"/>
                <a:gd name="T5" fmla="*/ 293432 h 305"/>
                <a:gd name="T6" fmla="*/ 51967 w 215"/>
                <a:gd name="T7" fmla="*/ 279519 h 305"/>
                <a:gd name="T8" fmla="*/ 22594 w 215"/>
                <a:gd name="T9" fmla="*/ 233987 h 305"/>
                <a:gd name="T10" fmla="*/ 22594 w 215"/>
                <a:gd name="T11" fmla="*/ 0 h 305"/>
                <a:gd name="T12" fmla="*/ 92636 w 215"/>
                <a:gd name="T13" fmla="*/ 149246 h 305"/>
                <a:gd name="T14" fmla="*/ 242888 w 215"/>
                <a:gd name="T15" fmla="*/ 227663 h 305"/>
                <a:gd name="T16" fmla="*/ 196570 w 215"/>
                <a:gd name="T17" fmla="*/ 306080 h 305"/>
                <a:gd name="T18" fmla="*/ 168327 w 215"/>
                <a:gd name="T19" fmla="*/ 364261 h 305"/>
                <a:gd name="T20" fmla="*/ 127657 w 215"/>
                <a:gd name="T21" fmla="*/ 376908 h 305"/>
                <a:gd name="T22" fmla="*/ 150252 w 215"/>
                <a:gd name="T23" fmla="*/ 384497 h 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5" h="305">
                  <a:moveTo>
                    <a:pt x="133" y="304"/>
                  </a:moveTo>
                  <a:cubicBezTo>
                    <a:pt x="117" y="287"/>
                    <a:pt x="98" y="273"/>
                    <a:pt x="82" y="257"/>
                  </a:cubicBezTo>
                  <a:cubicBezTo>
                    <a:pt x="73" y="248"/>
                    <a:pt x="65" y="241"/>
                    <a:pt x="56" y="232"/>
                  </a:cubicBezTo>
                  <a:cubicBezTo>
                    <a:pt x="52" y="228"/>
                    <a:pt x="46" y="221"/>
                    <a:pt x="46" y="221"/>
                  </a:cubicBezTo>
                  <a:cubicBezTo>
                    <a:pt x="40" y="204"/>
                    <a:pt x="32" y="198"/>
                    <a:pt x="20" y="185"/>
                  </a:cubicBezTo>
                  <a:cubicBezTo>
                    <a:pt x="1" y="125"/>
                    <a:pt x="0" y="63"/>
                    <a:pt x="20" y="0"/>
                  </a:cubicBezTo>
                  <a:cubicBezTo>
                    <a:pt x="34" y="43"/>
                    <a:pt x="47" y="86"/>
                    <a:pt x="82" y="118"/>
                  </a:cubicBezTo>
                  <a:cubicBezTo>
                    <a:pt x="99" y="172"/>
                    <a:pt x="167" y="175"/>
                    <a:pt x="215" y="180"/>
                  </a:cubicBezTo>
                  <a:cubicBezTo>
                    <a:pt x="210" y="211"/>
                    <a:pt x="206" y="232"/>
                    <a:pt x="174" y="242"/>
                  </a:cubicBezTo>
                  <a:cubicBezTo>
                    <a:pt x="166" y="255"/>
                    <a:pt x="161" y="279"/>
                    <a:pt x="149" y="288"/>
                  </a:cubicBezTo>
                  <a:cubicBezTo>
                    <a:pt x="139" y="296"/>
                    <a:pt x="113" y="286"/>
                    <a:pt x="113" y="298"/>
                  </a:cubicBezTo>
                  <a:cubicBezTo>
                    <a:pt x="113" y="305"/>
                    <a:pt x="126" y="302"/>
                    <a:pt x="133" y="304"/>
                  </a:cubicBezTo>
                  <a:close/>
                </a:path>
              </a:pathLst>
            </a:custGeom>
            <a:solidFill>
              <a:srgbClr val="CC0000"/>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buNone/>
              </a:pPr>
              <a:endParaRPr lang="en-US">
                <a:latin typeface="Arial" pitchFamily="34" charset="0"/>
                <a:cs typeface="Arial" pitchFamily="34" charset="0"/>
              </a:endParaRPr>
            </a:p>
          </p:txBody>
        </p:sp>
        <p:pic>
          <p:nvPicPr>
            <p:cNvPr id="12" name="Picture 6" descr="MCj04316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069119" y="4896200"/>
              <a:ext cx="1295400" cy="1295400"/>
            </a:xfrm>
            <a:prstGeom prst="rect">
              <a:avLst/>
            </a:prstGeom>
            <a:noFill/>
          </p:spPr>
        </p:pic>
        <p:sp>
          <p:nvSpPr>
            <p:cNvPr id="21" name="Freeform 66"/>
            <p:cNvSpPr>
              <a:spLocks/>
            </p:cNvSpPr>
            <p:nvPr/>
          </p:nvSpPr>
          <p:spPr bwMode="auto">
            <a:xfrm>
              <a:off x="4401847" y="4802538"/>
              <a:ext cx="276872" cy="439738"/>
            </a:xfrm>
            <a:custGeom>
              <a:avLst/>
              <a:gdLst>
                <a:gd name="T0" fmla="*/ 150251 w 215"/>
                <a:gd name="T1" fmla="*/ 384497 h 305"/>
                <a:gd name="T2" fmla="*/ 92636 w 215"/>
                <a:gd name="T3" fmla="*/ 325052 h 305"/>
                <a:gd name="T4" fmla="*/ 63264 w 215"/>
                <a:gd name="T5" fmla="*/ 293432 h 305"/>
                <a:gd name="T6" fmla="*/ 51967 w 215"/>
                <a:gd name="T7" fmla="*/ 279519 h 305"/>
                <a:gd name="T8" fmla="*/ 22594 w 215"/>
                <a:gd name="T9" fmla="*/ 233987 h 305"/>
                <a:gd name="T10" fmla="*/ 22594 w 215"/>
                <a:gd name="T11" fmla="*/ 0 h 305"/>
                <a:gd name="T12" fmla="*/ 92636 w 215"/>
                <a:gd name="T13" fmla="*/ 149246 h 305"/>
                <a:gd name="T14" fmla="*/ 242887 w 215"/>
                <a:gd name="T15" fmla="*/ 227663 h 305"/>
                <a:gd name="T16" fmla="*/ 196569 w 215"/>
                <a:gd name="T17" fmla="*/ 306080 h 305"/>
                <a:gd name="T18" fmla="*/ 168326 w 215"/>
                <a:gd name="T19" fmla="*/ 364261 h 305"/>
                <a:gd name="T20" fmla="*/ 127657 w 215"/>
                <a:gd name="T21" fmla="*/ 376908 h 305"/>
                <a:gd name="T22" fmla="*/ 150251 w 215"/>
                <a:gd name="T23" fmla="*/ 384497 h 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5" h="305">
                  <a:moveTo>
                    <a:pt x="133" y="304"/>
                  </a:moveTo>
                  <a:cubicBezTo>
                    <a:pt x="117" y="287"/>
                    <a:pt x="98" y="273"/>
                    <a:pt x="82" y="257"/>
                  </a:cubicBezTo>
                  <a:cubicBezTo>
                    <a:pt x="73" y="248"/>
                    <a:pt x="65" y="241"/>
                    <a:pt x="56" y="232"/>
                  </a:cubicBezTo>
                  <a:cubicBezTo>
                    <a:pt x="52" y="228"/>
                    <a:pt x="46" y="221"/>
                    <a:pt x="46" y="221"/>
                  </a:cubicBezTo>
                  <a:cubicBezTo>
                    <a:pt x="40" y="204"/>
                    <a:pt x="32" y="198"/>
                    <a:pt x="20" y="185"/>
                  </a:cubicBezTo>
                  <a:cubicBezTo>
                    <a:pt x="1" y="125"/>
                    <a:pt x="0" y="63"/>
                    <a:pt x="20" y="0"/>
                  </a:cubicBezTo>
                  <a:cubicBezTo>
                    <a:pt x="34" y="43"/>
                    <a:pt x="47" y="86"/>
                    <a:pt x="82" y="118"/>
                  </a:cubicBezTo>
                  <a:cubicBezTo>
                    <a:pt x="99" y="172"/>
                    <a:pt x="167" y="175"/>
                    <a:pt x="215" y="180"/>
                  </a:cubicBezTo>
                  <a:cubicBezTo>
                    <a:pt x="210" y="211"/>
                    <a:pt x="206" y="232"/>
                    <a:pt x="174" y="242"/>
                  </a:cubicBezTo>
                  <a:cubicBezTo>
                    <a:pt x="166" y="255"/>
                    <a:pt x="161" y="279"/>
                    <a:pt x="149" y="288"/>
                  </a:cubicBezTo>
                  <a:cubicBezTo>
                    <a:pt x="139" y="296"/>
                    <a:pt x="113" y="286"/>
                    <a:pt x="113" y="298"/>
                  </a:cubicBezTo>
                  <a:cubicBezTo>
                    <a:pt x="113" y="305"/>
                    <a:pt x="126" y="302"/>
                    <a:pt x="133" y="304"/>
                  </a:cubicBezTo>
                  <a:close/>
                </a:path>
              </a:pathLst>
            </a:custGeom>
            <a:solidFill>
              <a:srgbClr val="CC0000"/>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buNone/>
              </a:pPr>
              <a:endParaRPr lang="en-US">
                <a:latin typeface="Arial" pitchFamily="34" charset="0"/>
                <a:cs typeface="Arial" pitchFamily="34" charset="0"/>
              </a:endParaRPr>
            </a:p>
          </p:txBody>
        </p:sp>
      </p:grpSp>
      <p:pic>
        <p:nvPicPr>
          <p:cNvPr id="16" name="Picture 6" descr="MCj04316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874837" y="4637437"/>
            <a:ext cx="1295400" cy="1295400"/>
          </a:xfrm>
          <a:prstGeom prst="rect">
            <a:avLst/>
          </a:prstGeom>
          <a:noFill/>
        </p:spPr>
      </p:pic>
      <p:pic>
        <p:nvPicPr>
          <p:cNvPr id="22" name="Picture 6" descr="MCj04316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989762" y="4739386"/>
            <a:ext cx="1295400" cy="1295400"/>
          </a:xfrm>
          <a:prstGeom prst="rect">
            <a:avLst/>
          </a:prstGeom>
          <a:noFill/>
        </p:spPr>
      </p:pic>
      <p:cxnSp>
        <p:nvCxnSpPr>
          <p:cNvPr id="25" name="Straight Arrow Connector 24"/>
          <p:cNvCxnSpPr>
            <a:endCxn id="16" idx="0"/>
          </p:cNvCxnSpPr>
          <p:nvPr/>
        </p:nvCxnSpPr>
        <p:spPr>
          <a:xfrm flipH="1">
            <a:off x="2522537" y="3029918"/>
            <a:ext cx="1879313" cy="1607519"/>
          </a:xfrm>
          <a:prstGeom prst="straightConnector1">
            <a:avLst/>
          </a:prstGeom>
          <a:ln w="19050">
            <a:solidFill>
              <a:srgbClr val="2E924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2" idx="0"/>
          </p:cNvCxnSpPr>
          <p:nvPr/>
        </p:nvCxnSpPr>
        <p:spPr>
          <a:xfrm>
            <a:off x="4627272" y="3029918"/>
            <a:ext cx="419099" cy="1803130"/>
          </a:xfrm>
          <a:prstGeom prst="straightConnector1">
            <a:avLst/>
          </a:prstGeom>
          <a:ln w="19050">
            <a:solidFill>
              <a:srgbClr val="2E924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2" idx="0"/>
          </p:cNvCxnSpPr>
          <p:nvPr/>
        </p:nvCxnSpPr>
        <p:spPr>
          <a:xfrm>
            <a:off x="4869835" y="3029918"/>
            <a:ext cx="2767627" cy="1709468"/>
          </a:xfrm>
          <a:prstGeom prst="straightConnector1">
            <a:avLst/>
          </a:prstGeom>
          <a:ln w="19050">
            <a:solidFill>
              <a:srgbClr val="2E924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495128" y="3299278"/>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command A            A                A</a:t>
            </a:r>
          </a:p>
        </p:txBody>
      </p:sp>
      <p:sp>
        <p:nvSpPr>
          <p:cNvPr id="26" name="TextBox 25"/>
          <p:cNvSpPr txBox="1"/>
          <p:nvPr/>
        </p:nvSpPr>
        <p:spPr>
          <a:xfrm>
            <a:off x="2024889" y="5978525"/>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state 0</a:t>
            </a:r>
          </a:p>
        </p:txBody>
      </p:sp>
      <p:sp>
        <p:nvSpPr>
          <p:cNvPr id="27" name="TextBox 26"/>
          <p:cNvSpPr txBox="1"/>
          <p:nvPr/>
        </p:nvSpPr>
        <p:spPr>
          <a:xfrm>
            <a:off x="7122084" y="6034786"/>
            <a:ext cx="1030755" cy="342900"/>
          </a:xfrm>
          <a:prstGeom prst="rect">
            <a:avLst/>
          </a:prstGeom>
          <a:noFill/>
        </p:spPr>
        <p:txBody>
          <a:bodyPr wrap="none" rtlCol="0" anchor="ctr">
            <a:noAutofit/>
          </a:bodyPr>
          <a:lstStyle/>
          <a:p>
            <a:pPr algn="ctr">
              <a:buNone/>
            </a:pPr>
            <a:r>
              <a:rPr lang="en-US" sz="2000" b="1" dirty="0">
                <a:solidFill>
                  <a:srgbClr val="2E9246"/>
                </a:solidFill>
                <a:latin typeface="Arial" pitchFamily="34" charset="0"/>
                <a:ea typeface="Verdana" pitchFamily="34" charset="0"/>
                <a:cs typeface="Arial" pitchFamily="34" charset="0"/>
              </a:rPr>
              <a:t>s</a:t>
            </a:r>
            <a:r>
              <a:rPr lang="en-US" sz="2000" b="1" dirty="0" smtClean="0">
                <a:solidFill>
                  <a:srgbClr val="2E9246"/>
                </a:solidFill>
                <a:latin typeface="Arial" pitchFamily="34" charset="0"/>
                <a:ea typeface="Verdana" pitchFamily="34" charset="0"/>
                <a:cs typeface="Arial" pitchFamily="34" charset="0"/>
              </a:rPr>
              <a:t>tate 0</a:t>
            </a:r>
          </a:p>
        </p:txBody>
      </p:sp>
    </p:spTree>
    <p:extLst>
      <p:ext uri="{BB962C8B-B14F-4D97-AF65-F5344CB8AC3E}">
        <p14:creationId xmlns:p14="http://schemas.microsoft.com/office/powerpoint/2010/main" val="1196920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Replicated Servers</a:t>
            </a:r>
          </a:p>
        </p:txBody>
      </p:sp>
      <p:pic>
        <p:nvPicPr>
          <p:cNvPr id="13" name="Picture 7" descr="MCj04316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146" y="169641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85750" y="4806950"/>
            <a:ext cx="1417637" cy="914400"/>
          </a:xfrm>
          <a:prstGeom prst="rect">
            <a:avLst/>
          </a:prstGeom>
          <a:noFill/>
        </p:spPr>
        <p:txBody>
          <a:bodyPr wrap="none" rtlCol="0" anchor="ctr">
            <a:noAutofit/>
          </a:bodyPr>
          <a:lstStyle/>
          <a:p>
            <a:pPr algn="ctr">
              <a:buNone/>
            </a:pPr>
            <a:r>
              <a:rPr lang="en-US" sz="2400" dirty="0" smtClean="0">
                <a:latin typeface="Arial" pitchFamily="34" charset="0"/>
                <a:cs typeface="Arial" pitchFamily="34" charset="0"/>
              </a:rPr>
              <a:t>Servers</a:t>
            </a:r>
          </a:p>
        </p:txBody>
      </p:sp>
      <p:sp>
        <p:nvSpPr>
          <p:cNvPr id="18" name="TextBox 17"/>
          <p:cNvSpPr txBox="1"/>
          <p:nvPr/>
        </p:nvSpPr>
        <p:spPr>
          <a:xfrm>
            <a:off x="285750" y="1905968"/>
            <a:ext cx="1417637" cy="914400"/>
          </a:xfrm>
          <a:prstGeom prst="rect">
            <a:avLst/>
          </a:prstGeom>
          <a:noFill/>
        </p:spPr>
        <p:txBody>
          <a:bodyPr wrap="none" rtlCol="0" anchor="ctr">
            <a:noAutofit/>
          </a:bodyPr>
          <a:lstStyle/>
          <a:p>
            <a:pPr algn="ctr">
              <a:buNone/>
            </a:pPr>
            <a:r>
              <a:rPr lang="en-US" sz="2400" dirty="0" smtClean="0">
                <a:latin typeface="Arial" pitchFamily="34" charset="0"/>
                <a:cs typeface="Arial" pitchFamily="34" charset="0"/>
              </a:rPr>
              <a:t>Client</a:t>
            </a:r>
          </a:p>
        </p:txBody>
      </p:sp>
      <p:grpSp>
        <p:nvGrpSpPr>
          <p:cNvPr id="3" name="Group 2"/>
          <p:cNvGrpSpPr/>
          <p:nvPr/>
        </p:nvGrpSpPr>
        <p:grpSpPr>
          <a:xfrm>
            <a:off x="4135146" y="4739386"/>
            <a:ext cx="1558925" cy="1389062"/>
            <a:chOff x="3805594" y="4802538"/>
            <a:chExt cx="1558925" cy="1389062"/>
          </a:xfrm>
        </p:grpSpPr>
        <p:sp>
          <p:nvSpPr>
            <p:cNvPr id="20" name="Freeform 4"/>
            <p:cNvSpPr>
              <a:spLocks/>
            </p:cNvSpPr>
            <p:nvPr/>
          </p:nvSpPr>
          <p:spPr bwMode="auto">
            <a:xfrm>
              <a:off x="3805594" y="5617276"/>
              <a:ext cx="492125" cy="315561"/>
            </a:xfrm>
            <a:custGeom>
              <a:avLst/>
              <a:gdLst>
                <a:gd name="T0" fmla="*/ 415925 w 262"/>
                <a:gd name="T1" fmla="*/ 103188 h 168"/>
                <a:gd name="T2" fmla="*/ 285750 w 262"/>
                <a:gd name="T3" fmla="*/ 22225 h 168"/>
                <a:gd name="T4" fmla="*/ 104775 w 262"/>
                <a:gd name="T5" fmla="*/ 234950 h 168"/>
                <a:gd name="T6" fmla="*/ 0 w 262"/>
                <a:gd name="T7" fmla="*/ 209550 h 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 h="168">
                  <a:moveTo>
                    <a:pt x="262" y="65"/>
                  </a:moveTo>
                  <a:cubicBezTo>
                    <a:pt x="237" y="32"/>
                    <a:pt x="213" y="0"/>
                    <a:pt x="180" y="14"/>
                  </a:cubicBezTo>
                  <a:cubicBezTo>
                    <a:pt x="147" y="28"/>
                    <a:pt x="96" y="128"/>
                    <a:pt x="66" y="148"/>
                  </a:cubicBezTo>
                  <a:cubicBezTo>
                    <a:pt x="36" y="168"/>
                    <a:pt x="18" y="150"/>
                    <a:pt x="0" y="132"/>
                  </a:cubicBezTo>
                </a:path>
              </a:pathLst>
            </a:custGeom>
            <a:noFill/>
            <a:ln w="25400" cap="flat" cmpd="sng">
              <a:solidFill>
                <a:srgbClr val="CC0000"/>
              </a:solidFill>
              <a:prstDash val="solid"/>
              <a:miter lim="800000"/>
              <a:headEnd type="none" w="med" len="med"/>
              <a:tailEnd type="diamond"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buNone/>
              </a:pPr>
              <a:endParaRPr lang="en-US">
                <a:latin typeface="Arial" pitchFamily="34" charset="0"/>
                <a:cs typeface="Arial" pitchFamily="34" charset="0"/>
              </a:endParaRPr>
            </a:p>
          </p:txBody>
        </p:sp>
        <p:sp>
          <p:nvSpPr>
            <p:cNvPr id="19" name="Freeform 3"/>
            <p:cNvSpPr>
              <a:spLocks/>
            </p:cNvSpPr>
            <p:nvPr/>
          </p:nvSpPr>
          <p:spPr bwMode="auto">
            <a:xfrm flipH="1">
              <a:off x="5059719" y="4802538"/>
              <a:ext cx="276873" cy="439738"/>
            </a:xfrm>
            <a:custGeom>
              <a:avLst/>
              <a:gdLst>
                <a:gd name="T0" fmla="*/ 150252 w 215"/>
                <a:gd name="T1" fmla="*/ 384497 h 305"/>
                <a:gd name="T2" fmla="*/ 92636 w 215"/>
                <a:gd name="T3" fmla="*/ 325052 h 305"/>
                <a:gd name="T4" fmla="*/ 63264 w 215"/>
                <a:gd name="T5" fmla="*/ 293432 h 305"/>
                <a:gd name="T6" fmla="*/ 51967 w 215"/>
                <a:gd name="T7" fmla="*/ 279519 h 305"/>
                <a:gd name="T8" fmla="*/ 22594 w 215"/>
                <a:gd name="T9" fmla="*/ 233987 h 305"/>
                <a:gd name="T10" fmla="*/ 22594 w 215"/>
                <a:gd name="T11" fmla="*/ 0 h 305"/>
                <a:gd name="T12" fmla="*/ 92636 w 215"/>
                <a:gd name="T13" fmla="*/ 149246 h 305"/>
                <a:gd name="T14" fmla="*/ 242888 w 215"/>
                <a:gd name="T15" fmla="*/ 227663 h 305"/>
                <a:gd name="T16" fmla="*/ 196570 w 215"/>
                <a:gd name="T17" fmla="*/ 306080 h 305"/>
                <a:gd name="T18" fmla="*/ 168327 w 215"/>
                <a:gd name="T19" fmla="*/ 364261 h 305"/>
                <a:gd name="T20" fmla="*/ 127657 w 215"/>
                <a:gd name="T21" fmla="*/ 376908 h 305"/>
                <a:gd name="T22" fmla="*/ 150252 w 215"/>
                <a:gd name="T23" fmla="*/ 384497 h 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5" h="305">
                  <a:moveTo>
                    <a:pt x="133" y="304"/>
                  </a:moveTo>
                  <a:cubicBezTo>
                    <a:pt x="117" y="287"/>
                    <a:pt x="98" y="273"/>
                    <a:pt x="82" y="257"/>
                  </a:cubicBezTo>
                  <a:cubicBezTo>
                    <a:pt x="73" y="248"/>
                    <a:pt x="65" y="241"/>
                    <a:pt x="56" y="232"/>
                  </a:cubicBezTo>
                  <a:cubicBezTo>
                    <a:pt x="52" y="228"/>
                    <a:pt x="46" y="221"/>
                    <a:pt x="46" y="221"/>
                  </a:cubicBezTo>
                  <a:cubicBezTo>
                    <a:pt x="40" y="204"/>
                    <a:pt x="32" y="198"/>
                    <a:pt x="20" y="185"/>
                  </a:cubicBezTo>
                  <a:cubicBezTo>
                    <a:pt x="1" y="125"/>
                    <a:pt x="0" y="63"/>
                    <a:pt x="20" y="0"/>
                  </a:cubicBezTo>
                  <a:cubicBezTo>
                    <a:pt x="34" y="43"/>
                    <a:pt x="47" y="86"/>
                    <a:pt x="82" y="118"/>
                  </a:cubicBezTo>
                  <a:cubicBezTo>
                    <a:pt x="99" y="172"/>
                    <a:pt x="167" y="175"/>
                    <a:pt x="215" y="180"/>
                  </a:cubicBezTo>
                  <a:cubicBezTo>
                    <a:pt x="210" y="211"/>
                    <a:pt x="206" y="232"/>
                    <a:pt x="174" y="242"/>
                  </a:cubicBezTo>
                  <a:cubicBezTo>
                    <a:pt x="166" y="255"/>
                    <a:pt x="161" y="279"/>
                    <a:pt x="149" y="288"/>
                  </a:cubicBezTo>
                  <a:cubicBezTo>
                    <a:pt x="139" y="296"/>
                    <a:pt x="113" y="286"/>
                    <a:pt x="113" y="298"/>
                  </a:cubicBezTo>
                  <a:cubicBezTo>
                    <a:pt x="113" y="305"/>
                    <a:pt x="126" y="302"/>
                    <a:pt x="133" y="304"/>
                  </a:cubicBezTo>
                  <a:close/>
                </a:path>
              </a:pathLst>
            </a:custGeom>
            <a:solidFill>
              <a:srgbClr val="CC0000"/>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buNone/>
              </a:pPr>
              <a:endParaRPr lang="en-US">
                <a:latin typeface="Arial" pitchFamily="34" charset="0"/>
                <a:cs typeface="Arial" pitchFamily="34" charset="0"/>
              </a:endParaRPr>
            </a:p>
          </p:txBody>
        </p:sp>
        <p:pic>
          <p:nvPicPr>
            <p:cNvPr id="12" name="Picture 6" descr="MCj04316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069119" y="4896200"/>
              <a:ext cx="1295400" cy="1295400"/>
            </a:xfrm>
            <a:prstGeom prst="rect">
              <a:avLst/>
            </a:prstGeom>
            <a:noFill/>
          </p:spPr>
        </p:pic>
        <p:sp>
          <p:nvSpPr>
            <p:cNvPr id="21" name="Freeform 66"/>
            <p:cNvSpPr>
              <a:spLocks/>
            </p:cNvSpPr>
            <p:nvPr/>
          </p:nvSpPr>
          <p:spPr bwMode="auto">
            <a:xfrm>
              <a:off x="4401847" y="4802538"/>
              <a:ext cx="276872" cy="439738"/>
            </a:xfrm>
            <a:custGeom>
              <a:avLst/>
              <a:gdLst>
                <a:gd name="T0" fmla="*/ 150251 w 215"/>
                <a:gd name="T1" fmla="*/ 384497 h 305"/>
                <a:gd name="T2" fmla="*/ 92636 w 215"/>
                <a:gd name="T3" fmla="*/ 325052 h 305"/>
                <a:gd name="T4" fmla="*/ 63264 w 215"/>
                <a:gd name="T5" fmla="*/ 293432 h 305"/>
                <a:gd name="T6" fmla="*/ 51967 w 215"/>
                <a:gd name="T7" fmla="*/ 279519 h 305"/>
                <a:gd name="T8" fmla="*/ 22594 w 215"/>
                <a:gd name="T9" fmla="*/ 233987 h 305"/>
                <a:gd name="T10" fmla="*/ 22594 w 215"/>
                <a:gd name="T11" fmla="*/ 0 h 305"/>
                <a:gd name="T12" fmla="*/ 92636 w 215"/>
                <a:gd name="T13" fmla="*/ 149246 h 305"/>
                <a:gd name="T14" fmla="*/ 242887 w 215"/>
                <a:gd name="T15" fmla="*/ 227663 h 305"/>
                <a:gd name="T16" fmla="*/ 196569 w 215"/>
                <a:gd name="T17" fmla="*/ 306080 h 305"/>
                <a:gd name="T18" fmla="*/ 168326 w 215"/>
                <a:gd name="T19" fmla="*/ 364261 h 305"/>
                <a:gd name="T20" fmla="*/ 127657 w 215"/>
                <a:gd name="T21" fmla="*/ 376908 h 305"/>
                <a:gd name="T22" fmla="*/ 150251 w 215"/>
                <a:gd name="T23" fmla="*/ 384497 h 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5" h="305">
                  <a:moveTo>
                    <a:pt x="133" y="304"/>
                  </a:moveTo>
                  <a:cubicBezTo>
                    <a:pt x="117" y="287"/>
                    <a:pt x="98" y="273"/>
                    <a:pt x="82" y="257"/>
                  </a:cubicBezTo>
                  <a:cubicBezTo>
                    <a:pt x="73" y="248"/>
                    <a:pt x="65" y="241"/>
                    <a:pt x="56" y="232"/>
                  </a:cubicBezTo>
                  <a:cubicBezTo>
                    <a:pt x="52" y="228"/>
                    <a:pt x="46" y="221"/>
                    <a:pt x="46" y="221"/>
                  </a:cubicBezTo>
                  <a:cubicBezTo>
                    <a:pt x="40" y="204"/>
                    <a:pt x="32" y="198"/>
                    <a:pt x="20" y="185"/>
                  </a:cubicBezTo>
                  <a:cubicBezTo>
                    <a:pt x="1" y="125"/>
                    <a:pt x="0" y="63"/>
                    <a:pt x="20" y="0"/>
                  </a:cubicBezTo>
                  <a:cubicBezTo>
                    <a:pt x="34" y="43"/>
                    <a:pt x="47" y="86"/>
                    <a:pt x="82" y="118"/>
                  </a:cubicBezTo>
                  <a:cubicBezTo>
                    <a:pt x="99" y="172"/>
                    <a:pt x="167" y="175"/>
                    <a:pt x="215" y="180"/>
                  </a:cubicBezTo>
                  <a:cubicBezTo>
                    <a:pt x="210" y="211"/>
                    <a:pt x="206" y="232"/>
                    <a:pt x="174" y="242"/>
                  </a:cubicBezTo>
                  <a:cubicBezTo>
                    <a:pt x="166" y="255"/>
                    <a:pt x="161" y="279"/>
                    <a:pt x="149" y="288"/>
                  </a:cubicBezTo>
                  <a:cubicBezTo>
                    <a:pt x="139" y="296"/>
                    <a:pt x="113" y="286"/>
                    <a:pt x="113" y="298"/>
                  </a:cubicBezTo>
                  <a:cubicBezTo>
                    <a:pt x="113" y="305"/>
                    <a:pt x="126" y="302"/>
                    <a:pt x="133" y="304"/>
                  </a:cubicBezTo>
                  <a:close/>
                </a:path>
              </a:pathLst>
            </a:custGeom>
            <a:solidFill>
              <a:srgbClr val="CC0000"/>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buNone/>
              </a:pPr>
              <a:endParaRPr lang="en-US">
                <a:latin typeface="Arial" pitchFamily="34" charset="0"/>
                <a:cs typeface="Arial" pitchFamily="34" charset="0"/>
              </a:endParaRPr>
            </a:p>
          </p:txBody>
        </p:sp>
      </p:grpSp>
      <p:pic>
        <p:nvPicPr>
          <p:cNvPr id="16" name="Picture 6" descr="MCj04316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874837" y="4637437"/>
            <a:ext cx="1295400" cy="1295400"/>
          </a:xfrm>
          <a:prstGeom prst="rect">
            <a:avLst/>
          </a:prstGeom>
          <a:noFill/>
        </p:spPr>
      </p:pic>
      <p:pic>
        <p:nvPicPr>
          <p:cNvPr id="22" name="Picture 6" descr="MCj04316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989762" y="4739386"/>
            <a:ext cx="1295400" cy="1295400"/>
          </a:xfrm>
          <a:prstGeom prst="rect">
            <a:avLst/>
          </a:prstGeom>
          <a:noFill/>
        </p:spPr>
      </p:pic>
      <p:cxnSp>
        <p:nvCxnSpPr>
          <p:cNvPr id="34" name="Straight Arrow Connector 33"/>
          <p:cNvCxnSpPr/>
          <p:nvPr/>
        </p:nvCxnSpPr>
        <p:spPr>
          <a:xfrm flipV="1">
            <a:off x="2522537" y="3009323"/>
            <a:ext cx="1858671" cy="1607519"/>
          </a:xfrm>
          <a:prstGeom prst="straightConnector1">
            <a:avLst/>
          </a:prstGeom>
          <a:ln w="19050">
            <a:solidFill>
              <a:srgbClr val="2E924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4668462" y="3029919"/>
            <a:ext cx="419099" cy="1803129"/>
          </a:xfrm>
          <a:prstGeom prst="straightConnector1">
            <a:avLst/>
          </a:prstGeom>
          <a:ln w="190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4883565" y="3002459"/>
            <a:ext cx="2767627" cy="1709467"/>
          </a:xfrm>
          <a:prstGeom prst="straightConnector1">
            <a:avLst/>
          </a:prstGeom>
          <a:ln w="19050">
            <a:solidFill>
              <a:srgbClr val="2E924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035156" y="3946254"/>
            <a:ext cx="1030755" cy="342900"/>
          </a:xfrm>
          <a:prstGeom prst="rect">
            <a:avLst/>
          </a:prstGeom>
          <a:noFill/>
        </p:spPr>
        <p:txBody>
          <a:bodyPr wrap="none" rtlCol="0" anchor="ctr">
            <a:noAutofit/>
          </a:bodyPr>
          <a:lstStyle/>
          <a:p>
            <a:pPr algn="ctr">
              <a:buNone/>
            </a:pPr>
            <a:r>
              <a:rPr lang="en-US" sz="2000" b="1" dirty="0" smtClean="0">
                <a:solidFill>
                  <a:srgbClr val="FF0000"/>
                </a:solidFill>
                <a:latin typeface="Arial" pitchFamily="34" charset="0"/>
                <a:ea typeface="Verdana" pitchFamily="34" charset="0"/>
                <a:cs typeface="Arial" pitchFamily="34" charset="0"/>
              </a:rPr>
              <a:t>%*$&amp;#</a:t>
            </a:r>
          </a:p>
        </p:txBody>
      </p:sp>
      <p:sp>
        <p:nvSpPr>
          <p:cNvPr id="26" name="TextBox 25"/>
          <p:cNvSpPr txBox="1"/>
          <p:nvPr/>
        </p:nvSpPr>
        <p:spPr>
          <a:xfrm>
            <a:off x="2024889" y="5978525"/>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state A</a:t>
            </a:r>
          </a:p>
        </p:txBody>
      </p:sp>
      <p:sp>
        <p:nvSpPr>
          <p:cNvPr id="27" name="TextBox 26"/>
          <p:cNvSpPr txBox="1"/>
          <p:nvPr/>
        </p:nvSpPr>
        <p:spPr>
          <a:xfrm>
            <a:off x="7122084" y="6034786"/>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state A</a:t>
            </a:r>
          </a:p>
        </p:txBody>
      </p:sp>
      <p:sp>
        <p:nvSpPr>
          <p:cNvPr id="37" name="TextBox 36"/>
          <p:cNvSpPr txBox="1"/>
          <p:nvPr/>
        </p:nvSpPr>
        <p:spPr>
          <a:xfrm>
            <a:off x="2037011" y="3464881"/>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response (A)</a:t>
            </a:r>
          </a:p>
        </p:txBody>
      </p:sp>
      <p:sp>
        <p:nvSpPr>
          <p:cNvPr id="38" name="TextBox 37"/>
          <p:cNvSpPr txBox="1"/>
          <p:nvPr/>
        </p:nvSpPr>
        <p:spPr>
          <a:xfrm>
            <a:off x="6517487" y="3464880"/>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response (A)</a:t>
            </a:r>
          </a:p>
        </p:txBody>
      </p:sp>
    </p:spTree>
    <p:extLst>
      <p:ext uri="{BB962C8B-B14F-4D97-AF65-F5344CB8AC3E}">
        <p14:creationId xmlns:p14="http://schemas.microsoft.com/office/powerpoint/2010/main" val="1763817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p:nvPr/>
        </p:nvCxnSpPr>
        <p:spPr>
          <a:xfrm>
            <a:off x="3055644" y="5387086"/>
            <a:ext cx="4059544" cy="334264"/>
          </a:xfrm>
          <a:prstGeom prst="straightConnector1">
            <a:avLst/>
          </a:prstGeom>
          <a:ln w="1905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Arial" pitchFamily="34" charset="0"/>
                <a:cs typeface="Arial" pitchFamily="34" charset="0"/>
              </a:rPr>
              <a:t>Replicated Servers</a:t>
            </a:r>
          </a:p>
        </p:txBody>
      </p:sp>
      <p:pic>
        <p:nvPicPr>
          <p:cNvPr id="13" name="Picture 7" descr="MCj04316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146" y="169641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85750" y="4806950"/>
            <a:ext cx="1417637" cy="914400"/>
          </a:xfrm>
          <a:prstGeom prst="rect">
            <a:avLst/>
          </a:prstGeom>
          <a:noFill/>
        </p:spPr>
        <p:txBody>
          <a:bodyPr wrap="none" rtlCol="0" anchor="ctr">
            <a:noAutofit/>
          </a:bodyPr>
          <a:lstStyle/>
          <a:p>
            <a:pPr algn="ctr">
              <a:buNone/>
            </a:pPr>
            <a:r>
              <a:rPr lang="en-US" sz="2400" dirty="0" smtClean="0">
                <a:latin typeface="Arial" pitchFamily="34" charset="0"/>
                <a:cs typeface="Arial" pitchFamily="34" charset="0"/>
              </a:rPr>
              <a:t>Servers</a:t>
            </a:r>
          </a:p>
        </p:txBody>
      </p:sp>
      <p:sp>
        <p:nvSpPr>
          <p:cNvPr id="18" name="TextBox 17"/>
          <p:cNvSpPr txBox="1"/>
          <p:nvPr/>
        </p:nvSpPr>
        <p:spPr>
          <a:xfrm>
            <a:off x="285750" y="1905968"/>
            <a:ext cx="1417637" cy="914400"/>
          </a:xfrm>
          <a:prstGeom prst="rect">
            <a:avLst/>
          </a:prstGeom>
          <a:noFill/>
        </p:spPr>
        <p:txBody>
          <a:bodyPr wrap="none" rtlCol="0" anchor="ctr">
            <a:noAutofit/>
          </a:bodyPr>
          <a:lstStyle/>
          <a:p>
            <a:pPr algn="ctr">
              <a:buNone/>
            </a:pPr>
            <a:r>
              <a:rPr lang="en-US" sz="2400" dirty="0" smtClean="0">
                <a:latin typeface="Arial" pitchFamily="34" charset="0"/>
                <a:cs typeface="Arial" pitchFamily="34" charset="0"/>
              </a:rPr>
              <a:t>Client</a:t>
            </a:r>
          </a:p>
        </p:txBody>
      </p:sp>
      <p:pic>
        <p:nvPicPr>
          <p:cNvPr id="16" name="Picture 6" descr="MCj04316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874837" y="4637437"/>
            <a:ext cx="1295400" cy="1295400"/>
          </a:xfrm>
          <a:prstGeom prst="rect">
            <a:avLst/>
          </a:prstGeom>
          <a:noFill/>
        </p:spPr>
      </p:pic>
      <p:pic>
        <p:nvPicPr>
          <p:cNvPr id="22" name="Picture 6" descr="MCj04316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989762" y="4739386"/>
            <a:ext cx="1295400" cy="1295400"/>
          </a:xfrm>
          <a:prstGeom prst="rect">
            <a:avLst/>
          </a:prstGeom>
          <a:noFill/>
        </p:spPr>
      </p:pic>
      <p:cxnSp>
        <p:nvCxnSpPr>
          <p:cNvPr id="25" name="Straight Arrow Connector 24"/>
          <p:cNvCxnSpPr>
            <a:endCxn id="16" idx="0"/>
          </p:cNvCxnSpPr>
          <p:nvPr/>
        </p:nvCxnSpPr>
        <p:spPr>
          <a:xfrm flipH="1">
            <a:off x="2522537" y="3029918"/>
            <a:ext cx="1879313" cy="1607519"/>
          </a:xfrm>
          <a:prstGeom prst="straightConnector1">
            <a:avLst/>
          </a:prstGeom>
          <a:ln w="19050">
            <a:solidFill>
              <a:srgbClr val="2E924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170237" y="5065296"/>
            <a:ext cx="1231613" cy="198854"/>
          </a:xfrm>
          <a:prstGeom prst="straightConnector1">
            <a:avLst/>
          </a:prstGeom>
          <a:ln w="19050">
            <a:solidFill>
              <a:srgbClr val="2E924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170237" y="4979034"/>
            <a:ext cx="3819525" cy="247157"/>
          </a:xfrm>
          <a:prstGeom prst="straightConnector1">
            <a:avLst/>
          </a:prstGeom>
          <a:ln w="19050">
            <a:solidFill>
              <a:srgbClr val="2E924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513633" y="3313935"/>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command A  </a:t>
            </a:r>
          </a:p>
        </p:txBody>
      </p:sp>
      <p:sp>
        <p:nvSpPr>
          <p:cNvPr id="26" name="TextBox 25"/>
          <p:cNvSpPr txBox="1"/>
          <p:nvPr/>
        </p:nvSpPr>
        <p:spPr>
          <a:xfrm>
            <a:off x="2024889" y="5978525"/>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state 0</a:t>
            </a:r>
          </a:p>
        </p:txBody>
      </p:sp>
      <p:sp>
        <p:nvSpPr>
          <p:cNvPr id="27" name="TextBox 26"/>
          <p:cNvSpPr txBox="1"/>
          <p:nvPr/>
        </p:nvSpPr>
        <p:spPr>
          <a:xfrm>
            <a:off x="7122084" y="6034786"/>
            <a:ext cx="1030755" cy="342900"/>
          </a:xfrm>
          <a:prstGeom prst="rect">
            <a:avLst/>
          </a:prstGeom>
          <a:noFill/>
        </p:spPr>
        <p:txBody>
          <a:bodyPr wrap="none" rtlCol="0" anchor="ctr">
            <a:noAutofit/>
          </a:bodyPr>
          <a:lstStyle/>
          <a:p>
            <a:pPr algn="ctr">
              <a:buNone/>
            </a:pPr>
            <a:r>
              <a:rPr lang="en-US" sz="2000" b="1" dirty="0">
                <a:solidFill>
                  <a:srgbClr val="2E9246"/>
                </a:solidFill>
                <a:latin typeface="Arial" pitchFamily="34" charset="0"/>
                <a:ea typeface="Verdana" pitchFamily="34" charset="0"/>
                <a:cs typeface="Arial" pitchFamily="34" charset="0"/>
              </a:rPr>
              <a:t>s</a:t>
            </a:r>
            <a:r>
              <a:rPr lang="en-US" sz="2000" b="1" dirty="0" smtClean="0">
                <a:solidFill>
                  <a:srgbClr val="2E9246"/>
                </a:solidFill>
                <a:latin typeface="Arial" pitchFamily="34" charset="0"/>
                <a:ea typeface="Verdana" pitchFamily="34" charset="0"/>
                <a:cs typeface="Arial" pitchFamily="34" charset="0"/>
              </a:rPr>
              <a:t>tate 0</a:t>
            </a:r>
          </a:p>
        </p:txBody>
      </p:sp>
      <p:pic>
        <p:nvPicPr>
          <p:cNvPr id="23" name="Picture 6" descr="MCj04316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278351" y="4822874"/>
            <a:ext cx="1295400" cy="1295400"/>
          </a:xfrm>
          <a:prstGeom prst="rect">
            <a:avLst/>
          </a:prstGeom>
          <a:noFill/>
        </p:spPr>
      </p:pic>
      <p:sp>
        <p:nvSpPr>
          <p:cNvPr id="24" name="TextBox 23"/>
          <p:cNvSpPr txBox="1"/>
          <p:nvPr/>
        </p:nvSpPr>
        <p:spPr>
          <a:xfrm>
            <a:off x="4434332" y="6125911"/>
            <a:ext cx="1030755" cy="342900"/>
          </a:xfrm>
          <a:prstGeom prst="rect">
            <a:avLst/>
          </a:prstGeom>
          <a:noFill/>
        </p:spPr>
        <p:txBody>
          <a:bodyPr wrap="none" rtlCol="0" anchor="ctr">
            <a:noAutofit/>
          </a:bodyPr>
          <a:lstStyle/>
          <a:p>
            <a:pPr algn="ctr">
              <a:buNone/>
            </a:pPr>
            <a:r>
              <a:rPr lang="en-US" sz="2000" b="1" dirty="0" smtClean="0">
                <a:solidFill>
                  <a:srgbClr val="2E9246"/>
                </a:solidFill>
                <a:latin typeface="Arial" pitchFamily="34" charset="0"/>
                <a:ea typeface="Verdana" pitchFamily="34" charset="0"/>
                <a:cs typeface="Arial" pitchFamily="34" charset="0"/>
              </a:rPr>
              <a:t>state 0</a:t>
            </a:r>
          </a:p>
        </p:txBody>
      </p:sp>
      <p:pic>
        <p:nvPicPr>
          <p:cNvPr id="28" name="Picture 7" descr="MCj04316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5188" y="184881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Arrow Connector 31"/>
          <p:cNvCxnSpPr/>
          <p:nvPr/>
        </p:nvCxnSpPr>
        <p:spPr>
          <a:xfrm flipH="1">
            <a:off x="3055644" y="3182318"/>
            <a:ext cx="4343777" cy="1557068"/>
          </a:xfrm>
          <a:prstGeom prst="straightConnector1">
            <a:avLst/>
          </a:prstGeom>
          <a:ln w="1905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055644" y="5470574"/>
            <a:ext cx="1378688" cy="250776"/>
          </a:xfrm>
          <a:prstGeom prst="straightConnector1">
            <a:avLst/>
          </a:prstGeom>
          <a:ln w="1905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846897" y="3490777"/>
            <a:ext cx="1030755" cy="342900"/>
          </a:xfrm>
          <a:prstGeom prst="rect">
            <a:avLst/>
          </a:prstGeom>
          <a:noFill/>
        </p:spPr>
        <p:txBody>
          <a:bodyPr wrap="none" rtlCol="0" anchor="ctr">
            <a:noAutofit/>
          </a:bodyPr>
          <a:lstStyle/>
          <a:p>
            <a:pPr algn="ctr">
              <a:buNone/>
            </a:pPr>
            <a:r>
              <a:rPr lang="en-US" sz="2000" b="1" dirty="0" smtClean="0">
                <a:solidFill>
                  <a:srgbClr val="C00000"/>
                </a:solidFill>
                <a:latin typeface="Arial" pitchFamily="34" charset="0"/>
                <a:ea typeface="Verdana" pitchFamily="34" charset="0"/>
                <a:cs typeface="Arial" pitchFamily="34" charset="0"/>
              </a:rPr>
              <a:t>Command </a:t>
            </a:r>
            <a:r>
              <a:rPr lang="en-US" sz="2000" b="1" dirty="0" smtClean="0">
                <a:solidFill>
                  <a:srgbClr val="C00000"/>
                </a:solidFill>
                <a:latin typeface="Arial" pitchFamily="34" charset="0"/>
                <a:ea typeface="Verdana" pitchFamily="34" charset="0"/>
                <a:cs typeface="Arial" pitchFamily="34" charset="0"/>
              </a:rPr>
              <a:t>B</a:t>
            </a:r>
            <a:endParaRPr lang="en-US" sz="2000" b="1" dirty="0" smtClean="0">
              <a:solidFill>
                <a:srgbClr val="C00000"/>
              </a:solidFill>
              <a:latin typeface="Arial" pitchFamily="34" charset="0"/>
              <a:ea typeface="Verdana" pitchFamily="34" charset="0"/>
              <a:cs typeface="Arial" pitchFamily="34" charset="0"/>
            </a:endParaRPr>
          </a:p>
        </p:txBody>
      </p:sp>
    </p:spTree>
    <p:extLst>
      <p:ext uri="{BB962C8B-B14F-4D97-AF65-F5344CB8AC3E}">
        <p14:creationId xmlns:p14="http://schemas.microsoft.com/office/powerpoint/2010/main" val="2352086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Replicated Servers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All (fault-free) servers must execute identical commands in an identical order</a:t>
            </a:r>
          </a:p>
          <a:p>
            <a:endParaRPr lang="en-US" dirty="0"/>
          </a:p>
          <a:p>
            <a:r>
              <a:rPr lang="en-US" dirty="0" smtClean="0"/>
              <a:t>Despite crash failures</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28</a:t>
            </a:fld>
            <a:endParaRPr lang="en-US"/>
          </a:p>
        </p:txBody>
      </p:sp>
    </p:spTree>
    <p:extLst>
      <p:ext uri="{BB962C8B-B14F-4D97-AF65-F5344CB8AC3E}">
        <p14:creationId xmlns:p14="http://schemas.microsoft.com/office/powerpoint/2010/main" val="798750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Different nodes must take consistent action</a:t>
            </a:r>
          </a:p>
          <a:p>
            <a:endParaRPr lang="en-US" dirty="0"/>
          </a:p>
          <a:p>
            <a:r>
              <a:rPr lang="en-US" dirty="0" smtClean="0"/>
              <a:t>As a function of input from the various nodes</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29</a:t>
            </a:fld>
            <a:endParaRPr lang="en-US"/>
          </a:p>
        </p:txBody>
      </p:sp>
    </p:spTree>
    <p:extLst>
      <p:ext uri="{BB962C8B-B14F-4D97-AF65-F5344CB8AC3E}">
        <p14:creationId xmlns:p14="http://schemas.microsoft.com/office/powerpoint/2010/main" val="3955181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Resilient Consensus</a:t>
            </a:r>
          </a:p>
        </p:txBody>
      </p:sp>
      <p:sp>
        <p:nvSpPr>
          <p:cNvPr id="3" name="Content Placeholder 2"/>
          <p:cNvSpPr>
            <a:spLocks noGrp="1"/>
          </p:cNvSpPr>
          <p:nvPr>
            <p:ph idx="1"/>
          </p:nvPr>
        </p:nvSpPr>
        <p:spPr/>
        <p:txBody>
          <a:bodyPr/>
          <a:lstStyle/>
          <a:p>
            <a:pPr marL="0" indent="0">
              <a:buNone/>
            </a:pPr>
            <a:r>
              <a:rPr lang="en-US" dirty="0" smtClean="0">
                <a:solidFill>
                  <a:srgbClr val="C00000"/>
                </a:solidFill>
              </a:rPr>
              <a:t>Scope:</a:t>
            </a:r>
          </a:p>
          <a:p>
            <a:pPr marL="0" indent="0">
              <a:buNone/>
            </a:pPr>
            <a:endParaRPr lang="en-US" dirty="0"/>
          </a:p>
          <a:p>
            <a:r>
              <a:rPr lang="en-US" dirty="0" smtClean="0"/>
              <a:t>Distribute </a:t>
            </a:r>
            <a:r>
              <a:rPr lang="en-US" dirty="0"/>
              <a:t>c</a:t>
            </a:r>
            <a:r>
              <a:rPr lang="en-US" dirty="0" smtClean="0"/>
              <a:t>onsensus</a:t>
            </a:r>
          </a:p>
          <a:p>
            <a:endParaRPr lang="en-US" dirty="0"/>
          </a:p>
          <a:p>
            <a:r>
              <a:rPr lang="en-US" dirty="0" smtClean="0"/>
              <a:t>Resilient to</a:t>
            </a:r>
          </a:p>
          <a:p>
            <a:endParaRPr lang="en-US" dirty="0" smtClean="0"/>
          </a:p>
          <a:p>
            <a:pPr lvl="1"/>
            <a:r>
              <a:rPr lang="en-US" dirty="0" smtClean="0"/>
              <a:t>Node failures … with emphasis on Byzantine faults</a:t>
            </a:r>
          </a:p>
          <a:p>
            <a:pPr lvl="1"/>
            <a:r>
              <a:rPr lang="en-US" dirty="0" err="1" smtClean="0"/>
              <a:t>Lossy</a:t>
            </a:r>
            <a:r>
              <a:rPr lang="en-US" dirty="0" smtClean="0"/>
              <a:t> communication links</a:t>
            </a:r>
          </a:p>
          <a:p>
            <a:pPr lvl="1"/>
            <a:endParaRPr lang="en-US" dirty="0"/>
          </a:p>
          <a:p>
            <a:r>
              <a:rPr lang="en-US" dirty="0" smtClean="0"/>
              <a:t>Coverage biased by my own research</a:t>
            </a:r>
          </a:p>
          <a:p>
            <a:pPr lvl="1"/>
            <a:r>
              <a:rPr lang="en-US" dirty="0" smtClean="0"/>
              <a:t>There exists a much larger body of work by the community</a:t>
            </a:r>
            <a:endParaRPr lang="en-US" dirty="0"/>
          </a:p>
        </p:txBody>
      </p:sp>
    </p:spTree>
    <p:extLst>
      <p:ext uri="{BB962C8B-B14F-4D97-AF65-F5344CB8AC3E}">
        <p14:creationId xmlns:p14="http://schemas.microsoft.com/office/powerpoint/2010/main" val="831119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Binary Consensus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DB4A4FE-C508-445A-BEEA-5241DB609F5F}" type="slidenum">
              <a:rPr lang="en-US" smtClean="0"/>
              <a:pPr>
                <a:defRPr/>
              </a:pPr>
              <a:t>30</a:t>
            </a:fld>
            <a:endParaRPr lang="en-US"/>
          </a:p>
        </p:txBody>
      </p:sp>
    </p:spTree>
    <p:extLst>
      <p:ext uri="{BB962C8B-B14F-4D97-AF65-F5344CB8AC3E}">
        <p14:creationId xmlns:p14="http://schemas.microsoft.com/office/powerpoint/2010/main" val="62032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Consensus</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Each node has a binary input</a:t>
            </a:r>
          </a:p>
          <a:p>
            <a:pPr marL="0" indent="0">
              <a:buNone/>
            </a:pPr>
            <a:endParaRPr lang="en-US" dirty="0" smtClean="0"/>
          </a:p>
          <a:p>
            <a:r>
              <a:rPr lang="en-US" dirty="0" smtClean="0"/>
              <a:t>Agreement: All outputs identical</a:t>
            </a:r>
          </a:p>
          <a:p>
            <a:endParaRPr lang="en-US" dirty="0" smtClean="0"/>
          </a:p>
          <a:p>
            <a:r>
              <a:rPr lang="en-US" dirty="0" smtClean="0"/>
              <a:t>Validity: 	If all inputs 0 </a:t>
            </a:r>
            <a:r>
              <a:rPr lang="en-US" dirty="0" smtClean="0">
                <a:sym typeface="Wingdings" pitchFamily="2" charset="2"/>
              </a:rPr>
              <a:t> Output 0</a:t>
            </a:r>
            <a:br>
              <a:rPr lang="en-US" dirty="0" smtClean="0">
                <a:sym typeface="Wingdings" pitchFamily="2" charset="2"/>
              </a:rPr>
            </a:br>
            <a:r>
              <a:rPr lang="en-US" dirty="0" smtClean="0">
                <a:sym typeface="Wingdings" pitchFamily="2" charset="2"/>
              </a:rPr>
              <a:t>		If all inputs 0  Output 1</a:t>
            </a:r>
            <a:r>
              <a:rPr lang="en-US" dirty="0">
                <a:sym typeface="Wingdings" pitchFamily="2" charset="2"/>
              </a:rPr>
              <a:t/>
            </a:r>
            <a:br>
              <a:rPr lang="en-US" dirty="0">
                <a:sym typeface="Wingdings" pitchFamily="2" charset="2"/>
              </a:rPr>
            </a:br>
            <a:r>
              <a:rPr lang="en-US" dirty="0" smtClean="0">
                <a:sym typeface="Wingdings" pitchFamily="2" charset="2"/>
              </a:rPr>
              <a:t>		Else output may be 0 or 1</a:t>
            </a:r>
          </a:p>
          <a:p>
            <a:endParaRPr lang="en-US" dirty="0">
              <a:sym typeface="Wingdings" pitchFamily="2" charset="2"/>
            </a:endParaRPr>
          </a:p>
          <a:p>
            <a:r>
              <a:rPr lang="en-US" dirty="0" smtClean="0">
                <a:sym typeface="Wingdings" pitchFamily="2" charset="2"/>
              </a:rPr>
              <a:t>Termination after bounded interval</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31</a:t>
            </a:fld>
            <a:endParaRPr lang="en-US"/>
          </a:p>
        </p:txBody>
      </p:sp>
    </p:spTree>
    <p:extLst>
      <p:ext uri="{BB962C8B-B14F-4D97-AF65-F5344CB8AC3E}">
        <p14:creationId xmlns:p14="http://schemas.microsoft.com/office/powerpoint/2010/main" val="965618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Synchronous Fault-Free Systems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Trivial Algorithm</a:t>
            </a:r>
          </a:p>
          <a:p>
            <a:pPr marL="0" indent="0">
              <a:buNone/>
            </a:pPr>
            <a:endParaRPr lang="en-US" dirty="0"/>
          </a:p>
          <a:p>
            <a:r>
              <a:rPr lang="en-US" dirty="0" smtClean="0"/>
              <a:t>Each node sends its input to all other nodes</a:t>
            </a:r>
          </a:p>
          <a:p>
            <a:endParaRPr lang="en-US" dirty="0"/>
          </a:p>
          <a:p>
            <a:r>
              <a:rPr lang="en-US" dirty="0" smtClean="0"/>
              <a:t>Choose majority of received values as output</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32</a:t>
            </a:fld>
            <a:endParaRPr lang="en-US"/>
          </a:p>
        </p:txBody>
      </p:sp>
    </p:spTree>
    <p:extLst>
      <p:ext uri="{BB962C8B-B14F-4D97-AF65-F5344CB8AC3E}">
        <p14:creationId xmlns:p14="http://schemas.microsoft.com/office/powerpoint/2010/main" val="11965833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Synchronous + Crash Failures</a:t>
            </a:r>
            <a:endParaRPr lang="en-US" dirty="0"/>
          </a:p>
        </p:txBody>
      </p:sp>
      <p:sp>
        <p:nvSpPr>
          <p:cNvPr id="3" name="Content Placeholder 2"/>
          <p:cNvSpPr>
            <a:spLocks noGrp="1"/>
          </p:cNvSpPr>
          <p:nvPr>
            <p:ph idx="1"/>
          </p:nvPr>
        </p:nvSpPr>
        <p:spPr>
          <a:xfrm>
            <a:off x="685800" y="1524000"/>
            <a:ext cx="7853082" cy="4572000"/>
          </a:xfrm>
        </p:spPr>
        <p:txBody>
          <a:bodyPr/>
          <a:lstStyle/>
          <a:p>
            <a:endParaRPr lang="en-US" dirty="0" smtClean="0"/>
          </a:p>
          <a:p>
            <a:pPr marL="0" indent="0">
              <a:buNone/>
            </a:pPr>
            <a:r>
              <a:rPr lang="en-US" dirty="0" smtClean="0"/>
              <a:t>Previous algorithm does not work with a crash failure</a:t>
            </a:r>
          </a:p>
          <a:p>
            <a:endParaRPr lang="en-US" dirty="0"/>
          </a:p>
          <a:p>
            <a:r>
              <a:rPr lang="en-US" dirty="0" smtClean="0"/>
              <a:t>Suppose four nodes:</a:t>
            </a:r>
            <a:br>
              <a:rPr lang="en-US" dirty="0" smtClean="0"/>
            </a:br>
            <a:r>
              <a:rPr lang="en-US" dirty="0" smtClean="0"/>
              <a:t>		A : 0  ,   B : 0  ,  C : 1  ,  D : 1</a:t>
            </a:r>
          </a:p>
          <a:p>
            <a:endParaRPr lang="en-US" dirty="0"/>
          </a:p>
          <a:p>
            <a:r>
              <a:rPr lang="en-US" dirty="0" smtClean="0"/>
              <a:t>Node A fails after sending value to B, C</a:t>
            </a:r>
            <a:br>
              <a:rPr lang="en-US" dirty="0" smtClean="0"/>
            </a:br>
            <a:r>
              <a:rPr lang="en-US" dirty="0" smtClean="0"/>
              <a:t>		without sending to D</a:t>
            </a:r>
          </a:p>
          <a:p>
            <a:endParaRPr lang="en-US" dirty="0"/>
          </a:p>
          <a:p>
            <a:r>
              <a:rPr lang="en-US" dirty="0" smtClean="0"/>
              <a:t>B,C  : 0,0,1,1</a:t>
            </a:r>
          </a:p>
          <a:p>
            <a:pPr marL="0" indent="0">
              <a:buNone/>
            </a:pPr>
            <a:r>
              <a:rPr lang="en-US" dirty="0" smtClean="0"/>
              <a:t>        D :  0,1,1</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33</a:t>
            </a:fld>
            <a:endParaRPr lang="en-US"/>
          </a:p>
        </p:txBody>
      </p:sp>
    </p:spTree>
    <p:extLst>
      <p:ext uri="{BB962C8B-B14F-4D97-AF65-F5344CB8AC3E}">
        <p14:creationId xmlns:p14="http://schemas.microsoft.com/office/powerpoint/2010/main" val="2829679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Synchronous + up to </a:t>
            </a:r>
            <a:r>
              <a:rPr lang="en-US" dirty="0" smtClean="0">
                <a:solidFill>
                  <a:srgbClr val="C00000"/>
                </a:solidFill>
              </a:rPr>
              <a:t>f</a:t>
            </a:r>
            <a:r>
              <a:rPr lang="en-US" dirty="0" smtClean="0"/>
              <a:t> Crash Failures</a:t>
            </a:r>
            <a:endParaRPr lang="en-US" dirty="0"/>
          </a:p>
        </p:txBody>
      </p:sp>
      <p:sp>
        <p:nvSpPr>
          <p:cNvPr id="3" name="Content Placeholder 2"/>
          <p:cNvSpPr>
            <a:spLocks noGrp="1"/>
          </p:cNvSpPr>
          <p:nvPr>
            <p:ph idx="1"/>
          </p:nvPr>
        </p:nvSpPr>
        <p:spPr/>
        <p:txBody>
          <a:bodyPr/>
          <a:lstStyle/>
          <a:p>
            <a:pPr marL="0" indent="0">
              <a:buNone/>
            </a:pPr>
            <a:r>
              <a:rPr lang="en-US" dirty="0" smtClean="0"/>
              <a:t>Initialization: S = input</a:t>
            </a:r>
          </a:p>
          <a:p>
            <a:pPr marL="0" indent="0">
              <a:buNone/>
            </a:pPr>
            <a:endParaRPr lang="en-US" dirty="0" smtClean="0"/>
          </a:p>
          <a:p>
            <a:pPr marL="0" indent="0">
              <a:buNone/>
            </a:pPr>
            <a:r>
              <a:rPr lang="en-US" dirty="0" smtClean="0">
                <a:solidFill>
                  <a:srgbClr val="C00000"/>
                </a:solidFill>
              </a:rPr>
              <a:t>For  f+1 rounds:</a:t>
            </a:r>
          </a:p>
          <a:p>
            <a:pPr marL="0" indent="0">
              <a:buNone/>
            </a:pPr>
            <a:endParaRPr lang="en-US" dirty="0" smtClean="0"/>
          </a:p>
          <a:p>
            <a:pPr>
              <a:buFont typeface="Arial" charset="0"/>
              <a:buChar char="•"/>
            </a:pPr>
            <a:r>
              <a:rPr lang="en-US" dirty="0" smtClean="0"/>
              <a:t>Send any new value in S to all other nodes</a:t>
            </a:r>
          </a:p>
          <a:p>
            <a:pPr>
              <a:buFont typeface="Arial" charset="0"/>
              <a:buChar char="•"/>
            </a:pPr>
            <a:r>
              <a:rPr lang="en-US" dirty="0" smtClean="0"/>
              <a:t>Receive values from other nodes</a:t>
            </a:r>
          </a:p>
          <a:p>
            <a:pPr marL="0" indent="0">
              <a:buNone/>
            </a:pPr>
            <a:endParaRPr lang="en-US" dirty="0"/>
          </a:p>
          <a:p>
            <a:pPr marL="0" indent="0">
              <a:buNone/>
            </a:pPr>
            <a:r>
              <a:rPr lang="en-US" dirty="0" smtClean="0">
                <a:solidFill>
                  <a:srgbClr val="C00000"/>
                </a:solidFill>
              </a:rPr>
              <a:t>After f+1 rounds</a:t>
            </a:r>
          </a:p>
          <a:p>
            <a:pPr marL="0" indent="0">
              <a:buNone/>
            </a:pPr>
            <a:endParaRPr lang="en-US" dirty="0"/>
          </a:p>
          <a:p>
            <a:pPr marL="0" indent="0">
              <a:buNone/>
            </a:pPr>
            <a:r>
              <a:rPr lang="en-US" dirty="0" smtClean="0"/>
              <a:t>Output = v  if all values in S are  v</a:t>
            </a:r>
          </a:p>
          <a:p>
            <a:pPr marL="0" indent="0">
              <a:buNone/>
            </a:pPr>
            <a:r>
              <a:rPr lang="en-US" dirty="0"/>
              <a:t>	</a:t>
            </a:r>
            <a:r>
              <a:rPr lang="en-US" dirty="0" smtClean="0"/>
              <a:t>    else 0  </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34</a:t>
            </a:fld>
            <a:endParaRPr lang="en-US"/>
          </a:p>
        </p:txBody>
      </p:sp>
    </p:spTree>
    <p:extLst>
      <p:ext uri="{BB962C8B-B14F-4D97-AF65-F5344CB8AC3E}">
        <p14:creationId xmlns:p14="http://schemas.microsoft.com/office/powerpoint/2010/main" val="3462050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Synchronous + Crash Failures</a:t>
            </a:r>
            <a:endParaRPr lang="en-US" dirty="0"/>
          </a:p>
        </p:txBody>
      </p:sp>
      <p:sp>
        <p:nvSpPr>
          <p:cNvPr id="3" name="Content Placeholder 2"/>
          <p:cNvSpPr>
            <a:spLocks noGrp="1"/>
          </p:cNvSpPr>
          <p:nvPr>
            <p:ph idx="1"/>
          </p:nvPr>
        </p:nvSpPr>
        <p:spPr>
          <a:xfrm>
            <a:off x="389965" y="1524000"/>
            <a:ext cx="8296835" cy="4572000"/>
          </a:xfrm>
        </p:spPr>
        <p:txBody>
          <a:bodyPr/>
          <a:lstStyle/>
          <a:p>
            <a:endParaRPr lang="en-US" dirty="0" smtClean="0"/>
          </a:p>
          <a:p>
            <a:r>
              <a:rPr lang="en-US" dirty="0" smtClean="0"/>
              <a:t>Lower bound:</a:t>
            </a:r>
            <a:br>
              <a:rPr lang="en-US" dirty="0" smtClean="0"/>
            </a:br>
            <a:r>
              <a:rPr lang="en-US" dirty="0" smtClean="0"/>
              <a:t/>
            </a:r>
            <a:br>
              <a:rPr lang="en-US" dirty="0" smtClean="0"/>
            </a:br>
            <a:r>
              <a:rPr lang="en-US" dirty="0" smtClean="0"/>
              <a:t>at least f+1 rounds necessary to tolerate f crash failures</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35</a:t>
            </a:fld>
            <a:endParaRPr lang="en-US"/>
          </a:p>
        </p:txBody>
      </p:sp>
    </p:spTree>
    <p:extLst>
      <p:ext uri="{BB962C8B-B14F-4D97-AF65-F5344CB8AC3E}">
        <p14:creationId xmlns:p14="http://schemas.microsoft.com/office/powerpoint/2010/main" val="2661720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  Crash Failure</a:t>
            </a:r>
            <a:endParaRPr lang="en-US" dirty="0"/>
          </a:p>
        </p:txBody>
      </p:sp>
      <p:sp>
        <p:nvSpPr>
          <p:cNvPr id="3" name="Content Placeholder 2"/>
          <p:cNvSpPr>
            <a:spLocks noGrp="1"/>
          </p:cNvSpPr>
          <p:nvPr>
            <p:ph idx="1"/>
          </p:nvPr>
        </p:nvSpPr>
        <p:spPr/>
        <p:txBody>
          <a:bodyPr/>
          <a:lstStyle/>
          <a:p>
            <a:endParaRPr lang="en-US" dirty="0" smtClean="0"/>
          </a:p>
          <a:p>
            <a:r>
              <a:rPr lang="en-US" dirty="0" smtClean="0"/>
              <a:t>Consensus impossible in asynchronous systems in presence of even a single (crash) failure</a:t>
            </a:r>
          </a:p>
          <a:p>
            <a:pPr marL="0" indent="0">
              <a:buNone/>
            </a:pPr>
            <a:endParaRPr lang="en-US" dirty="0" smtClean="0"/>
          </a:p>
          <a:p>
            <a:pPr marL="0" indent="0">
              <a:buNone/>
            </a:pPr>
            <a:r>
              <a:rPr lang="en-US" dirty="0" smtClean="0"/>
              <a:t>	</a:t>
            </a:r>
            <a:r>
              <a:rPr lang="en-US" dirty="0" smtClean="0">
                <a:solidFill>
                  <a:srgbClr val="C00000"/>
                </a:solidFill>
              </a:rPr>
              <a:t>FLP</a:t>
            </a:r>
            <a:r>
              <a:rPr lang="en-US" dirty="0" smtClean="0"/>
              <a:t> </a:t>
            </a:r>
            <a:r>
              <a:rPr lang="en-US" dirty="0"/>
              <a:t>[</a:t>
            </a:r>
            <a:r>
              <a:rPr lang="en-US" dirty="0" smtClean="0"/>
              <a:t>Fischer, Lynch, Paterson]</a:t>
            </a:r>
          </a:p>
          <a:p>
            <a:pPr marL="0" indent="0">
              <a:buNone/>
            </a:pPr>
            <a:endParaRPr lang="en-US" dirty="0" smtClean="0"/>
          </a:p>
          <a:p>
            <a:pPr marL="0" indent="0">
              <a:buNone/>
            </a:pPr>
            <a:endParaRPr lang="en-US" dirty="0"/>
          </a:p>
          <a:p>
            <a:r>
              <a:rPr lang="en-US" dirty="0" smtClean="0">
                <a:solidFill>
                  <a:srgbClr val="C00000"/>
                </a:solidFill>
              </a:rPr>
              <a:t>Intuition</a:t>
            </a:r>
            <a:r>
              <a:rPr lang="en-US" dirty="0" smtClean="0"/>
              <a:t> … asynchrony makes it difficult to distinguish between a faulty (crashed) node, and a slow node</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36</a:t>
            </a:fld>
            <a:endParaRPr lang="en-US"/>
          </a:p>
        </p:txBody>
      </p:sp>
    </p:spTree>
    <p:extLst>
      <p:ext uri="{BB962C8B-B14F-4D97-AF65-F5344CB8AC3E}">
        <p14:creationId xmlns:p14="http://schemas.microsoft.com/office/powerpoint/2010/main" val="1543141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achieve consensus with asynchrony?</a:t>
            </a:r>
            <a:endParaRPr lang="en-US" dirty="0"/>
          </a:p>
        </p:txBody>
      </p:sp>
      <p:sp>
        <p:nvSpPr>
          <p:cNvPr id="3" name="Content Placeholder 2"/>
          <p:cNvSpPr>
            <a:spLocks noGrp="1"/>
          </p:cNvSpPr>
          <p:nvPr>
            <p:ph idx="1"/>
          </p:nvPr>
        </p:nvSpPr>
        <p:spPr/>
        <p:txBody>
          <a:bodyPr/>
          <a:lstStyle/>
          <a:p>
            <a:endParaRPr lang="en-US" dirty="0" smtClean="0"/>
          </a:p>
          <a:p>
            <a:r>
              <a:rPr lang="en-US" dirty="0" smtClean="0"/>
              <a:t>Relax agreement or termination requirements</a:t>
            </a:r>
          </a:p>
          <a:p>
            <a:pPr marL="0" indent="0">
              <a:buNone/>
            </a:pPr>
            <a:endParaRPr lang="en-US" dirty="0"/>
          </a:p>
          <a:p>
            <a:r>
              <a:rPr lang="en-US" dirty="0" smtClean="0"/>
              <a:t>We will discuss “approximate” agreement</a:t>
            </a:r>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37</a:t>
            </a:fld>
            <a:endParaRPr lang="en-US"/>
          </a:p>
        </p:txBody>
      </p:sp>
    </p:spTree>
    <p:extLst>
      <p:ext uri="{BB962C8B-B14F-4D97-AF65-F5344CB8AC3E}">
        <p14:creationId xmlns:p14="http://schemas.microsoft.com/office/powerpoint/2010/main" val="5221365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Synchronous + Byzantine Faults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38</a:t>
            </a:fld>
            <a:endParaRPr lang="en-US"/>
          </a:p>
        </p:txBody>
      </p:sp>
    </p:spTree>
    <p:extLst>
      <p:ext uri="{BB962C8B-B14F-4D97-AF65-F5344CB8AC3E}">
        <p14:creationId xmlns:p14="http://schemas.microsoft.com/office/powerpoint/2010/main" val="1603555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Synchronous + Byzantine Consensus</a:t>
            </a:r>
            <a:endParaRPr lang="en-US" dirty="0"/>
          </a:p>
        </p:txBody>
      </p:sp>
      <p:sp>
        <p:nvSpPr>
          <p:cNvPr id="3" name="Content Placeholder 2"/>
          <p:cNvSpPr>
            <a:spLocks noGrp="1"/>
          </p:cNvSpPr>
          <p:nvPr>
            <p:ph idx="1"/>
          </p:nvPr>
        </p:nvSpPr>
        <p:spPr/>
        <p:txBody>
          <a:bodyPr/>
          <a:lstStyle/>
          <a:p>
            <a:pPr marL="0" indent="0">
              <a:buNone/>
            </a:pPr>
            <a:r>
              <a:rPr lang="en-US" dirty="0"/>
              <a:t>Each node has a binary input</a:t>
            </a:r>
          </a:p>
          <a:p>
            <a:pPr marL="0" indent="0">
              <a:buNone/>
            </a:pPr>
            <a:endParaRPr lang="en-US" dirty="0"/>
          </a:p>
          <a:p>
            <a:r>
              <a:rPr lang="en-US" dirty="0"/>
              <a:t>Agreement: All outputs identical</a:t>
            </a:r>
          </a:p>
          <a:p>
            <a:endParaRPr lang="en-US" dirty="0"/>
          </a:p>
          <a:p>
            <a:r>
              <a:rPr lang="en-US" dirty="0"/>
              <a:t>Validity: 	If all </a:t>
            </a:r>
            <a:r>
              <a:rPr lang="en-US" u="sng" dirty="0" smtClean="0"/>
              <a:t>fault-free</a:t>
            </a:r>
            <a:r>
              <a:rPr lang="en-US" dirty="0" smtClean="0"/>
              <a:t> inputs </a:t>
            </a:r>
            <a:r>
              <a:rPr lang="en-US" dirty="0"/>
              <a:t>0 </a:t>
            </a:r>
            <a:r>
              <a:rPr lang="en-US" dirty="0">
                <a:sym typeface="Wingdings" pitchFamily="2" charset="2"/>
              </a:rPr>
              <a:t> Output 0</a:t>
            </a:r>
            <a:br>
              <a:rPr lang="en-US" dirty="0">
                <a:sym typeface="Wingdings" pitchFamily="2" charset="2"/>
              </a:rPr>
            </a:br>
            <a:r>
              <a:rPr lang="en-US" dirty="0">
                <a:sym typeface="Wingdings" pitchFamily="2" charset="2"/>
              </a:rPr>
              <a:t>		If all </a:t>
            </a:r>
            <a:r>
              <a:rPr lang="en-US" u="sng" dirty="0" smtClean="0">
                <a:sym typeface="Wingdings" pitchFamily="2" charset="2"/>
              </a:rPr>
              <a:t>fault-free</a:t>
            </a:r>
            <a:r>
              <a:rPr lang="en-US" dirty="0" smtClean="0">
                <a:sym typeface="Wingdings" pitchFamily="2" charset="2"/>
              </a:rPr>
              <a:t> inputs </a:t>
            </a:r>
            <a:r>
              <a:rPr lang="en-US" dirty="0">
                <a:sym typeface="Wingdings" pitchFamily="2" charset="2"/>
              </a:rPr>
              <a:t>0  Output 1</a:t>
            </a:r>
            <a:br>
              <a:rPr lang="en-US" dirty="0">
                <a:sym typeface="Wingdings" pitchFamily="2" charset="2"/>
              </a:rPr>
            </a:br>
            <a:r>
              <a:rPr lang="en-US" dirty="0">
                <a:sym typeface="Wingdings" pitchFamily="2" charset="2"/>
              </a:rPr>
              <a:t>		Else output may be 0 or 1</a:t>
            </a:r>
          </a:p>
          <a:p>
            <a:endParaRPr lang="en-US" dirty="0">
              <a:sym typeface="Wingdings" pitchFamily="2" charset="2"/>
            </a:endParaRPr>
          </a:p>
          <a:p>
            <a:r>
              <a:rPr lang="en-US" dirty="0">
                <a:sym typeface="Wingdings" pitchFamily="2" charset="2"/>
              </a:rPr>
              <a:t>Termination after bounded interval</a:t>
            </a:r>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39</a:t>
            </a:fld>
            <a:endParaRPr lang="en-US"/>
          </a:p>
        </p:txBody>
      </p:sp>
    </p:spTree>
    <p:extLst>
      <p:ext uri="{BB962C8B-B14F-4D97-AF65-F5344CB8AC3E}">
        <p14:creationId xmlns:p14="http://schemas.microsoft.com/office/powerpoint/2010/main" val="1253310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Consensus  …  Dictionary Definition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General agreement</a:t>
            </a:r>
          </a:p>
          <a:p>
            <a:endParaRPr lang="en-US" dirty="0"/>
          </a:p>
          <a:p>
            <a:r>
              <a:rPr lang="en-US" dirty="0" smtClean="0"/>
              <a:t>Majority opinion</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a:t>
            </a:fld>
            <a:endParaRPr lang="en-US"/>
          </a:p>
        </p:txBody>
      </p:sp>
    </p:spTree>
    <p:extLst>
      <p:ext uri="{BB962C8B-B14F-4D97-AF65-F5344CB8AC3E}">
        <p14:creationId xmlns:p14="http://schemas.microsoft.com/office/powerpoint/2010/main" val="921260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Byzantine Consensus via Byzantine Broadcast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Byzantine broadcast with source S</a:t>
            </a:r>
            <a:endParaRPr lang="en-US" dirty="0" smtClean="0">
              <a:solidFill>
                <a:srgbClr val="C00000"/>
              </a:solidFill>
            </a:endParaRPr>
          </a:p>
          <a:p>
            <a:pPr marL="0" indent="0">
              <a:buNone/>
            </a:pPr>
            <a:endParaRPr lang="en-US" dirty="0"/>
          </a:p>
          <a:p>
            <a:r>
              <a:rPr lang="en-US" dirty="0"/>
              <a:t>Agreement: All outputs identical</a:t>
            </a:r>
          </a:p>
          <a:p>
            <a:endParaRPr lang="en-US" dirty="0"/>
          </a:p>
          <a:p>
            <a:r>
              <a:rPr lang="en-US" dirty="0"/>
              <a:t>Validity: 	If </a:t>
            </a:r>
            <a:r>
              <a:rPr lang="en-US" dirty="0" smtClean="0"/>
              <a:t> source </a:t>
            </a:r>
            <a:r>
              <a:rPr lang="en-US" u="sng" dirty="0" smtClean="0"/>
              <a:t>fault-free</a:t>
            </a:r>
            <a:r>
              <a:rPr lang="en-US" dirty="0"/>
              <a:t/>
            </a:r>
            <a:br>
              <a:rPr lang="en-US" dirty="0"/>
            </a:br>
            <a:r>
              <a:rPr lang="en-US" dirty="0" smtClean="0"/>
              <a:t>			 then output = source’s input</a:t>
            </a:r>
            <a:r>
              <a:rPr lang="en-US" dirty="0">
                <a:sym typeface="Wingdings" pitchFamily="2" charset="2"/>
              </a:rPr>
              <a:t/>
            </a:r>
            <a:br>
              <a:rPr lang="en-US" dirty="0">
                <a:sym typeface="Wingdings" pitchFamily="2" charset="2"/>
              </a:rPr>
            </a:br>
            <a:r>
              <a:rPr lang="en-US" dirty="0">
                <a:sym typeface="Wingdings" pitchFamily="2" charset="2"/>
              </a:rPr>
              <a:t>		Else output may be 0 or 1</a:t>
            </a:r>
          </a:p>
          <a:p>
            <a:endParaRPr lang="en-US" dirty="0">
              <a:sym typeface="Wingdings" pitchFamily="2" charset="2"/>
            </a:endParaRPr>
          </a:p>
          <a:p>
            <a:r>
              <a:rPr lang="en-US" dirty="0">
                <a:sym typeface="Wingdings" pitchFamily="2" charset="2"/>
              </a:rPr>
              <a:t>Termination after bounded interval</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40</a:t>
            </a:fld>
            <a:endParaRPr lang="en-US"/>
          </a:p>
        </p:txBody>
      </p:sp>
    </p:spTree>
    <p:extLst>
      <p:ext uri="{BB962C8B-B14F-4D97-AF65-F5344CB8AC3E}">
        <p14:creationId xmlns:p14="http://schemas.microsoft.com/office/powerpoint/2010/main" val="3594770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Byzantine Consensus via Byzantine Broadcast</a:t>
            </a:r>
          </a:p>
        </p:txBody>
      </p:sp>
      <p:sp>
        <p:nvSpPr>
          <p:cNvPr id="3" name="Content Placeholder 2"/>
          <p:cNvSpPr>
            <a:spLocks noGrp="1"/>
          </p:cNvSpPr>
          <p:nvPr>
            <p:ph idx="1"/>
          </p:nvPr>
        </p:nvSpPr>
        <p:spPr/>
        <p:txBody>
          <a:bodyPr/>
          <a:lstStyle/>
          <a:p>
            <a:endParaRPr lang="en-US" dirty="0" smtClean="0"/>
          </a:p>
          <a:p>
            <a:r>
              <a:rPr lang="en-US" dirty="0" smtClean="0"/>
              <a:t>Each node uses Byzantine Broadcast to send its value to all others</a:t>
            </a:r>
          </a:p>
          <a:p>
            <a:endParaRPr lang="en-US" dirty="0"/>
          </a:p>
          <a:p>
            <a:r>
              <a:rPr lang="en-US" dirty="0" smtClean="0"/>
              <a:t>Each node computed output</a:t>
            </a:r>
            <a:br>
              <a:rPr lang="en-US" dirty="0" smtClean="0"/>
            </a:br>
            <a:r>
              <a:rPr lang="en-US" dirty="0" smtClean="0"/>
              <a:t>	= majority of values thus received</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41</a:t>
            </a:fld>
            <a:endParaRPr lang="en-US"/>
          </a:p>
        </p:txBody>
      </p:sp>
    </p:spTree>
    <p:extLst>
      <p:ext uri="{BB962C8B-B14F-4D97-AF65-F5344CB8AC3E}">
        <p14:creationId xmlns:p14="http://schemas.microsoft.com/office/powerpoint/2010/main" val="38844859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2605" y="4460103"/>
            <a:ext cx="1143000" cy="1219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Byzantine Broadcast</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Example algorithm           </a:t>
            </a:r>
            <a:r>
              <a:rPr lang="en-US" sz="2000" dirty="0" smtClean="0">
                <a:solidFill>
                  <a:schemeClr val="tx1">
                    <a:lumMod val="50000"/>
                    <a:lumOff val="50000"/>
                  </a:schemeClr>
                </a:solidFill>
              </a:rPr>
              <a:t>[</a:t>
            </a:r>
            <a:r>
              <a:rPr lang="en-US" sz="2000" dirty="0" err="1" smtClean="0">
                <a:solidFill>
                  <a:schemeClr val="tx1">
                    <a:lumMod val="50000"/>
                    <a:lumOff val="50000"/>
                  </a:schemeClr>
                </a:solidFill>
              </a:rPr>
              <a:t>Lamport,Shostak,Pease</a:t>
            </a:r>
            <a:r>
              <a:rPr lang="en-US" sz="2000" dirty="0" smtClean="0">
                <a:solidFill>
                  <a:schemeClr val="tx1">
                    <a:lumMod val="50000"/>
                    <a:lumOff val="50000"/>
                  </a:schemeClr>
                </a:solidFill>
              </a:rPr>
              <a:t> 1982]</a:t>
            </a:r>
          </a:p>
          <a:p>
            <a:pPr marL="0" indent="0">
              <a:buNone/>
            </a:pPr>
            <a:endParaRPr lang="en-US" dirty="0"/>
          </a:p>
          <a:p>
            <a:r>
              <a:rPr lang="en-US" dirty="0" smtClean="0"/>
              <a:t>4  nodes</a:t>
            </a:r>
          </a:p>
          <a:p>
            <a:endParaRPr lang="en-US" dirty="0"/>
          </a:p>
          <a:p>
            <a:r>
              <a:rPr lang="en-US" dirty="0" smtClean="0"/>
              <a:t>At most 1 faulty node</a:t>
            </a:r>
          </a:p>
          <a:p>
            <a:endParaRPr lang="en-US" dirty="0"/>
          </a:p>
          <a:p>
            <a:pPr marL="0" indent="0">
              <a:buNone/>
            </a:pPr>
            <a:r>
              <a:rPr lang="en-US" dirty="0" smtClean="0"/>
              <a:t>	n = 4 </a:t>
            </a:r>
          </a:p>
          <a:p>
            <a:pPr marL="0" indent="0">
              <a:buNone/>
            </a:pPr>
            <a:r>
              <a:rPr lang="en-US" dirty="0"/>
              <a:t>	</a:t>
            </a:r>
            <a:r>
              <a:rPr lang="en-US" dirty="0" smtClean="0"/>
              <a:t>f = 1</a:t>
            </a:r>
          </a:p>
          <a:p>
            <a:endParaRPr lang="en-US" dirty="0"/>
          </a:p>
        </p:txBody>
      </p:sp>
      <p:sp>
        <p:nvSpPr>
          <p:cNvPr id="5" name="Slide Number Placeholder 3"/>
          <p:cNvSpPr>
            <a:spLocks noGrp="1"/>
          </p:cNvSpPr>
          <p:nvPr>
            <p:ph type="sldNum" sz="quarter" idx="12"/>
          </p:nvPr>
        </p:nvSpPr>
        <p:spPr>
          <a:xfrm>
            <a:off x="6553200" y="6248400"/>
            <a:ext cx="1905000" cy="457200"/>
          </a:xfrm>
        </p:spPr>
        <p:txBody>
          <a:bodyPr/>
          <a:lstStyle/>
          <a:p>
            <a:pPr>
              <a:defRPr/>
            </a:pPr>
            <a:fld id="{D207DEF5-A307-4F25-8C66-A6D5B058479D}" type="slidenum">
              <a:rPr lang="en-US" smtClean="0"/>
              <a:pPr>
                <a:defRPr/>
              </a:pPr>
              <a:t>42</a:t>
            </a:fld>
            <a:endParaRPr lang="en-US"/>
          </a:p>
        </p:txBody>
      </p:sp>
    </p:spTree>
    <p:extLst>
      <p:ext uri="{BB962C8B-B14F-4D97-AF65-F5344CB8AC3E}">
        <p14:creationId xmlns:p14="http://schemas.microsoft.com/office/powerpoint/2010/main" val="41355649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91000" y="2133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S</a:t>
            </a:r>
            <a:endParaRPr lang="en-US" sz="2400">
              <a:solidFill>
                <a:schemeClr val="tx1"/>
              </a:solidFill>
              <a:latin typeface="Arial" pitchFamily="34" charset="0"/>
              <a:cs typeface="Arial" pitchFamily="34" charset="0"/>
            </a:endParaRPr>
          </a:p>
        </p:txBody>
      </p:sp>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tx1"/>
                </a:solidFill>
                <a:latin typeface="Arial" pitchFamily="34" charset="0"/>
                <a:cs typeface="Arial" pitchFamily="34" charset="0"/>
              </a:rPr>
              <a:t>3</a:t>
            </a:r>
            <a:endParaRPr lang="en-US" sz="2400"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2</a:t>
            </a:r>
            <a:endParaRPr lang="en-US" sz="2400">
              <a:solidFill>
                <a:schemeClr val="tx1"/>
              </a:solidFill>
              <a:latin typeface="Arial" pitchFamily="34" charset="0"/>
              <a:cs typeface="Arial" pitchFamily="34" charset="0"/>
            </a:endParaRPr>
          </a:p>
        </p:txBody>
      </p:sp>
      <p:sp>
        <p:nvSpPr>
          <p:cNvPr id="12" name="Oval 11"/>
          <p:cNvSpPr/>
          <p:nvPr/>
        </p:nvSpPr>
        <p:spPr>
          <a:xfrm>
            <a:off x="2590800" y="4114800"/>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bg1"/>
                </a:solidFill>
                <a:latin typeface="Arial" pitchFamily="34" charset="0"/>
                <a:cs typeface="Arial" pitchFamily="34" charset="0"/>
              </a:rPr>
              <a:t>1</a:t>
            </a:r>
            <a:endParaRPr lang="en-US" sz="2400">
              <a:solidFill>
                <a:schemeClr val="bg1"/>
              </a:solidFill>
              <a:latin typeface="Arial" pitchFamily="34" charset="0"/>
              <a:cs typeface="Arial" pitchFamily="34" charset="0"/>
            </a:endParaRPr>
          </a:p>
        </p:txBody>
      </p:sp>
      <p:sp>
        <p:nvSpPr>
          <p:cNvPr id="27" name="Title 26"/>
          <p:cNvSpPr>
            <a:spLocks noGrp="1"/>
          </p:cNvSpPr>
          <p:nvPr>
            <p:ph type="title"/>
          </p:nvPr>
        </p:nvSpPr>
        <p:spPr/>
        <p:txBody>
          <a:bodyPr>
            <a:normAutofit/>
          </a:bodyPr>
          <a:lstStyle/>
          <a:p>
            <a:pPr>
              <a:defRPr/>
            </a:pPr>
            <a:r>
              <a:rPr lang="en-US" dirty="0" smtClean="0">
                <a:latin typeface="Arial" pitchFamily="34" charset="0"/>
                <a:cs typeface="Arial" pitchFamily="34" charset="0"/>
              </a:rPr>
              <a:t>Byzantine Broadcast</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43</a:t>
            </a:fld>
            <a:endParaRPr lang="en-US" dirty="0">
              <a:latin typeface="Arial" pitchFamily="34" charset="0"/>
              <a:cs typeface="Arial" pitchFamily="34" charset="0"/>
            </a:endParaRPr>
          </a:p>
        </p:txBody>
      </p:sp>
      <p:cxnSp>
        <p:nvCxnSpPr>
          <p:cNvPr id="5" name="Straight Arrow Connector 4"/>
          <p:cNvCxnSpPr>
            <a:stCxn id="4" idx="3"/>
            <a:endCxn id="12" idx="7"/>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4"/>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23833" y="4338935"/>
            <a:ext cx="1023037" cy="461665"/>
          </a:xfrm>
          <a:prstGeom prst="rect">
            <a:avLst/>
          </a:prstGeom>
          <a:solidFill>
            <a:srgbClr val="FFC000"/>
          </a:solidFill>
        </p:spPr>
        <p:txBody>
          <a:bodyPr wrap="none" rtlCol="0">
            <a:spAutoFit/>
          </a:bodyPr>
          <a:lstStyle/>
          <a:p>
            <a:pPr>
              <a:buNone/>
            </a:pPr>
            <a:r>
              <a:rPr lang="en-US" sz="2400" dirty="0" smtClean="0">
                <a:latin typeface="Arial" pitchFamily="34" charset="0"/>
                <a:cs typeface="Arial" pitchFamily="34" charset="0"/>
              </a:rPr>
              <a:t>Faulty</a:t>
            </a:r>
            <a:endParaRPr lang="en-US" sz="2400" dirty="0">
              <a:latin typeface="Arial" pitchFamily="34" charset="0"/>
              <a:cs typeface="Arial" pitchFamily="34" charset="0"/>
            </a:endParaRPr>
          </a:p>
        </p:txBody>
      </p:sp>
      <p:sp>
        <p:nvSpPr>
          <p:cNvPr id="6" name="TextBox 5"/>
          <p:cNvSpPr txBox="1"/>
          <p:nvPr/>
        </p:nvSpPr>
        <p:spPr>
          <a:xfrm>
            <a:off x="536115" y="1900535"/>
            <a:ext cx="877163" cy="461665"/>
          </a:xfrm>
          <a:prstGeom prst="rect">
            <a:avLst/>
          </a:prstGeom>
          <a:noFill/>
        </p:spPr>
        <p:txBody>
          <a:bodyPr wrap="none" rtlCol="0">
            <a:spAutoFit/>
          </a:bodyPr>
          <a:lstStyle/>
          <a:p>
            <a:pPr>
              <a:buNone/>
            </a:pPr>
            <a:r>
              <a:rPr lang="en-US" sz="2400" dirty="0">
                <a:latin typeface="Arial" pitchFamily="34" charset="0"/>
                <a:cs typeface="Arial" pitchFamily="34" charset="0"/>
              </a:rPr>
              <a:t>n</a:t>
            </a:r>
            <a:r>
              <a:rPr lang="en-US" sz="2400" dirty="0" smtClean="0">
                <a:latin typeface="Arial" pitchFamily="34" charset="0"/>
                <a:cs typeface="Arial" pitchFamily="34" charset="0"/>
              </a:rPr>
              <a:t> = 4</a:t>
            </a:r>
            <a:endParaRPr lang="en-US" sz="2400" dirty="0">
              <a:latin typeface="Arial" pitchFamily="34" charset="0"/>
              <a:cs typeface="Arial" pitchFamily="34" charset="0"/>
            </a:endParaRPr>
          </a:p>
        </p:txBody>
      </p:sp>
      <p:sp>
        <p:nvSpPr>
          <p:cNvPr id="17" name="TextBox 22"/>
          <p:cNvSpPr txBox="1">
            <a:spLocks noChangeArrowheads="1"/>
          </p:cNvSpPr>
          <p:nvPr/>
        </p:nvSpPr>
        <p:spPr bwMode="auto">
          <a:xfrm>
            <a:off x="3079608" y="2041574"/>
            <a:ext cx="1091967"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i</a:t>
            </a:r>
            <a:r>
              <a:rPr lang="en-US" sz="2400" dirty="0" smtClean="0">
                <a:latin typeface="Arial" pitchFamily="34" charset="0"/>
                <a:cs typeface="Arial" pitchFamily="34" charset="0"/>
              </a:rPr>
              <a:t>nput v</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4541798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91000" y="2133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S</a:t>
            </a:r>
            <a:endParaRPr lang="en-US" sz="2400">
              <a:solidFill>
                <a:schemeClr val="tx1"/>
              </a:solidFill>
              <a:latin typeface="Arial" pitchFamily="34" charset="0"/>
              <a:cs typeface="Arial" pitchFamily="34" charset="0"/>
            </a:endParaRPr>
          </a:p>
        </p:txBody>
      </p:sp>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tx1"/>
                </a:solidFill>
                <a:latin typeface="Arial" pitchFamily="34" charset="0"/>
                <a:cs typeface="Arial" pitchFamily="34" charset="0"/>
              </a:rPr>
              <a:t>3</a:t>
            </a:r>
            <a:endParaRPr lang="en-US" sz="2400"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2</a:t>
            </a:r>
            <a:endParaRPr lang="en-US" sz="2400">
              <a:solidFill>
                <a:schemeClr val="tx1"/>
              </a:solidFill>
              <a:latin typeface="Arial" pitchFamily="34" charset="0"/>
              <a:cs typeface="Arial" pitchFamily="34" charset="0"/>
            </a:endParaRPr>
          </a:p>
        </p:txBody>
      </p:sp>
      <p:sp>
        <p:nvSpPr>
          <p:cNvPr id="12" name="Oval 11"/>
          <p:cNvSpPr/>
          <p:nvPr/>
        </p:nvSpPr>
        <p:spPr>
          <a:xfrm>
            <a:off x="2590800" y="4114800"/>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bg1"/>
                </a:solidFill>
                <a:latin typeface="Arial" pitchFamily="34" charset="0"/>
                <a:cs typeface="Arial" pitchFamily="34" charset="0"/>
              </a:rPr>
              <a:t>1</a:t>
            </a:r>
            <a:endParaRPr lang="en-US" sz="2400">
              <a:solidFill>
                <a:schemeClr val="bg1"/>
              </a:solidFill>
              <a:latin typeface="Arial" pitchFamily="34" charset="0"/>
              <a:cs typeface="Arial" pitchFamily="34" charset="0"/>
            </a:endParaRPr>
          </a:p>
        </p:txBody>
      </p:sp>
      <p:sp>
        <p:nvSpPr>
          <p:cNvPr id="8201" name="TextBox 22"/>
          <p:cNvSpPr txBox="1">
            <a:spLocks noChangeArrowheads="1"/>
          </p:cNvSpPr>
          <p:nvPr/>
        </p:nvSpPr>
        <p:spPr bwMode="auto">
          <a:xfrm>
            <a:off x="3432714" y="30480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8202" name="TextBox 23"/>
          <p:cNvSpPr txBox="1">
            <a:spLocks noChangeArrowheads="1"/>
          </p:cNvSpPr>
          <p:nvPr/>
        </p:nvSpPr>
        <p:spPr bwMode="auto">
          <a:xfrm>
            <a:off x="4270915" y="35052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8203" name="TextBox 24"/>
          <p:cNvSpPr txBox="1">
            <a:spLocks noChangeArrowheads="1"/>
          </p:cNvSpPr>
          <p:nvPr/>
        </p:nvSpPr>
        <p:spPr bwMode="auto">
          <a:xfrm>
            <a:off x="5700757" y="3111192"/>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v</a:t>
            </a:r>
            <a:endParaRPr lang="en-US" sz="2400" dirty="0">
              <a:latin typeface="Arial" pitchFamily="34" charset="0"/>
              <a:cs typeface="Arial" pitchFamily="34" charset="0"/>
            </a:endParaRPr>
          </a:p>
        </p:txBody>
      </p:sp>
      <p:sp>
        <p:nvSpPr>
          <p:cNvPr id="27" name="Title 26"/>
          <p:cNvSpPr>
            <a:spLocks noGrp="1"/>
          </p:cNvSpPr>
          <p:nvPr>
            <p:ph type="title"/>
          </p:nvPr>
        </p:nvSpPr>
        <p:spPr/>
        <p:txBody>
          <a:bodyPr>
            <a:normAutofit/>
          </a:bodyPr>
          <a:lstStyle/>
          <a:p>
            <a:pPr>
              <a:defRPr/>
            </a:pPr>
            <a:r>
              <a:rPr lang="en-US" dirty="0" smtClean="0">
                <a:latin typeface="Arial" pitchFamily="34" charset="0"/>
                <a:cs typeface="Arial" pitchFamily="34" charset="0"/>
              </a:rPr>
              <a:t>Byzantine Broadcast</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44</a:t>
            </a:fld>
            <a:endParaRPr lang="en-US" dirty="0">
              <a:latin typeface="Arial" pitchFamily="34" charset="0"/>
              <a:cs typeface="Arial" pitchFamily="34" charset="0"/>
            </a:endParaRPr>
          </a:p>
        </p:txBody>
      </p:sp>
      <p:cxnSp>
        <p:nvCxnSpPr>
          <p:cNvPr id="5" name="Straight Arrow Connector 4"/>
          <p:cNvCxnSpPr>
            <a:stCxn id="4" idx="3"/>
            <a:endCxn id="12" idx="7"/>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4"/>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23833" y="4338935"/>
            <a:ext cx="1023037" cy="461665"/>
          </a:xfrm>
          <a:prstGeom prst="rect">
            <a:avLst/>
          </a:prstGeom>
          <a:solidFill>
            <a:srgbClr val="FFC000"/>
          </a:solidFill>
        </p:spPr>
        <p:txBody>
          <a:bodyPr wrap="none" rtlCol="0">
            <a:spAutoFit/>
          </a:bodyPr>
          <a:lstStyle/>
          <a:p>
            <a:pPr>
              <a:buNone/>
            </a:pPr>
            <a:r>
              <a:rPr lang="en-US" sz="2400" dirty="0" smtClean="0">
                <a:latin typeface="Arial" pitchFamily="34" charset="0"/>
                <a:cs typeface="Arial" pitchFamily="34" charset="0"/>
              </a:rPr>
              <a:t>Faulty</a:t>
            </a:r>
            <a:endParaRPr lang="en-US" sz="2400" dirty="0">
              <a:latin typeface="Arial" pitchFamily="34" charset="0"/>
              <a:cs typeface="Arial" pitchFamily="34" charset="0"/>
            </a:endParaRPr>
          </a:p>
        </p:txBody>
      </p:sp>
      <p:sp>
        <p:nvSpPr>
          <p:cNvPr id="6" name="TextBox 5"/>
          <p:cNvSpPr txBox="1"/>
          <p:nvPr/>
        </p:nvSpPr>
        <p:spPr>
          <a:xfrm>
            <a:off x="536115" y="1900535"/>
            <a:ext cx="877163" cy="461665"/>
          </a:xfrm>
          <a:prstGeom prst="rect">
            <a:avLst/>
          </a:prstGeom>
          <a:noFill/>
        </p:spPr>
        <p:txBody>
          <a:bodyPr wrap="none" rtlCol="0">
            <a:spAutoFit/>
          </a:bodyPr>
          <a:lstStyle/>
          <a:p>
            <a:pPr>
              <a:buNone/>
            </a:pPr>
            <a:r>
              <a:rPr lang="en-US" sz="2400" dirty="0">
                <a:latin typeface="Arial" pitchFamily="34" charset="0"/>
                <a:cs typeface="Arial" pitchFamily="34" charset="0"/>
              </a:rPr>
              <a:t>n</a:t>
            </a:r>
            <a:r>
              <a:rPr lang="en-US" sz="2400" dirty="0" smtClean="0">
                <a:latin typeface="Arial" pitchFamily="34" charset="0"/>
                <a:cs typeface="Arial" pitchFamily="34" charset="0"/>
              </a:rPr>
              <a:t> = 4</a:t>
            </a:r>
            <a:endParaRPr lang="en-US" sz="2400" dirty="0">
              <a:latin typeface="Arial" pitchFamily="34" charset="0"/>
              <a:cs typeface="Arial" pitchFamily="34" charset="0"/>
            </a:endParaRPr>
          </a:p>
        </p:txBody>
      </p:sp>
      <p:sp>
        <p:nvSpPr>
          <p:cNvPr id="17" name="TextBox 22"/>
          <p:cNvSpPr txBox="1">
            <a:spLocks noChangeArrowheads="1"/>
          </p:cNvSpPr>
          <p:nvPr/>
        </p:nvSpPr>
        <p:spPr bwMode="auto">
          <a:xfrm>
            <a:off x="3079608" y="2041574"/>
            <a:ext cx="1091967"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i</a:t>
            </a:r>
            <a:r>
              <a:rPr lang="en-US" sz="2400" dirty="0" smtClean="0">
                <a:latin typeface="Arial" pitchFamily="34" charset="0"/>
                <a:cs typeface="Arial" pitchFamily="34" charset="0"/>
              </a:rPr>
              <a:t>nput v</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4041455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91000" y="2133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S</a:t>
            </a:r>
            <a:endParaRPr lang="en-US" sz="2400">
              <a:solidFill>
                <a:schemeClr val="tx1"/>
              </a:solidFill>
              <a:latin typeface="Arial" pitchFamily="34" charset="0"/>
              <a:cs typeface="Arial" pitchFamily="34" charset="0"/>
            </a:endParaRPr>
          </a:p>
        </p:txBody>
      </p:sp>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tx1"/>
                </a:solidFill>
                <a:latin typeface="Arial" pitchFamily="34" charset="0"/>
                <a:cs typeface="Arial" pitchFamily="34" charset="0"/>
              </a:rPr>
              <a:t>3</a:t>
            </a:r>
            <a:endParaRPr lang="en-US" sz="2400"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2</a:t>
            </a:r>
            <a:endParaRPr lang="en-US" sz="2400">
              <a:solidFill>
                <a:schemeClr val="tx1"/>
              </a:solidFill>
              <a:latin typeface="Arial" pitchFamily="34" charset="0"/>
              <a:cs typeface="Arial" pitchFamily="34" charset="0"/>
            </a:endParaRPr>
          </a:p>
        </p:txBody>
      </p:sp>
      <p:sp>
        <p:nvSpPr>
          <p:cNvPr id="12" name="Oval 11"/>
          <p:cNvSpPr/>
          <p:nvPr/>
        </p:nvSpPr>
        <p:spPr>
          <a:xfrm>
            <a:off x="2590800" y="4114800"/>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bg1"/>
                </a:solidFill>
                <a:latin typeface="Arial" pitchFamily="34" charset="0"/>
                <a:cs typeface="Arial" pitchFamily="34" charset="0"/>
              </a:rPr>
              <a:t>1</a:t>
            </a:r>
            <a:endParaRPr lang="en-US" sz="2400">
              <a:solidFill>
                <a:schemeClr val="bg1"/>
              </a:solidFill>
              <a:latin typeface="Arial" pitchFamily="34" charset="0"/>
              <a:cs typeface="Arial" pitchFamily="34" charset="0"/>
            </a:endParaRPr>
          </a:p>
        </p:txBody>
      </p:sp>
      <p:sp>
        <p:nvSpPr>
          <p:cNvPr id="8201" name="TextBox 22"/>
          <p:cNvSpPr txBox="1">
            <a:spLocks noChangeArrowheads="1"/>
          </p:cNvSpPr>
          <p:nvPr/>
        </p:nvSpPr>
        <p:spPr bwMode="auto">
          <a:xfrm>
            <a:off x="3432714" y="30480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8202" name="TextBox 23"/>
          <p:cNvSpPr txBox="1">
            <a:spLocks noChangeArrowheads="1"/>
          </p:cNvSpPr>
          <p:nvPr/>
        </p:nvSpPr>
        <p:spPr bwMode="auto">
          <a:xfrm>
            <a:off x="4270915" y="35052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45</a:t>
            </a:fld>
            <a:endParaRPr lang="en-US" dirty="0">
              <a:latin typeface="Arial" pitchFamily="34" charset="0"/>
              <a:cs typeface="Arial" pitchFamily="34" charset="0"/>
            </a:endParaRPr>
          </a:p>
        </p:txBody>
      </p:sp>
      <p:cxnSp>
        <p:nvCxnSpPr>
          <p:cNvPr id="5" name="Straight Arrow Connector 4"/>
          <p:cNvCxnSpPr>
            <a:stCxn id="4" idx="3"/>
            <a:endCxn id="12" idx="7"/>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4"/>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40"/>
          <p:cNvSpPr txBox="1">
            <a:spLocks noChangeArrowheads="1"/>
          </p:cNvSpPr>
          <p:nvPr/>
        </p:nvSpPr>
        <p:spPr bwMode="auto">
          <a:xfrm>
            <a:off x="3889915" y="4194636"/>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18" name="TextBox 24"/>
          <p:cNvSpPr txBox="1">
            <a:spLocks noChangeArrowheads="1"/>
          </p:cNvSpPr>
          <p:nvPr/>
        </p:nvSpPr>
        <p:spPr bwMode="auto">
          <a:xfrm>
            <a:off x="5332505" y="4038600"/>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v</a:t>
            </a:r>
            <a:endParaRPr lang="en-US" sz="2400" dirty="0">
              <a:latin typeface="Arial" pitchFamily="34" charset="0"/>
              <a:cs typeface="Arial" pitchFamily="34" charset="0"/>
            </a:endParaRPr>
          </a:p>
        </p:txBody>
      </p:sp>
      <p:cxnSp>
        <p:nvCxnSpPr>
          <p:cNvPr id="19" name="Straight Arrow Connector 18"/>
          <p:cNvCxnSpPr/>
          <p:nvPr/>
        </p:nvCxnSpPr>
        <p:spPr>
          <a:xfrm rot="10800000">
            <a:off x="3352800" y="4495800"/>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257800" y="4419600"/>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itle 26"/>
          <p:cNvSpPr>
            <a:spLocks noGrp="1"/>
          </p:cNvSpPr>
          <p:nvPr>
            <p:ph type="title"/>
          </p:nvPr>
        </p:nvSpPr>
        <p:spPr>
          <a:xfrm>
            <a:off x="685800" y="304800"/>
            <a:ext cx="7772400" cy="1143000"/>
          </a:xfrm>
        </p:spPr>
        <p:txBody>
          <a:bodyPr>
            <a:normAutofit/>
          </a:bodyPr>
          <a:lstStyle/>
          <a:p>
            <a:pPr>
              <a:defRPr/>
            </a:pPr>
            <a:r>
              <a:rPr lang="en-US" dirty="0" smtClean="0">
                <a:latin typeface="Arial" pitchFamily="34" charset="0"/>
                <a:cs typeface="Arial" pitchFamily="34" charset="0"/>
              </a:rPr>
              <a:t>Broadcast</a:t>
            </a:r>
            <a:endParaRPr lang="en-US" dirty="0">
              <a:latin typeface="Arial" pitchFamily="34" charset="0"/>
              <a:cs typeface="Arial" pitchFamily="34" charset="0"/>
            </a:endParaRPr>
          </a:p>
        </p:txBody>
      </p:sp>
      <p:sp>
        <p:nvSpPr>
          <p:cNvPr id="21" name="TextBox 22"/>
          <p:cNvSpPr txBox="1">
            <a:spLocks noChangeArrowheads="1"/>
          </p:cNvSpPr>
          <p:nvPr/>
        </p:nvSpPr>
        <p:spPr bwMode="auto">
          <a:xfrm>
            <a:off x="3079608" y="2041574"/>
            <a:ext cx="1091967"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i</a:t>
            </a:r>
            <a:r>
              <a:rPr lang="en-US" sz="2400" dirty="0" smtClean="0">
                <a:latin typeface="Arial" pitchFamily="34" charset="0"/>
                <a:cs typeface="Arial" pitchFamily="34" charset="0"/>
              </a:rPr>
              <a:t>nput v</a:t>
            </a:r>
            <a:endParaRPr lang="en-US" sz="3200" dirty="0">
              <a:latin typeface="Arial" pitchFamily="34" charset="0"/>
              <a:cs typeface="Arial" pitchFamily="34" charset="0"/>
            </a:endParaRPr>
          </a:p>
        </p:txBody>
      </p:sp>
      <p:sp>
        <p:nvSpPr>
          <p:cNvPr id="22" name="TextBox 24"/>
          <p:cNvSpPr txBox="1">
            <a:spLocks noChangeArrowheads="1"/>
          </p:cNvSpPr>
          <p:nvPr/>
        </p:nvSpPr>
        <p:spPr bwMode="auto">
          <a:xfrm>
            <a:off x="5700757" y="3111192"/>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v</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5164552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91000" y="2133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S</a:t>
            </a:r>
            <a:endParaRPr lang="en-US" sz="2400">
              <a:solidFill>
                <a:schemeClr val="tx1"/>
              </a:solidFill>
              <a:latin typeface="Arial" pitchFamily="34" charset="0"/>
              <a:cs typeface="Arial" pitchFamily="34" charset="0"/>
            </a:endParaRPr>
          </a:p>
        </p:txBody>
      </p:sp>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tx1"/>
                </a:solidFill>
                <a:latin typeface="Arial" pitchFamily="34" charset="0"/>
                <a:cs typeface="Arial" pitchFamily="34" charset="0"/>
              </a:rPr>
              <a:t>3</a:t>
            </a:r>
            <a:endParaRPr lang="en-US" sz="2400"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2</a:t>
            </a:r>
            <a:endParaRPr lang="en-US" sz="2400">
              <a:solidFill>
                <a:schemeClr val="tx1"/>
              </a:solidFill>
              <a:latin typeface="Arial" pitchFamily="34" charset="0"/>
              <a:cs typeface="Arial" pitchFamily="34" charset="0"/>
            </a:endParaRPr>
          </a:p>
        </p:txBody>
      </p:sp>
      <p:sp>
        <p:nvSpPr>
          <p:cNvPr id="12" name="Oval 11"/>
          <p:cNvSpPr/>
          <p:nvPr/>
        </p:nvSpPr>
        <p:spPr>
          <a:xfrm>
            <a:off x="2590800" y="4114800"/>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bg1"/>
                </a:solidFill>
                <a:latin typeface="Arial" pitchFamily="34" charset="0"/>
                <a:cs typeface="Arial" pitchFamily="34" charset="0"/>
              </a:rPr>
              <a:t>1</a:t>
            </a:r>
            <a:endParaRPr lang="en-US" sz="2400">
              <a:solidFill>
                <a:schemeClr val="bg1"/>
              </a:solidFill>
              <a:latin typeface="Arial" pitchFamily="34" charset="0"/>
              <a:cs typeface="Arial" pitchFamily="34" charset="0"/>
            </a:endParaRPr>
          </a:p>
        </p:txBody>
      </p:sp>
      <p:sp>
        <p:nvSpPr>
          <p:cNvPr id="8201" name="TextBox 22"/>
          <p:cNvSpPr txBox="1">
            <a:spLocks noChangeArrowheads="1"/>
          </p:cNvSpPr>
          <p:nvPr/>
        </p:nvSpPr>
        <p:spPr bwMode="auto">
          <a:xfrm>
            <a:off x="3432714" y="30480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8202" name="TextBox 23"/>
          <p:cNvSpPr txBox="1">
            <a:spLocks noChangeArrowheads="1"/>
          </p:cNvSpPr>
          <p:nvPr/>
        </p:nvSpPr>
        <p:spPr bwMode="auto">
          <a:xfrm>
            <a:off x="4270915" y="35052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46</a:t>
            </a:fld>
            <a:endParaRPr lang="en-US" dirty="0">
              <a:latin typeface="Arial" pitchFamily="34" charset="0"/>
              <a:cs typeface="Arial" pitchFamily="34" charset="0"/>
            </a:endParaRPr>
          </a:p>
        </p:txBody>
      </p:sp>
      <p:cxnSp>
        <p:nvCxnSpPr>
          <p:cNvPr id="5" name="Straight Arrow Connector 4"/>
          <p:cNvCxnSpPr>
            <a:stCxn id="4" idx="3"/>
            <a:endCxn id="12" idx="7"/>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4"/>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22"/>
          <p:cNvSpPr txBox="1">
            <a:spLocks noChangeArrowheads="1"/>
          </p:cNvSpPr>
          <p:nvPr/>
        </p:nvSpPr>
        <p:spPr bwMode="auto">
          <a:xfrm>
            <a:off x="3079608" y="2041574"/>
            <a:ext cx="1091967"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input v</a:t>
            </a:r>
            <a:endParaRPr lang="en-US" sz="3200" dirty="0">
              <a:latin typeface="Arial" pitchFamily="34" charset="0"/>
              <a:cs typeface="Arial" pitchFamily="34" charset="0"/>
            </a:endParaRPr>
          </a:p>
        </p:txBody>
      </p:sp>
      <p:sp>
        <p:nvSpPr>
          <p:cNvPr id="17" name="TextBox 40"/>
          <p:cNvSpPr txBox="1">
            <a:spLocks noChangeArrowheads="1"/>
          </p:cNvSpPr>
          <p:nvPr/>
        </p:nvSpPr>
        <p:spPr bwMode="auto">
          <a:xfrm>
            <a:off x="3889915" y="4194636"/>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18" name="TextBox 24"/>
          <p:cNvSpPr txBox="1">
            <a:spLocks noChangeArrowheads="1"/>
          </p:cNvSpPr>
          <p:nvPr/>
        </p:nvSpPr>
        <p:spPr bwMode="auto">
          <a:xfrm>
            <a:off x="5332505" y="4038600"/>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v</a:t>
            </a:r>
            <a:endParaRPr lang="en-US" sz="2400" dirty="0">
              <a:latin typeface="Arial" pitchFamily="34" charset="0"/>
              <a:cs typeface="Arial" pitchFamily="34" charset="0"/>
            </a:endParaRPr>
          </a:p>
        </p:txBody>
      </p:sp>
      <p:cxnSp>
        <p:nvCxnSpPr>
          <p:cNvPr id="19" name="Straight Arrow Connector 18"/>
          <p:cNvCxnSpPr/>
          <p:nvPr/>
        </p:nvCxnSpPr>
        <p:spPr>
          <a:xfrm rot="10800000">
            <a:off x="3352800" y="4495800"/>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257800" y="4419600"/>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5400000" flipH="1" flipV="1">
            <a:off x="4686300" y="3086100"/>
            <a:ext cx="76200" cy="3505200"/>
          </a:xfrm>
          <a:prstGeom prst="curvedConnector3">
            <a:avLst>
              <a:gd name="adj1" fmla="val -157164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2"/>
          <p:cNvSpPr txBox="1">
            <a:spLocks noChangeArrowheads="1"/>
          </p:cNvSpPr>
          <p:nvPr/>
        </p:nvSpPr>
        <p:spPr bwMode="auto">
          <a:xfrm>
            <a:off x="3906209" y="5511238"/>
            <a:ext cx="356188" cy="461665"/>
          </a:xfrm>
          <a:prstGeom prst="rect">
            <a:avLst/>
          </a:prstGeom>
          <a:noFill/>
          <a:ln w="9525">
            <a:noFill/>
            <a:miter lim="800000"/>
            <a:headEnd/>
            <a:tailEnd/>
          </a:ln>
        </p:spPr>
        <p:txBody>
          <a:bodyPr wrap="none">
            <a:spAutoFit/>
          </a:bodyPr>
          <a:lstStyle/>
          <a:p>
            <a:pPr>
              <a:buNone/>
            </a:pPr>
            <a:r>
              <a:rPr lang="en-US" sz="2400" dirty="0" smtClean="0">
                <a:solidFill>
                  <a:srgbClr val="FF0000"/>
                </a:solidFill>
                <a:latin typeface="Arial" pitchFamily="34" charset="0"/>
                <a:cs typeface="Arial" pitchFamily="34" charset="0"/>
              </a:rPr>
              <a:t>?</a:t>
            </a:r>
            <a:endParaRPr lang="en-US" sz="2400" dirty="0">
              <a:solidFill>
                <a:srgbClr val="FF0000"/>
              </a:solidFill>
              <a:latin typeface="Arial" pitchFamily="34" charset="0"/>
              <a:cs typeface="Arial" pitchFamily="34" charset="0"/>
            </a:endParaRPr>
          </a:p>
        </p:txBody>
      </p:sp>
      <p:cxnSp>
        <p:nvCxnSpPr>
          <p:cNvPr id="6" name="Straight Arrow Connector 5"/>
          <p:cNvCxnSpPr>
            <a:stCxn id="12" idx="5"/>
            <a:endCxn id="11" idx="3"/>
          </p:cNvCxnSpPr>
          <p:nvPr/>
        </p:nvCxnSpPr>
        <p:spPr bwMode="auto">
          <a:xfrm>
            <a:off x="3241208" y="4765208"/>
            <a:ext cx="1366184"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9" name="TextBox 22"/>
          <p:cNvSpPr txBox="1">
            <a:spLocks noChangeArrowheads="1"/>
          </p:cNvSpPr>
          <p:nvPr/>
        </p:nvSpPr>
        <p:spPr bwMode="auto">
          <a:xfrm>
            <a:off x="3556931" y="4804564"/>
            <a:ext cx="356188" cy="461665"/>
          </a:xfrm>
          <a:prstGeom prst="rect">
            <a:avLst/>
          </a:prstGeom>
          <a:noFill/>
          <a:ln w="9525">
            <a:noFill/>
            <a:miter lim="800000"/>
            <a:headEnd/>
            <a:tailEnd/>
          </a:ln>
        </p:spPr>
        <p:txBody>
          <a:bodyPr wrap="none">
            <a:spAutoFit/>
          </a:bodyPr>
          <a:lstStyle/>
          <a:p>
            <a:pPr>
              <a:buNone/>
            </a:pPr>
            <a:r>
              <a:rPr lang="en-US" sz="2400" dirty="0" smtClean="0">
                <a:solidFill>
                  <a:srgbClr val="FF0000"/>
                </a:solidFill>
                <a:latin typeface="Arial" pitchFamily="34" charset="0"/>
                <a:cs typeface="Arial" pitchFamily="34" charset="0"/>
              </a:rPr>
              <a:t>?</a:t>
            </a:r>
            <a:endParaRPr lang="en-US" sz="2400" dirty="0">
              <a:solidFill>
                <a:srgbClr val="FF0000"/>
              </a:solidFill>
              <a:latin typeface="Arial" pitchFamily="34" charset="0"/>
              <a:cs typeface="Arial" pitchFamily="34" charset="0"/>
            </a:endParaRPr>
          </a:p>
        </p:txBody>
      </p:sp>
      <p:sp>
        <p:nvSpPr>
          <p:cNvPr id="24" name="Title 26"/>
          <p:cNvSpPr>
            <a:spLocks noGrp="1"/>
          </p:cNvSpPr>
          <p:nvPr>
            <p:ph type="title"/>
          </p:nvPr>
        </p:nvSpPr>
        <p:spPr>
          <a:xfrm>
            <a:off x="685800" y="304800"/>
            <a:ext cx="7772400" cy="1143000"/>
          </a:xfrm>
        </p:spPr>
        <p:txBody>
          <a:bodyPr>
            <a:normAutofit/>
          </a:bodyPr>
          <a:lstStyle/>
          <a:p>
            <a:pPr>
              <a:defRPr/>
            </a:pPr>
            <a:r>
              <a:rPr lang="en-US" dirty="0" smtClean="0">
                <a:latin typeface="Arial" pitchFamily="34" charset="0"/>
                <a:cs typeface="Arial" pitchFamily="34" charset="0"/>
              </a:rPr>
              <a:t>Broadcast</a:t>
            </a:r>
            <a:endParaRPr lang="en-US" dirty="0">
              <a:latin typeface="Arial" pitchFamily="34" charset="0"/>
              <a:cs typeface="Arial" pitchFamily="34" charset="0"/>
            </a:endParaRPr>
          </a:p>
        </p:txBody>
      </p:sp>
      <p:sp>
        <p:nvSpPr>
          <p:cNvPr id="25" name="TextBox 24"/>
          <p:cNvSpPr txBox="1">
            <a:spLocks noChangeArrowheads="1"/>
          </p:cNvSpPr>
          <p:nvPr/>
        </p:nvSpPr>
        <p:spPr bwMode="auto">
          <a:xfrm>
            <a:off x="5700757" y="3111192"/>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v</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9180437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91000" y="2133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S</a:t>
            </a:r>
            <a:endParaRPr lang="en-US" sz="2400">
              <a:solidFill>
                <a:schemeClr val="tx1"/>
              </a:solidFill>
              <a:latin typeface="Arial" pitchFamily="34" charset="0"/>
              <a:cs typeface="Arial" pitchFamily="34" charset="0"/>
            </a:endParaRPr>
          </a:p>
        </p:txBody>
      </p:sp>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tx1"/>
                </a:solidFill>
                <a:latin typeface="Arial" pitchFamily="34" charset="0"/>
                <a:cs typeface="Arial" pitchFamily="34" charset="0"/>
              </a:rPr>
              <a:t>3</a:t>
            </a:r>
            <a:endParaRPr lang="en-US" sz="2400"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2</a:t>
            </a:r>
            <a:endParaRPr lang="en-US" sz="2400">
              <a:solidFill>
                <a:schemeClr val="tx1"/>
              </a:solidFill>
              <a:latin typeface="Arial" pitchFamily="34" charset="0"/>
              <a:cs typeface="Arial" pitchFamily="34" charset="0"/>
            </a:endParaRPr>
          </a:p>
        </p:txBody>
      </p:sp>
      <p:sp>
        <p:nvSpPr>
          <p:cNvPr id="12" name="Oval 11"/>
          <p:cNvSpPr/>
          <p:nvPr/>
        </p:nvSpPr>
        <p:spPr>
          <a:xfrm>
            <a:off x="2590800" y="4114800"/>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bg1"/>
                </a:solidFill>
                <a:latin typeface="Arial" pitchFamily="34" charset="0"/>
                <a:cs typeface="Arial" pitchFamily="34" charset="0"/>
              </a:rPr>
              <a:t>1</a:t>
            </a:r>
            <a:endParaRPr lang="en-US" sz="2400">
              <a:solidFill>
                <a:schemeClr val="bg1"/>
              </a:solidFill>
              <a:latin typeface="Arial" pitchFamily="34" charset="0"/>
              <a:cs typeface="Arial" pitchFamily="34" charset="0"/>
            </a:endParaRPr>
          </a:p>
        </p:txBody>
      </p:sp>
      <p:sp>
        <p:nvSpPr>
          <p:cNvPr id="8201" name="TextBox 22"/>
          <p:cNvSpPr txBox="1">
            <a:spLocks noChangeArrowheads="1"/>
          </p:cNvSpPr>
          <p:nvPr/>
        </p:nvSpPr>
        <p:spPr bwMode="auto">
          <a:xfrm>
            <a:off x="3432714" y="30480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8202" name="TextBox 23"/>
          <p:cNvSpPr txBox="1">
            <a:spLocks noChangeArrowheads="1"/>
          </p:cNvSpPr>
          <p:nvPr/>
        </p:nvSpPr>
        <p:spPr bwMode="auto">
          <a:xfrm>
            <a:off x="4270915" y="35052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47</a:t>
            </a:fld>
            <a:endParaRPr lang="en-US" dirty="0">
              <a:latin typeface="Arial" pitchFamily="34" charset="0"/>
              <a:cs typeface="Arial" pitchFamily="34" charset="0"/>
            </a:endParaRPr>
          </a:p>
        </p:txBody>
      </p:sp>
      <p:cxnSp>
        <p:nvCxnSpPr>
          <p:cNvPr id="5" name="Straight Arrow Connector 4"/>
          <p:cNvCxnSpPr>
            <a:stCxn id="4" idx="3"/>
            <a:endCxn id="12" idx="7"/>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4"/>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22"/>
          <p:cNvSpPr txBox="1">
            <a:spLocks noChangeArrowheads="1"/>
          </p:cNvSpPr>
          <p:nvPr/>
        </p:nvSpPr>
        <p:spPr bwMode="auto">
          <a:xfrm>
            <a:off x="3079608" y="2041574"/>
            <a:ext cx="1091967"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i</a:t>
            </a:r>
            <a:r>
              <a:rPr lang="en-US" sz="2400" dirty="0" smtClean="0">
                <a:latin typeface="Arial" pitchFamily="34" charset="0"/>
                <a:cs typeface="Arial" pitchFamily="34" charset="0"/>
              </a:rPr>
              <a:t>nput v</a:t>
            </a:r>
            <a:endParaRPr lang="en-US" sz="3200" dirty="0">
              <a:latin typeface="Arial" pitchFamily="34" charset="0"/>
              <a:cs typeface="Arial" pitchFamily="34" charset="0"/>
            </a:endParaRPr>
          </a:p>
        </p:txBody>
      </p:sp>
      <p:cxnSp>
        <p:nvCxnSpPr>
          <p:cNvPr id="15" name="Curved Connector 14"/>
          <p:cNvCxnSpPr/>
          <p:nvPr/>
        </p:nvCxnSpPr>
        <p:spPr>
          <a:xfrm rot="5400000" flipH="1" flipV="1">
            <a:off x="4686300" y="2705100"/>
            <a:ext cx="76200" cy="4044016"/>
          </a:xfrm>
          <a:prstGeom prst="curvedConnector3">
            <a:avLst>
              <a:gd name="adj1" fmla="val -1986745"/>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40"/>
          <p:cNvSpPr txBox="1">
            <a:spLocks noChangeArrowheads="1"/>
          </p:cNvSpPr>
          <p:nvPr/>
        </p:nvSpPr>
        <p:spPr bwMode="auto">
          <a:xfrm>
            <a:off x="3889915" y="4194636"/>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18" name="TextBox 24"/>
          <p:cNvSpPr txBox="1">
            <a:spLocks noChangeArrowheads="1"/>
          </p:cNvSpPr>
          <p:nvPr/>
        </p:nvSpPr>
        <p:spPr bwMode="auto">
          <a:xfrm>
            <a:off x="5332505" y="4038600"/>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v</a:t>
            </a:r>
            <a:endParaRPr lang="en-US" sz="2400" dirty="0">
              <a:latin typeface="Arial" pitchFamily="34" charset="0"/>
              <a:cs typeface="Arial" pitchFamily="34" charset="0"/>
            </a:endParaRPr>
          </a:p>
        </p:txBody>
      </p:sp>
      <p:cxnSp>
        <p:nvCxnSpPr>
          <p:cNvPr id="19" name="Straight Arrow Connector 18"/>
          <p:cNvCxnSpPr/>
          <p:nvPr/>
        </p:nvCxnSpPr>
        <p:spPr>
          <a:xfrm rot="10800000">
            <a:off x="3352800" y="4495800"/>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257800" y="4419600"/>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5400000" flipH="1" flipV="1">
            <a:off x="4686300" y="3086100"/>
            <a:ext cx="76200" cy="3505200"/>
          </a:xfrm>
          <a:prstGeom prst="curvedConnector3">
            <a:avLst>
              <a:gd name="adj1" fmla="val -157164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2"/>
          <p:cNvSpPr txBox="1">
            <a:spLocks noChangeArrowheads="1"/>
          </p:cNvSpPr>
          <p:nvPr/>
        </p:nvSpPr>
        <p:spPr bwMode="auto">
          <a:xfrm>
            <a:off x="3906209" y="5511238"/>
            <a:ext cx="356188" cy="461665"/>
          </a:xfrm>
          <a:prstGeom prst="rect">
            <a:avLst/>
          </a:prstGeom>
          <a:noFill/>
          <a:ln w="9525">
            <a:noFill/>
            <a:miter lim="800000"/>
            <a:headEnd/>
            <a:tailEnd/>
          </a:ln>
        </p:spPr>
        <p:txBody>
          <a:bodyPr wrap="none">
            <a:spAutoFit/>
          </a:bodyPr>
          <a:lstStyle/>
          <a:p>
            <a:pPr>
              <a:buNone/>
            </a:pPr>
            <a:r>
              <a:rPr lang="en-US" sz="2400" dirty="0" smtClean="0">
                <a:solidFill>
                  <a:srgbClr val="FF0000"/>
                </a:solidFill>
                <a:latin typeface="Arial" pitchFamily="34" charset="0"/>
                <a:cs typeface="Arial" pitchFamily="34" charset="0"/>
              </a:rPr>
              <a:t>?</a:t>
            </a:r>
            <a:endParaRPr lang="en-US" sz="2400" dirty="0">
              <a:solidFill>
                <a:srgbClr val="FF0000"/>
              </a:solidFill>
              <a:latin typeface="Arial" pitchFamily="34" charset="0"/>
              <a:cs typeface="Arial" pitchFamily="34" charset="0"/>
            </a:endParaRPr>
          </a:p>
        </p:txBody>
      </p:sp>
      <p:cxnSp>
        <p:nvCxnSpPr>
          <p:cNvPr id="6" name="Straight Arrow Connector 5"/>
          <p:cNvCxnSpPr>
            <a:stCxn id="12" idx="5"/>
            <a:endCxn id="11" idx="3"/>
          </p:cNvCxnSpPr>
          <p:nvPr/>
        </p:nvCxnSpPr>
        <p:spPr bwMode="auto">
          <a:xfrm>
            <a:off x="3241208" y="4765208"/>
            <a:ext cx="1366184"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3" name="Straight Arrow Connector 12"/>
          <p:cNvCxnSpPr>
            <a:stCxn id="10" idx="3"/>
            <a:endCxn id="11" idx="5"/>
          </p:cNvCxnSpPr>
          <p:nvPr/>
        </p:nvCxnSpPr>
        <p:spPr bwMode="auto">
          <a:xfrm flipH="1">
            <a:off x="5146208" y="4689008"/>
            <a:ext cx="1061384"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8" name="TextBox 40"/>
          <p:cNvSpPr txBox="1">
            <a:spLocks noChangeArrowheads="1"/>
          </p:cNvSpPr>
          <p:nvPr/>
        </p:nvSpPr>
        <p:spPr bwMode="auto">
          <a:xfrm>
            <a:off x="5528215" y="4727108"/>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29" name="TextBox 22"/>
          <p:cNvSpPr txBox="1">
            <a:spLocks noChangeArrowheads="1"/>
          </p:cNvSpPr>
          <p:nvPr/>
        </p:nvSpPr>
        <p:spPr bwMode="auto">
          <a:xfrm>
            <a:off x="3556931" y="4804564"/>
            <a:ext cx="356188" cy="461665"/>
          </a:xfrm>
          <a:prstGeom prst="rect">
            <a:avLst/>
          </a:prstGeom>
          <a:noFill/>
          <a:ln w="9525">
            <a:noFill/>
            <a:miter lim="800000"/>
            <a:headEnd/>
            <a:tailEnd/>
          </a:ln>
        </p:spPr>
        <p:txBody>
          <a:bodyPr wrap="none">
            <a:spAutoFit/>
          </a:bodyPr>
          <a:lstStyle/>
          <a:p>
            <a:pPr>
              <a:buNone/>
            </a:pPr>
            <a:r>
              <a:rPr lang="en-US" sz="2400" dirty="0" smtClean="0">
                <a:solidFill>
                  <a:srgbClr val="FF0000"/>
                </a:solidFill>
                <a:latin typeface="Arial" pitchFamily="34" charset="0"/>
                <a:cs typeface="Arial" pitchFamily="34" charset="0"/>
              </a:rPr>
              <a:t>?</a:t>
            </a:r>
            <a:endParaRPr lang="en-US" sz="2400" dirty="0">
              <a:solidFill>
                <a:srgbClr val="FF0000"/>
              </a:solidFill>
              <a:latin typeface="Arial" pitchFamily="34" charset="0"/>
              <a:cs typeface="Arial" pitchFamily="34" charset="0"/>
            </a:endParaRPr>
          </a:p>
        </p:txBody>
      </p:sp>
      <p:sp>
        <p:nvSpPr>
          <p:cNvPr id="30" name="Title 26"/>
          <p:cNvSpPr>
            <a:spLocks noGrp="1"/>
          </p:cNvSpPr>
          <p:nvPr>
            <p:ph type="title"/>
          </p:nvPr>
        </p:nvSpPr>
        <p:spPr>
          <a:xfrm>
            <a:off x="685800" y="304800"/>
            <a:ext cx="7772400" cy="1143000"/>
          </a:xfrm>
        </p:spPr>
        <p:txBody>
          <a:bodyPr>
            <a:normAutofit/>
          </a:bodyPr>
          <a:lstStyle/>
          <a:p>
            <a:pPr>
              <a:defRPr/>
            </a:pPr>
            <a:r>
              <a:rPr lang="en-US" dirty="0" smtClean="0">
                <a:latin typeface="Arial" pitchFamily="34" charset="0"/>
                <a:cs typeface="Arial" pitchFamily="34" charset="0"/>
              </a:rPr>
              <a:t>Broadcast</a:t>
            </a:r>
            <a:endParaRPr lang="en-US" dirty="0">
              <a:latin typeface="Arial" pitchFamily="34" charset="0"/>
              <a:cs typeface="Arial" pitchFamily="34" charset="0"/>
            </a:endParaRPr>
          </a:p>
        </p:txBody>
      </p:sp>
      <p:sp>
        <p:nvSpPr>
          <p:cNvPr id="32" name="TextBox 24"/>
          <p:cNvSpPr txBox="1">
            <a:spLocks noChangeArrowheads="1"/>
          </p:cNvSpPr>
          <p:nvPr/>
        </p:nvSpPr>
        <p:spPr bwMode="auto">
          <a:xfrm>
            <a:off x="5700757" y="3111192"/>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v</a:t>
            </a:r>
            <a:endParaRPr lang="en-US" sz="2400" dirty="0">
              <a:latin typeface="Arial" pitchFamily="34" charset="0"/>
              <a:cs typeface="Arial" pitchFamily="34" charset="0"/>
            </a:endParaRPr>
          </a:p>
        </p:txBody>
      </p:sp>
      <p:sp>
        <p:nvSpPr>
          <p:cNvPr id="33" name="TextBox 40"/>
          <p:cNvSpPr txBox="1">
            <a:spLocks noChangeArrowheads="1"/>
          </p:cNvSpPr>
          <p:nvPr/>
        </p:nvSpPr>
        <p:spPr bwMode="auto">
          <a:xfrm>
            <a:off x="5383659" y="60960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0070885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tx1"/>
                </a:solidFill>
                <a:latin typeface="Arial" pitchFamily="34" charset="0"/>
                <a:cs typeface="Arial" pitchFamily="34" charset="0"/>
              </a:rPr>
              <a:t>3</a:t>
            </a:r>
            <a:endParaRPr lang="en-US" sz="2400"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2</a:t>
            </a:r>
            <a:endParaRPr lang="en-US" sz="2400">
              <a:solidFill>
                <a:schemeClr val="tx1"/>
              </a:solidFill>
              <a:latin typeface="Arial" pitchFamily="34" charset="0"/>
              <a:cs typeface="Arial" pitchFamily="34" charset="0"/>
            </a:endParaRPr>
          </a:p>
        </p:txBody>
      </p:sp>
      <p:sp>
        <p:nvSpPr>
          <p:cNvPr id="8201" name="TextBox 22"/>
          <p:cNvSpPr txBox="1">
            <a:spLocks noChangeArrowheads="1"/>
          </p:cNvSpPr>
          <p:nvPr/>
        </p:nvSpPr>
        <p:spPr bwMode="auto">
          <a:xfrm>
            <a:off x="3432714" y="30480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8202" name="TextBox 23"/>
          <p:cNvSpPr txBox="1">
            <a:spLocks noChangeArrowheads="1"/>
          </p:cNvSpPr>
          <p:nvPr/>
        </p:nvSpPr>
        <p:spPr bwMode="auto">
          <a:xfrm>
            <a:off x="4270915" y="3505200"/>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v</a:t>
            </a:r>
            <a:endParaRPr lang="en-US" sz="32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48</a:t>
            </a:fld>
            <a:endParaRPr lang="en-US" dirty="0">
              <a:latin typeface="Arial" pitchFamily="34" charset="0"/>
              <a:cs typeface="Arial" pitchFamily="34" charset="0"/>
            </a:endParaRPr>
          </a:p>
        </p:txBody>
      </p:sp>
      <p:cxnSp>
        <p:nvCxnSpPr>
          <p:cNvPr id="5" name="Straight Arrow Connector 4"/>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22"/>
          <p:cNvSpPr txBox="1">
            <a:spLocks noChangeArrowheads="1"/>
          </p:cNvSpPr>
          <p:nvPr/>
        </p:nvSpPr>
        <p:spPr bwMode="auto">
          <a:xfrm>
            <a:off x="3079608" y="2041574"/>
            <a:ext cx="1091967"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input v</a:t>
            </a:r>
            <a:endParaRPr lang="en-US" sz="3200" dirty="0">
              <a:latin typeface="Arial" pitchFamily="34" charset="0"/>
              <a:cs typeface="Arial" pitchFamily="34" charset="0"/>
            </a:endParaRPr>
          </a:p>
        </p:txBody>
      </p:sp>
      <p:cxnSp>
        <p:nvCxnSpPr>
          <p:cNvPr id="15" name="Curved Connector 14"/>
          <p:cNvCxnSpPr/>
          <p:nvPr/>
        </p:nvCxnSpPr>
        <p:spPr>
          <a:xfrm rot="5400000" flipH="1" flipV="1">
            <a:off x="4686300" y="2705100"/>
            <a:ext cx="76200" cy="4044016"/>
          </a:xfrm>
          <a:prstGeom prst="curvedConnector3">
            <a:avLst>
              <a:gd name="adj1" fmla="val -1986745"/>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40"/>
          <p:cNvSpPr txBox="1">
            <a:spLocks noChangeArrowheads="1"/>
          </p:cNvSpPr>
          <p:nvPr/>
        </p:nvSpPr>
        <p:spPr bwMode="auto">
          <a:xfrm>
            <a:off x="3889915" y="4194636"/>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v</a:t>
            </a:r>
            <a:endParaRPr lang="en-US" sz="3200" dirty="0">
              <a:latin typeface="Arial" pitchFamily="34" charset="0"/>
              <a:cs typeface="Arial" pitchFamily="34" charset="0"/>
            </a:endParaRPr>
          </a:p>
        </p:txBody>
      </p:sp>
      <p:cxnSp>
        <p:nvCxnSpPr>
          <p:cNvPr id="19" name="Straight Arrow Connector 18"/>
          <p:cNvCxnSpPr/>
          <p:nvPr/>
        </p:nvCxnSpPr>
        <p:spPr>
          <a:xfrm rot="10800000">
            <a:off x="3352800" y="4495800"/>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257800" y="4419600"/>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5400000" flipH="1" flipV="1">
            <a:off x="4686300" y="3086100"/>
            <a:ext cx="76200" cy="3505200"/>
          </a:xfrm>
          <a:prstGeom prst="curvedConnector3">
            <a:avLst>
              <a:gd name="adj1" fmla="val -157164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2"/>
          <p:cNvSpPr txBox="1">
            <a:spLocks noChangeArrowheads="1"/>
          </p:cNvSpPr>
          <p:nvPr/>
        </p:nvSpPr>
        <p:spPr bwMode="auto">
          <a:xfrm>
            <a:off x="3906209" y="5511238"/>
            <a:ext cx="356188" cy="461665"/>
          </a:xfrm>
          <a:prstGeom prst="rect">
            <a:avLst/>
          </a:prstGeom>
          <a:noFill/>
          <a:ln w="9525">
            <a:noFill/>
            <a:miter lim="800000"/>
            <a:headEnd/>
            <a:tailEnd/>
          </a:ln>
        </p:spPr>
        <p:txBody>
          <a:bodyPr wrap="none">
            <a:spAutoFit/>
          </a:bodyPr>
          <a:lstStyle/>
          <a:p>
            <a:pPr>
              <a:buNone/>
            </a:pPr>
            <a:r>
              <a:rPr lang="en-US" sz="2400" dirty="0" smtClean="0">
                <a:solidFill>
                  <a:srgbClr val="FF0000"/>
                </a:solidFill>
                <a:latin typeface="Arial" pitchFamily="34" charset="0"/>
                <a:cs typeface="Arial" pitchFamily="34" charset="0"/>
              </a:rPr>
              <a:t>?</a:t>
            </a:r>
            <a:endParaRPr lang="en-US" sz="3200" dirty="0">
              <a:solidFill>
                <a:srgbClr val="FF0000"/>
              </a:solidFill>
              <a:latin typeface="Arial" pitchFamily="34" charset="0"/>
              <a:cs typeface="Arial" pitchFamily="34" charset="0"/>
            </a:endParaRPr>
          </a:p>
        </p:txBody>
      </p:sp>
      <p:cxnSp>
        <p:nvCxnSpPr>
          <p:cNvPr id="6" name="Straight Arrow Connector 5"/>
          <p:cNvCxnSpPr>
            <a:endCxn id="11" idx="3"/>
          </p:cNvCxnSpPr>
          <p:nvPr/>
        </p:nvCxnSpPr>
        <p:spPr bwMode="auto">
          <a:xfrm>
            <a:off x="3241208" y="4765208"/>
            <a:ext cx="1366184"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3" name="Straight Arrow Connector 12"/>
          <p:cNvCxnSpPr>
            <a:stCxn id="10" idx="3"/>
            <a:endCxn id="11" idx="5"/>
          </p:cNvCxnSpPr>
          <p:nvPr/>
        </p:nvCxnSpPr>
        <p:spPr bwMode="auto">
          <a:xfrm flipH="1">
            <a:off x="5146208" y="4689008"/>
            <a:ext cx="1061384"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8" name="TextBox 40"/>
          <p:cNvSpPr txBox="1">
            <a:spLocks noChangeArrowheads="1"/>
          </p:cNvSpPr>
          <p:nvPr/>
        </p:nvSpPr>
        <p:spPr bwMode="auto">
          <a:xfrm>
            <a:off x="5528215" y="4727108"/>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v</a:t>
            </a:r>
            <a:endParaRPr lang="en-US" sz="3200" dirty="0">
              <a:latin typeface="Arial" pitchFamily="34" charset="0"/>
              <a:cs typeface="Arial" pitchFamily="34" charset="0"/>
            </a:endParaRPr>
          </a:p>
        </p:txBody>
      </p:sp>
      <p:sp>
        <p:nvSpPr>
          <p:cNvPr id="29" name="TextBox 22"/>
          <p:cNvSpPr txBox="1">
            <a:spLocks noChangeArrowheads="1"/>
          </p:cNvSpPr>
          <p:nvPr/>
        </p:nvSpPr>
        <p:spPr bwMode="auto">
          <a:xfrm>
            <a:off x="3556930" y="4804564"/>
            <a:ext cx="356188" cy="461665"/>
          </a:xfrm>
          <a:prstGeom prst="rect">
            <a:avLst/>
          </a:prstGeom>
          <a:noFill/>
          <a:ln w="9525">
            <a:noFill/>
            <a:miter lim="800000"/>
            <a:headEnd/>
            <a:tailEnd/>
          </a:ln>
        </p:spPr>
        <p:txBody>
          <a:bodyPr wrap="none">
            <a:spAutoFit/>
          </a:bodyPr>
          <a:lstStyle/>
          <a:p>
            <a:pPr>
              <a:buNone/>
            </a:pPr>
            <a:r>
              <a:rPr lang="en-US" sz="2400" dirty="0">
                <a:solidFill>
                  <a:srgbClr val="FF0000"/>
                </a:solidFill>
                <a:latin typeface="Arial" pitchFamily="34" charset="0"/>
                <a:cs typeface="Arial" pitchFamily="34" charset="0"/>
              </a:rPr>
              <a:t>?</a:t>
            </a:r>
            <a:endParaRPr lang="en-US" sz="3200" dirty="0">
              <a:solidFill>
                <a:srgbClr val="FF0000"/>
              </a:solidFill>
              <a:latin typeface="Arial" pitchFamily="34" charset="0"/>
              <a:cs typeface="Arial" pitchFamily="34" charset="0"/>
            </a:endParaRPr>
          </a:p>
        </p:txBody>
      </p:sp>
      <p:sp>
        <p:nvSpPr>
          <p:cNvPr id="32" name="TextBox 31"/>
          <p:cNvSpPr txBox="1"/>
          <p:nvPr/>
        </p:nvSpPr>
        <p:spPr>
          <a:xfrm>
            <a:off x="4267837" y="5043714"/>
            <a:ext cx="958147" cy="461665"/>
          </a:xfrm>
          <a:prstGeom prst="rect">
            <a:avLst/>
          </a:prstGeom>
          <a:solidFill>
            <a:srgbClr val="FFFF00"/>
          </a:solidFill>
        </p:spPr>
        <p:txBody>
          <a:bodyPr wrap="none" rtlCol="0">
            <a:spAutoFit/>
          </a:bodyPr>
          <a:lstStyle/>
          <a:p>
            <a:pPr>
              <a:buNone/>
            </a:pPr>
            <a:r>
              <a:rPr lang="en-US" sz="2400" dirty="0" smtClean="0">
                <a:latin typeface="Arial" pitchFamily="34" charset="0"/>
                <a:cs typeface="Arial" pitchFamily="34" charset="0"/>
              </a:rPr>
              <a:t>[</a:t>
            </a:r>
            <a:r>
              <a:rPr lang="en-US" sz="2400" dirty="0" err="1" smtClean="0">
                <a:latin typeface="Arial" pitchFamily="34" charset="0"/>
                <a:cs typeface="Arial" pitchFamily="34" charset="0"/>
              </a:rPr>
              <a:t>v,v</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33" name="TextBox 32"/>
          <p:cNvSpPr txBox="1"/>
          <p:nvPr/>
        </p:nvSpPr>
        <p:spPr>
          <a:xfrm>
            <a:off x="6829657" y="4150192"/>
            <a:ext cx="958147" cy="461665"/>
          </a:xfrm>
          <a:prstGeom prst="rect">
            <a:avLst/>
          </a:prstGeom>
          <a:solidFill>
            <a:srgbClr val="FFFF00"/>
          </a:solidFill>
        </p:spPr>
        <p:txBody>
          <a:bodyPr wrap="none" rtlCol="0">
            <a:spAutoFit/>
          </a:bodyPr>
          <a:lstStyle/>
          <a:p>
            <a:pPr>
              <a:buNone/>
            </a:pPr>
            <a:r>
              <a:rPr lang="en-US" sz="2400" dirty="0" smtClean="0">
                <a:latin typeface="Arial" pitchFamily="34" charset="0"/>
                <a:cs typeface="Arial" pitchFamily="34" charset="0"/>
              </a:rPr>
              <a:t>[</a:t>
            </a:r>
            <a:r>
              <a:rPr lang="en-US" sz="2400" dirty="0" err="1" smtClean="0">
                <a:latin typeface="Arial" pitchFamily="34" charset="0"/>
                <a:cs typeface="Arial" pitchFamily="34" charset="0"/>
              </a:rPr>
              <a:t>v,v</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34" name="Oval 33"/>
          <p:cNvSpPr/>
          <p:nvPr/>
        </p:nvSpPr>
        <p:spPr>
          <a:xfrm>
            <a:off x="4191000" y="2133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S</a:t>
            </a:r>
            <a:endParaRPr lang="en-US" sz="2400">
              <a:solidFill>
                <a:schemeClr val="tx1"/>
              </a:solidFill>
              <a:latin typeface="Arial" pitchFamily="34" charset="0"/>
              <a:cs typeface="Arial" pitchFamily="34" charset="0"/>
            </a:endParaRPr>
          </a:p>
        </p:txBody>
      </p:sp>
      <p:sp>
        <p:nvSpPr>
          <p:cNvPr id="35" name="Oval 34"/>
          <p:cNvSpPr/>
          <p:nvPr/>
        </p:nvSpPr>
        <p:spPr>
          <a:xfrm>
            <a:off x="2590800" y="4114800"/>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bg1"/>
                </a:solidFill>
                <a:latin typeface="Arial" pitchFamily="34" charset="0"/>
                <a:cs typeface="Arial" pitchFamily="34" charset="0"/>
              </a:rPr>
              <a:t>1</a:t>
            </a:r>
            <a:endParaRPr lang="en-US" sz="2400">
              <a:solidFill>
                <a:schemeClr val="bg1"/>
              </a:solidFill>
              <a:latin typeface="Arial" pitchFamily="34" charset="0"/>
              <a:cs typeface="Arial" pitchFamily="34" charset="0"/>
            </a:endParaRPr>
          </a:p>
        </p:txBody>
      </p:sp>
      <p:sp>
        <p:nvSpPr>
          <p:cNvPr id="36" name="Title 26"/>
          <p:cNvSpPr>
            <a:spLocks noGrp="1"/>
          </p:cNvSpPr>
          <p:nvPr>
            <p:ph type="title"/>
          </p:nvPr>
        </p:nvSpPr>
        <p:spPr>
          <a:xfrm>
            <a:off x="685800" y="304800"/>
            <a:ext cx="7772400" cy="1143000"/>
          </a:xfrm>
        </p:spPr>
        <p:txBody>
          <a:bodyPr>
            <a:normAutofit/>
          </a:bodyPr>
          <a:lstStyle/>
          <a:p>
            <a:pPr>
              <a:defRPr/>
            </a:pPr>
            <a:r>
              <a:rPr lang="en-US" dirty="0" smtClean="0">
                <a:latin typeface="Arial" pitchFamily="34" charset="0"/>
                <a:cs typeface="Arial" pitchFamily="34" charset="0"/>
              </a:rPr>
              <a:t>Broadcast</a:t>
            </a:r>
            <a:endParaRPr lang="en-US" dirty="0">
              <a:latin typeface="Arial" pitchFamily="34" charset="0"/>
              <a:cs typeface="Arial" pitchFamily="34" charset="0"/>
            </a:endParaRPr>
          </a:p>
        </p:txBody>
      </p:sp>
      <p:sp>
        <p:nvSpPr>
          <p:cNvPr id="31" name="TextBox 24"/>
          <p:cNvSpPr txBox="1">
            <a:spLocks noChangeArrowheads="1"/>
          </p:cNvSpPr>
          <p:nvPr/>
        </p:nvSpPr>
        <p:spPr bwMode="auto">
          <a:xfrm>
            <a:off x="5332505" y="4038600"/>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v</a:t>
            </a:r>
            <a:endParaRPr lang="en-US" sz="2400" dirty="0">
              <a:latin typeface="Arial" pitchFamily="34" charset="0"/>
              <a:cs typeface="Arial" pitchFamily="34" charset="0"/>
            </a:endParaRPr>
          </a:p>
        </p:txBody>
      </p:sp>
      <p:sp>
        <p:nvSpPr>
          <p:cNvPr id="37" name="TextBox 24"/>
          <p:cNvSpPr txBox="1">
            <a:spLocks noChangeArrowheads="1"/>
          </p:cNvSpPr>
          <p:nvPr/>
        </p:nvSpPr>
        <p:spPr bwMode="auto">
          <a:xfrm>
            <a:off x="5700757" y="3111192"/>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v</a:t>
            </a:r>
            <a:endParaRPr lang="en-US" sz="2400" dirty="0">
              <a:latin typeface="Arial" pitchFamily="34" charset="0"/>
              <a:cs typeface="Arial" pitchFamily="34" charset="0"/>
            </a:endParaRPr>
          </a:p>
        </p:txBody>
      </p:sp>
      <p:sp>
        <p:nvSpPr>
          <p:cNvPr id="38" name="TextBox 40"/>
          <p:cNvSpPr txBox="1">
            <a:spLocks noChangeArrowheads="1"/>
          </p:cNvSpPr>
          <p:nvPr/>
        </p:nvSpPr>
        <p:spPr bwMode="auto">
          <a:xfrm>
            <a:off x="5383659" y="60960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0445296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tx1"/>
                </a:solidFill>
                <a:latin typeface="Arial" pitchFamily="34" charset="0"/>
                <a:cs typeface="Arial" pitchFamily="34" charset="0"/>
              </a:rPr>
              <a:t>3</a:t>
            </a:r>
            <a:endParaRPr lang="en-US" sz="2400"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2</a:t>
            </a:r>
            <a:endParaRPr lang="en-US" sz="2400">
              <a:solidFill>
                <a:schemeClr val="tx1"/>
              </a:solidFill>
              <a:latin typeface="Arial" pitchFamily="34" charset="0"/>
              <a:cs typeface="Arial" pitchFamily="34" charset="0"/>
            </a:endParaRPr>
          </a:p>
        </p:txBody>
      </p:sp>
      <p:sp>
        <p:nvSpPr>
          <p:cNvPr id="8201" name="TextBox 22"/>
          <p:cNvSpPr txBox="1">
            <a:spLocks noChangeArrowheads="1"/>
          </p:cNvSpPr>
          <p:nvPr/>
        </p:nvSpPr>
        <p:spPr bwMode="auto">
          <a:xfrm>
            <a:off x="3432714" y="30480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8202" name="TextBox 23"/>
          <p:cNvSpPr txBox="1">
            <a:spLocks noChangeArrowheads="1"/>
          </p:cNvSpPr>
          <p:nvPr/>
        </p:nvSpPr>
        <p:spPr bwMode="auto">
          <a:xfrm>
            <a:off x="4270915" y="3505200"/>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v</a:t>
            </a:r>
            <a:endParaRPr lang="en-US" sz="32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49</a:t>
            </a:fld>
            <a:endParaRPr lang="en-US" dirty="0">
              <a:latin typeface="Arial" pitchFamily="34" charset="0"/>
              <a:cs typeface="Arial" pitchFamily="34" charset="0"/>
            </a:endParaRPr>
          </a:p>
        </p:txBody>
      </p:sp>
      <p:cxnSp>
        <p:nvCxnSpPr>
          <p:cNvPr id="5" name="Straight Arrow Connector 4"/>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22"/>
          <p:cNvSpPr txBox="1">
            <a:spLocks noChangeArrowheads="1"/>
          </p:cNvSpPr>
          <p:nvPr/>
        </p:nvSpPr>
        <p:spPr bwMode="auto">
          <a:xfrm>
            <a:off x="3079608" y="2041574"/>
            <a:ext cx="1091967" cy="461665"/>
          </a:xfrm>
          <a:prstGeom prst="rect">
            <a:avLst/>
          </a:prstGeom>
          <a:solidFill>
            <a:srgbClr val="FFFF00"/>
          </a:solidFill>
          <a:ln w="9525">
            <a:noFill/>
            <a:miter lim="800000"/>
            <a:headEnd/>
            <a:tailEnd/>
          </a:ln>
        </p:spPr>
        <p:txBody>
          <a:bodyPr wrap="none">
            <a:spAutoFit/>
          </a:bodyPr>
          <a:lstStyle/>
          <a:p>
            <a:pPr>
              <a:buNone/>
            </a:pPr>
            <a:r>
              <a:rPr lang="en-US" sz="2400" dirty="0" smtClean="0">
                <a:latin typeface="Arial" pitchFamily="34" charset="0"/>
                <a:cs typeface="Arial" pitchFamily="34" charset="0"/>
              </a:rPr>
              <a:t>input v</a:t>
            </a:r>
            <a:endParaRPr lang="en-US" sz="3200" dirty="0">
              <a:latin typeface="Arial" pitchFamily="34" charset="0"/>
              <a:cs typeface="Arial" pitchFamily="34" charset="0"/>
            </a:endParaRPr>
          </a:p>
        </p:txBody>
      </p:sp>
      <p:cxnSp>
        <p:nvCxnSpPr>
          <p:cNvPr id="15" name="Curved Connector 14"/>
          <p:cNvCxnSpPr/>
          <p:nvPr/>
        </p:nvCxnSpPr>
        <p:spPr>
          <a:xfrm rot="5400000" flipH="1" flipV="1">
            <a:off x="4686300" y="2705100"/>
            <a:ext cx="76200" cy="4044016"/>
          </a:xfrm>
          <a:prstGeom prst="curvedConnector3">
            <a:avLst>
              <a:gd name="adj1" fmla="val -1986745"/>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40"/>
          <p:cNvSpPr txBox="1">
            <a:spLocks noChangeArrowheads="1"/>
          </p:cNvSpPr>
          <p:nvPr/>
        </p:nvSpPr>
        <p:spPr bwMode="auto">
          <a:xfrm>
            <a:off x="3889915" y="4194636"/>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v</a:t>
            </a:r>
            <a:endParaRPr lang="en-US" sz="3200" dirty="0">
              <a:latin typeface="Arial" pitchFamily="34" charset="0"/>
              <a:cs typeface="Arial" pitchFamily="34" charset="0"/>
            </a:endParaRPr>
          </a:p>
        </p:txBody>
      </p:sp>
      <p:cxnSp>
        <p:nvCxnSpPr>
          <p:cNvPr id="19" name="Straight Arrow Connector 18"/>
          <p:cNvCxnSpPr/>
          <p:nvPr/>
        </p:nvCxnSpPr>
        <p:spPr>
          <a:xfrm rot="10800000">
            <a:off x="3352800" y="4495800"/>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257800" y="4419600"/>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5400000" flipH="1" flipV="1">
            <a:off x="4686300" y="3086100"/>
            <a:ext cx="76200" cy="3505200"/>
          </a:xfrm>
          <a:prstGeom prst="curvedConnector3">
            <a:avLst>
              <a:gd name="adj1" fmla="val -157164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2"/>
          <p:cNvSpPr txBox="1">
            <a:spLocks noChangeArrowheads="1"/>
          </p:cNvSpPr>
          <p:nvPr/>
        </p:nvSpPr>
        <p:spPr bwMode="auto">
          <a:xfrm>
            <a:off x="3906209" y="5511238"/>
            <a:ext cx="356188" cy="461665"/>
          </a:xfrm>
          <a:prstGeom prst="rect">
            <a:avLst/>
          </a:prstGeom>
          <a:noFill/>
          <a:ln w="9525">
            <a:noFill/>
            <a:miter lim="800000"/>
            <a:headEnd/>
            <a:tailEnd/>
          </a:ln>
        </p:spPr>
        <p:txBody>
          <a:bodyPr wrap="none">
            <a:spAutoFit/>
          </a:bodyPr>
          <a:lstStyle/>
          <a:p>
            <a:pPr>
              <a:buNone/>
            </a:pPr>
            <a:r>
              <a:rPr lang="en-US" sz="2400" dirty="0" smtClean="0">
                <a:solidFill>
                  <a:srgbClr val="FF0000"/>
                </a:solidFill>
                <a:latin typeface="Arial" pitchFamily="34" charset="0"/>
                <a:cs typeface="Arial" pitchFamily="34" charset="0"/>
              </a:rPr>
              <a:t>?</a:t>
            </a:r>
            <a:endParaRPr lang="en-US" sz="3200" dirty="0">
              <a:solidFill>
                <a:srgbClr val="FF0000"/>
              </a:solidFill>
              <a:latin typeface="Arial" pitchFamily="34" charset="0"/>
              <a:cs typeface="Arial" pitchFamily="34" charset="0"/>
            </a:endParaRPr>
          </a:p>
        </p:txBody>
      </p:sp>
      <p:cxnSp>
        <p:nvCxnSpPr>
          <p:cNvPr id="6" name="Straight Arrow Connector 5"/>
          <p:cNvCxnSpPr>
            <a:endCxn id="11" idx="3"/>
          </p:cNvCxnSpPr>
          <p:nvPr/>
        </p:nvCxnSpPr>
        <p:spPr bwMode="auto">
          <a:xfrm>
            <a:off x="3241208" y="4765208"/>
            <a:ext cx="1366184"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3" name="Straight Arrow Connector 12"/>
          <p:cNvCxnSpPr>
            <a:stCxn id="10" idx="3"/>
            <a:endCxn id="11" idx="5"/>
          </p:cNvCxnSpPr>
          <p:nvPr/>
        </p:nvCxnSpPr>
        <p:spPr bwMode="auto">
          <a:xfrm flipH="1">
            <a:off x="5146208" y="4689008"/>
            <a:ext cx="1061384"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8" name="TextBox 40"/>
          <p:cNvSpPr txBox="1">
            <a:spLocks noChangeArrowheads="1"/>
          </p:cNvSpPr>
          <p:nvPr/>
        </p:nvSpPr>
        <p:spPr bwMode="auto">
          <a:xfrm>
            <a:off x="5528215" y="4727108"/>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v</a:t>
            </a:r>
            <a:endParaRPr lang="en-US" sz="3200" dirty="0">
              <a:latin typeface="Arial" pitchFamily="34" charset="0"/>
              <a:cs typeface="Arial" pitchFamily="34" charset="0"/>
            </a:endParaRPr>
          </a:p>
        </p:txBody>
      </p:sp>
      <p:sp>
        <p:nvSpPr>
          <p:cNvPr id="29" name="TextBox 22"/>
          <p:cNvSpPr txBox="1">
            <a:spLocks noChangeArrowheads="1"/>
          </p:cNvSpPr>
          <p:nvPr/>
        </p:nvSpPr>
        <p:spPr bwMode="auto">
          <a:xfrm>
            <a:off x="3556930" y="4804564"/>
            <a:ext cx="356188" cy="461665"/>
          </a:xfrm>
          <a:prstGeom prst="rect">
            <a:avLst/>
          </a:prstGeom>
          <a:noFill/>
          <a:ln w="9525">
            <a:noFill/>
            <a:miter lim="800000"/>
            <a:headEnd/>
            <a:tailEnd/>
          </a:ln>
        </p:spPr>
        <p:txBody>
          <a:bodyPr wrap="none">
            <a:spAutoFit/>
          </a:bodyPr>
          <a:lstStyle/>
          <a:p>
            <a:pPr>
              <a:buNone/>
            </a:pPr>
            <a:r>
              <a:rPr lang="en-US" sz="2400" dirty="0">
                <a:solidFill>
                  <a:srgbClr val="FF0000"/>
                </a:solidFill>
                <a:latin typeface="Arial" pitchFamily="34" charset="0"/>
                <a:cs typeface="Arial" pitchFamily="34" charset="0"/>
              </a:rPr>
              <a:t>?</a:t>
            </a:r>
            <a:endParaRPr lang="en-US" sz="3200" dirty="0">
              <a:solidFill>
                <a:srgbClr val="FF0000"/>
              </a:solidFill>
              <a:latin typeface="Arial" pitchFamily="34" charset="0"/>
              <a:cs typeface="Arial" pitchFamily="34" charset="0"/>
            </a:endParaRPr>
          </a:p>
        </p:txBody>
      </p:sp>
      <p:sp>
        <p:nvSpPr>
          <p:cNvPr id="32" name="TextBox 31"/>
          <p:cNvSpPr txBox="1"/>
          <p:nvPr/>
        </p:nvSpPr>
        <p:spPr>
          <a:xfrm>
            <a:off x="4644829" y="5043714"/>
            <a:ext cx="338554" cy="461665"/>
          </a:xfrm>
          <a:prstGeom prst="rect">
            <a:avLst/>
          </a:prstGeom>
          <a:solidFill>
            <a:srgbClr val="FFFF00"/>
          </a:solidFill>
        </p:spPr>
        <p:txBody>
          <a:bodyPr wrap="none" rtlCol="0">
            <a:spAutoFit/>
          </a:bodyPr>
          <a:lstStyle/>
          <a:p>
            <a:pPr>
              <a:buNone/>
            </a:pPr>
            <a:r>
              <a:rPr lang="en-US" sz="2400" dirty="0">
                <a:latin typeface="Arial" pitchFamily="34" charset="0"/>
                <a:cs typeface="Arial" pitchFamily="34" charset="0"/>
              </a:rPr>
              <a:t>v</a:t>
            </a:r>
          </a:p>
        </p:txBody>
      </p:sp>
      <p:sp>
        <p:nvSpPr>
          <p:cNvPr id="33" name="TextBox 32"/>
          <p:cNvSpPr txBox="1"/>
          <p:nvPr/>
        </p:nvSpPr>
        <p:spPr>
          <a:xfrm>
            <a:off x="7206649" y="4150192"/>
            <a:ext cx="338554" cy="461665"/>
          </a:xfrm>
          <a:prstGeom prst="rect">
            <a:avLst/>
          </a:prstGeom>
          <a:solidFill>
            <a:srgbClr val="FFFF00"/>
          </a:solidFill>
        </p:spPr>
        <p:txBody>
          <a:bodyPr wrap="none" rtlCol="0">
            <a:spAutoFit/>
          </a:bodyPr>
          <a:lstStyle/>
          <a:p>
            <a:pPr>
              <a:buNone/>
            </a:pPr>
            <a:r>
              <a:rPr lang="en-US" sz="2400" dirty="0">
                <a:latin typeface="Arial" pitchFamily="34" charset="0"/>
                <a:cs typeface="Arial" pitchFamily="34" charset="0"/>
              </a:rPr>
              <a:t>v</a:t>
            </a:r>
          </a:p>
        </p:txBody>
      </p:sp>
      <p:sp>
        <p:nvSpPr>
          <p:cNvPr id="34" name="Oval 33"/>
          <p:cNvSpPr/>
          <p:nvPr/>
        </p:nvSpPr>
        <p:spPr>
          <a:xfrm>
            <a:off x="4191000" y="2133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S</a:t>
            </a:r>
            <a:endParaRPr lang="en-US" sz="2400">
              <a:solidFill>
                <a:schemeClr val="tx1"/>
              </a:solidFill>
              <a:latin typeface="Arial" pitchFamily="34" charset="0"/>
              <a:cs typeface="Arial" pitchFamily="34" charset="0"/>
            </a:endParaRPr>
          </a:p>
        </p:txBody>
      </p:sp>
      <p:sp>
        <p:nvSpPr>
          <p:cNvPr id="35" name="Oval 34"/>
          <p:cNvSpPr/>
          <p:nvPr/>
        </p:nvSpPr>
        <p:spPr>
          <a:xfrm>
            <a:off x="2590800" y="4114800"/>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bg1"/>
                </a:solidFill>
                <a:latin typeface="Arial" pitchFamily="34" charset="0"/>
                <a:cs typeface="Arial" pitchFamily="34" charset="0"/>
              </a:rPr>
              <a:t>1</a:t>
            </a:r>
            <a:endParaRPr lang="en-US" sz="2400">
              <a:solidFill>
                <a:schemeClr val="bg1"/>
              </a:solidFill>
              <a:latin typeface="Arial" pitchFamily="34" charset="0"/>
              <a:cs typeface="Arial" pitchFamily="34" charset="0"/>
            </a:endParaRPr>
          </a:p>
        </p:txBody>
      </p:sp>
      <p:sp>
        <p:nvSpPr>
          <p:cNvPr id="3" name="TextBox 2"/>
          <p:cNvSpPr txBox="1"/>
          <p:nvPr/>
        </p:nvSpPr>
        <p:spPr>
          <a:xfrm>
            <a:off x="51806" y="5970375"/>
            <a:ext cx="2429154" cy="830997"/>
          </a:xfrm>
          <a:prstGeom prst="rect">
            <a:avLst/>
          </a:prstGeom>
          <a:solidFill>
            <a:srgbClr val="CCECFF"/>
          </a:solidFill>
        </p:spPr>
        <p:txBody>
          <a:bodyPr wrap="square" rtlCol="0">
            <a:spAutoFit/>
          </a:bodyPr>
          <a:lstStyle/>
          <a:p>
            <a:pPr algn="l">
              <a:buNone/>
            </a:pPr>
            <a:r>
              <a:rPr lang="en-US" sz="2400" dirty="0" smtClean="0">
                <a:latin typeface="Arial" pitchFamily="34" charset="0"/>
                <a:cs typeface="Arial" pitchFamily="34" charset="0"/>
              </a:rPr>
              <a:t>    </a:t>
            </a:r>
            <a:r>
              <a:rPr lang="en-US" sz="2000" dirty="0" smtClean="0">
                <a:latin typeface="Arial" pitchFamily="34" charset="0"/>
                <a:cs typeface="Arial" pitchFamily="34" charset="0"/>
              </a:rPr>
              <a:t>Majority vote</a:t>
            </a:r>
          </a:p>
          <a:p>
            <a:pPr algn="l">
              <a:buNone/>
            </a:pPr>
            <a:r>
              <a:rPr lang="en-US" sz="2000" dirty="0" smtClean="0">
                <a:latin typeface="Arial" pitchFamily="34" charset="0"/>
                <a:cs typeface="Arial" pitchFamily="34" charset="0"/>
                <a:sym typeface="Wingdings" pitchFamily="2" charset="2"/>
              </a:rPr>
              <a:t> C</a:t>
            </a:r>
            <a:r>
              <a:rPr lang="en-US" sz="2000" dirty="0" smtClean="0">
                <a:latin typeface="Arial" pitchFamily="34" charset="0"/>
                <a:cs typeface="Arial" pitchFamily="34" charset="0"/>
              </a:rPr>
              <a:t>orrect</a:t>
            </a:r>
          </a:p>
        </p:txBody>
      </p:sp>
      <p:sp>
        <p:nvSpPr>
          <p:cNvPr id="36" name="Title 26"/>
          <p:cNvSpPr>
            <a:spLocks noGrp="1"/>
          </p:cNvSpPr>
          <p:nvPr>
            <p:ph type="title"/>
          </p:nvPr>
        </p:nvSpPr>
        <p:spPr>
          <a:xfrm>
            <a:off x="685800" y="304800"/>
            <a:ext cx="7772400" cy="1143000"/>
          </a:xfrm>
        </p:spPr>
        <p:txBody>
          <a:bodyPr>
            <a:normAutofit/>
          </a:bodyPr>
          <a:lstStyle/>
          <a:p>
            <a:pPr>
              <a:defRPr/>
            </a:pPr>
            <a:r>
              <a:rPr lang="en-US" dirty="0" smtClean="0">
                <a:latin typeface="Arial" pitchFamily="34" charset="0"/>
                <a:cs typeface="Arial" pitchFamily="34" charset="0"/>
              </a:rPr>
              <a:t>Broadcast</a:t>
            </a:r>
            <a:endParaRPr lang="en-US" sz="4400" dirty="0">
              <a:latin typeface="Arial" pitchFamily="34" charset="0"/>
              <a:cs typeface="Arial" pitchFamily="34" charset="0"/>
            </a:endParaRPr>
          </a:p>
        </p:txBody>
      </p:sp>
      <p:sp>
        <p:nvSpPr>
          <p:cNvPr id="38" name="TextBox 40"/>
          <p:cNvSpPr txBox="1">
            <a:spLocks noChangeArrowheads="1"/>
          </p:cNvSpPr>
          <p:nvPr/>
        </p:nvSpPr>
        <p:spPr bwMode="auto">
          <a:xfrm>
            <a:off x="5383659" y="60960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39" name="TextBox 24"/>
          <p:cNvSpPr txBox="1">
            <a:spLocks noChangeArrowheads="1"/>
          </p:cNvSpPr>
          <p:nvPr/>
        </p:nvSpPr>
        <p:spPr bwMode="auto">
          <a:xfrm>
            <a:off x="5332505" y="4038600"/>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v</a:t>
            </a:r>
            <a:endParaRPr lang="en-US" sz="2400" dirty="0">
              <a:latin typeface="Arial" pitchFamily="34" charset="0"/>
              <a:cs typeface="Arial" pitchFamily="34" charset="0"/>
            </a:endParaRPr>
          </a:p>
        </p:txBody>
      </p:sp>
      <p:sp>
        <p:nvSpPr>
          <p:cNvPr id="40" name="TextBox 24"/>
          <p:cNvSpPr txBox="1">
            <a:spLocks noChangeArrowheads="1"/>
          </p:cNvSpPr>
          <p:nvPr/>
        </p:nvSpPr>
        <p:spPr bwMode="auto">
          <a:xfrm>
            <a:off x="5700757" y="3111192"/>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v</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129971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Faces of Consensus</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smtClean="0"/>
          </a:p>
          <a:p>
            <a:r>
              <a:rPr lang="en-US" dirty="0" smtClean="0"/>
              <a:t>What time is it?</a:t>
            </a:r>
          </a:p>
          <a:p>
            <a:endParaRPr lang="en-US" dirty="0" smtClean="0"/>
          </a:p>
          <a:p>
            <a:endParaRPr lang="en-US" dirty="0"/>
          </a:p>
          <a:p>
            <a:endParaRPr lang="en-US" dirty="0" smtClean="0"/>
          </a:p>
          <a:p>
            <a:r>
              <a:rPr lang="en-US" dirty="0" smtClean="0">
                <a:solidFill>
                  <a:srgbClr val="C90000"/>
                </a:solidFill>
              </a:rPr>
              <a:t>Network of clocks …</a:t>
            </a:r>
          </a:p>
          <a:p>
            <a:pPr marL="0" indent="0">
              <a:buNone/>
            </a:pPr>
            <a:endParaRPr lang="en-US" dirty="0">
              <a:solidFill>
                <a:srgbClr val="C90000"/>
              </a:solidFill>
            </a:endParaRPr>
          </a:p>
          <a:p>
            <a:pPr marL="0" indent="0">
              <a:buNone/>
            </a:pPr>
            <a:r>
              <a:rPr lang="en-US" dirty="0" smtClean="0">
                <a:solidFill>
                  <a:srgbClr val="C90000"/>
                </a:solidFill>
              </a:rPr>
              <a:t>		agree on a common notion of time</a:t>
            </a:r>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5</a:t>
            </a:fld>
            <a:endParaRPr lang="en-US"/>
          </a:p>
        </p:txBody>
      </p:sp>
      <p:pic>
        <p:nvPicPr>
          <p:cNvPr id="14" name="Picture 13"/>
          <p:cNvPicPr>
            <a:picLocks noChangeAspect="1"/>
          </p:cNvPicPr>
          <p:nvPr/>
        </p:nvPicPr>
        <p:blipFill>
          <a:blip r:embed="rId2"/>
          <a:stretch>
            <a:fillRect/>
          </a:stretch>
        </p:blipFill>
        <p:spPr>
          <a:xfrm>
            <a:off x="6130294" y="2447702"/>
            <a:ext cx="632102" cy="630002"/>
          </a:xfrm>
          <a:prstGeom prst="rect">
            <a:avLst/>
          </a:prstGeom>
        </p:spPr>
      </p:pic>
      <p:pic>
        <p:nvPicPr>
          <p:cNvPr id="15" name="Picture 14"/>
          <p:cNvPicPr>
            <a:picLocks noChangeAspect="1"/>
          </p:cNvPicPr>
          <p:nvPr/>
        </p:nvPicPr>
        <p:blipFill>
          <a:blip r:embed="rId3"/>
          <a:stretch>
            <a:fillRect/>
          </a:stretch>
        </p:blipFill>
        <p:spPr>
          <a:xfrm>
            <a:off x="7606105" y="2369660"/>
            <a:ext cx="672932" cy="689009"/>
          </a:xfrm>
          <a:prstGeom prst="rect">
            <a:avLst/>
          </a:prstGeom>
        </p:spPr>
      </p:pic>
      <p:pic>
        <p:nvPicPr>
          <p:cNvPr id="16" name="Picture 15"/>
          <p:cNvPicPr>
            <a:picLocks noChangeAspect="1"/>
          </p:cNvPicPr>
          <p:nvPr/>
        </p:nvPicPr>
        <p:blipFill>
          <a:blip r:embed="rId4"/>
          <a:stretch>
            <a:fillRect/>
          </a:stretch>
        </p:blipFill>
        <p:spPr>
          <a:xfrm>
            <a:off x="8223392" y="3716644"/>
            <a:ext cx="744040" cy="768841"/>
          </a:xfrm>
          <a:prstGeom prst="rect">
            <a:avLst/>
          </a:prstGeom>
        </p:spPr>
      </p:pic>
      <p:pic>
        <p:nvPicPr>
          <p:cNvPr id="17" name="Picture 16"/>
          <p:cNvPicPr>
            <a:picLocks noChangeAspect="1"/>
          </p:cNvPicPr>
          <p:nvPr/>
        </p:nvPicPr>
        <p:blipFill>
          <a:blip r:embed="rId5"/>
          <a:stretch>
            <a:fillRect/>
          </a:stretch>
        </p:blipFill>
        <p:spPr>
          <a:xfrm>
            <a:off x="7109436" y="3334550"/>
            <a:ext cx="494182" cy="493782"/>
          </a:xfrm>
          <a:prstGeom prst="rect">
            <a:avLst/>
          </a:prstGeom>
        </p:spPr>
      </p:pic>
      <p:sp>
        <p:nvSpPr>
          <p:cNvPr id="18" name="Rectangle 17"/>
          <p:cNvSpPr/>
          <p:nvPr/>
        </p:nvSpPr>
        <p:spPr bwMode="auto">
          <a:xfrm>
            <a:off x="5988389" y="2206479"/>
            <a:ext cx="3155611" cy="2390944"/>
          </a:xfrm>
          <a:prstGeom prst="rect">
            <a:avLst/>
          </a:prstGeom>
          <a:noFill/>
          <a:ln w="28575" cap="flat" cmpd="sng" algn="ctr">
            <a:solidFill>
              <a:srgbClr val="FFBE7C"/>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8437198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91000" y="2133600"/>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bg1"/>
                </a:solidFill>
                <a:latin typeface="Arial" pitchFamily="34" charset="0"/>
                <a:cs typeface="Arial" pitchFamily="34" charset="0"/>
              </a:rPr>
              <a:t>S</a:t>
            </a:r>
            <a:endParaRPr lang="en-US" sz="2400" dirty="0">
              <a:solidFill>
                <a:schemeClr val="bg1"/>
              </a:solidFill>
              <a:latin typeface="Arial" pitchFamily="34" charset="0"/>
              <a:cs typeface="Arial" pitchFamily="34" charset="0"/>
            </a:endParaRPr>
          </a:p>
        </p:txBody>
      </p:sp>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tx1"/>
                </a:solidFill>
                <a:latin typeface="Arial" pitchFamily="34" charset="0"/>
                <a:cs typeface="Arial" pitchFamily="34" charset="0"/>
              </a:rPr>
              <a:t>3</a:t>
            </a:r>
            <a:endParaRPr lang="en-US" sz="2400"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2</a:t>
            </a:r>
            <a:endParaRPr lang="en-US" sz="2400">
              <a:solidFill>
                <a:schemeClr val="tx1"/>
              </a:solidFill>
              <a:latin typeface="Arial" pitchFamily="34" charset="0"/>
              <a:cs typeface="Arial" pitchFamily="34" charset="0"/>
            </a:endParaRPr>
          </a:p>
        </p:txBody>
      </p:sp>
      <p:sp>
        <p:nvSpPr>
          <p:cNvPr id="12" name="Oval 11"/>
          <p:cNvSpPr/>
          <p:nvPr/>
        </p:nvSpPr>
        <p:spPr>
          <a:xfrm>
            <a:off x="2590800" y="41148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tx1"/>
                </a:solidFill>
                <a:latin typeface="Arial" pitchFamily="34" charset="0"/>
                <a:cs typeface="Arial" pitchFamily="34" charset="0"/>
              </a:rPr>
              <a:t>1</a:t>
            </a:r>
            <a:endParaRPr lang="en-US" sz="2400" dirty="0">
              <a:solidFill>
                <a:schemeClr val="tx1"/>
              </a:solidFill>
              <a:latin typeface="Arial" pitchFamily="34" charset="0"/>
              <a:cs typeface="Arial" pitchFamily="34" charset="0"/>
            </a:endParaRPr>
          </a:p>
        </p:txBody>
      </p:sp>
      <p:sp>
        <p:nvSpPr>
          <p:cNvPr id="8201" name="TextBox 22"/>
          <p:cNvSpPr txBox="1">
            <a:spLocks noChangeArrowheads="1"/>
          </p:cNvSpPr>
          <p:nvPr/>
        </p:nvSpPr>
        <p:spPr bwMode="auto">
          <a:xfrm>
            <a:off x="3432714" y="30480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8202" name="TextBox 23"/>
          <p:cNvSpPr txBox="1">
            <a:spLocks noChangeArrowheads="1"/>
          </p:cNvSpPr>
          <p:nvPr/>
        </p:nvSpPr>
        <p:spPr bwMode="auto">
          <a:xfrm>
            <a:off x="4247671" y="3505200"/>
            <a:ext cx="404278"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w</a:t>
            </a:r>
            <a:endParaRPr lang="en-US" sz="3200" dirty="0">
              <a:latin typeface="Arial" pitchFamily="34" charset="0"/>
              <a:cs typeface="Arial" pitchFamily="34" charset="0"/>
            </a:endParaRPr>
          </a:p>
        </p:txBody>
      </p:sp>
      <p:sp>
        <p:nvSpPr>
          <p:cNvPr id="8203" name="TextBox 24"/>
          <p:cNvSpPr txBox="1">
            <a:spLocks noChangeArrowheads="1"/>
          </p:cNvSpPr>
          <p:nvPr/>
        </p:nvSpPr>
        <p:spPr bwMode="auto">
          <a:xfrm>
            <a:off x="5552181" y="3043535"/>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x</a:t>
            </a:r>
            <a:endParaRPr lang="en-US" sz="24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50</a:t>
            </a:fld>
            <a:endParaRPr lang="en-US" dirty="0">
              <a:latin typeface="Arial" pitchFamily="34" charset="0"/>
              <a:cs typeface="Arial" pitchFamily="34" charset="0"/>
            </a:endParaRPr>
          </a:p>
        </p:txBody>
      </p:sp>
      <p:cxnSp>
        <p:nvCxnSpPr>
          <p:cNvPr id="5" name="Straight Arrow Connector 4"/>
          <p:cNvCxnSpPr>
            <a:stCxn id="4" idx="3"/>
            <a:endCxn id="12" idx="7"/>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4"/>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29994" y="2133600"/>
            <a:ext cx="1023037" cy="461665"/>
          </a:xfrm>
          <a:prstGeom prst="rect">
            <a:avLst/>
          </a:prstGeom>
          <a:solidFill>
            <a:srgbClr val="FFC000"/>
          </a:solidFill>
        </p:spPr>
        <p:txBody>
          <a:bodyPr wrap="none" rtlCol="0">
            <a:spAutoFit/>
          </a:bodyPr>
          <a:lstStyle/>
          <a:p>
            <a:pPr>
              <a:buNone/>
            </a:pPr>
            <a:r>
              <a:rPr lang="en-US" sz="2400" dirty="0" smtClean="0">
                <a:latin typeface="Arial" pitchFamily="34" charset="0"/>
                <a:cs typeface="Arial" pitchFamily="34" charset="0"/>
              </a:rPr>
              <a:t>Faulty</a:t>
            </a:r>
            <a:endParaRPr lang="en-US" sz="2400" dirty="0">
              <a:latin typeface="Arial" pitchFamily="34" charset="0"/>
              <a:cs typeface="Arial" pitchFamily="34" charset="0"/>
            </a:endParaRPr>
          </a:p>
        </p:txBody>
      </p:sp>
      <p:sp>
        <p:nvSpPr>
          <p:cNvPr id="16" name="Title 26"/>
          <p:cNvSpPr>
            <a:spLocks noGrp="1"/>
          </p:cNvSpPr>
          <p:nvPr>
            <p:ph type="title"/>
          </p:nvPr>
        </p:nvSpPr>
        <p:spPr>
          <a:xfrm>
            <a:off x="685800" y="304800"/>
            <a:ext cx="7772400" cy="1143000"/>
          </a:xfrm>
        </p:spPr>
        <p:txBody>
          <a:bodyPr>
            <a:normAutofit/>
          </a:bodyPr>
          <a:lstStyle/>
          <a:p>
            <a:pPr>
              <a:defRPr/>
            </a:pPr>
            <a:r>
              <a:rPr lang="en-US" dirty="0" smtClean="0">
                <a:latin typeface="Arial" pitchFamily="34" charset="0"/>
                <a:cs typeface="Arial" pitchFamily="34" charset="0"/>
              </a:rPr>
              <a:t>Broadcast</a:t>
            </a:r>
            <a:endParaRPr lang="en-US" dirty="0">
              <a:latin typeface="Arial" pitchFamily="34" charset="0"/>
              <a:cs typeface="Arial" pitchFamily="34" charset="0"/>
            </a:endParaRPr>
          </a:p>
        </p:txBody>
      </p:sp>
      <p:sp>
        <p:nvSpPr>
          <p:cNvPr id="17" name="TextBox 16"/>
          <p:cNvSpPr txBox="1"/>
          <p:nvPr/>
        </p:nvSpPr>
        <p:spPr>
          <a:xfrm>
            <a:off x="54919" y="5476104"/>
            <a:ext cx="2429154" cy="1015663"/>
          </a:xfrm>
          <a:prstGeom prst="rect">
            <a:avLst/>
          </a:prstGeom>
          <a:solidFill>
            <a:srgbClr val="CCECFF"/>
          </a:solidFill>
        </p:spPr>
        <p:txBody>
          <a:bodyPr wrap="square" rtlCol="0">
            <a:spAutoFit/>
          </a:bodyPr>
          <a:lstStyle/>
          <a:p>
            <a:pPr algn="l">
              <a:buNone/>
            </a:pPr>
            <a:r>
              <a:rPr lang="en-US" sz="2000" dirty="0" smtClean="0">
                <a:latin typeface="Arial" pitchFamily="34" charset="0"/>
                <a:cs typeface="Arial" pitchFamily="34" charset="0"/>
              </a:rPr>
              <a:t>Bad source may attempt to diverge state at good nodes</a:t>
            </a:r>
          </a:p>
        </p:txBody>
      </p:sp>
    </p:spTree>
    <p:extLst>
      <p:ext uri="{BB962C8B-B14F-4D97-AF65-F5344CB8AC3E}">
        <p14:creationId xmlns:p14="http://schemas.microsoft.com/office/powerpoint/2010/main" val="17766711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91000" y="2133600"/>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bg1"/>
                </a:solidFill>
                <a:latin typeface="Arial" pitchFamily="34" charset="0"/>
                <a:cs typeface="Arial" pitchFamily="34" charset="0"/>
              </a:rPr>
              <a:t>S</a:t>
            </a:r>
            <a:endParaRPr lang="en-US" sz="2400" dirty="0">
              <a:solidFill>
                <a:schemeClr val="bg1"/>
              </a:solidFill>
              <a:latin typeface="Arial" pitchFamily="34" charset="0"/>
              <a:cs typeface="Arial" pitchFamily="34" charset="0"/>
            </a:endParaRPr>
          </a:p>
        </p:txBody>
      </p:sp>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tx1"/>
                </a:solidFill>
                <a:latin typeface="Arial" pitchFamily="34" charset="0"/>
                <a:cs typeface="Arial" pitchFamily="34" charset="0"/>
              </a:rPr>
              <a:t>3</a:t>
            </a:r>
            <a:endParaRPr lang="en-US" sz="2400"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2</a:t>
            </a:r>
            <a:endParaRPr lang="en-US" sz="2400">
              <a:solidFill>
                <a:schemeClr val="tx1"/>
              </a:solidFill>
              <a:latin typeface="Arial" pitchFamily="34" charset="0"/>
              <a:cs typeface="Arial" pitchFamily="34" charset="0"/>
            </a:endParaRPr>
          </a:p>
        </p:txBody>
      </p:sp>
      <p:sp>
        <p:nvSpPr>
          <p:cNvPr id="8201" name="TextBox 22"/>
          <p:cNvSpPr txBox="1">
            <a:spLocks noChangeArrowheads="1"/>
          </p:cNvSpPr>
          <p:nvPr/>
        </p:nvSpPr>
        <p:spPr bwMode="auto">
          <a:xfrm>
            <a:off x="3432714" y="30480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8202" name="TextBox 23"/>
          <p:cNvSpPr txBox="1">
            <a:spLocks noChangeArrowheads="1"/>
          </p:cNvSpPr>
          <p:nvPr/>
        </p:nvSpPr>
        <p:spPr bwMode="auto">
          <a:xfrm>
            <a:off x="4247671" y="3505200"/>
            <a:ext cx="40427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w</a:t>
            </a:r>
            <a:endParaRPr lang="en-US" sz="32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51</a:t>
            </a:fld>
            <a:endParaRPr lang="en-US" dirty="0">
              <a:latin typeface="Arial" pitchFamily="34" charset="0"/>
              <a:cs typeface="Arial" pitchFamily="34" charset="0"/>
            </a:endParaRPr>
          </a:p>
        </p:txBody>
      </p:sp>
      <p:cxnSp>
        <p:nvCxnSpPr>
          <p:cNvPr id="5" name="Straight Arrow Connector 4"/>
          <p:cNvCxnSpPr>
            <a:stCxn id="4" idx="3"/>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4"/>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40"/>
          <p:cNvSpPr txBox="1">
            <a:spLocks noChangeArrowheads="1"/>
          </p:cNvSpPr>
          <p:nvPr/>
        </p:nvSpPr>
        <p:spPr bwMode="auto">
          <a:xfrm>
            <a:off x="3866671" y="4194636"/>
            <a:ext cx="404278"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w</a:t>
            </a:r>
            <a:endParaRPr lang="en-US" sz="3200" dirty="0">
              <a:latin typeface="Arial" pitchFamily="34" charset="0"/>
              <a:cs typeface="Arial" pitchFamily="34" charset="0"/>
            </a:endParaRPr>
          </a:p>
        </p:txBody>
      </p:sp>
      <p:sp>
        <p:nvSpPr>
          <p:cNvPr id="18" name="TextBox 24"/>
          <p:cNvSpPr txBox="1">
            <a:spLocks noChangeArrowheads="1"/>
          </p:cNvSpPr>
          <p:nvPr/>
        </p:nvSpPr>
        <p:spPr bwMode="auto">
          <a:xfrm>
            <a:off x="5309261" y="4186535"/>
            <a:ext cx="40427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w</a:t>
            </a:r>
            <a:endParaRPr lang="en-US" sz="3200" dirty="0">
              <a:latin typeface="Arial" pitchFamily="34" charset="0"/>
              <a:cs typeface="Arial" pitchFamily="34" charset="0"/>
            </a:endParaRPr>
          </a:p>
        </p:txBody>
      </p:sp>
      <p:cxnSp>
        <p:nvCxnSpPr>
          <p:cNvPr id="19" name="Straight Arrow Connector 18"/>
          <p:cNvCxnSpPr/>
          <p:nvPr/>
        </p:nvCxnSpPr>
        <p:spPr>
          <a:xfrm rot="10800000">
            <a:off x="3352800" y="4495800"/>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257800" y="4419600"/>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590800" y="41148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tx1"/>
                </a:solidFill>
                <a:latin typeface="Arial" pitchFamily="34" charset="0"/>
                <a:cs typeface="Arial" pitchFamily="34" charset="0"/>
              </a:rPr>
              <a:t>1</a:t>
            </a:r>
            <a:endParaRPr lang="en-US" sz="2400" dirty="0">
              <a:solidFill>
                <a:schemeClr val="tx1"/>
              </a:solidFill>
              <a:latin typeface="Arial" pitchFamily="34" charset="0"/>
              <a:cs typeface="Arial" pitchFamily="34" charset="0"/>
            </a:endParaRPr>
          </a:p>
        </p:txBody>
      </p:sp>
      <p:sp>
        <p:nvSpPr>
          <p:cNvPr id="22" name="Title 26"/>
          <p:cNvSpPr>
            <a:spLocks noGrp="1"/>
          </p:cNvSpPr>
          <p:nvPr>
            <p:ph type="title"/>
          </p:nvPr>
        </p:nvSpPr>
        <p:spPr>
          <a:xfrm>
            <a:off x="685800" y="304800"/>
            <a:ext cx="7772400" cy="1143000"/>
          </a:xfrm>
        </p:spPr>
        <p:txBody>
          <a:bodyPr>
            <a:normAutofit/>
          </a:bodyPr>
          <a:lstStyle/>
          <a:p>
            <a:pPr>
              <a:defRPr/>
            </a:pPr>
            <a:r>
              <a:rPr lang="en-US" dirty="0" smtClean="0">
                <a:latin typeface="Arial" pitchFamily="34" charset="0"/>
                <a:cs typeface="Arial" pitchFamily="34" charset="0"/>
              </a:rPr>
              <a:t>Broadcast</a:t>
            </a:r>
            <a:endParaRPr lang="en-US" dirty="0">
              <a:latin typeface="Arial" pitchFamily="34" charset="0"/>
              <a:cs typeface="Arial" pitchFamily="34" charset="0"/>
            </a:endParaRPr>
          </a:p>
        </p:txBody>
      </p:sp>
      <p:sp>
        <p:nvSpPr>
          <p:cNvPr id="23" name="TextBox 24"/>
          <p:cNvSpPr txBox="1">
            <a:spLocks noChangeArrowheads="1"/>
          </p:cNvSpPr>
          <p:nvPr/>
        </p:nvSpPr>
        <p:spPr bwMode="auto">
          <a:xfrm>
            <a:off x="5552181" y="3043535"/>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x</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3454535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91000" y="2133600"/>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bg1"/>
                </a:solidFill>
                <a:latin typeface="Arial" pitchFamily="34" charset="0"/>
                <a:cs typeface="Arial" pitchFamily="34" charset="0"/>
              </a:rPr>
              <a:t>S</a:t>
            </a:r>
            <a:endParaRPr lang="en-US" sz="2400" dirty="0">
              <a:solidFill>
                <a:schemeClr val="bg1"/>
              </a:solidFill>
              <a:latin typeface="Arial" pitchFamily="34" charset="0"/>
              <a:cs typeface="Arial" pitchFamily="34" charset="0"/>
            </a:endParaRPr>
          </a:p>
        </p:txBody>
      </p:sp>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tx1"/>
                </a:solidFill>
                <a:latin typeface="Arial" pitchFamily="34" charset="0"/>
                <a:cs typeface="Arial" pitchFamily="34" charset="0"/>
              </a:rPr>
              <a:t>3</a:t>
            </a:r>
            <a:endParaRPr lang="en-US" sz="2400"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2</a:t>
            </a:r>
            <a:endParaRPr lang="en-US" sz="2400">
              <a:solidFill>
                <a:schemeClr val="tx1"/>
              </a:solidFill>
              <a:latin typeface="Arial" pitchFamily="34" charset="0"/>
              <a:cs typeface="Arial" pitchFamily="34" charset="0"/>
            </a:endParaRPr>
          </a:p>
        </p:txBody>
      </p:sp>
      <p:sp>
        <p:nvSpPr>
          <p:cNvPr id="8201" name="TextBox 22"/>
          <p:cNvSpPr txBox="1">
            <a:spLocks noChangeArrowheads="1"/>
          </p:cNvSpPr>
          <p:nvPr/>
        </p:nvSpPr>
        <p:spPr bwMode="auto">
          <a:xfrm>
            <a:off x="3432714" y="30480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8202" name="TextBox 23"/>
          <p:cNvSpPr txBox="1">
            <a:spLocks noChangeArrowheads="1"/>
          </p:cNvSpPr>
          <p:nvPr/>
        </p:nvSpPr>
        <p:spPr bwMode="auto">
          <a:xfrm>
            <a:off x="4247671" y="3505200"/>
            <a:ext cx="40427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w</a:t>
            </a:r>
            <a:endParaRPr lang="en-US" sz="32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52</a:t>
            </a:fld>
            <a:endParaRPr lang="en-US" dirty="0">
              <a:latin typeface="Arial" pitchFamily="34" charset="0"/>
              <a:cs typeface="Arial" pitchFamily="34" charset="0"/>
            </a:endParaRPr>
          </a:p>
        </p:txBody>
      </p:sp>
      <p:cxnSp>
        <p:nvCxnSpPr>
          <p:cNvPr id="5" name="Straight Arrow Connector 4"/>
          <p:cNvCxnSpPr>
            <a:stCxn id="4" idx="3"/>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4"/>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5400000" flipH="1" flipV="1">
            <a:off x="4686300" y="2705100"/>
            <a:ext cx="76200" cy="4044016"/>
          </a:xfrm>
          <a:prstGeom prst="curvedConnector3">
            <a:avLst>
              <a:gd name="adj1" fmla="val -1986745"/>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39"/>
          <p:cNvSpPr txBox="1">
            <a:spLocks noChangeArrowheads="1"/>
          </p:cNvSpPr>
          <p:nvPr/>
        </p:nvSpPr>
        <p:spPr bwMode="auto">
          <a:xfrm>
            <a:off x="5395242" y="6063343"/>
            <a:ext cx="338554" cy="461665"/>
          </a:xfrm>
          <a:prstGeom prst="rect">
            <a:avLst/>
          </a:prstGeom>
          <a:noFill/>
          <a:ln w="9525">
            <a:noFill/>
            <a:miter lim="800000"/>
            <a:headEnd/>
            <a:tailEnd/>
          </a:ln>
        </p:spPr>
        <p:txBody>
          <a:bodyPr wrap="none">
            <a:spAutoFit/>
          </a:bodyPr>
          <a:lstStyle/>
          <a:p>
            <a:pPr>
              <a:buNone/>
            </a:pPr>
            <a:r>
              <a:rPr lang="en-US" dirty="0" smtClean="0">
                <a:latin typeface="Arial" pitchFamily="34" charset="0"/>
                <a:cs typeface="Arial" pitchFamily="34" charset="0"/>
              </a:rPr>
              <a:t>x</a:t>
            </a:r>
            <a:endParaRPr lang="en-US" dirty="0">
              <a:latin typeface="Arial" pitchFamily="34" charset="0"/>
              <a:cs typeface="Arial" pitchFamily="34" charset="0"/>
            </a:endParaRPr>
          </a:p>
        </p:txBody>
      </p:sp>
      <p:sp>
        <p:nvSpPr>
          <p:cNvPr id="17" name="TextBox 40"/>
          <p:cNvSpPr txBox="1">
            <a:spLocks noChangeArrowheads="1"/>
          </p:cNvSpPr>
          <p:nvPr/>
        </p:nvSpPr>
        <p:spPr bwMode="auto">
          <a:xfrm>
            <a:off x="3866671" y="4194636"/>
            <a:ext cx="404278"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w</a:t>
            </a:r>
            <a:endParaRPr lang="en-US" sz="3200" dirty="0">
              <a:latin typeface="Arial" pitchFamily="34" charset="0"/>
              <a:cs typeface="Arial" pitchFamily="34" charset="0"/>
            </a:endParaRPr>
          </a:p>
        </p:txBody>
      </p:sp>
      <p:sp>
        <p:nvSpPr>
          <p:cNvPr id="18" name="TextBox 24"/>
          <p:cNvSpPr txBox="1">
            <a:spLocks noChangeArrowheads="1"/>
          </p:cNvSpPr>
          <p:nvPr/>
        </p:nvSpPr>
        <p:spPr bwMode="auto">
          <a:xfrm>
            <a:off x="5309261" y="4186535"/>
            <a:ext cx="40427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w</a:t>
            </a:r>
            <a:endParaRPr lang="en-US" sz="3200" dirty="0">
              <a:latin typeface="Arial" pitchFamily="34" charset="0"/>
              <a:cs typeface="Arial" pitchFamily="34" charset="0"/>
            </a:endParaRPr>
          </a:p>
        </p:txBody>
      </p:sp>
      <p:cxnSp>
        <p:nvCxnSpPr>
          <p:cNvPr id="19" name="Straight Arrow Connector 18"/>
          <p:cNvCxnSpPr/>
          <p:nvPr/>
        </p:nvCxnSpPr>
        <p:spPr>
          <a:xfrm rot="10800000">
            <a:off x="3352800" y="4495800"/>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257800" y="4419600"/>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5400000" flipH="1" flipV="1">
            <a:off x="4686300" y="3086100"/>
            <a:ext cx="76200" cy="3505200"/>
          </a:xfrm>
          <a:prstGeom prst="curvedConnector3">
            <a:avLst>
              <a:gd name="adj1" fmla="val -157164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2"/>
          <p:cNvSpPr txBox="1">
            <a:spLocks noChangeArrowheads="1"/>
          </p:cNvSpPr>
          <p:nvPr/>
        </p:nvSpPr>
        <p:spPr bwMode="auto">
          <a:xfrm>
            <a:off x="3919835" y="5511238"/>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cxnSp>
        <p:nvCxnSpPr>
          <p:cNvPr id="6" name="Straight Arrow Connector 5"/>
          <p:cNvCxnSpPr>
            <a:endCxn id="11" idx="3"/>
          </p:cNvCxnSpPr>
          <p:nvPr/>
        </p:nvCxnSpPr>
        <p:spPr bwMode="auto">
          <a:xfrm>
            <a:off x="3241208" y="4765208"/>
            <a:ext cx="1366184"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3" name="Straight Arrow Connector 12"/>
          <p:cNvCxnSpPr>
            <a:stCxn id="10" idx="3"/>
            <a:endCxn id="11" idx="5"/>
          </p:cNvCxnSpPr>
          <p:nvPr/>
        </p:nvCxnSpPr>
        <p:spPr bwMode="auto">
          <a:xfrm flipH="1">
            <a:off x="5146208" y="4689008"/>
            <a:ext cx="1061384"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8" name="TextBox 40"/>
          <p:cNvSpPr txBox="1">
            <a:spLocks noChangeArrowheads="1"/>
          </p:cNvSpPr>
          <p:nvPr/>
        </p:nvSpPr>
        <p:spPr bwMode="auto">
          <a:xfrm>
            <a:off x="5508979" y="4727108"/>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x</a:t>
            </a:r>
            <a:endParaRPr lang="en-US" sz="3200" dirty="0">
              <a:latin typeface="Arial" pitchFamily="34" charset="0"/>
              <a:cs typeface="Arial" pitchFamily="34" charset="0"/>
            </a:endParaRPr>
          </a:p>
        </p:txBody>
      </p:sp>
      <p:sp>
        <p:nvSpPr>
          <p:cNvPr id="29" name="TextBox 22"/>
          <p:cNvSpPr txBox="1">
            <a:spLocks noChangeArrowheads="1"/>
          </p:cNvSpPr>
          <p:nvPr/>
        </p:nvSpPr>
        <p:spPr bwMode="auto">
          <a:xfrm>
            <a:off x="3570557" y="4804564"/>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30" name="Oval 29"/>
          <p:cNvSpPr/>
          <p:nvPr/>
        </p:nvSpPr>
        <p:spPr>
          <a:xfrm>
            <a:off x="2590800" y="41148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tx1"/>
                </a:solidFill>
                <a:latin typeface="Arial" pitchFamily="34" charset="0"/>
                <a:cs typeface="Arial" pitchFamily="34" charset="0"/>
              </a:rPr>
              <a:t>1</a:t>
            </a:r>
            <a:endParaRPr lang="en-US" sz="2400" dirty="0">
              <a:solidFill>
                <a:schemeClr val="tx1"/>
              </a:solidFill>
              <a:latin typeface="Arial" pitchFamily="34" charset="0"/>
              <a:cs typeface="Arial" pitchFamily="34" charset="0"/>
            </a:endParaRPr>
          </a:p>
        </p:txBody>
      </p:sp>
      <p:sp>
        <p:nvSpPr>
          <p:cNvPr id="31" name="Title 26"/>
          <p:cNvSpPr>
            <a:spLocks noGrp="1"/>
          </p:cNvSpPr>
          <p:nvPr>
            <p:ph type="title"/>
          </p:nvPr>
        </p:nvSpPr>
        <p:spPr>
          <a:xfrm>
            <a:off x="685800" y="304800"/>
            <a:ext cx="7772400" cy="1143000"/>
          </a:xfrm>
        </p:spPr>
        <p:txBody>
          <a:bodyPr>
            <a:normAutofit/>
          </a:bodyPr>
          <a:lstStyle/>
          <a:p>
            <a:pPr>
              <a:defRPr/>
            </a:pPr>
            <a:r>
              <a:rPr lang="en-US" dirty="0" smtClean="0">
                <a:latin typeface="Arial" pitchFamily="34" charset="0"/>
                <a:cs typeface="Arial" pitchFamily="34" charset="0"/>
              </a:rPr>
              <a:t>Broadcast</a:t>
            </a:r>
            <a:endParaRPr lang="en-US" dirty="0">
              <a:latin typeface="Arial" pitchFamily="34" charset="0"/>
              <a:cs typeface="Arial" pitchFamily="34" charset="0"/>
            </a:endParaRPr>
          </a:p>
        </p:txBody>
      </p:sp>
      <p:sp>
        <p:nvSpPr>
          <p:cNvPr id="26" name="TextBox 24"/>
          <p:cNvSpPr txBox="1">
            <a:spLocks noChangeArrowheads="1"/>
          </p:cNvSpPr>
          <p:nvPr/>
        </p:nvSpPr>
        <p:spPr bwMode="auto">
          <a:xfrm>
            <a:off x="5552181" y="3043535"/>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x</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141700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91000" y="2133600"/>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bg1"/>
                </a:solidFill>
                <a:latin typeface="Arial" pitchFamily="34" charset="0"/>
                <a:cs typeface="Arial" pitchFamily="34" charset="0"/>
              </a:rPr>
              <a:t>S</a:t>
            </a:r>
            <a:endParaRPr lang="en-US" sz="2400" dirty="0">
              <a:solidFill>
                <a:schemeClr val="bg1"/>
              </a:solidFill>
              <a:latin typeface="Arial" pitchFamily="34" charset="0"/>
              <a:cs typeface="Arial" pitchFamily="34" charset="0"/>
            </a:endParaRPr>
          </a:p>
        </p:txBody>
      </p:sp>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tx1"/>
                </a:solidFill>
                <a:latin typeface="Arial" pitchFamily="34" charset="0"/>
                <a:cs typeface="Arial" pitchFamily="34" charset="0"/>
              </a:rPr>
              <a:t>3</a:t>
            </a:r>
            <a:endParaRPr lang="en-US" sz="2400"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2</a:t>
            </a:r>
            <a:endParaRPr lang="en-US" sz="2400">
              <a:solidFill>
                <a:schemeClr val="tx1"/>
              </a:solidFill>
              <a:latin typeface="Arial" pitchFamily="34" charset="0"/>
              <a:cs typeface="Arial" pitchFamily="34" charset="0"/>
            </a:endParaRPr>
          </a:p>
        </p:txBody>
      </p:sp>
      <p:sp>
        <p:nvSpPr>
          <p:cNvPr id="8201" name="TextBox 22"/>
          <p:cNvSpPr txBox="1">
            <a:spLocks noChangeArrowheads="1"/>
          </p:cNvSpPr>
          <p:nvPr/>
        </p:nvSpPr>
        <p:spPr bwMode="auto">
          <a:xfrm>
            <a:off x="3432714" y="30480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8202" name="TextBox 23"/>
          <p:cNvSpPr txBox="1">
            <a:spLocks noChangeArrowheads="1"/>
          </p:cNvSpPr>
          <p:nvPr/>
        </p:nvSpPr>
        <p:spPr bwMode="auto">
          <a:xfrm>
            <a:off x="4247671" y="3505200"/>
            <a:ext cx="40427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w</a:t>
            </a:r>
            <a:endParaRPr lang="en-US" sz="32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53</a:t>
            </a:fld>
            <a:endParaRPr lang="en-US" dirty="0">
              <a:latin typeface="Arial" pitchFamily="34" charset="0"/>
              <a:cs typeface="Arial" pitchFamily="34" charset="0"/>
            </a:endParaRPr>
          </a:p>
        </p:txBody>
      </p:sp>
      <p:cxnSp>
        <p:nvCxnSpPr>
          <p:cNvPr id="5" name="Straight Arrow Connector 4"/>
          <p:cNvCxnSpPr>
            <a:stCxn id="4" idx="3"/>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4"/>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5400000" flipH="1" flipV="1">
            <a:off x="4686300" y="2705100"/>
            <a:ext cx="76200" cy="4044016"/>
          </a:xfrm>
          <a:prstGeom prst="curvedConnector3">
            <a:avLst>
              <a:gd name="adj1" fmla="val -1986745"/>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40"/>
          <p:cNvSpPr txBox="1">
            <a:spLocks noChangeArrowheads="1"/>
          </p:cNvSpPr>
          <p:nvPr/>
        </p:nvSpPr>
        <p:spPr bwMode="auto">
          <a:xfrm>
            <a:off x="3866671" y="4194636"/>
            <a:ext cx="404278"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w</a:t>
            </a:r>
            <a:endParaRPr lang="en-US" sz="3200" dirty="0">
              <a:latin typeface="Arial" pitchFamily="34" charset="0"/>
              <a:cs typeface="Arial" pitchFamily="34" charset="0"/>
            </a:endParaRPr>
          </a:p>
        </p:txBody>
      </p:sp>
      <p:sp>
        <p:nvSpPr>
          <p:cNvPr id="18" name="TextBox 24"/>
          <p:cNvSpPr txBox="1">
            <a:spLocks noChangeArrowheads="1"/>
          </p:cNvSpPr>
          <p:nvPr/>
        </p:nvSpPr>
        <p:spPr bwMode="auto">
          <a:xfrm>
            <a:off x="5309261" y="4186535"/>
            <a:ext cx="40427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w</a:t>
            </a:r>
            <a:endParaRPr lang="en-US" sz="3200" dirty="0">
              <a:latin typeface="Arial" pitchFamily="34" charset="0"/>
              <a:cs typeface="Arial" pitchFamily="34" charset="0"/>
            </a:endParaRPr>
          </a:p>
        </p:txBody>
      </p:sp>
      <p:cxnSp>
        <p:nvCxnSpPr>
          <p:cNvPr id="19" name="Straight Arrow Connector 18"/>
          <p:cNvCxnSpPr/>
          <p:nvPr/>
        </p:nvCxnSpPr>
        <p:spPr>
          <a:xfrm rot="10800000">
            <a:off x="3352800" y="4495800"/>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257800" y="4419600"/>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5400000" flipH="1" flipV="1">
            <a:off x="4686300" y="3086100"/>
            <a:ext cx="76200" cy="3505200"/>
          </a:xfrm>
          <a:prstGeom prst="curvedConnector3">
            <a:avLst>
              <a:gd name="adj1" fmla="val -157164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2"/>
          <p:cNvSpPr txBox="1">
            <a:spLocks noChangeArrowheads="1"/>
          </p:cNvSpPr>
          <p:nvPr/>
        </p:nvSpPr>
        <p:spPr bwMode="auto">
          <a:xfrm>
            <a:off x="3919835" y="5511238"/>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cxnSp>
        <p:nvCxnSpPr>
          <p:cNvPr id="6" name="Straight Arrow Connector 5"/>
          <p:cNvCxnSpPr>
            <a:endCxn id="11" idx="3"/>
          </p:cNvCxnSpPr>
          <p:nvPr/>
        </p:nvCxnSpPr>
        <p:spPr bwMode="auto">
          <a:xfrm>
            <a:off x="3241208" y="4765208"/>
            <a:ext cx="1366184"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3" name="Straight Arrow Connector 12"/>
          <p:cNvCxnSpPr>
            <a:stCxn id="10" idx="3"/>
            <a:endCxn id="11" idx="5"/>
          </p:cNvCxnSpPr>
          <p:nvPr/>
        </p:nvCxnSpPr>
        <p:spPr bwMode="auto">
          <a:xfrm flipH="1">
            <a:off x="5146208" y="4689008"/>
            <a:ext cx="1061384"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8" name="TextBox 40"/>
          <p:cNvSpPr txBox="1">
            <a:spLocks noChangeArrowheads="1"/>
          </p:cNvSpPr>
          <p:nvPr/>
        </p:nvSpPr>
        <p:spPr bwMode="auto">
          <a:xfrm>
            <a:off x="5508979" y="4727108"/>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x</a:t>
            </a:r>
            <a:endParaRPr lang="en-US" sz="3200" dirty="0">
              <a:latin typeface="Arial" pitchFamily="34" charset="0"/>
              <a:cs typeface="Arial" pitchFamily="34" charset="0"/>
            </a:endParaRPr>
          </a:p>
        </p:txBody>
      </p:sp>
      <p:sp>
        <p:nvSpPr>
          <p:cNvPr id="29" name="TextBox 22"/>
          <p:cNvSpPr txBox="1">
            <a:spLocks noChangeArrowheads="1"/>
          </p:cNvSpPr>
          <p:nvPr/>
        </p:nvSpPr>
        <p:spPr bwMode="auto">
          <a:xfrm>
            <a:off x="3570557" y="4804564"/>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30" name="Oval 29"/>
          <p:cNvSpPr/>
          <p:nvPr/>
        </p:nvSpPr>
        <p:spPr>
          <a:xfrm>
            <a:off x="2590800" y="41148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tx1"/>
                </a:solidFill>
                <a:latin typeface="Arial" pitchFamily="34" charset="0"/>
                <a:cs typeface="Arial" pitchFamily="34" charset="0"/>
              </a:rPr>
              <a:t>1</a:t>
            </a:r>
            <a:endParaRPr lang="en-US" sz="2400" dirty="0">
              <a:solidFill>
                <a:schemeClr val="tx1"/>
              </a:solidFill>
              <a:latin typeface="Arial" pitchFamily="34" charset="0"/>
              <a:cs typeface="Arial" pitchFamily="34" charset="0"/>
            </a:endParaRPr>
          </a:p>
        </p:txBody>
      </p:sp>
      <p:sp>
        <p:nvSpPr>
          <p:cNvPr id="31" name="TextBox 30"/>
          <p:cNvSpPr txBox="1"/>
          <p:nvPr/>
        </p:nvSpPr>
        <p:spPr>
          <a:xfrm>
            <a:off x="1275915" y="4267200"/>
            <a:ext cx="1015279" cy="461665"/>
          </a:xfrm>
          <a:prstGeom prst="rect">
            <a:avLst/>
          </a:prstGeom>
          <a:solidFill>
            <a:srgbClr val="FFFF00"/>
          </a:solidFill>
        </p:spPr>
        <p:txBody>
          <a:bodyPr wrap="none" rtlCol="0">
            <a:spAutoFit/>
          </a:bodyPr>
          <a:lstStyle/>
          <a:p>
            <a:pPr>
              <a:buNone/>
            </a:pPr>
            <a:r>
              <a:rPr lang="en-US" sz="2400" dirty="0" smtClean="0">
                <a:latin typeface="Arial" pitchFamily="34" charset="0"/>
                <a:cs typeface="Arial" pitchFamily="34" charset="0"/>
              </a:rPr>
              <a:t>[</a:t>
            </a:r>
            <a:r>
              <a:rPr lang="en-US" sz="2400" dirty="0" err="1" smtClean="0">
                <a:latin typeface="Arial" pitchFamily="34" charset="0"/>
                <a:cs typeface="Arial" pitchFamily="34" charset="0"/>
              </a:rPr>
              <a:t>v,w,x</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32" name="TextBox 31"/>
          <p:cNvSpPr txBox="1"/>
          <p:nvPr/>
        </p:nvSpPr>
        <p:spPr>
          <a:xfrm>
            <a:off x="4233181" y="5043714"/>
            <a:ext cx="1015279" cy="461665"/>
          </a:xfrm>
          <a:prstGeom prst="rect">
            <a:avLst/>
          </a:prstGeom>
          <a:solidFill>
            <a:srgbClr val="FFFF00"/>
          </a:solidFill>
        </p:spPr>
        <p:txBody>
          <a:bodyPr wrap="none" rtlCol="0">
            <a:spAutoFit/>
          </a:bodyPr>
          <a:lstStyle/>
          <a:p>
            <a:pPr>
              <a:buNone/>
            </a:pPr>
            <a:r>
              <a:rPr lang="en-US" sz="2400" dirty="0" smtClean="0">
                <a:latin typeface="Arial" pitchFamily="34" charset="0"/>
                <a:cs typeface="Arial" pitchFamily="34" charset="0"/>
              </a:rPr>
              <a:t>[</a:t>
            </a:r>
            <a:r>
              <a:rPr lang="en-US" sz="2400" dirty="0" err="1" smtClean="0">
                <a:latin typeface="Arial" pitchFamily="34" charset="0"/>
                <a:cs typeface="Arial" pitchFamily="34" charset="0"/>
              </a:rPr>
              <a:t>v,w,x</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33" name="TextBox 32"/>
          <p:cNvSpPr txBox="1"/>
          <p:nvPr/>
        </p:nvSpPr>
        <p:spPr>
          <a:xfrm>
            <a:off x="6795001" y="4150192"/>
            <a:ext cx="1015279" cy="461665"/>
          </a:xfrm>
          <a:prstGeom prst="rect">
            <a:avLst/>
          </a:prstGeom>
          <a:solidFill>
            <a:srgbClr val="FFFF00"/>
          </a:solidFill>
        </p:spPr>
        <p:txBody>
          <a:bodyPr wrap="none" rtlCol="0">
            <a:spAutoFit/>
          </a:bodyPr>
          <a:lstStyle/>
          <a:p>
            <a:pPr>
              <a:buNone/>
            </a:pPr>
            <a:r>
              <a:rPr lang="en-US" sz="2400" dirty="0" smtClean="0">
                <a:latin typeface="Arial" pitchFamily="34" charset="0"/>
                <a:cs typeface="Arial" pitchFamily="34" charset="0"/>
              </a:rPr>
              <a:t>[</a:t>
            </a:r>
            <a:r>
              <a:rPr lang="en-US" sz="2400" dirty="0" err="1" smtClean="0">
                <a:latin typeface="Arial" pitchFamily="34" charset="0"/>
                <a:cs typeface="Arial" pitchFamily="34" charset="0"/>
              </a:rPr>
              <a:t>v,w,x</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34" name="Title 26"/>
          <p:cNvSpPr>
            <a:spLocks noGrp="1"/>
          </p:cNvSpPr>
          <p:nvPr>
            <p:ph type="title"/>
          </p:nvPr>
        </p:nvSpPr>
        <p:spPr>
          <a:xfrm>
            <a:off x="685800" y="304800"/>
            <a:ext cx="7772400" cy="1143000"/>
          </a:xfrm>
        </p:spPr>
        <p:txBody>
          <a:bodyPr>
            <a:normAutofit/>
          </a:bodyPr>
          <a:lstStyle/>
          <a:p>
            <a:pPr>
              <a:defRPr/>
            </a:pPr>
            <a:r>
              <a:rPr lang="en-US" dirty="0" smtClean="0">
                <a:latin typeface="Arial" pitchFamily="34" charset="0"/>
                <a:cs typeface="Arial" pitchFamily="34" charset="0"/>
              </a:rPr>
              <a:t>Broadcast</a:t>
            </a:r>
            <a:endParaRPr lang="en-US" dirty="0">
              <a:latin typeface="Arial" pitchFamily="34" charset="0"/>
              <a:cs typeface="Arial" pitchFamily="34" charset="0"/>
            </a:endParaRPr>
          </a:p>
        </p:txBody>
      </p:sp>
      <p:sp>
        <p:nvSpPr>
          <p:cNvPr id="35" name="TextBox 24"/>
          <p:cNvSpPr txBox="1">
            <a:spLocks noChangeArrowheads="1"/>
          </p:cNvSpPr>
          <p:nvPr/>
        </p:nvSpPr>
        <p:spPr bwMode="auto">
          <a:xfrm>
            <a:off x="5552181" y="3043535"/>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x</a:t>
            </a:r>
            <a:endParaRPr lang="en-US" sz="2400" dirty="0">
              <a:latin typeface="Arial" pitchFamily="34" charset="0"/>
              <a:cs typeface="Arial" pitchFamily="34" charset="0"/>
            </a:endParaRPr>
          </a:p>
        </p:txBody>
      </p:sp>
      <p:sp>
        <p:nvSpPr>
          <p:cNvPr id="37" name="TextBox 39"/>
          <p:cNvSpPr txBox="1">
            <a:spLocks noChangeArrowheads="1"/>
          </p:cNvSpPr>
          <p:nvPr/>
        </p:nvSpPr>
        <p:spPr bwMode="auto">
          <a:xfrm>
            <a:off x="5395242" y="6063343"/>
            <a:ext cx="338554" cy="461665"/>
          </a:xfrm>
          <a:prstGeom prst="rect">
            <a:avLst/>
          </a:prstGeom>
          <a:noFill/>
          <a:ln w="9525">
            <a:noFill/>
            <a:miter lim="800000"/>
            <a:headEnd/>
            <a:tailEnd/>
          </a:ln>
        </p:spPr>
        <p:txBody>
          <a:bodyPr wrap="none">
            <a:spAutoFit/>
          </a:bodyPr>
          <a:lstStyle/>
          <a:p>
            <a:pPr>
              <a:buNone/>
            </a:pPr>
            <a:r>
              <a:rPr lang="en-US" dirty="0" smtClean="0">
                <a:latin typeface="Arial" pitchFamily="34" charset="0"/>
                <a:cs typeface="Arial" pitchFamily="34" charset="0"/>
              </a:rPr>
              <a:t>x</a:t>
            </a:r>
            <a:endParaRPr lang="en-US" dirty="0">
              <a:latin typeface="Arial" pitchFamily="34" charset="0"/>
              <a:cs typeface="Arial" pitchFamily="34" charset="0"/>
            </a:endParaRPr>
          </a:p>
        </p:txBody>
      </p:sp>
    </p:spTree>
    <p:extLst>
      <p:ext uri="{BB962C8B-B14F-4D97-AF65-F5344CB8AC3E}">
        <p14:creationId xmlns:p14="http://schemas.microsoft.com/office/powerpoint/2010/main" val="22472422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91000" y="2133600"/>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bg1"/>
                </a:solidFill>
                <a:latin typeface="Arial" pitchFamily="34" charset="0"/>
                <a:cs typeface="Arial" pitchFamily="34" charset="0"/>
              </a:rPr>
              <a:t>S</a:t>
            </a:r>
            <a:endParaRPr lang="en-US" sz="2400" dirty="0">
              <a:solidFill>
                <a:schemeClr val="bg1"/>
              </a:solidFill>
              <a:latin typeface="Arial" pitchFamily="34" charset="0"/>
              <a:cs typeface="Arial" pitchFamily="34" charset="0"/>
            </a:endParaRPr>
          </a:p>
        </p:txBody>
      </p:sp>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tx1"/>
                </a:solidFill>
                <a:latin typeface="Arial" pitchFamily="34" charset="0"/>
                <a:cs typeface="Arial" pitchFamily="34" charset="0"/>
              </a:rPr>
              <a:t>3</a:t>
            </a:r>
            <a:endParaRPr lang="en-US" sz="2400"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a:solidFill>
                  <a:schemeClr val="tx1"/>
                </a:solidFill>
                <a:latin typeface="Arial" pitchFamily="34" charset="0"/>
                <a:cs typeface="Arial" pitchFamily="34" charset="0"/>
              </a:rPr>
              <a:t>2</a:t>
            </a:r>
            <a:endParaRPr lang="en-US" sz="2400">
              <a:solidFill>
                <a:schemeClr val="tx1"/>
              </a:solidFill>
              <a:latin typeface="Arial" pitchFamily="34" charset="0"/>
              <a:cs typeface="Arial" pitchFamily="34" charset="0"/>
            </a:endParaRPr>
          </a:p>
        </p:txBody>
      </p:sp>
      <p:sp>
        <p:nvSpPr>
          <p:cNvPr id="8201" name="TextBox 22"/>
          <p:cNvSpPr txBox="1">
            <a:spLocks noChangeArrowheads="1"/>
          </p:cNvSpPr>
          <p:nvPr/>
        </p:nvSpPr>
        <p:spPr bwMode="auto">
          <a:xfrm>
            <a:off x="3432714" y="3048000"/>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8202" name="TextBox 23"/>
          <p:cNvSpPr txBox="1">
            <a:spLocks noChangeArrowheads="1"/>
          </p:cNvSpPr>
          <p:nvPr/>
        </p:nvSpPr>
        <p:spPr bwMode="auto">
          <a:xfrm>
            <a:off x="4247671" y="3505200"/>
            <a:ext cx="40427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w</a:t>
            </a:r>
            <a:endParaRPr lang="en-US" sz="32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54</a:t>
            </a:fld>
            <a:endParaRPr lang="en-US" dirty="0">
              <a:latin typeface="Arial" pitchFamily="34" charset="0"/>
              <a:cs typeface="Arial" pitchFamily="34" charset="0"/>
            </a:endParaRPr>
          </a:p>
        </p:txBody>
      </p:sp>
      <p:cxnSp>
        <p:nvCxnSpPr>
          <p:cNvPr id="5" name="Straight Arrow Connector 4"/>
          <p:cNvCxnSpPr>
            <a:stCxn id="4" idx="3"/>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4"/>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5400000" flipH="1" flipV="1">
            <a:off x="4686300" y="2705100"/>
            <a:ext cx="76200" cy="4044016"/>
          </a:xfrm>
          <a:prstGeom prst="curvedConnector3">
            <a:avLst>
              <a:gd name="adj1" fmla="val -1986745"/>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40"/>
          <p:cNvSpPr txBox="1">
            <a:spLocks noChangeArrowheads="1"/>
          </p:cNvSpPr>
          <p:nvPr/>
        </p:nvSpPr>
        <p:spPr bwMode="auto">
          <a:xfrm>
            <a:off x="3866671" y="4194636"/>
            <a:ext cx="404278"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w</a:t>
            </a:r>
            <a:endParaRPr lang="en-US" sz="3200" dirty="0">
              <a:latin typeface="Arial" pitchFamily="34" charset="0"/>
              <a:cs typeface="Arial" pitchFamily="34" charset="0"/>
            </a:endParaRPr>
          </a:p>
        </p:txBody>
      </p:sp>
      <p:sp>
        <p:nvSpPr>
          <p:cNvPr id="18" name="TextBox 24"/>
          <p:cNvSpPr txBox="1">
            <a:spLocks noChangeArrowheads="1"/>
          </p:cNvSpPr>
          <p:nvPr/>
        </p:nvSpPr>
        <p:spPr bwMode="auto">
          <a:xfrm>
            <a:off x="5309261" y="4186535"/>
            <a:ext cx="40427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w</a:t>
            </a:r>
            <a:endParaRPr lang="en-US" sz="3200" dirty="0">
              <a:latin typeface="Arial" pitchFamily="34" charset="0"/>
              <a:cs typeface="Arial" pitchFamily="34" charset="0"/>
            </a:endParaRPr>
          </a:p>
        </p:txBody>
      </p:sp>
      <p:cxnSp>
        <p:nvCxnSpPr>
          <p:cNvPr id="19" name="Straight Arrow Connector 18"/>
          <p:cNvCxnSpPr/>
          <p:nvPr/>
        </p:nvCxnSpPr>
        <p:spPr>
          <a:xfrm rot="10800000">
            <a:off x="3352800" y="4495800"/>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257800" y="4419600"/>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5400000" flipH="1" flipV="1">
            <a:off x="4686300" y="3086100"/>
            <a:ext cx="76200" cy="3505200"/>
          </a:xfrm>
          <a:prstGeom prst="curvedConnector3">
            <a:avLst>
              <a:gd name="adj1" fmla="val -157164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2"/>
          <p:cNvSpPr txBox="1">
            <a:spLocks noChangeArrowheads="1"/>
          </p:cNvSpPr>
          <p:nvPr/>
        </p:nvSpPr>
        <p:spPr bwMode="auto">
          <a:xfrm>
            <a:off x="3919835" y="5511238"/>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cxnSp>
        <p:nvCxnSpPr>
          <p:cNvPr id="6" name="Straight Arrow Connector 5"/>
          <p:cNvCxnSpPr>
            <a:endCxn id="11" idx="3"/>
          </p:cNvCxnSpPr>
          <p:nvPr/>
        </p:nvCxnSpPr>
        <p:spPr bwMode="auto">
          <a:xfrm>
            <a:off x="3241208" y="4765208"/>
            <a:ext cx="1366184"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3" name="Straight Arrow Connector 12"/>
          <p:cNvCxnSpPr>
            <a:stCxn id="10" idx="3"/>
            <a:endCxn id="11" idx="5"/>
          </p:cNvCxnSpPr>
          <p:nvPr/>
        </p:nvCxnSpPr>
        <p:spPr bwMode="auto">
          <a:xfrm flipH="1">
            <a:off x="5146208" y="4689008"/>
            <a:ext cx="1061384"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8" name="TextBox 40"/>
          <p:cNvSpPr txBox="1">
            <a:spLocks noChangeArrowheads="1"/>
          </p:cNvSpPr>
          <p:nvPr/>
        </p:nvSpPr>
        <p:spPr bwMode="auto">
          <a:xfrm>
            <a:off x="5508979" y="4727108"/>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x</a:t>
            </a:r>
            <a:endParaRPr lang="en-US" sz="3200" dirty="0">
              <a:latin typeface="Arial" pitchFamily="34" charset="0"/>
              <a:cs typeface="Arial" pitchFamily="34" charset="0"/>
            </a:endParaRPr>
          </a:p>
        </p:txBody>
      </p:sp>
      <p:sp>
        <p:nvSpPr>
          <p:cNvPr id="29" name="TextBox 22"/>
          <p:cNvSpPr txBox="1">
            <a:spLocks noChangeArrowheads="1"/>
          </p:cNvSpPr>
          <p:nvPr/>
        </p:nvSpPr>
        <p:spPr bwMode="auto">
          <a:xfrm>
            <a:off x="3570557" y="4804564"/>
            <a:ext cx="338554"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v</a:t>
            </a:r>
            <a:endParaRPr lang="en-US" sz="3200" dirty="0">
              <a:latin typeface="Arial" pitchFamily="34" charset="0"/>
              <a:cs typeface="Arial" pitchFamily="34" charset="0"/>
            </a:endParaRPr>
          </a:p>
        </p:txBody>
      </p:sp>
      <p:sp>
        <p:nvSpPr>
          <p:cNvPr id="30" name="Oval 29"/>
          <p:cNvSpPr/>
          <p:nvPr/>
        </p:nvSpPr>
        <p:spPr>
          <a:xfrm>
            <a:off x="2590800" y="41148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3200" dirty="0">
                <a:solidFill>
                  <a:schemeClr val="tx1"/>
                </a:solidFill>
                <a:latin typeface="Arial" pitchFamily="34" charset="0"/>
                <a:cs typeface="Arial" pitchFamily="34" charset="0"/>
              </a:rPr>
              <a:t>1</a:t>
            </a:r>
            <a:endParaRPr lang="en-US" sz="2400" dirty="0">
              <a:solidFill>
                <a:schemeClr val="tx1"/>
              </a:solidFill>
              <a:latin typeface="Arial" pitchFamily="34" charset="0"/>
              <a:cs typeface="Arial" pitchFamily="34" charset="0"/>
            </a:endParaRPr>
          </a:p>
        </p:txBody>
      </p:sp>
      <p:sp>
        <p:nvSpPr>
          <p:cNvPr id="31" name="TextBox 30"/>
          <p:cNvSpPr txBox="1"/>
          <p:nvPr/>
        </p:nvSpPr>
        <p:spPr>
          <a:xfrm>
            <a:off x="1275915" y="4267200"/>
            <a:ext cx="1015279" cy="461665"/>
          </a:xfrm>
          <a:prstGeom prst="rect">
            <a:avLst/>
          </a:prstGeom>
          <a:solidFill>
            <a:srgbClr val="FFFF00"/>
          </a:solidFill>
        </p:spPr>
        <p:txBody>
          <a:bodyPr wrap="none" rtlCol="0">
            <a:spAutoFit/>
          </a:bodyPr>
          <a:lstStyle/>
          <a:p>
            <a:pPr>
              <a:buNone/>
            </a:pPr>
            <a:r>
              <a:rPr lang="en-US" sz="2400" dirty="0" smtClean="0">
                <a:latin typeface="Arial" pitchFamily="34" charset="0"/>
                <a:cs typeface="Arial" pitchFamily="34" charset="0"/>
              </a:rPr>
              <a:t>[</a:t>
            </a:r>
            <a:r>
              <a:rPr lang="en-US" sz="2400" dirty="0" err="1" smtClean="0">
                <a:latin typeface="Arial" pitchFamily="34" charset="0"/>
                <a:cs typeface="Arial" pitchFamily="34" charset="0"/>
              </a:rPr>
              <a:t>v,w,x</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32" name="TextBox 31"/>
          <p:cNvSpPr txBox="1"/>
          <p:nvPr/>
        </p:nvSpPr>
        <p:spPr>
          <a:xfrm>
            <a:off x="4233181" y="5043714"/>
            <a:ext cx="1015279" cy="461665"/>
          </a:xfrm>
          <a:prstGeom prst="rect">
            <a:avLst/>
          </a:prstGeom>
          <a:solidFill>
            <a:srgbClr val="FFFF00"/>
          </a:solidFill>
        </p:spPr>
        <p:txBody>
          <a:bodyPr wrap="none" rtlCol="0">
            <a:spAutoFit/>
          </a:bodyPr>
          <a:lstStyle/>
          <a:p>
            <a:pPr>
              <a:buNone/>
            </a:pPr>
            <a:r>
              <a:rPr lang="en-US" sz="2400" dirty="0" smtClean="0">
                <a:latin typeface="Arial" pitchFamily="34" charset="0"/>
                <a:cs typeface="Arial" pitchFamily="34" charset="0"/>
              </a:rPr>
              <a:t>[</a:t>
            </a:r>
            <a:r>
              <a:rPr lang="en-US" sz="2400" dirty="0" err="1" smtClean="0">
                <a:latin typeface="Arial" pitchFamily="34" charset="0"/>
                <a:cs typeface="Arial" pitchFamily="34" charset="0"/>
              </a:rPr>
              <a:t>v,w,x</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33" name="TextBox 32"/>
          <p:cNvSpPr txBox="1"/>
          <p:nvPr/>
        </p:nvSpPr>
        <p:spPr>
          <a:xfrm>
            <a:off x="6795001" y="4150192"/>
            <a:ext cx="1015279" cy="461665"/>
          </a:xfrm>
          <a:prstGeom prst="rect">
            <a:avLst/>
          </a:prstGeom>
          <a:solidFill>
            <a:srgbClr val="FFFF00"/>
          </a:solidFill>
        </p:spPr>
        <p:txBody>
          <a:bodyPr wrap="none" rtlCol="0">
            <a:spAutoFit/>
          </a:bodyPr>
          <a:lstStyle/>
          <a:p>
            <a:pPr>
              <a:buNone/>
            </a:pPr>
            <a:r>
              <a:rPr lang="en-US" sz="2400" dirty="0" smtClean="0">
                <a:latin typeface="Arial" pitchFamily="34" charset="0"/>
                <a:cs typeface="Arial" pitchFamily="34" charset="0"/>
              </a:rPr>
              <a:t>[</a:t>
            </a:r>
            <a:r>
              <a:rPr lang="en-US" sz="2400" dirty="0" err="1" smtClean="0">
                <a:latin typeface="Arial" pitchFamily="34" charset="0"/>
                <a:cs typeface="Arial" pitchFamily="34" charset="0"/>
              </a:rPr>
              <a:t>v,w,x</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34" name="TextBox 33"/>
          <p:cNvSpPr txBox="1"/>
          <p:nvPr/>
        </p:nvSpPr>
        <p:spPr>
          <a:xfrm>
            <a:off x="-25193" y="5601379"/>
            <a:ext cx="1795684" cy="1200329"/>
          </a:xfrm>
          <a:prstGeom prst="rect">
            <a:avLst/>
          </a:prstGeom>
          <a:solidFill>
            <a:srgbClr val="CCECFF"/>
          </a:solidFill>
        </p:spPr>
        <p:txBody>
          <a:bodyPr wrap="none" rtlCol="0">
            <a:spAutoFit/>
          </a:bodyPr>
          <a:lstStyle/>
          <a:p>
            <a:pPr>
              <a:buNone/>
            </a:pPr>
            <a:r>
              <a:rPr lang="en-US" sz="2400" dirty="0" smtClean="0">
                <a:latin typeface="Arial" pitchFamily="34" charset="0"/>
                <a:cs typeface="Arial" pitchFamily="34" charset="0"/>
              </a:rPr>
              <a:t>Vote</a:t>
            </a:r>
            <a:br>
              <a:rPr lang="en-US" sz="2400" dirty="0" smtClean="0">
                <a:latin typeface="Arial" pitchFamily="34" charset="0"/>
                <a:cs typeface="Arial" pitchFamily="34" charset="0"/>
              </a:rPr>
            </a:br>
            <a:r>
              <a:rPr lang="en-US" sz="2400" dirty="0" smtClean="0">
                <a:latin typeface="Arial" pitchFamily="34" charset="0"/>
                <a:cs typeface="Arial" pitchFamily="34" charset="0"/>
              </a:rPr>
              <a:t>identical at</a:t>
            </a:r>
            <a:br>
              <a:rPr lang="en-US" sz="2400" dirty="0" smtClean="0">
                <a:latin typeface="Arial" pitchFamily="34" charset="0"/>
                <a:cs typeface="Arial" pitchFamily="34" charset="0"/>
              </a:rPr>
            </a:br>
            <a:r>
              <a:rPr lang="en-US" sz="2400" dirty="0" smtClean="0">
                <a:latin typeface="Arial" pitchFamily="34" charset="0"/>
                <a:cs typeface="Arial" pitchFamily="34" charset="0"/>
              </a:rPr>
              <a:t>good nodes</a:t>
            </a:r>
          </a:p>
        </p:txBody>
      </p:sp>
      <p:sp>
        <p:nvSpPr>
          <p:cNvPr id="35" name="Title 26"/>
          <p:cNvSpPr>
            <a:spLocks noGrp="1"/>
          </p:cNvSpPr>
          <p:nvPr>
            <p:ph type="title"/>
          </p:nvPr>
        </p:nvSpPr>
        <p:spPr>
          <a:xfrm>
            <a:off x="685800" y="304800"/>
            <a:ext cx="7772400" cy="1143000"/>
          </a:xfrm>
        </p:spPr>
        <p:txBody>
          <a:bodyPr>
            <a:normAutofit/>
          </a:bodyPr>
          <a:lstStyle/>
          <a:p>
            <a:pPr>
              <a:defRPr/>
            </a:pPr>
            <a:r>
              <a:rPr lang="en-US" dirty="0" smtClean="0">
                <a:latin typeface="Arial" pitchFamily="34" charset="0"/>
                <a:cs typeface="Arial" pitchFamily="34" charset="0"/>
              </a:rPr>
              <a:t>Broadcast</a:t>
            </a:r>
            <a:endParaRPr lang="en-US" dirty="0">
              <a:latin typeface="Arial" pitchFamily="34" charset="0"/>
              <a:cs typeface="Arial" pitchFamily="34" charset="0"/>
            </a:endParaRPr>
          </a:p>
        </p:txBody>
      </p:sp>
      <p:sp>
        <p:nvSpPr>
          <p:cNvPr id="36" name="TextBox 24"/>
          <p:cNvSpPr txBox="1">
            <a:spLocks noChangeArrowheads="1"/>
          </p:cNvSpPr>
          <p:nvPr/>
        </p:nvSpPr>
        <p:spPr bwMode="auto">
          <a:xfrm>
            <a:off x="5552181" y="3043535"/>
            <a:ext cx="338554"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x</a:t>
            </a:r>
            <a:endParaRPr lang="en-US" sz="2400" dirty="0">
              <a:latin typeface="Arial" pitchFamily="34" charset="0"/>
              <a:cs typeface="Arial" pitchFamily="34" charset="0"/>
            </a:endParaRPr>
          </a:p>
        </p:txBody>
      </p:sp>
      <p:sp>
        <p:nvSpPr>
          <p:cNvPr id="38" name="TextBox 39"/>
          <p:cNvSpPr txBox="1">
            <a:spLocks noChangeArrowheads="1"/>
          </p:cNvSpPr>
          <p:nvPr/>
        </p:nvSpPr>
        <p:spPr bwMode="auto">
          <a:xfrm>
            <a:off x="5395242" y="6063343"/>
            <a:ext cx="338554" cy="461665"/>
          </a:xfrm>
          <a:prstGeom prst="rect">
            <a:avLst/>
          </a:prstGeom>
          <a:noFill/>
          <a:ln w="9525">
            <a:noFill/>
            <a:miter lim="800000"/>
            <a:headEnd/>
            <a:tailEnd/>
          </a:ln>
        </p:spPr>
        <p:txBody>
          <a:bodyPr wrap="none">
            <a:spAutoFit/>
          </a:bodyPr>
          <a:lstStyle/>
          <a:p>
            <a:pPr>
              <a:buNone/>
            </a:pPr>
            <a:r>
              <a:rPr lang="en-US" dirty="0" smtClean="0">
                <a:latin typeface="Arial" pitchFamily="34" charset="0"/>
                <a:cs typeface="Arial" pitchFamily="34" charset="0"/>
              </a:rPr>
              <a:t>x</a:t>
            </a:r>
            <a:endParaRPr lang="en-US" dirty="0">
              <a:latin typeface="Arial" pitchFamily="34" charset="0"/>
              <a:cs typeface="Arial" pitchFamily="34" charset="0"/>
            </a:endParaRPr>
          </a:p>
        </p:txBody>
      </p:sp>
    </p:spTree>
    <p:extLst>
      <p:ext uri="{BB962C8B-B14F-4D97-AF65-F5344CB8AC3E}">
        <p14:creationId xmlns:p14="http://schemas.microsoft.com/office/powerpoint/2010/main" val="2571058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a:t>
            </a:r>
            <a:r>
              <a:rPr lang="en-US" dirty="0" smtClean="0"/>
              <a:t>Bounds on Byzantine Consensus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solidFill>
                <a:srgbClr val="C00000"/>
              </a:solidFill>
            </a:endParaRPr>
          </a:p>
          <a:p>
            <a:r>
              <a:rPr lang="en-US" dirty="0" smtClean="0">
                <a:solidFill>
                  <a:srgbClr val="C00000"/>
                </a:solidFill>
              </a:rPr>
              <a:t>n ≥ 3f + 1</a:t>
            </a:r>
            <a:r>
              <a:rPr lang="en-US" dirty="0" smtClean="0"/>
              <a:t>   nodes to tolerate  f </a:t>
            </a:r>
            <a:r>
              <a:rPr lang="en-US" dirty="0"/>
              <a:t> </a:t>
            </a:r>
            <a:r>
              <a:rPr lang="en-US" dirty="0" smtClean="0"/>
              <a:t>failures</a:t>
            </a:r>
          </a:p>
          <a:p>
            <a:endParaRPr lang="en-US" dirty="0"/>
          </a:p>
          <a:p>
            <a:r>
              <a:rPr lang="en-US" dirty="0" smtClean="0"/>
              <a:t>Connectivity </a:t>
            </a:r>
            <a:r>
              <a:rPr lang="en-US" dirty="0">
                <a:solidFill>
                  <a:srgbClr val="C00000"/>
                </a:solidFill>
              </a:rPr>
              <a:t>≥ </a:t>
            </a:r>
            <a:r>
              <a:rPr lang="en-US" dirty="0" smtClean="0">
                <a:solidFill>
                  <a:srgbClr val="C00000"/>
                </a:solidFill>
              </a:rPr>
              <a:t>2f </a:t>
            </a:r>
            <a:r>
              <a:rPr lang="en-US" dirty="0">
                <a:solidFill>
                  <a:srgbClr val="C00000"/>
                </a:solidFill>
              </a:rPr>
              <a:t>+ </a:t>
            </a:r>
            <a:r>
              <a:rPr lang="en-US" dirty="0" smtClean="0">
                <a:solidFill>
                  <a:srgbClr val="C00000"/>
                </a:solidFill>
              </a:rPr>
              <a:t>1</a:t>
            </a:r>
            <a:endParaRPr lang="en-US" dirty="0" smtClean="0"/>
          </a:p>
          <a:p>
            <a:pPr marL="0" indent="0">
              <a:buNone/>
            </a:pPr>
            <a:endParaRPr lang="en-US" dirty="0" smtClean="0"/>
          </a:p>
          <a:p>
            <a:r>
              <a:rPr lang="el-GR" dirty="0" smtClean="0">
                <a:solidFill>
                  <a:srgbClr val="2E9246"/>
                </a:solidFill>
              </a:rPr>
              <a:t>Ω</a:t>
            </a:r>
            <a:r>
              <a:rPr lang="en-US" dirty="0" smtClean="0">
                <a:solidFill>
                  <a:srgbClr val="2E9246"/>
                </a:solidFill>
              </a:rPr>
              <a:t>(n</a:t>
            </a:r>
            <a:r>
              <a:rPr lang="en-US" baseline="30000" dirty="0" smtClean="0">
                <a:solidFill>
                  <a:srgbClr val="2E9246"/>
                </a:solidFill>
              </a:rPr>
              <a:t>2</a:t>
            </a:r>
            <a:r>
              <a:rPr lang="en-US" dirty="0" smtClean="0">
                <a:solidFill>
                  <a:srgbClr val="2E9246"/>
                </a:solidFill>
              </a:rPr>
              <a:t>)  messages </a:t>
            </a:r>
            <a:r>
              <a:rPr lang="en-US" dirty="0" smtClean="0"/>
              <a:t>in worst case</a:t>
            </a:r>
            <a:endParaRPr lang="en-US" dirty="0"/>
          </a:p>
          <a:p>
            <a:endParaRPr lang="en-US" dirty="0" smtClean="0"/>
          </a:p>
          <a:p>
            <a:r>
              <a:rPr lang="en-US" dirty="0" smtClean="0">
                <a:solidFill>
                  <a:schemeClr val="accent2">
                    <a:lumMod val="75000"/>
                  </a:schemeClr>
                </a:solidFill>
              </a:rPr>
              <a:t>f+1 rounds </a:t>
            </a:r>
            <a:r>
              <a:rPr lang="en-US" dirty="0" smtClean="0"/>
              <a:t>of communication</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55</a:t>
            </a:fld>
            <a:endParaRPr lang="en-US"/>
          </a:p>
        </p:txBody>
      </p:sp>
    </p:spTree>
    <p:extLst>
      <p:ext uri="{BB962C8B-B14F-4D97-AF65-F5344CB8AC3E}">
        <p14:creationId xmlns:p14="http://schemas.microsoft.com/office/powerpoint/2010/main" val="28553568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Ω</a:t>
            </a:r>
            <a:r>
              <a:rPr lang="en-US" dirty="0"/>
              <a:t>(n</a:t>
            </a:r>
            <a:r>
              <a:rPr lang="en-US" baseline="30000" dirty="0"/>
              <a:t>2</a:t>
            </a:r>
            <a:r>
              <a:rPr lang="en-US" dirty="0" smtClean="0"/>
              <a:t>) Message Complexity</a:t>
            </a:r>
            <a:endParaRPr lang="en-US" dirty="0"/>
          </a:p>
        </p:txBody>
      </p:sp>
      <p:sp>
        <p:nvSpPr>
          <p:cNvPr id="3" name="Content Placeholder 2"/>
          <p:cNvSpPr>
            <a:spLocks noGrp="1"/>
          </p:cNvSpPr>
          <p:nvPr>
            <p:ph idx="1"/>
          </p:nvPr>
        </p:nvSpPr>
        <p:spPr/>
        <p:txBody>
          <a:bodyPr/>
          <a:lstStyle/>
          <a:p>
            <a:endParaRPr lang="en-US" dirty="0" smtClean="0">
              <a:sym typeface="Wingdings" pitchFamily="2" charset="2"/>
            </a:endParaRPr>
          </a:p>
          <a:p>
            <a:r>
              <a:rPr lang="en-US" dirty="0" smtClean="0">
                <a:sym typeface="Wingdings" pitchFamily="2" charset="2"/>
              </a:rPr>
              <a:t>Each message at least 1 bit</a:t>
            </a:r>
            <a:endParaRPr lang="en-US" dirty="0">
              <a:sym typeface="Wingdings" pitchFamily="2" charset="2"/>
            </a:endParaRPr>
          </a:p>
          <a:p>
            <a:endParaRPr lang="en-US" dirty="0" smtClean="0">
              <a:sym typeface="Wingdings" pitchFamily="2" charset="2"/>
            </a:endParaRPr>
          </a:p>
          <a:p>
            <a:r>
              <a:rPr lang="el-GR" dirty="0" smtClean="0"/>
              <a:t>Ω</a:t>
            </a:r>
            <a:r>
              <a:rPr lang="en-US" dirty="0"/>
              <a:t>(n</a:t>
            </a:r>
            <a:r>
              <a:rPr lang="en-US" baseline="30000" dirty="0"/>
              <a:t>2</a:t>
            </a:r>
            <a:r>
              <a:rPr lang="en-US" dirty="0"/>
              <a:t>) </a:t>
            </a:r>
            <a:r>
              <a:rPr lang="en-US" dirty="0" smtClean="0"/>
              <a:t> bits </a:t>
            </a:r>
            <a:r>
              <a:rPr lang="en-US" dirty="0"/>
              <a:t> </a:t>
            </a:r>
            <a:r>
              <a:rPr lang="en-US" dirty="0" smtClean="0"/>
              <a:t>  “communication complexity”   to agree on just 1 bit value</a:t>
            </a:r>
          </a:p>
          <a:p>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56</a:t>
            </a:fld>
            <a:endParaRPr lang="en-US"/>
          </a:p>
        </p:txBody>
      </p:sp>
    </p:spTree>
    <p:extLst>
      <p:ext uri="{BB962C8B-B14F-4D97-AF65-F5344CB8AC3E}">
        <p14:creationId xmlns:p14="http://schemas.microsoft.com/office/powerpoint/2010/main" val="20183583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 we do better?</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DB4A4FE-C508-445A-BEEA-5241DB609F5F}" type="slidenum">
              <a:rPr lang="en-US" smtClean="0"/>
              <a:pPr>
                <a:defRPr/>
              </a:pPr>
              <a:t>57</a:t>
            </a:fld>
            <a:endParaRPr lang="en-US"/>
          </a:p>
        </p:txBody>
      </p:sp>
    </p:spTree>
    <p:extLst>
      <p:ext uri="{BB962C8B-B14F-4D97-AF65-F5344CB8AC3E}">
        <p14:creationId xmlns:p14="http://schemas.microsoft.com/office/powerpoint/2010/main" val="344224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Overhead</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Two solutions:</a:t>
            </a:r>
          </a:p>
          <a:p>
            <a:pPr marL="0" indent="0">
              <a:buNone/>
            </a:pPr>
            <a:endParaRPr lang="en-US" dirty="0" smtClean="0"/>
          </a:p>
          <a:p>
            <a:r>
              <a:rPr lang="en-US" dirty="0" smtClean="0"/>
              <a:t>Probabilistically correct consensus (single instance)</a:t>
            </a:r>
          </a:p>
          <a:p>
            <a:endParaRPr lang="en-US" dirty="0"/>
          </a:p>
          <a:p>
            <a:r>
              <a:rPr lang="en-US" dirty="0" smtClean="0"/>
              <a:t>Amortizing cost over many instances of consensus</a:t>
            </a:r>
            <a:endParaRPr lang="en-US" dirty="0"/>
          </a:p>
          <a:p>
            <a:pPr lvl="1"/>
            <a:r>
              <a:rPr lang="en-US" dirty="0" smtClean="0"/>
              <a:t>We will illustrate this approach for multi-valued consensus</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58</a:t>
            </a:fld>
            <a:endParaRPr lang="en-US"/>
          </a:p>
        </p:txBody>
      </p:sp>
    </p:spTree>
    <p:extLst>
      <p:ext uri="{BB962C8B-B14F-4D97-AF65-F5344CB8AC3E}">
        <p14:creationId xmlns:p14="http://schemas.microsoft.com/office/powerpoint/2010/main" val="1704841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LSP Algorithm</a:t>
            </a:r>
            <a:endParaRPr lang="en-US" dirty="0"/>
          </a:p>
        </p:txBody>
      </p:sp>
      <p:sp>
        <p:nvSpPr>
          <p:cNvPr id="3" name="Content Placeholder 2"/>
          <p:cNvSpPr>
            <a:spLocks noGrp="1"/>
          </p:cNvSpPr>
          <p:nvPr>
            <p:ph idx="1"/>
          </p:nvPr>
        </p:nvSpPr>
        <p:spPr>
          <a:xfrm>
            <a:off x="188685" y="1524000"/>
            <a:ext cx="8606971" cy="4572000"/>
          </a:xfrm>
        </p:spPr>
        <p:txBody>
          <a:bodyPr/>
          <a:lstStyle/>
          <a:p>
            <a:r>
              <a:rPr lang="en-US" dirty="0" smtClean="0"/>
              <a:t>Replication code</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59</a:t>
            </a:fld>
            <a:endParaRPr lang="en-US"/>
          </a:p>
        </p:txBody>
      </p:sp>
      <p:sp>
        <p:nvSpPr>
          <p:cNvPr id="27" name="Oval 26"/>
          <p:cNvSpPr/>
          <p:nvPr/>
        </p:nvSpPr>
        <p:spPr>
          <a:xfrm>
            <a:off x="4191000" y="2133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a:solidFill>
                  <a:schemeClr val="tx1"/>
                </a:solidFill>
              </a:rPr>
              <a:t>S</a:t>
            </a:r>
            <a:endParaRPr lang="en-US">
              <a:solidFill>
                <a:schemeClr val="tx1"/>
              </a:solidFill>
            </a:endParaRPr>
          </a:p>
        </p:txBody>
      </p:sp>
      <p:sp>
        <p:nvSpPr>
          <p:cNvPr id="28" name="Oval 27"/>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rPr>
              <a:t>3</a:t>
            </a:r>
            <a:endParaRPr lang="en-US" dirty="0">
              <a:solidFill>
                <a:schemeClr val="tx1"/>
              </a:solidFill>
            </a:endParaRPr>
          </a:p>
        </p:txBody>
      </p:sp>
      <p:sp>
        <p:nvSpPr>
          <p:cNvPr id="29" name="Oval 28"/>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a:solidFill>
                  <a:schemeClr val="tx1"/>
                </a:solidFill>
              </a:rPr>
              <a:t>2</a:t>
            </a:r>
            <a:endParaRPr lang="en-US">
              <a:solidFill>
                <a:schemeClr val="tx1"/>
              </a:solidFill>
            </a:endParaRPr>
          </a:p>
        </p:txBody>
      </p:sp>
      <p:sp>
        <p:nvSpPr>
          <p:cNvPr id="30" name="Oval 29"/>
          <p:cNvSpPr/>
          <p:nvPr/>
        </p:nvSpPr>
        <p:spPr>
          <a:xfrm>
            <a:off x="2590800" y="4114800"/>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a:solidFill>
                  <a:schemeClr val="bg1"/>
                </a:solidFill>
              </a:rPr>
              <a:t>1</a:t>
            </a:r>
            <a:endParaRPr lang="en-US">
              <a:solidFill>
                <a:schemeClr val="bg1"/>
              </a:solidFill>
            </a:endParaRPr>
          </a:p>
        </p:txBody>
      </p:sp>
      <p:sp>
        <p:nvSpPr>
          <p:cNvPr id="31" name="TextBox 22"/>
          <p:cNvSpPr txBox="1">
            <a:spLocks noChangeArrowheads="1"/>
          </p:cNvSpPr>
          <p:nvPr/>
        </p:nvSpPr>
        <p:spPr bwMode="auto">
          <a:xfrm>
            <a:off x="3439927" y="3048000"/>
            <a:ext cx="333746" cy="461665"/>
          </a:xfrm>
          <a:prstGeom prst="rect">
            <a:avLst/>
          </a:prstGeom>
          <a:noFill/>
          <a:ln w="9525">
            <a:noFill/>
            <a:miter lim="800000"/>
            <a:headEnd/>
            <a:tailEnd/>
          </a:ln>
        </p:spPr>
        <p:txBody>
          <a:bodyPr wrap="none">
            <a:spAutoFit/>
          </a:bodyPr>
          <a:lstStyle/>
          <a:p>
            <a:pPr>
              <a:buNone/>
            </a:pPr>
            <a:r>
              <a:rPr lang="en-US" dirty="0"/>
              <a:t>v</a:t>
            </a:r>
            <a:endParaRPr lang="en-US" sz="2400" dirty="0"/>
          </a:p>
        </p:txBody>
      </p:sp>
      <p:sp>
        <p:nvSpPr>
          <p:cNvPr id="32" name="TextBox 23"/>
          <p:cNvSpPr txBox="1">
            <a:spLocks noChangeArrowheads="1"/>
          </p:cNvSpPr>
          <p:nvPr/>
        </p:nvSpPr>
        <p:spPr bwMode="auto">
          <a:xfrm>
            <a:off x="4278128" y="3505200"/>
            <a:ext cx="333746" cy="461665"/>
          </a:xfrm>
          <a:prstGeom prst="rect">
            <a:avLst/>
          </a:prstGeom>
          <a:noFill/>
          <a:ln w="9525">
            <a:noFill/>
            <a:miter lim="800000"/>
            <a:headEnd/>
            <a:tailEnd/>
          </a:ln>
        </p:spPr>
        <p:txBody>
          <a:bodyPr wrap="none">
            <a:spAutoFit/>
          </a:bodyPr>
          <a:lstStyle/>
          <a:p>
            <a:pPr>
              <a:buNone/>
            </a:pPr>
            <a:r>
              <a:rPr lang="en-US" dirty="0"/>
              <a:t>v</a:t>
            </a:r>
            <a:endParaRPr lang="en-US" sz="2400" dirty="0"/>
          </a:p>
        </p:txBody>
      </p:sp>
      <p:sp>
        <p:nvSpPr>
          <p:cNvPr id="33" name="TextBox 24"/>
          <p:cNvSpPr txBox="1">
            <a:spLocks noChangeArrowheads="1"/>
          </p:cNvSpPr>
          <p:nvPr/>
        </p:nvSpPr>
        <p:spPr bwMode="auto">
          <a:xfrm>
            <a:off x="6054540" y="3124200"/>
            <a:ext cx="333746" cy="461665"/>
          </a:xfrm>
          <a:prstGeom prst="rect">
            <a:avLst/>
          </a:prstGeom>
          <a:noFill/>
          <a:ln w="9525">
            <a:noFill/>
            <a:miter lim="800000"/>
            <a:headEnd/>
            <a:tailEnd/>
          </a:ln>
        </p:spPr>
        <p:txBody>
          <a:bodyPr wrap="none">
            <a:spAutoFit/>
          </a:bodyPr>
          <a:lstStyle/>
          <a:p>
            <a:pPr>
              <a:buNone/>
            </a:pPr>
            <a:r>
              <a:rPr lang="en-US" sz="2400" dirty="0" smtClean="0"/>
              <a:t>v</a:t>
            </a:r>
            <a:endParaRPr lang="en-US" sz="2400" dirty="0"/>
          </a:p>
        </p:txBody>
      </p:sp>
      <p:cxnSp>
        <p:nvCxnSpPr>
          <p:cNvPr id="34" name="Straight Arrow Connector 33"/>
          <p:cNvCxnSpPr>
            <a:stCxn id="27" idx="3"/>
            <a:endCxn id="30" idx="7"/>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7" idx="4"/>
            <a:endCxn id="29"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7" idx="5"/>
            <a:endCxn id="28"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22"/>
          <p:cNvSpPr txBox="1">
            <a:spLocks noChangeArrowheads="1"/>
          </p:cNvSpPr>
          <p:nvPr/>
        </p:nvSpPr>
        <p:spPr bwMode="auto">
          <a:xfrm>
            <a:off x="3185406" y="2041574"/>
            <a:ext cx="973343" cy="461665"/>
          </a:xfrm>
          <a:prstGeom prst="rect">
            <a:avLst/>
          </a:prstGeom>
          <a:noFill/>
          <a:ln w="9525">
            <a:noFill/>
            <a:miter lim="800000"/>
            <a:headEnd/>
            <a:tailEnd/>
          </a:ln>
        </p:spPr>
        <p:txBody>
          <a:bodyPr wrap="none">
            <a:spAutoFit/>
          </a:bodyPr>
          <a:lstStyle/>
          <a:p>
            <a:pPr>
              <a:buNone/>
            </a:pPr>
            <a:r>
              <a:rPr lang="en-US" dirty="0"/>
              <a:t> </a:t>
            </a:r>
            <a:r>
              <a:rPr lang="en-US" dirty="0" smtClean="0"/>
              <a:t>      v</a:t>
            </a:r>
            <a:endParaRPr lang="en-US" sz="2400" dirty="0"/>
          </a:p>
        </p:txBody>
      </p:sp>
      <p:cxnSp>
        <p:nvCxnSpPr>
          <p:cNvPr id="38" name="Curved Connector 37"/>
          <p:cNvCxnSpPr/>
          <p:nvPr/>
        </p:nvCxnSpPr>
        <p:spPr>
          <a:xfrm rot="5400000" flipH="1" flipV="1">
            <a:off x="4686300" y="2705100"/>
            <a:ext cx="76200" cy="4044016"/>
          </a:xfrm>
          <a:prstGeom prst="curvedConnector3">
            <a:avLst>
              <a:gd name="adj1" fmla="val -1986745"/>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9"/>
          <p:cNvSpPr txBox="1">
            <a:spLocks noChangeArrowheads="1"/>
          </p:cNvSpPr>
          <p:nvPr/>
        </p:nvSpPr>
        <p:spPr bwMode="auto">
          <a:xfrm>
            <a:off x="5410470" y="6063343"/>
            <a:ext cx="333746" cy="461665"/>
          </a:xfrm>
          <a:prstGeom prst="rect">
            <a:avLst/>
          </a:prstGeom>
          <a:noFill/>
          <a:ln w="9525">
            <a:noFill/>
            <a:miter lim="800000"/>
            <a:headEnd/>
            <a:tailEnd/>
          </a:ln>
        </p:spPr>
        <p:txBody>
          <a:bodyPr wrap="none">
            <a:spAutoFit/>
          </a:bodyPr>
          <a:lstStyle/>
          <a:p>
            <a:pPr>
              <a:buNone/>
            </a:pPr>
            <a:r>
              <a:rPr lang="en-US" sz="2400" dirty="0" smtClean="0"/>
              <a:t>v</a:t>
            </a:r>
            <a:endParaRPr lang="en-US" sz="2400" dirty="0"/>
          </a:p>
        </p:txBody>
      </p:sp>
      <p:sp>
        <p:nvSpPr>
          <p:cNvPr id="40" name="TextBox 40"/>
          <p:cNvSpPr txBox="1">
            <a:spLocks noChangeArrowheads="1"/>
          </p:cNvSpPr>
          <p:nvPr/>
        </p:nvSpPr>
        <p:spPr bwMode="auto">
          <a:xfrm>
            <a:off x="3897128" y="4194636"/>
            <a:ext cx="333746" cy="461665"/>
          </a:xfrm>
          <a:prstGeom prst="rect">
            <a:avLst/>
          </a:prstGeom>
          <a:noFill/>
          <a:ln w="9525">
            <a:noFill/>
            <a:miter lim="800000"/>
            <a:headEnd/>
            <a:tailEnd/>
          </a:ln>
        </p:spPr>
        <p:txBody>
          <a:bodyPr wrap="none">
            <a:spAutoFit/>
          </a:bodyPr>
          <a:lstStyle/>
          <a:p>
            <a:pPr>
              <a:buNone/>
            </a:pPr>
            <a:r>
              <a:rPr lang="en-US" dirty="0"/>
              <a:t>v</a:t>
            </a:r>
            <a:endParaRPr lang="en-US" sz="2400" dirty="0"/>
          </a:p>
        </p:txBody>
      </p:sp>
      <p:sp>
        <p:nvSpPr>
          <p:cNvPr id="41" name="TextBox 24"/>
          <p:cNvSpPr txBox="1">
            <a:spLocks noChangeArrowheads="1"/>
          </p:cNvSpPr>
          <p:nvPr/>
        </p:nvSpPr>
        <p:spPr bwMode="auto">
          <a:xfrm>
            <a:off x="5339718" y="4186535"/>
            <a:ext cx="333745" cy="461665"/>
          </a:xfrm>
          <a:prstGeom prst="rect">
            <a:avLst/>
          </a:prstGeom>
          <a:noFill/>
          <a:ln w="9525">
            <a:noFill/>
            <a:miter lim="800000"/>
            <a:headEnd/>
            <a:tailEnd/>
          </a:ln>
        </p:spPr>
        <p:txBody>
          <a:bodyPr wrap="none">
            <a:spAutoFit/>
          </a:bodyPr>
          <a:lstStyle/>
          <a:p>
            <a:pPr>
              <a:buNone/>
            </a:pPr>
            <a:r>
              <a:rPr lang="en-US" sz="2400" dirty="0" smtClean="0"/>
              <a:t>v</a:t>
            </a:r>
            <a:endParaRPr lang="en-US" sz="2400" dirty="0"/>
          </a:p>
        </p:txBody>
      </p:sp>
      <p:cxnSp>
        <p:nvCxnSpPr>
          <p:cNvPr id="42" name="Straight Arrow Connector 41"/>
          <p:cNvCxnSpPr/>
          <p:nvPr/>
        </p:nvCxnSpPr>
        <p:spPr>
          <a:xfrm rot="10800000">
            <a:off x="3352800" y="4495800"/>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257800" y="4419600"/>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5400000" flipH="1" flipV="1">
            <a:off x="4686300" y="3086100"/>
            <a:ext cx="76200" cy="3505200"/>
          </a:xfrm>
          <a:prstGeom prst="curvedConnector3">
            <a:avLst>
              <a:gd name="adj1" fmla="val -157164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Box 22"/>
          <p:cNvSpPr txBox="1">
            <a:spLocks noChangeArrowheads="1"/>
          </p:cNvSpPr>
          <p:nvPr/>
        </p:nvSpPr>
        <p:spPr bwMode="auto">
          <a:xfrm>
            <a:off x="3920636" y="5511238"/>
            <a:ext cx="346570" cy="461665"/>
          </a:xfrm>
          <a:prstGeom prst="rect">
            <a:avLst/>
          </a:prstGeom>
          <a:noFill/>
          <a:ln w="9525">
            <a:noFill/>
            <a:miter lim="800000"/>
            <a:headEnd/>
            <a:tailEnd/>
          </a:ln>
        </p:spPr>
        <p:txBody>
          <a:bodyPr wrap="none">
            <a:spAutoFit/>
          </a:bodyPr>
          <a:lstStyle/>
          <a:p>
            <a:pPr>
              <a:buNone/>
            </a:pPr>
            <a:r>
              <a:rPr lang="en-US" sz="2400" dirty="0" smtClean="0">
                <a:solidFill>
                  <a:srgbClr val="FF0000"/>
                </a:solidFill>
              </a:rPr>
              <a:t>?</a:t>
            </a:r>
            <a:endParaRPr lang="en-US" sz="2400" dirty="0">
              <a:solidFill>
                <a:srgbClr val="FF0000"/>
              </a:solidFill>
            </a:endParaRPr>
          </a:p>
        </p:txBody>
      </p:sp>
      <p:cxnSp>
        <p:nvCxnSpPr>
          <p:cNvPr id="46" name="Straight Arrow Connector 45"/>
          <p:cNvCxnSpPr>
            <a:stCxn id="30" idx="5"/>
            <a:endCxn id="29" idx="3"/>
          </p:cNvCxnSpPr>
          <p:nvPr/>
        </p:nvCxnSpPr>
        <p:spPr bwMode="auto">
          <a:xfrm>
            <a:off x="3241208" y="4765208"/>
            <a:ext cx="1366184"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7" name="Straight Arrow Connector 46"/>
          <p:cNvCxnSpPr>
            <a:stCxn id="28" idx="3"/>
            <a:endCxn id="29" idx="5"/>
          </p:cNvCxnSpPr>
          <p:nvPr/>
        </p:nvCxnSpPr>
        <p:spPr bwMode="auto">
          <a:xfrm flipH="1">
            <a:off x="5146208" y="4689008"/>
            <a:ext cx="1061384"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48" name="TextBox 40"/>
          <p:cNvSpPr txBox="1">
            <a:spLocks noChangeArrowheads="1"/>
          </p:cNvSpPr>
          <p:nvPr/>
        </p:nvSpPr>
        <p:spPr bwMode="auto">
          <a:xfrm>
            <a:off x="5535428" y="4727108"/>
            <a:ext cx="333746" cy="461665"/>
          </a:xfrm>
          <a:prstGeom prst="rect">
            <a:avLst/>
          </a:prstGeom>
          <a:noFill/>
          <a:ln w="9525">
            <a:noFill/>
            <a:miter lim="800000"/>
            <a:headEnd/>
            <a:tailEnd/>
          </a:ln>
        </p:spPr>
        <p:txBody>
          <a:bodyPr wrap="none">
            <a:spAutoFit/>
          </a:bodyPr>
          <a:lstStyle/>
          <a:p>
            <a:pPr>
              <a:buNone/>
            </a:pPr>
            <a:r>
              <a:rPr lang="en-US" dirty="0"/>
              <a:t>v</a:t>
            </a:r>
            <a:endParaRPr lang="en-US" sz="2400" dirty="0"/>
          </a:p>
        </p:txBody>
      </p:sp>
      <p:sp>
        <p:nvSpPr>
          <p:cNvPr id="49" name="TextBox 22"/>
          <p:cNvSpPr txBox="1">
            <a:spLocks noChangeArrowheads="1"/>
          </p:cNvSpPr>
          <p:nvPr/>
        </p:nvSpPr>
        <p:spPr bwMode="auto">
          <a:xfrm>
            <a:off x="3571358" y="4804564"/>
            <a:ext cx="346570" cy="461665"/>
          </a:xfrm>
          <a:prstGeom prst="rect">
            <a:avLst/>
          </a:prstGeom>
          <a:noFill/>
          <a:ln w="9525">
            <a:noFill/>
            <a:miter lim="800000"/>
            <a:headEnd/>
            <a:tailEnd/>
          </a:ln>
        </p:spPr>
        <p:txBody>
          <a:bodyPr wrap="none">
            <a:spAutoFit/>
          </a:bodyPr>
          <a:lstStyle/>
          <a:p>
            <a:pPr>
              <a:buNone/>
            </a:pPr>
            <a:r>
              <a:rPr lang="en-US" sz="2400" dirty="0" smtClean="0">
                <a:solidFill>
                  <a:srgbClr val="FF0000"/>
                </a:solidFill>
              </a:rPr>
              <a:t>?</a:t>
            </a:r>
            <a:endParaRPr lang="en-US" sz="2400" dirty="0">
              <a:solidFill>
                <a:srgbClr val="FF0000"/>
              </a:solidFill>
            </a:endParaRPr>
          </a:p>
        </p:txBody>
      </p:sp>
      <p:cxnSp>
        <p:nvCxnSpPr>
          <p:cNvPr id="52" name="Straight Connector 51"/>
          <p:cNvCxnSpPr/>
          <p:nvPr/>
        </p:nvCxnSpPr>
        <p:spPr bwMode="auto">
          <a:xfrm>
            <a:off x="3069294" y="3095172"/>
            <a:ext cx="3036007" cy="0"/>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56" name="Straight Connector 55"/>
          <p:cNvCxnSpPr/>
          <p:nvPr/>
        </p:nvCxnSpPr>
        <p:spPr bwMode="auto">
          <a:xfrm>
            <a:off x="5869174" y="3585865"/>
            <a:ext cx="0" cy="2708310"/>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4041956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Faces of Consensus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Commit or abort ?</a:t>
            </a:r>
          </a:p>
          <a:p>
            <a:endParaRPr lang="en-US" dirty="0" smtClean="0"/>
          </a:p>
          <a:p>
            <a:endParaRPr lang="en-US" dirty="0"/>
          </a:p>
          <a:p>
            <a:endParaRPr lang="en-US" dirty="0" smtClean="0"/>
          </a:p>
          <a:p>
            <a:r>
              <a:rPr lang="en-US" dirty="0" smtClean="0">
                <a:solidFill>
                  <a:srgbClr val="C90000"/>
                </a:solidFill>
              </a:rPr>
              <a:t>Network of databases …</a:t>
            </a:r>
          </a:p>
          <a:p>
            <a:pPr marL="0" indent="0">
              <a:buNone/>
            </a:pPr>
            <a:endParaRPr lang="en-US" dirty="0" smtClean="0">
              <a:solidFill>
                <a:srgbClr val="C90000"/>
              </a:solidFill>
            </a:endParaRPr>
          </a:p>
          <a:p>
            <a:pPr marL="0" indent="0">
              <a:buNone/>
            </a:pPr>
            <a:r>
              <a:rPr lang="en-US" dirty="0">
                <a:solidFill>
                  <a:srgbClr val="C90000"/>
                </a:solidFill>
              </a:rPr>
              <a:t>	</a:t>
            </a:r>
            <a:r>
              <a:rPr lang="en-US" dirty="0" smtClean="0">
                <a:solidFill>
                  <a:srgbClr val="C90000"/>
                </a:solidFill>
              </a:rPr>
              <a:t>	agree on a common action</a:t>
            </a:r>
            <a:endParaRPr lang="en-US" dirty="0">
              <a:solidFill>
                <a:srgbClr val="C90000"/>
              </a:solidFill>
            </a:endParaRPr>
          </a:p>
        </p:txBody>
      </p:sp>
      <p:pic>
        <p:nvPicPr>
          <p:cNvPr id="17412" name="Picture 4" descr="C:\Users\Nitin\AppData\Local\Microsoft\Windows\Temporary Internet Files\Content.IE5\5GTERP5G\MP9004004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0060" y="2128315"/>
            <a:ext cx="2563940" cy="253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1549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Multi-Valued Consensus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L-bit inputs</a:t>
            </a:r>
          </a:p>
          <a:p>
            <a:pPr marL="0" indent="0">
              <a:buNone/>
            </a:pPr>
            <a:endParaRPr lang="en-US" dirty="0"/>
          </a:p>
          <a:p>
            <a:r>
              <a:rPr lang="en-US" dirty="0" smtClean="0"/>
              <a:t>Agreement: All nodes must agree</a:t>
            </a:r>
          </a:p>
          <a:p>
            <a:endParaRPr lang="en-US" dirty="0"/>
          </a:p>
          <a:p>
            <a:r>
              <a:rPr lang="en-US" dirty="0" smtClean="0"/>
              <a:t>Validity:  If all fault-free nodes have same input,</a:t>
            </a:r>
            <a:br>
              <a:rPr lang="en-US" dirty="0" smtClean="0"/>
            </a:br>
            <a:r>
              <a:rPr lang="en-US" dirty="0" smtClean="0"/>
              <a:t>			output is that input</a:t>
            </a:r>
            <a:br>
              <a:rPr lang="en-US" dirty="0" smtClean="0"/>
            </a:br>
            <a:r>
              <a:rPr lang="en-US" dirty="0" smtClean="0"/>
              <a:t>	        else output may be any value</a:t>
            </a:r>
          </a:p>
          <a:p>
            <a:endParaRPr lang="en-US" dirty="0"/>
          </a:p>
          <a:p>
            <a:r>
              <a:rPr lang="en-US" dirty="0" smtClean="0"/>
              <a:t>Termination</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60</a:t>
            </a:fld>
            <a:endParaRPr lang="en-US"/>
          </a:p>
        </p:txBody>
      </p:sp>
    </p:spTree>
    <p:extLst>
      <p:ext uri="{BB962C8B-B14F-4D97-AF65-F5344CB8AC3E}">
        <p14:creationId xmlns:p14="http://schemas.microsoft.com/office/powerpoint/2010/main" val="37890741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L-bit inputs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2E9246"/>
                </a:solidFill>
                <a:sym typeface="Wingdings" pitchFamily="2" charset="2"/>
              </a:rPr>
              <a:t>Potential solution:  </a:t>
            </a:r>
            <a:r>
              <a:rPr lang="en-US" dirty="0" smtClean="0">
                <a:sym typeface="Wingdings" pitchFamily="2" charset="2"/>
              </a:rPr>
              <a:t>Agree on each bit separately</a:t>
            </a:r>
            <a:endParaRPr lang="en-US" dirty="0">
              <a:sym typeface="Wingdings" pitchFamily="2" charset="2"/>
            </a:endParaRPr>
          </a:p>
          <a:p>
            <a:pPr marL="0" indent="0">
              <a:buNone/>
            </a:pPr>
            <a:endParaRPr lang="en-US" dirty="0">
              <a:sym typeface="Wingdings" pitchFamily="2" charset="2"/>
            </a:endParaRPr>
          </a:p>
          <a:p>
            <a:pPr marL="0" indent="0">
              <a:buNone/>
            </a:pPr>
            <a:r>
              <a:rPr lang="en-US" dirty="0" smtClean="0">
                <a:sym typeface="Wingdings" pitchFamily="2" charset="2"/>
              </a:rPr>
              <a:t> </a:t>
            </a:r>
            <a:r>
              <a:rPr lang="el-GR" dirty="0" smtClean="0"/>
              <a:t>Ω</a:t>
            </a:r>
            <a:r>
              <a:rPr lang="en-US" dirty="0" smtClean="0"/>
              <a:t>(n</a:t>
            </a:r>
            <a:r>
              <a:rPr lang="en-US" baseline="30000" dirty="0" smtClean="0"/>
              <a:t>2</a:t>
            </a:r>
            <a:r>
              <a:rPr lang="en-US" dirty="0"/>
              <a:t> </a:t>
            </a:r>
            <a:r>
              <a:rPr lang="en-US" dirty="0" smtClean="0"/>
              <a:t>L)  bits  communication complexity</a:t>
            </a:r>
          </a:p>
          <a:p>
            <a:pPr marL="0" indent="0">
              <a:buNone/>
            </a:pPr>
            <a:endParaRPr lang="en-US" dirty="0" smtClean="0"/>
          </a:p>
          <a:p>
            <a:pPr marL="0" indent="0">
              <a:buNone/>
            </a:pPr>
            <a:r>
              <a:rPr lang="en-US" dirty="0" smtClean="0">
                <a:sym typeface="Wingdings" pitchFamily="2" charset="2"/>
              </a:rPr>
              <a:t> </a:t>
            </a:r>
            <a:r>
              <a:rPr lang="el-GR" dirty="0"/>
              <a:t>Ω</a:t>
            </a:r>
            <a:r>
              <a:rPr lang="en-US" dirty="0" smtClean="0"/>
              <a:t>(n</a:t>
            </a:r>
            <a:r>
              <a:rPr lang="en-US" baseline="30000" dirty="0" smtClean="0"/>
              <a:t>2</a:t>
            </a:r>
            <a:r>
              <a:rPr lang="en-US" dirty="0" smtClean="0"/>
              <a:t>)  bits communication complexity</a:t>
            </a:r>
            <a:br>
              <a:rPr lang="en-US" dirty="0" smtClean="0"/>
            </a:br>
            <a:r>
              <a:rPr lang="en-US" dirty="0" smtClean="0"/>
              <a:t>			</a:t>
            </a:r>
            <a:r>
              <a:rPr lang="en-US" dirty="0" smtClean="0">
                <a:solidFill>
                  <a:srgbClr val="FF0000"/>
                </a:solidFill>
              </a:rPr>
              <a:t>per agreed bit</a:t>
            </a:r>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61</a:t>
            </a:fld>
            <a:endParaRPr lang="en-US"/>
          </a:p>
        </p:txBody>
      </p:sp>
    </p:spTree>
    <p:extLst>
      <p:ext uri="{BB962C8B-B14F-4D97-AF65-F5344CB8AC3E}">
        <p14:creationId xmlns:p14="http://schemas.microsoft.com/office/powerpoint/2010/main" val="38162155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67124" y="4821945"/>
            <a:ext cx="7285957" cy="798286"/>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smtClean="0"/>
              <a:t>L-bit inputs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2E9246"/>
                </a:solidFill>
                <a:sym typeface="Wingdings" pitchFamily="2" charset="2"/>
              </a:rPr>
              <a:t>Potential solution:  </a:t>
            </a:r>
            <a:r>
              <a:rPr lang="en-US" dirty="0" smtClean="0">
                <a:sym typeface="Wingdings" pitchFamily="2" charset="2"/>
              </a:rPr>
              <a:t>Agree on each bit separately</a:t>
            </a:r>
            <a:endParaRPr lang="en-US" dirty="0">
              <a:sym typeface="Wingdings" pitchFamily="2" charset="2"/>
            </a:endParaRPr>
          </a:p>
          <a:p>
            <a:pPr marL="0" indent="0">
              <a:buNone/>
            </a:pPr>
            <a:endParaRPr lang="en-US" dirty="0">
              <a:sym typeface="Wingdings" pitchFamily="2" charset="2"/>
            </a:endParaRPr>
          </a:p>
          <a:p>
            <a:pPr marL="0" indent="0">
              <a:buNone/>
            </a:pPr>
            <a:r>
              <a:rPr lang="en-US" dirty="0" smtClean="0">
                <a:sym typeface="Wingdings" pitchFamily="2" charset="2"/>
              </a:rPr>
              <a:t> </a:t>
            </a:r>
            <a:r>
              <a:rPr lang="el-GR" dirty="0" smtClean="0"/>
              <a:t>Ω</a:t>
            </a:r>
            <a:r>
              <a:rPr lang="en-US" dirty="0" smtClean="0"/>
              <a:t>(n</a:t>
            </a:r>
            <a:r>
              <a:rPr lang="en-US" baseline="30000" dirty="0" smtClean="0"/>
              <a:t>2</a:t>
            </a:r>
            <a:r>
              <a:rPr lang="en-US" dirty="0"/>
              <a:t> </a:t>
            </a:r>
            <a:r>
              <a:rPr lang="en-US" dirty="0" smtClean="0"/>
              <a:t>L)  bits  communication complexity</a:t>
            </a:r>
          </a:p>
          <a:p>
            <a:pPr marL="0" indent="0">
              <a:buNone/>
            </a:pPr>
            <a:endParaRPr lang="en-US" dirty="0" smtClean="0"/>
          </a:p>
          <a:p>
            <a:pPr marL="0" indent="0">
              <a:buNone/>
            </a:pPr>
            <a:r>
              <a:rPr lang="en-US" dirty="0" smtClean="0">
                <a:sym typeface="Wingdings" pitchFamily="2" charset="2"/>
              </a:rPr>
              <a:t> </a:t>
            </a:r>
            <a:r>
              <a:rPr lang="el-GR" dirty="0"/>
              <a:t>Ω</a:t>
            </a:r>
            <a:r>
              <a:rPr lang="en-US" dirty="0" smtClean="0"/>
              <a:t>(n</a:t>
            </a:r>
            <a:r>
              <a:rPr lang="en-US" baseline="30000" dirty="0" smtClean="0"/>
              <a:t>2</a:t>
            </a:r>
            <a:r>
              <a:rPr lang="en-US" dirty="0" smtClean="0"/>
              <a:t>)  bits communication complexity</a:t>
            </a:r>
            <a:br>
              <a:rPr lang="en-US" dirty="0" smtClean="0"/>
            </a:br>
            <a:r>
              <a:rPr lang="en-US" dirty="0" smtClean="0"/>
              <a:t>			</a:t>
            </a:r>
            <a:r>
              <a:rPr lang="en-US" dirty="0" smtClean="0">
                <a:solidFill>
                  <a:srgbClr val="FF0000"/>
                </a:solidFill>
              </a:rPr>
              <a:t>per agreed bit</a:t>
            </a:r>
          </a:p>
          <a:p>
            <a:pPr marL="0" indent="0">
              <a:buNone/>
            </a:pPr>
            <a:endParaRPr lang="en-US" dirty="0"/>
          </a:p>
          <a:p>
            <a:pPr marL="0" indent="0">
              <a:buNone/>
            </a:pPr>
            <a:endParaRPr lang="en-US" dirty="0" smtClean="0"/>
          </a:p>
          <a:p>
            <a:pPr marL="0" indent="0">
              <a:buNone/>
            </a:pPr>
            <a:r>
              <a:rPr lang="en-US" dirty="0" smtClean="0"/>
              <a:t>Possible to achieve O(n) per agreed bit for large L</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62</a:t>
            </a:fld>
            <a:endParaRPr lang="en-US"/>
          </a:p>
        </p:txBody>
      </p:sp>
    </p:spTree>
    <p:extLst>
      <p:ext uri="{BB962C8B-B14F-4D97-AF65-F5344CB8AC3E}">
        <p14:creationId xmlns:p14="http://schemas.microsoft.com/office/powerpoint/2010/main" val="34019448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a:t>
            </a:r>
            <a:endParaRPr lang="en-US" dirty="0"/>
          </a:p>
        </p:txBody>
      </p:sp>
      <p:sp>
        <p:nvSpPr>
          <p:cNvPr id="3" name="Content Placeholder 2"/>
          <p:cNvSpPr>
            <a:spLocks noGrp="1"/>
          </p:cNvSpPr>
          <p:nvPr>
            <p:ph idx="1"/>
          </p:nvPr>
        </p:nvSpPr>
        <p:spPr>
          <a:xfrm>
            <a:off x="685800" y="1524000"/>
            <a:ext cx="8108576" cy="4572000"/>
          </a:xfrm>
        </p:spPr>
        <p:txBody>
          <a:bodyPr/>
          <a:lstStyle/>
          <a:p>
            <a:endParaRPr lang="en-US" dirty="0" smtClean="0"/>
          </a:p>
          <a:p>
            <a:r>
              <a:rPr lang="en-US" dirty="0" smtClean="0"/>
              <a:t>Make the common case </a:t>
            </a:r>
            <a:r>
              <a:rPr lang="en-US" dirty="0" smtClean="0"/>
              <a:t>fast</a:t>
            </a:r>
          </a:p>
          <a:p>
            <a:pPr lvl="1"/>
            <a:r>
              <a:rPr lang="en-US" i="1" dirty="0" smtClean="0"/>
              <a:t>Common </a:t>
            </a:r>
            <a:r>
              <a:rPr lang="en-US" i="1" dirty="0" smtClean="0"/>
              <a:t>case:</a:t>
            </a:r>
            <a:r>
              <a:rPr lang="en-US" dirty="0" smtClean="0"/>
              <a:t>   No failure</a:t>
            </a:r>
          </a:p>
          <a:p>
            <a:pPr marL="0" indent="0">
              <a:buNone/>
            </a:pPr>
            <a:endParaRPr lang="en-US" dirty="0"/>
          </a:p>
          <a:p>
            <a:r>
              <a:rPr lang="en-US" dirty="0" smtClean="0"/>
              <a:t>Failure </a:t>
            </a:r>
            <a:r>
              <a:rPr lang="en-US" dirty="0" smtClean="0">
                <a:solidFill>
                  <a:srgbClr val="1C941E"/>
                </a:solidFill>
              </a:rPr>
              <a:t>detection </a:t>
            </a:r>
            <a:r>
              <a:rPr lang="en-US" dirty="0" smtClean="0"/>
              <a:t>in “normal” </a:t>
            </a:r>
            <a:r>
              <a:rPr lang="en-US" dirty="0" smtClean="0"/>
              <a:t>operation, </a:t>
            </a:r>
            <a:r>
              <a:rPr lang="en-US" dirty="0" smtClean="0">
                <a:solidFill>
                  <a:srgbClr val="C00000"/>
                </a:solidFill>
              </a:rPr>
              <a:t>not </a:t>
            </a:r>
            <a:r>
              <a:rPr lang="en-US" dirty="0" smtClean="0">
                <a:solidFill>
                  <a:srgbClr val="C00000"/>
                </a:solidFill>
              </a:rPr>
              <a:t>tolerance</a:t>
            </a:r>
          </a:p>
          <a:p>
            <a:endParaRPr lang="en-US" dirty="0"/>
          </a:p>
          <a:p>
            <a:r>
              <a:rPr lang="en-US" dirty="0" smtClean="0"/>
              <a:t>Learn from past </a:t>
            </a:r>
            <a:r>
              <a:rPr lang="en-US" dirty="0" smtClean="0"/>
              <a:t>misbehavior, and </a:t>
            </a:r>
            <a:r>
              <a:rPr lang="en-US" dirty="0" smtClean="0"/>
              <a:t>adapt</a:t>
            </a:r>
            <a:br>
              <a:rPr lang="en-US" dirty="0" smtClean="0"/>
            </a:br>
            <a:endParaRPr lang="en-US" dirty="0"/>
          </a:p>
          <a:p>
            <a:pPr marL="0" indent="0">
              <a:buNone/>
            </a:pPr>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63</a:t>
            </a:fld>
            <a:endParaRPr lang="en-US"/>
          </a:p>
        </p:txBody>
      </p:sp>
    </p:spTree>
    <p:extLst>
      <p:ext uri="{BB962C8B-B14F-4D97-AF65-F5344CB8AC3E}">
        <p14:creationId xmlns:p14="http://schemas.microsoft.com/office/powerpoint/2010/main" val="38507617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itchFamily="34" charset="0"/>
                <a:cs typeface="Arial" pitchFamily="34" charset="0"/>
              </a:rPr>
              <a:t>M</a:t>
            </a:r>
            <a:r>
              <a:rPr lang="en-US" dirty="0" smtClean="0">
                <a:latin typeface="Arial" pitchFamily="34" charset="0"/>
                <a:cs typeface="Arial" pitchFamily="34" charset="0"/>
              </a:rPr>
              <a:t>ake Common </a:t>
            </a:r>
            <a:r>
              <a:rPr lang="en-US" dirty="0">
                <a:latin typeface="Arial" pitchFamily="34" charset="0"/>
                <a:cs typeface="Arial" pitchFamily="34" charset="0"/>
              </a:rPr>
              <a:t>C</a:t>
            </a:r>
            <a:r>
              <a:rPr lang="en-US" dirty="0" smtClean="0">
                <a:latin typeface="Arial" pitchFamily="34" charset="0"/>
                <a:cs typeface="Arial" pitchFamily="34" charset="0"/>
              </a:rPr>
              <a:t>ase </a:t>
            </a:r>
            <a:r>
              <a:rPr lang="en-US" dirty="0">
                <a:latin typeface="Arial" pitchFamily="34" charset="0"/>
                <a:cs typeface="Arial" pitchFamily="34" charset="0"/>
              </a:rPr>
              <a:t>F</a:t>
            </a:r>
            <a:r>
              <a:rPr lang="en-US" dirty="0" smtClean="0">
                <a:latin typeface="Arial" pitchFamily="34" charset="0"/>
                <a:cs typeface="Arial" pitchFamily="34" charset="0"/>
              </a:rPr>
              <a:t>ast</a:t>
            </a:r>
            <a:endParaRPr lang="en-US" dirty="0">
              <a:latin typeface="Arial" pitchFamily="34" charset="0"/>
              <a:cs typeface="Arial" pitchFamily="34" charset="0"/>
            </a:endParaRPr>
          </a:p>
        </p:txBody>
      </p:sp>
      <p:sp>
        <p:nvSpPr>
          <p:cNvPr id="4" name="Oval 3"/>
          <p:cNvSpPr/>
          <p:nvPr/>
        </p:nvSpPr>
        <p:spPr>
          <a:xfrm>
            <a:off x="4191000" y="2133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Arial" pitchFamily="34" charset="0"/>
                <a:cs typeface="Arial" pitchFamily="34" charset="0"/>
              </a:rPr>
              <a:t>S</a:t>
            </a:r>
            <a:endParaRPr lang="en-US" dirty="0">
              <a:solidFill>
                <a:schemeClr val="tx1"/>
              </a:solidFill>
              <a:latin typeface="Arial" pitchFamily="34" charset="0"/>
              <a:cs typeface="Arial" pitchFamily="34" charset="0"/>
            </a:endParaRPr>
          </a:p>
        </p:txBody>
      </p:sp>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2</a:t>
            </a:r>
            <a:endParaRPr lang="en-US" dirty="0">
              <a:solidFill>
                <a:schemeClr val="tx1"/>
              </a:solidFill>
              <a:latin typeface="Arial" pitchFamily="34" charset="0"/>
              <a:cs typeface="Arial" pitchFamily="34" charset="0"/>
            </a:endParaRPr>
          </a:p>
        </p:txBody>
      </p:sp>
      <p:sp>
        <p:nvSpPr>
          <p:cNvPr id="12" name="Oval 11"/>
          <p:cNvSpPr/>
          <p:nvPr/>
        </p:nvSpPr>
        <p:spPr>
          <a:xfrm>
            <a:off x="2590800" y="41148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accent4"/>
                </a:solidFill>
                <a:latin typeface="Arial" pitchFamily="34" charset="0"/>
                <a:cs typeface="Arial" pitchFamily="34" charset="0"/>
              </a:rPr>
              <a:t>1</a:t>
            </a:r>
            <a:endParaRPr lang="en-US" dirty="0">
              <a:solidFill>
                <a:schemeClr val="accent4"/>
              </a:solidFill>
              <a:latin typeface="Arial" pitchFamily="34" charset="0"/>
              <a:cs typeface="Arial" pitchFamily="34" charset="0"/>
            </a:endParaRPr>
          </a:p>
        </p:txBody>
      </p:sp>
      <p:sp>
        <p:nvSpPr>
          <p:cNvPr id="9226" name="TextBox 22"/>
          <p:cNvSpPr txBox="1">
            <a:spLocks noChangeArrowheads="1"/>
          </p:cNvSpPr>
          <p:nvPr/>
        </p:nvSpPr>
        <p:spPr bwMode="auto">
          <a:xfrm>
            <a:off x="3428706" y="3048000"/>
            <a:ext cx="35618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a</a:t>
            </a:r>
          </a:p>
        </p:txBody>
      </p:sp>
      <p:sp>
        <p:nvSpPr>
          <p:cNvPr id="9227" name="TextBox 23"/>
          <p:cNvSpPr txBox="1">
            <a:spLocks noChangeArrowheads="1"/>
          </p:cNvSpPr>
          <p:nvPr/>
        </p:nvSpPr>
        <p:spPr bwMode="auto">
          <a:xfrm>
            <a:off x="4261296" y="3505200"/>
            <a:ext cx="367409"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b</a:t>
            </a:r>
          </a:p>
        </p:txBody>
      </p:sp>
      <p:sp>
        <p:nvSpPr>
          <p:cNvPr id="9228" name="TextBox 24"/>
          <p:cNvSpPr txBox="1">
            <a:spLocks noChangeArrowheads="1"/>
          </p:cNvSpPr>
          <p:nvPr/>
        </p:nvSpPr>
        <p:spPr bwMode="auto">
          <a:xfrm>
            <a:off x="5867790" y="3124200"/>
            <a:ext cx="707246"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a+b</a:t>
            </a:r>
          </a:p>
        </p:txBody>
      </p:sp>
      <p:sp>
        <p:nvSpPr>
          <p:cNvPr id="3" name="Slide Number Placeholder 2"/>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64</a:t>
            </a:fld>
            <a:endParaRPr lang="en-US" dirty="0">
              <a:latin typeface="Arial" pitchFamily="34" charset="0"/>
              <a:cs typeface="Arial" pitchFamily="34" charset="0"/>
            </a:endParaRPr>
          </a:p>
        </p:txBody>
      </p:sp>
      <p:cxnSp>
        <p:nvCxnSpPr>
          <p:cNvPr id="6" name="Straight Arrow Connector 5"/>
          <p:cNvCxnSpPr>
            <a:stCxn id="4" idx="3"/>
            <a:endCxn id="12" idx="7"/>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4"/>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5"/>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97897" y="1890498"/>
            <a:ext cx="1999906" cy="830997"/>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Two-bit value</a:t>
            </a:r>
            <a:br>
              <a:rPr lang="en-US" dirty="0" smtClean="0">
                <a:latin typeface="Arial" pitchFamily="34" charset="0"/>
                <a:cs typeface="Arial" pitchFamily="34" charset="0"/>
              </a:rPr>
            </a:br>
            <a:r>
              <a:rPr lang="en-US" dirty="0" smtClean="0">
                <a:latin typeface="Arial" pitchFamily="34" charset="0"/>
                <a:cs typeface="Arial" pitchFamily="34" charset="0"/>
              </a:rPr>
              <a:t>a, b</a:t>
            </a:r>
            <a:endParaRPr lang="en-US" dirty="0">
              <a:latin typeface="Arial" pitchFamily="34" charset="0"/>
              <a:cs typeface="Arial" pitchFamily="34" charset="0"/>
            </a:endParaRPr>
          </a:p>
        </p:txBody>
      </p:sp>
    </p:spTree>
    <p:extLst>
      <p:ext uri="{BB962C8B-B14F-4D97-AF65-F5344CB8AC3E}">
        <p14:creationId xmlns:p14="http://schemas.microsoft.com/office/powerpoint/2010/main" val="23368691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Arial" pitchFamily="34" charset="0"/>
                <a:cs typeface="Arial" pitchFamily="34" charset="0"/>
              </a:rPr>
              <a:t>Make Common Case Fast</a:t>
            </a:r>
            <a:endParaRPr lang="en-US" dirty="0">
              <a:latin typeface="Arial" pitchFamily="34" charset="0"/>
              <a:cs typeface="Arial" pitchFamily="34" charset="0"/>
            </a:endParaRPr>
          </a:p>
        </p:txBody>
      </p:sp>
      <p:sp>
        <p:nvSpPr>
          <p:cNvPr id="4" name="Oval 3"/>
          <p:cNvSpPr/>
          <p:nvPr/>
        </p:nvSpPr>
        <p:spPr>
          <a:xfrm>
            <a:off x="4191000" y="2133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Arial" pitchFamily="34" charset="0"/>
                <a:cs typeface="Arial" pitchFamily="34" charset="0"/>
              </a:rPr>
              <a:t>S</a:t>
            </a:r>
            <a:endParaRPr lang="en-US" dirty="0">
              <a:solidFill>
                <a:schemeClr val="tx1"/>
              </a:solidFill>
              <a:latin typeface="Arial" pitchFamily="34" charset="0"/>
              <a:cs typeface="Arial" pitchFamily="34" charset="0"/>
            </a:endParaRPr>
          </a:p>
        </p:txBody>
      </p:sp>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2</a:t>
            </a:r>
            <a:endParaRPr lang="en-US" dirty="0">
              <a:solidFill>
                <a:schemeClr val="tx1"/>
              </a:solidFill>
              <a:latin typeface="Arial" pitchFamily="34" charset="0"/>
              <a:cs typeface="Arial" pitchFamily="34" charset="0"/>
            </a:endParaRPr>
          </a:p>
        </p:txBody>
      </p:sp>
      <p:sp>
        <p:nvSpPr>
          <p:cNvPr id="12" name="Oval 11"/>
          <p:cNvSpPr/>
          <p:nvPr/>
        </p:nvSpPr>
        <p:spPr>
          <a:xfrm>
            <a:off x="2590800" y="41148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accent4"/>
                </a:solidFill>
                <a:latin typeface="Arial" pitchFamily="34" charset="0"/>
                <a:cs typeface="Arial" pitchFamily="34" charset="0"/>
              </a:rPr>
              <a:t>1</a:t>
            </a:r>
            <a:endParaRPr lang="en-US" dirty="0">
              <a:solidFill>
                <a:schemeClr val="accent4"/>
              </a:solidFill>
              <a:latin typeface="Arial" pitchFamily="34" charset="0"/>
              <a:cs typeface="Arial" pitchFamily="34" charset="0"/>
            </a:endParaRPr>
          </a:p>
        </p:txBody>
      </p:sp>
      <p:sp>
        <p:nvSpPr>
          <p:cNvPr id="9226" name="TextBox 22"/>
          <p:cNvSpPr txBox="1">
            <a:spLocks noChangeArrowheads="1"/>
          </p:cNvSpPr>
          <p:nvPr/>
        </p:nvSpPr>
        <p:spPr bwMode="auto">
          <a:xfrm>
            <a:off x="3428706" y="3048000"/>
            <a:ext cx="35618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a</a:t>
            </a:r>
          </a:p>
        </p:txBody>
      </p:sp>
      <p:sp>
        <p:nvSpPr>
          <p:cNvPr id="9227" name="TextBox 23"/>
          <p:cNvSpPr txBox="1">
            <a:spLocks noChangeArrowheads="1"/>
          </p:cNvSpPr>
          <p:nvPr/>
        </p:nvSpPr>
        <p:spPr bwMode="auto">
          <a:xfrm>
            <a:off x="4261296" y="3505200"/>
            <a:ext cx="367409"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b</a:t>
            </a:r>
          </a:p>
        </p:txBody>
      </p:sp>
      <p:sp>
        <p:nvSpPr>
          <p:cNvPr id="9228" name="TextBox 24"/>
          <p:cNvSpPr txBox="1">
            <a:spLocks noChangeArrowheads="1"/>
          </p:cNvSpPr>
          <p:nvPr/>
        </p:nvSpPr>
        <p:spPr bwMode="auto">
          <a:xfrm>
            <a:off x="5867790" y="3124200"/>
            <a:ext cx="707246"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a+b</a:t>
            </a:r>
          </a:p>
        </p:txBody>
      </p:sp>
      <p:cxnSp>
        <p:nvCxnSpPr>
          <p:cNvPr id="37" name="Curved Connector 36"/>
          <p:cNvCxnSpPr>
            <a:stCxn id="12" idx="3"/>
            <a:endCxn id="10" idx="5"/>
          </p:cNvCxnSpPr>
          <p:nvPr/>
        </p:nvCxnSpPr>
        <p:spPr>
          <a:xfrm rot="5400000" flipH="1" flipV="1">
            <a:off x="4686300" y="2705100"/>
            <a:ext cx="76200" cy="4044016"/>
          </a:xfrm>
          <a:prstGeom prst="curvedConnector3">
            <a:avLst>
              <a:gd name="adj1" fmla="val -1986745"/>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232" name="TextBox 40"/>
          <p:cNvSpPr txBox="1">
            <a:spLocks noChangeArrowheads="1"/>
          </p:cNvSpPr>
          <p:nvPr/>
        </p:nvSpPr>
        <p:spPr bwMode="auto">
          <a:xfrm>
            <a:off x="3764184" y="4209150"/>
            <a:ext cx="367409"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b</a:t>
            </a:r>
          </a:p>
        </p:txBody>
      </p:sp>
      <p:sp>
        <p:nvSpPr>
          <p:cNvPr id="3" name="Slide Number Placeholder 2"/>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65</a:t>
            </a:fld>
            <a:endParaRPr lang="en-US" dirty="0">
              <a:latin typeface="Arial" pitchFamily="34" charset="0"/>
              <a:cs typeface="Arial" pitchFamily="34" charset="0"/>
            </a:endParaRPr>
          </a:p>
        </p:txBody>
      </p:sp>
      <p:cxnSp>
        <p:nvCxnSpPr>
          <p:cNvPr id="6" name="Straight Arrow Connector 5"/>
          <p:cNvCxnSpPr>
            <a:stCxn id="4" idx="3"/>
            <a:endCxn id="12" idx="7"/>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4"/>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5"/>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24"/>
          <p:cNvSpPr txBox="1">
            <a:spLocks noChangeArrowheads="1"/>
          </p:cNvSpPr>
          <p:nvPr/>
        </p:nvSpPr>
        <p:spPr bwMode="auto">
          <a:xfrm>
            <a:off x="5322887" y="4186535"/>
            <a:ext cx="367408"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b</a:t>
            </a:r>
            <a:endParaRPr lang="en-US" sz="2400" dirty="0">
              <a:latin typeface="Arial" pitchFamily="34" charset="0"/>
              <a:cs typeface="Arial" pitchFamily="34" charset="0"/>
            </a:endParaRPr>
          </a:p>
        </p:txBody>
      </p:sp>
      <p:cxnSp>
        <p:nvCxnSpPr>
          <p:cNvPr id="25" name="Straight Arrow Connector 24"/>
          <p:cNvCxnSpPr>
            <a:stCxn id="11" idx="2"/>
            <a:endCxn id="12" idx="6"/>
          </p:cNvCxnSpPr>
          <p:nvPr/>
        </p:nvCxnSpPr>
        <p:spPr>
          <a:xfrm rot="10800000">
            <a:off x="3352800" y="4495800"/>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6"/>
            <a:endCxn id="10" idx="2"/>
          </p:cNvCxnSpPr>
          <p:nvPr/>
        </p:nvCxnSpPr>
        <p:spPr>
          <a:xfrm flipV="1">
            <a:off x="5257800" y="4419600"/>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12" idx="4"/>
            <a:endCxn id="10" idx="4"/>
          </p:cNvCxnSpPr>
          <p:nvPr/>
        </p:nvCxnSpPr>
        <p:spPr>
          <a:xfrm rot="5400000" flipH="1" flipV="1">
            <a:off x="4686300" y="3086100"/>
            <a:ext cx="76200" cy="3505200"/>
          </a:xfrm>
          <a:prstGeom prst="curvedConnector3">
            <a:avLst>
              <a:gd name="adj1" fmla="val -157164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97897" y="1890498"/>
            <a:ext cx="1999906" cy="830997"/>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Two-bit value</a:t>
            </a:r>
            <a:br>
              <a:rPr lang="en-US" dirty="0" smtClean="0">
                <a:latin typeface="Arial" pitchFamily="34" charset="0"/>
                <a:cs typeface="Arial" pitchFamily="34" charset="0"/>
              </a:rPr>
            </a:br>
            <a:r>
              <a:rPr lang="en-US" dirty="0" smtClean="0">
                <a:latin typeface="Arial" pitchFamily="34" charset="0"/>
                <a:cs typeface="Arial" pitchFamily="34" charset="0"/>
              </a:rPr>
              <a:t>a, b</a:t>
            </a:r>
            <a:endParaRPr lang="en-US" dirty="0">
              <a:latin typeface="Arial" pitchFamily="34" charset="0"/>
              <a:cs typeface="Arial" pitchFamily="34" charset="0"/>
            </a:endParaRPr>
          </a:p>
        </p:txBody>
      </p:sp>
      <p:sp>
        <p:nvSpPr>
          <p:cNvPr id="24" name="TextBox 22"/>
          <p:cNvSpPr txBox="1">
            <a:spLocks noChangeArrowheads="1"/>
          </p:cNvSpPr>
          <p:nvPr/>
        </p:nvSpPr>
        <p:spPr bwMode="auto">
          <a:xfrm>
            <a:off x="3915827" y="5511238"/>
            <a:ext cx="356188" cy="461665"/>
          </a:xfrm>
          <a:prstGeom prst="rect">
            <a:avLst/>
          </a:prstGeom>
          <a:noFill/>
          <a:ln w="9525">
            <a:noFill/>
            <a:miter lim="800000"/>
            <a:headEnd/>
            <a:tailEnd/>
          </a:ln>
        </p:spPr>
        <p:txBody>
          <a:bodyPr wrap="none">
            <a:spAutoFit/>
          </a:bodyPr>
          <a:lstStyle/>
          <a:p>
            <a:pPr>
              <a:buNone/>
            </a:pPr>
            <a:r>
              <a:rPr lang="en-US" dirty="0">
                <a:solidFill>
                  <a:srgbClr val="FF0000"/>
                </a:solidFill>
                <a:latin typeface="Arial" pitchFamily="34" charset="0"/>
                <a:cs typeface="Arial" pitchFamily="34" charset="0"/>
              </a:rPr>
              <a:t>a</a:t>
            </a:r>
            <a:endParaRPr lang="en-US" sz="2400" dirty="0">
              <a:solidFill>
                <a:srgbClr val="FF0000"/>
              </a:solidFill>
              <a:latin typeface="Arial" pitchFamily="34" charset="0"/>
              <a:cs typeface="Arial" pitchFamily="34" charset="0"/>
            </a:endParaRPr>
          </a:p>
        </p:txBody>
      </p:sp>
      <p:cxnSp>
        <p:nvCxnSpPr>
          <p:cNvPr id="26" name="Straight Arrow Connector 25"/>
          <p:cNvCxnSpPr/>
          <p:nvPr/>
        </p:nvCxnSpPr>
        <p:spPr bwMode="auto">
          <a:xfrm>
            <a:off x="3241208" y="4765208"/>
            <a:ext cx="1366184"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8" name="TextBox 22"/>
          <p:cNvSpPr txBox="1">
            <a:spLocks noChangeArrowheads="1"/>
          </p:cNvSpPr>
          <p:nvPr/>
        </p:nvSpPr>
        <p:spPr bwMode="auto">
          <a:xfrm>
            <a:off x="3566548" y="4804564"/>
            <a:ext cx="356188" cy="461665"/>
          </a:xfrm>
          <a:prstGeom prst="rect">
            <a:avLst/>
          </a:prstGeom>
          <a:noFill/>
          <a:ln w="9525">
            <a:noFill/>
            <a:miter lim="800000"/>
            <a:headEnd/>
            <a:tailEnd/>
          </a:ln>
        </p:spPr>
        <p:txBody>
          <a:bodyPr wrap="none">
            <a:spAutoFit/>
          </a:bodyPr>
          <a:lstStyle/>
          <a:p>
            <a:pPr>
              <a:buNone/>
            </a:pPr>
            <a:r>
              <a:rPr lang="en-US" dirty="0">
                <a:solidFill>
                  <a:srgbClr val="FF0000"/>
                </a:solidFill>
                <a:latin typeface="Arial" pitchFamily="34" charset="0"/>
                <a:cs typeface="Arial" pitchFamily="34" charset="0"/>
              </a:rPr>
              <a:t>a</a:t>
            </a:r>
            <a:endParaRPr lang="en-US" sz="2400" dirty="0">
              <a:solidFill>
                <a:srgbClr val="FF0000"/>
              </a:solidFill>
              <a:latin typeface="Arial" pitchFamily="34" charset="0"/>
              <a:cs typeface="Arial" pitchFamily="34" charset="0"/>
            </a:endParaRPr>
          </a:p>
        </p:txBody>
      </p:sp>
      <p:sp>
        <p:nvSpPr>
          <p:cNvPr id="30" name="TextBox 29"/>
          <p:cNvSpPr txBox="1"/>
          <p:nvPr/>
        </p:nvSpPr>
        <p:spPr>
          <a:xfrm>
            <a:off x="4112637" y="5043714"/>
            <a:ext cx="1412567"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a:t>
            </a:r>
            <a:r>
              <a:rPr lang="en-US" dirty="0" err="1">
                <a:latin typeface="Arial" pitchFamily="34" charset="0"/>
                <a:cs typeface="Arial" pitchFamily="34" charset="0"/>
              </a:rPr>
              <a:t>b</a:t>
            </a:r>
            <a:r>
              <a:rPr lang="en-US" dirty="0" err="1" smtClean="0">
                <a:latin typeface="Arial" pitchFamily="34" charset="0"/>
                <a:cs typeface="Arial" pitchFamily="34" charset="0"/>
              </a:rPr>
              <a:t>,a+b</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1" name="TextBox 30"/>
          <p:cNvSpPr txBox="1"/>
          <p:nvPr/>
        </p:nvSpPr>
        <p:spPr>
          <a:xfrm>
            <a:off x="6964735" y="4150192"/>
            <a:ext cx="1412567"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a,b,a+b</a:t>
            </a:r>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32" name="Straight Arrow Connector 31"/>
          <p:cNvCxnSpPr/>
          <p:nvPr/>
        </p:nvCxnSpPr>
        <p:spPr bwMode="auto">
          <a:xfrm flipH="1">
            <a:off x="5146208" y="4689008"/>
            <a:ext cx="1061384"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3" name="TextBox 40"/>
          <p:cNvSpPr txBox="1">
            <a:spLocks noChangeArrowheads="1"/>
          </p:cNvSpPr>
          <p:nvPr/>
        </p:nvSpPr>
        <p:spPr bwMode="auto">
          <a:xfrm>
            <a:off x="5348679" y="4727108"/>
            <a:ext cx="707246" cy="461665"/>
          </a:xfrm>
          <a:prstGeom prst="rect">
            <a:avLst/>
          </a:prstGeom>
          <a:noFill/>
          <a:ln w="9525">
            <a:noFill/>
            <a:miter lim="800000"/>
            <a:headEnd/>
            <a:tailEnd/>
          </a:ln>
        </p:spPr>
        <p:txBody>
          <a:bodyPr wrap="none">
            <a:spAutoFit/>
          </a:bodyPr>
          <a:lstStyle/>
          <a:p>
            <a:pPr>
              <a:buNone/>
            </a:pPr>
            <a:r>
              <a:rPr lang="en-US" dirty="0" err="1" smtClean="0">
                <a:latin typeface="Arial" pitchFamily="34" charset="0"/>
                <a:cs typeface="Arial" pitchFamily="34" charset="0"/>
              </a:rPr>
              <a:t>a+b</a:t>
            </a:r>
            <a:endParaRPr lang="en-US" sz="2400" dirty="0">
              <a:latin typeface="Arial" pitchFamily="34" charset="0"/>
              <a:cs typeface="Arial" pitchFamily="34" charset="0"/>
            </a:endParaRPr>
          </a:p>
        </p:txBody>
      </p:sp>
      <p:sp>
        <p:nvSpPr>
          <p:cNvPr id="35" name="TextBox 34"/>
          <p:cNvSpPr txBox="1"/>
          <p:nvPr/>
        </p:nvSpPr>
        <p:spPr>
          <a:xfrm>
            <a:off x="1056680" y="4303067"/>
            <a:ext cx="1412567"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a:t>
            </a:r>
            <a:r>
              <a:rPr lang="en-US" dirty="0" err="1">
                <a:latin typeface="Arial" pitchFamily="34" charset="0"/>
                <a:cs typeface="Arial" pitchFamily="34" charset="0"/>
              </a:rPr>
              <a:t>b</a:t>
            </a:r>
            <a:r>
              <a:rPr lang="en-US" dirty="0" err="1" smtClean="0">
                <a:latin typeface="Arial" pitchFamily="34" charset="0"/>
                <a:cs typeface="Arial" pitchFamily="34" charset="0"/>
              </a:rPr>
              <a:t>,a+b</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8" name="TextBox 39"/>
          <p:cNvSpPr txBox="1">
            <a:spLocks noChangeArrowheads="1"/>
          </p:cNvSpPr>
          <p:nvPr/>
        </p:nvSpPr>
        <p:spPr bwMode="auto">
          <a:xfrm>
            <a:off x="3469304" y="6164943"/>
            <a:ext cx="707246"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a+b</a:t>
            </a:r>
          </a:p>
        </p:txBody>
      </p:sp>
    </p:spTree>
    <p:extLst>
      <p:ext uri="{BB962C8B-B14F-4D97-AF65-F5344CB8AC3E}">
        <p14:creationId xmlns:p14="http://schemas.microsoft.com/office/powerpoint/2010/main" val="15382752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Arial" pitchFamily="34" charset="0"/>
                <a:cs typeface="Arial" pitchFamily="34" charset="0"/>
              </a:rPr>
              <a:t>Make Common Case Fast</a:t>
            </a:r>
            <a:endParaRPr lang="en-US" dirty="0">
              <a:latin typeface="Arial" pitchFamily="34" charset="0"/>
              <a:cs typeface="Arial" pitchFamily="34" charset="0"/>
            </a:endParaRPr>
          </a:p>
        </p:txBody>
      </p:sp>
      <p:sp>
        <p:nvSpPr>
          <p:cNvPr id="4" name="Oval 3"/>
          <p:cNvSpPr/>
          <p:nvPr/>
        </p:nvSpPr>
        <p:spPr>
          <a:xfrm>
            <a:off x="4191000" y="2133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Arial" pitchFamily="34" charset="0"/>
                <a:cs typeface="Arial" pitchFamily="34" charset="0"/>
              </a:rPr>
              <a:t>S</a:t>
            </a:r>
            <a:endParaRPr lang="en-US" dirty="0">
              <a:solidFill>
                <a:schemeClr val="tx1"/>
              </a:solidFill>
              <a:latin typeface="Arial" pitchFamily="34" charset="0"/>
              <a:cs typeface="Arial" pitchFamily="34" charset="0"/>
            </a:endParaRPr>
          </a:p>
        </p:txBody>
      </p:sp>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3</a:t>
            </a: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2</a:t>
            </a:r>
          </a:p>
        </p:txBody>
      </p:sp>
      <p:sp>
        <p:nvSpPr>
          <p:cNvPr id="12" name="Oval 11"/>
          <p:cNvSpPr/>
          <p:nvPr/>
        </p:nvSpPr>
        <p:spPr>
          <a:xfrm>
            <a:off x="2590800" y="41148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accent4"/>
                </a:solidFill>
                <a:latin typeface="Arial" pitchFamily="34" charset="0"/>
                <a:cs typeface="Arial" pitchFamily="34" charset="0"/>
              </a:rPr>
              <a:t>1</a:t>
            </a:r>
          </a:p>
        </p:txBody>
      </p:sp>
      <p:sp>
        <p:nvSpPr>
          <p:cNvPr id="9226" name="TextBox 22"/>
          <p:cNvSpPr txBox="1">
            <a:spLocks noChangeArrowheads="1"/>
          </p:cNvSpPr>
          <p:nvPr/>
        </p:nvSpPr>
        <p:spPr bwMode="auto">
          <a:xfrm>
            <a:off x="3428706" y="3048000"/>
            <a:ext cx="35618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a</a:t>
            </a:r>
          </a:p>
        </p:txBody>
      </p:sp>
      <p:sp>
        <p:nvSpPr>
          <p:cNvPr id="9227" name="TextBox 23"/>
          <p:cNvSpPr txBox="1">
            <a:spLocks noChangeArrowheads="1"/>
          </p:cNvSpPr>
          <p:nvPr/>
        </p:nvSpPr>
        <p:spPr bwMode="auto">
          <a:xfrm>
            <a:off x="4261296" y="3505200"/>
            <a:ext cx="367409"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b</a:t>
            </a:r>
          </a:p>
        </p:txBody>
      </p:sp>
      <p:sp>
        <p:nvSpPr>
          <p:cNvPr id="9228" name="TextBox 24"/>
          <p:cNvSpPr txBox="1">
            <a:spLocks noChangeArrowheads="1"/>
          </p:cNvSpPr>
          <p:nvPr/>
        </p:nvSpPr>
        <p:spPr bwMode="auto">
          <a:xfrm>
            <a:off x="5867790" y="3124200"/>
            <a:ext cx="707246"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a+b</a:t>
            </a:r>
          </a:p>
        </p:txBody>
      </p:sp>
      <p:cxnSp>
        <p:nvCxnSpPr>
          <p:cNvPr id="37" name="Curved Connector 36"/>
          <p:cNvCxnSpPr>
            <a:stCxn id="12" idx="3"/>
            <a:endCxn id="10" idx="5"/>
          </p:cNvCxnSpPr>
          <p:nvPr/>
        </p:nvCxnSpPr>
        <p:spPr>
          <a:xfrm rot="5400000" flipH="1" flipV="1">
            <a:off x="4686300" y="2705100"/>
            <a:ext cx="76200" cy="4044016"/>
          </a:xfrm>
          <a:prstGeom prst="curvedConnector3">
            <a:avLst>
              <a:gd name="adj1" fmla="val -1986745"/>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232" name="TextBox 40"/>
          <p:cNvSpPr txBox="1">
            <a:spLocks noChangeArrowheads="1"/>
          </p:cNvSpPr>
          <p:nvPr/>
        </p:nvSpPr>
        <p:spPr bwMode="auto">
          <a:xfrm>
            <a:off x="3764184" y="4209150"/>
            <a:ext cx="367409"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b</a:t>
            </a:r>
          </a:p>
        </p:txBody>
      </p:sp>
      <p:sp>
        <p:nvSpPr>
          <p:cNvPr id="3" name="Slide Number Placeholder 2"/>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66</a:t>
            </a:fld>
            <a:endParaRPr lang="en-US" dirty="0">
              <a:latin typeface="Arial" pitchFamily="34" charset="0"/>
              <a:cs typeface="Arial" pitchFamily="34" charset="0"/>
            </a:endParaRPr>
          </a:p>
        </p:txBody>
      </p:sp>
      <p:cxnSp>
        <p:nvCxnSpPr>
          <p:cNvPr id="6" name="Straight Arrow Connector 5"/>
          <p:cNvCxnSpPr>
            <a:stCxn id="4" idx="3"/>
            <a:endCxn id="12" idx="7"/>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4"/>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5"/>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24"/>
          <p:cNvSpPr txBox="1">
            <a:spLocks noChangeArrowheads="1"/>
          </p:cNvSpPr>
          <p:nvPr/>
        </p:nvSpPr>
        <p:spPr bwMode="auto">
          <a:xfrm>
            <a:off x="5322887" y="4186535"/>
            <a:ext cx="367408"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b</a:t>
            </a:r>
            <a:endParaRPr lang="en-US" sz="2400" dirty="0">
              <a:latin typeface="Arial" pitchFamily="34" charset="0"/>
              <a:cs typeface="Arial" pitchFamily="34" charset="0"/>
            </a:endParaRPr>
          </a:p>
        </p:txBody>
      </p:sp>
      <p:cxnSp>
        <p:nvCxnSpPr>
          <p:cNvPr id="25" name="Straight Arrow Connector 24"/>
          <p:cNvCxnSpPr>
            <a:stCxn id="11" idx="2"/>
            <a:endCxn id="12" idx="6"/>
          </p:cNvCxnSpPr>
          <p:nvPr/>
        </p:nvCxnSpPr>
        <p:spPr>
          <a:xfrm rot="10800000">
            <a:off x="3352800" y="4495800"/>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6"/>
            <a:endCxn id="10" idx="2"/>
          </p:cNvCxnSpPr>
          <p:nvPr/>
        </p:nvCxnSpPr>
        <p:spPr>
          <a:xfrm flipV="1">
            <a:off x="5257800" y="4419600"/>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12" idx="4"/>
            <a:endCxn id="10" idx="4"/>
          </p:cNvCxnSpPr>
          <p:nvPr/>
        </p:nvCxnSpPr>
        <p:spPr>
          <a:xfrm rot="5400000" flipH="1" flipV="1">
            <a:off x="4686300" y="3086100"/>
            <a:ext cx="76200" cy="3505200"/>
          </a:xfrm>
          <a:prstGeom prst="curvedConnector3">
            <a:avLst>
              <a:gd name="adj1" fmla="val -157164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87647" y="1905012"/>
            <a:ext cx="700833"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 b</a:t>
            </a:r>
            <a:endParaRPr lang="en-US" dirty="0">
              <a:latin typeface="Arial" pitchFamily="34" charset="0"/>
              <a:cs typeface="Arial" pitchFamily="34" charset="0"/>
            </a:endParaRPr>
          </a:p>
        </p:txBody>
      </p:sp>
      <p:sp>
        <p:nvSpPr>
          <p:cNvPr id="24" name="TextBox 22"/>
          <p:cNvSpPr txBox="1">
            <a:spLocks noChangeArrowheads="1"/>
          </p:cNvSpPr>
          <p:nvPr/>
        </p:nvSpPr>
        <p:spPr bwMode="auto">
          <a:xfrm>
            <a:off x="3915827" y="5511238"/>
            <a:ext cx="356188" cy="461665"/>
          </a:xfrm>
          <a:prstGeom prst="rect">
            <a:avLst/>
          </a:prstGeom>
          <a:noFill/>
          <a:ln w="9525">
            <a:noFill/>
            <a:miter lim="800000"/>
            <a:headEnd/>
            <a:tailEnd/>
          </a:ln>
        </p:spPr>
        <p:txBody>
          <a:bodyPr wrap="none">
            <a:spAutoFit/>
          </a:bodyPr>
          <a:lstStyle/>
          <a:p>
            <a:pPr>
              <a:buNone/>
            </a:pPr>
            <a:r>
              <a:rPr lang="en-US" dirty="0">
                <a:solidFill>
                  <a:srgbClr val="FF0000"/>
                </a:solidFill>
                <a:latin typeface="Arial" pitchFamily="34" charset="0"/>
                <a:cs typeface="Arial" pitchFamily="34" charset="0"/>
              </a:rPr>
              <a:t>a</a:t>
            </a:r>
            <a:endParaRPr lang="en-US" sz="2400" dirty="0">
              <a:solidFill>
                <a:srgbClr val="FF0000"/>
              </a:solidFill>
              <a:latin typeface="Arial" pitchFamily="34" charset="0"/>
              <a:cs typeface="Arial" pitchFamily="34" charset="0"/>
            </a:endParaRPr>
          </a:p>
        </p:txBody>
      </p:sp>
      <p:cxnSp>
        <p:nvCxnSpPr>
          <p:cNvPr id="26" name="Straight Arrow Connector 25"/>
          <p:cNvCxnSpPr/>
          <p:nvPr/>
        </p:nvCxnSpPr>
        <p:spPr bwMode="auto">
          <a:xfrm>
            <a:off x="3241208" y="4765208"/>
            <a:ext cx="1366184"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8" name="TextBox 22"/>
          <p:cNvSpPr txBox="1">
            <a:spLocks noChangeArrowheads="1"/>
          </p:cNvSpPr>
          <p:nvPr/>
        </p:nvSpPr>
        <p:spPr bwMode="auto">
          <a:xfrm>
            <a:off x="3566548" y="4804564"/>
            <a:ext cx="356188" cy="461665"/>
          </a:xfrm>
          <a:prstGeom prst="rect">
            <a:avLst/>
          </a:prstGeom>
          <a:noFill/>
          <a:ln w="9525">
            <a:noFill/>
            <a:miter lim="800000"/>
            <a:headEnd/>
            <a:tailEnd/>
          </a:ln>
        </p:spPr>
        <p:txBody>
          <a:bodyPr wrap="none">
            <a:spAutoFit/>
          </a:bodyPr>
          <a:lstStyle/>
          <a:p>
            <a:pPr>
              <a:buNone/>
            </a:pPr>
            <a:r>
              <a:rPr lang="en-US" dirty="0">
                <a:solidFill>
                  <a:srgbClr val="FF0000"/>
                </a:solidFill>
                <a:latin typeface="Arial" pitchFamily="34" charset="0"/>
                <a:cs typeface="Arial" pitchFamily="34" charset="0"/>
              </a:rPr>
              <a:t>a</a:t>
            </a:r>
            <a:endParaRPr lang="en-US" sz="2400" dirty="0">
              <a:solidFill>
                <a:srgbClr val="FF0000"/>
              </a:solidFill>
              <a:latin typeface="Arial" pitchFamily="34" charset="0"/>
              <a:cs typeface="Arial" pitchFamily="34" charset="0"/>
            </a:endParaRPr>
          </a:p>
        </p:txBody>
      </p:sp>
      <p:sp>
        <p:nvSpPr>
          <p:cNvPr id="30" name="TextBox 29"/>
          <p:cNvSpPr txBox="1"/>
          <p:nvPr/>
        </p:nvSpPr>
        <p:spPr>
          <a:xfrm>
            <a:off x="4112637" y="5043714"/>
            <a:ext cx="1412567"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a:t>
            </a:r>
            <a:r>
              <a:rPr lang="en-US" dirty="0" err="1">
                <a:latin typeface="Arial" pitchFamily="34" charset="0"/>
                <a:cs typeface="Arial" pitchFamily="34" charset="0"/>
              </a:rPr>
              <a:t>b</a:t>
            </a:r>
            <a:r>
              <a:rPr lang="en-US" dirty="0" err="1" smtClean="0">
                <a:latin typeface="Arial" pitchFamily="34" charset="0"/>
                <a:cs typeface="Arial" pitchFamily="34" charset="0"/>
              </a:rPr>
              <a:t>,a+b</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1" name="TextBox 30"/>
          <p:cNvSpPr txBox="1"/>
          <p:nvPr/>
        </p:nvSpPr>
        <p:spPr>
          <a:xfrm>
            <a:off x="6964735" y="4150192"/>
            <a:ext cx="1412567"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a,b,a+b</a:t>
            </a:r>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32" name="Straight Arrow Connector 31"/>
          <p:cNvCxnSpPr/>
          <p:nvPr/>
        </p:nvCxnSpPr>
        <p:spPr bwMode="auto">
          <a:xfrm flipH="1">
            <a:off x="5146208" y="4689008"/>
            <a:ext cx="1061384"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3" name="TextBox 40"/>
          <p:cNvSpPr txBox="1">
            <a:spLocks noChangeArrowheads="1"/>
          </p:cNvSpPr>
          <p:nvPr/>
        </p:nvSpPr>
        <p:spPr bwMode="auto">
          <a:xfrm>
            <a:off x="5348679" y="4727108"/>
            <a:ext cx="707246" cy="461665"/>
          </a:xfrm>
          <a:prstGeom prst="rect">
            <a:avLst/>
          </a:prstGeom>
          <a:noFill/>
          <a:ln w="9525">
            <a:noFill/>
            <a:miter lim="800000"/>
            <a:headEnd/>
            <a:tailEnd/>
          </a:ln>
        </p:spPr>
        <p:txBody>
          <a:bodyPr wrap="none">
            <a:spAutoFit/>
          </a:bodyPr>
          <a:lstStyle/>
          <a:p>
            <a:pPr>
              <a:buNone/>
            </a:pPr>
            <a:r>
              <a:rPr lang="en-US" dirty="0" err="1" smtClean="0">
                <a:latin typeface="Arial" pitchFamily="34" charset="0"/>
                <a:cs typeface="Arial" pitchFamily="34" charset="0"/>
              </a:rPr>
              <a:t>a+b</a:t>
            </a:r>
            <a:endParaRPr lang="en-US" sz="2400" dirty="0">
              <a:latin typeface="Arial" pitchFamily="34" charset="0"/>
              <a:cs typeface="Arial" pitchFamily="34" charset="0"/>
            </a:endParaRPr>
          </a:p>
        </p:txBody>
      </p:sp>
      <p:sp>
        <p:nvSpPr>
          <p:cNvPr id="35" name="TextBox 34"/>
          <p:cNvSpPr txBox="1"/>
          <p:nvPr/>
        </p:nvSpPr>
        <p:spPr>
          <a:xfrm>
            <a:off x="1056680" y="4303067"/>
            <a:ext cx="1412567"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a:t>
            </a:r>
            <a:r>
              <a:rPr lang="en-US" dirty="0" err="1">
                <a:latin typeface="Arial" pitchFamily="34" charset="0"/>
                <a:cs typeface="Arial" pitchFamily="34" charset="0"/>
              </a:rPr>
              <a:t>b</a:t>
            </a:r>
            <a:r>
              <a:rPr lang="en-US" dirty="0" err="1" smtClean="0">
                <a:latin typeface="Arial" pitchFamily="34" charset="0"/>
                <a:cs typeface="Arial" pitchFamily="34" charset="0"/>
              </a:rPr>
              <a:t>,a+b</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8" name="TextBox 39"/>
          <p:cNvSpPr txBox="1">
            <a:spLocks noChangeArrowheads="1"/>
          </p:cNvSpPr>
          <p:nvPr/>
        </p:nvSpPr>
        <p:spPr bwMode="auto">
          <a:xfrm>
            <a:off x="3469304" y="6164943"/>
            <a:ext cx="707246"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a+b</a:t>
            </a:r>
          </a:p>
        </p:txBody>
      </p:sp>
      <p:cxnSp>
        <p:nvCxnSpPr>
          <p:cNvPr id="39" name="Straight Connector 38"/>
          <p:cNvCxnSpPr/>
          <p:nvPr/>
        </p:nvCxnSpPr>
        <p:spPr bwMode="auto">
          <a:xfrm>
            <a:off x="3069294" y="3095172"/>
            <a:ext cx="3036007" cy="0"/>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40" name="Straight Connector 39"/>
          <p:cNvCxnSpPr/>
          <p:nvPr/>
        </p:nvCxnSpPr>
        <p:spPr bwMode="auto">
          <a:xfrm>
            <a:off x="5869174" y="3585865"/>
            <a:ext cx="0" cy="2708310"/>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29628147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itchFamily="34" charset="0"/>
                <a:cs typeface="Arial" pitchFamily="34" charset="0"/>
              </a:rPr>
              <a:t>Make Common Case Fast</a:t>
            </a:r>
          </a:p>
        </p:txBody>
      </p:sp>
      <p:sp>
        <p:nvSpPr>
          <p:cNvPr id="4" name="Oval 3"/>
          <p:cNvSpPr/>
          <p:nvPr/>
        </p:nvSpPr>
        <p:spPr>
          <a:xfrm>
            <a:off x="4191000" y="2133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Arial" pitchFamily="34" charset="0"/>
                <a:cs typeface="Arial" pitchFamily="34" charset="0"/>
              </a:rPr>
              <a:t>S</a:t>
            </a:r>
            <a:endParaRPr lang="en-US" dirty="0">
              <a:solidFill>
                <a:schemeClr val="tx1"/>
              </a:solidFill>
              <a:latin typeface="Arial" pitchFamily="34" charset="0"/>
              <a:cs typeface="Arial" pitchFamily="34" charset="0"/>
            </a:endParaRPr>
          </a:p>
        </p:txBody>
      </p:sp>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2</a:t>
            </a:r>
            <a:endParaRPr lang="en-US" dirty="0">
              <a:solidFill>
                <a:schemeClr val="tx1"/>
              </a:solidFill>
              <a:latin typeface="Arial" pitchFamily="34" charset="0"/>
              <a:cs typeface="Arial" pitchFamily="34" charset="0"/>
            </a:endParaRPr>
          </a:p>
        </p:txBody>
      </p:sp>
      <p:sp>
        <p:nvSpPr>
          <p:cNvPr id="12" name="Oval 11"/>
          <p:cNvSpPr/>
          <p:nvPr/>
        </p:nvSpPr>
        <p:spPr>
          <a:xfrm>
            <a:off x="2590800" y="41148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accent4"/>
                </a:solidFill>
                <a:latin typeface="Arial" pitchFamily="34" charset="0"/>
                <a:cs typeface="Arial" pitchFamily="34" charset="0"/>
              </a:rPr>
              <a:t>1</a:t>
            </a:r>
            <a:endParaRPr lang="en-US" dirty="0">
              <a:solidFill>
                <a:schemeClr val="accent4"/>
              </a:solidFill>
              <a:latin typeface="Arial" pitchFamily="34" charset="0"/>
              <a:cs typeface="Arial" pitchFamily="34" charset="0"/>
            </a:endParaRPr>
          </a:p>
        </p:txBody>
      </p:sp>
      <p:sp>
        <p:nvSpPr>
          <p:cNvPr id="9226" name="TextBox 22"/>
          <p:cNvSpPr txBox="1">
            <a:spLocks noChangeArrowheads="1"/>
          </p:cNvSpPr>
          <p:nvPr/>
        </p:nvSpPr>
        <p:spPr bwMode="auto">
          <a:xfrm>
            <a:off x="3428706" y="3048000"/>
            <a:ext cx="35618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a</a:t>
            </a:r>
          </a:p>
        </p:txBody>
      </p:sp>
      <p:sp>
        <p:nvSpPr>
          <p:cNvPr id="9227" name="TextBox 23"/>
          <p:cNvSpPr txBox="1">
            <a:spLocks noChangeArrowheads="1"/>
          </p:cNvSpPr>
          <p:nvPr/>
        </p:nvSpPr>
        <p:spPr bwMode="auto">
          <a:xfrm>
            <a:off x="4261296" y="3505200"/>
            <a:ext cx="367409"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b</a:t>
            </a:r>
          </a:p>
        </p:txBody>
      </p:sp>
      <p:sp>
        <p:nvSpPr>
          <p:cNvPr id="9228" name="TextBox 24"/>
          <p:cNvSpPr txBox="1">
            <a:spLocks noChangeArrowheads="1"/>
          </p:cNvSpPr>
          <p:nvPr/>
        </p:nvSpPr>
        <p:spPr bwMode="auto">
          <a:xfrm>
            <a:off x="5867790" y="3124200"/>
            <a:ext cx="707246"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a+b</a:t>
            </a:r>
          </a:p>
        </p:txBody>
      </p:sp>
      <p:cxnSp>
        <p:nvCxnSpPr>
          <p:cNvPr id="37" name="Curved Connector 36"/>
          <p:cNvCxnSpPr>
            <a:stCxn id="12" idx="3"/>
            <a:endCxn id="10" idx="5"/>
          </p:cNvCxnSpPr>
          <p:nvPr/>
        </p:nvCxnSpPr>
        <p:spPr>
          <a:xfrm rot="5400000" flipH="1" flipV="1">
            <a:off x="4686300" y="2705100"/>
            <a:ext cx="76200" cy="4044016"/>
          </a:xfrm>
          <a:prstGeom prst="curvedConnector3">
            <a:avLst>
              <a:gd name="adj1" fmla="val -1986745"/>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231" name="TextBox 39"/>
          <p:cNvSpPr txBox="1">
            <a:spLocks noChangeArrowheads="1"/>
          </p:cNvSpPr>
          <p:nvPr/>
        </p:nvSpPr>
        <p:spPr bwMode="auto">
          <a:xfrm>
            <a:off x="3469304" y="6164943"/>
            <a:ext cx="707246"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a+b</a:t>
            </a:r>
          </a:p>
        </p:txBody>
      </p:sp>
      <p:sp>
        <p:nvSpPr>
          <p:cNvPr id="9232" name="TextBox 40"/>
          <p:cNvSpPr txBox="1">
            <a:spLocks noChangeArrowheads="1"/>
          </p:cNvSpPr>
          <p:nvPr/>
        </p:nvSpPr>
        <p:spPr bwMode="auto">
          <a:xfrm>
            <a:off x="3764184" y="4209150"/>
            <a:ext cx="367409"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b</a:t>
            </a:r>
          </a:p>
        </p:txBody>
      </p:sp>
      <p:sp>
        <p:nvSpPr>
          <p:cNvPr id="3" name="Slide Number Placeholder 2"/>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67</a:t>
            </a:fld>
            <a:endParaRPr lang="en-US" dirty="0">
              <a:latin typeface="Arial" pitchFamily="34" charset="0"/>
              <a:cs typeface="Arial" pitchFamily="34" charset="0"/>
            </a:endParaRPr>
          </a:p>
        </p:txBody>
      </p:sp>
      <p:cxnSp>
        <p:nvCxnSpPr>
          <p:cNvPr id="6" name="Straight Arrow Connector 5"/>
          <p:cNvCxnSpPr>
            <a:stCxn id="4" idx="3"/>
            <a:endCxn id="12" idx="7"/>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4"/>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5"/>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24"/>
          <p:cNvSpPr txBox="1">
            <a:spLocks noChangeArrowheads="1"/>
          </p:cNvSpPr>
          <p:nvPr/>
        </p:nvSpPr>
        <p:spPr bwMode="auto">
          <a:xfrm>
            <a:off x="5322887" y="4186535"/>
            <a:ext cx="367408"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b</a:t>
            </a:r>
            <a:endParaRPr lang="en-US" sz="2400" dirty="0">
              <a:latin typeface="Arial" pitchFamily="34" charset="0"/>
              <a:cs typeface="Arial" pitchFamily="34" charset="0"/>
            </a:endParaRPr>
          </a:p>
        </p:txBody>
      </p:sp>
      <p:cxnSp>
        <p:nvCxnSpPr>
          <p:cNvPr id="25" name="Straight Arrow Connector 24"/>
          <p:cNvCxnSpPr>
            <a:stCxn id="11" idx="2"/>
            <a:endCxn id="12" idx="6"/>
          </p:cNvCxnSpPr>
          <p:nvPr/>
        </p:nvCxnSpPr>
        <p:spPr>
          <a:xfrm rot="10800000">
            <a:off x="3352800" y="4495800"/>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6"/>
            <a:endCxn id="10" idx="2"/>
          </p:cNvCxnSpPr>
          <p:nvPr/>
        </p:nvCxnSpPr>
        <p:spPr>
          <a:xfrm flipV="1">
            <a:off x="5257800" y="4419600"/>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12" idx="4"/>
            <a:endCxn id="10" idx="4"/>
          </p:cNvCxnSpPr>
          <p:nvPr/>
        </p:nvCxnSpPr>
        <p:spPr>
          <a:xfrm rot="5400000" flipH="1" flipV="1">
            <a:off x="4686300" y="3086100"/>
            <a:ext cx="76200" cy="3505200"/>
          </a:xfrm>
          <a:prstGeom prst="curvedConnector3">
            <a:avLst>
              <a:gd name="adj1" fmla="val -157164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97897" y="1890498"/>
            <a:ext cx="1999906" cy="830997"/>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Two-bit value</a:t>
            </a:r>
            <a:br>
              <a:rPr lang="en-US" dirty="0" smtClean="0">
                <a:latin typeface="Arial" pitchFamily="34" charset="0"/>
                <a:cs typeface="Arial" pitchFamily="34" charset="0"/>
              </a:rPr>
            </a:br>
            <a:r>
              <a:rPr lang="en-US" dirty="0" smtClean="0">
                <a:latin typeface="Arial" pitchFamily="34" charset="0"/>
                <a:cs typeface="Arial" pitchFamily="34" charset="0"/>
              </a:rPr>
              <a:t>a, b</a:t>
            </a:r>
            <a:endParaRPr lang="en-US" dirty="0">
              <a:latin typeface="Arial" pitchFamily="34" charset="0"/>
              <a:cs typeface="Arial" pitchFamily="34" charset="0"/>
            </a:endParaRPr>
          </a:p>
        </p:txBody>
      </p:sp>
      <p:sp>
        <p:nvSpPr>
          <p:cNvPr id="24" name="TextBox 22"/>
          <p:cNvSpPr txBox="1">
            <a:spLocks noChangeArrowheads="1"/>
          </p:cNvSpPr>
          <p:nvPr/>
        </p:nvSpPr>
        <p:spPr bwMode="auto">
          <a:xfrm>
            <a:off x="3915827" y="5511238"/>
            <a:ext cx="356188" cy="461665"/>
          </a:xfrm>
          <a:prstGeom prst="rect">
            <a:avLst/>
          </a:prstGeom>
          <a:noFill/>
          <a:ln w="9525">
            <a:noFill/>
            <a:miter lim="800000"/>
            <a:headEnd/>
            <a:tailEnd/>
          </a:ln>
        </p:spPr>
        <p:txBody>
          <a:bodyPr wrap="none">
            <a:spAutoFit/>
          </a:bodyPr>
          <a:lstStyle/>
          <a:p>
            <a:pPr>
              <a:buNone/>
            </a:pPr>
            <a:r>
              <a:rPr lang="en-US" dirty="0">
                <a:latin typeface="Arial" pitchFamily="34" charset="0"/>
                <a:cs typeface="Arial" pitchFamily="34" charset="0"/>
              </a:rPr>
              <a:t>a</a:t>
            </a:r>
            <a:endParaRPr lang="en-US" sz="2400" dirty="0">
              <a:latin typeface="Arial" pitchFamily="34" charset="0"/>
              <a:cs typeface="Arial" pitchFamily="34" charset="0"/>
            </a:endParaRPr>
          </a:p>
        </p:txBody>
      </p:sp>
      <p:cxnSp>
        <p:nvCxnSpPr>
          <p:cNvPr id="26" name="Straight Arrow Connector 25"/>
          <p:cNvCxnSpPr/>
          <p:nvPr/>
        </p:nvCxnSpPr>
        <p:spPr bwMode="auto">
          <a:xfrm>
            <a:off x="3241208" y="4765208"/>
            <a:ext cx="1366184"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8" name="TextBox 22"/>
          <p:cNvSpPr txBox="1">
            <a:spLocks noChangeArrowheads="1"/>
          </p:cNvSpPr>
          <p:nvPr/>
        </p:nvSpPr>
        <p:spPr bwMode="auto">
          <a:xfrm>
            <a:off x="3566548" y="4804564"/>
            <a:ext cx="356188" cy="461665"/>
          </a:xfrm>
          <a:prstGeom prst="rect">
            <a:avLst/>
          </a:prstGeom>
          <a:noFill/>
          <a:ln w="9525">
            <a:noFill/>
            <a:miter lim="800000"/>
            <a:headEnd/>
            <a:tailEnd/>
          </a:ln>
        </p:spPr>
        <p:txBody>
          <a:bodyPr wrap="none">
            <a:spAutoFit/>
          </a:bodyPr>
          <a:lstStyle/>
          <a:p>
            <a:pPr>
              <a:buNone/>
            </a:pPr>
            <a:r>
              <a:rPr lang="en-US" dirty="0">
                <a:latin typeface="Arial" pitchFamily="34" charset="0"/>
                <a:cs typeface="Arial" pitchFamily="34" charset="0"/>
              </a:rPr>
              <a:t>a</a:t>
            </a:r>
            <a:endParaRPr lang="en-US" sz="2400" dirty="0">
              <a:latin typeface="Arial" pitchFamily="34" charset="0"/>
              <a:cs typeface="Arial" pitchFamily="34" charset="0"/>
            </a:endParaRPr>
          </a:p>
        </p:txBody>
      </p:sp>
      <p:sp>
        <p:nvSpPr>
          <p:cNvPr id="30" name="TextBox 29"/>
          <p:cNvSpPr txBox="1"/>
          <p:nvPr/>
        </p:nvSpPr>
        <p:spPr>
          <a:xfrm>
            <a:off x="4112637" y="5043714"/>
            <a:ext cx="1412567"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a:t>
            </a:r>
            <a:r>
              <a:rPr lang="en-US" dirty="0" err="1">
                <a:latin typeface="Arial" pitchFamily="34" charset="0"/>
                <a:cs typeface="Arial" pitchFamily="34" charset="0"/>
              </a:rPr>
              <a:t>b</a:t>
            </a:r>
            <a:r>
              <a:rPr lang="en-US" dirty="0" err="1" smtClean="0">
                <a:latin typeface="Arial" pitchFamily="34" charset="0"/>
                <a:cs typeface="Arial" pitchFamily="34" charset="0"/>
              </a:rPr>
              <a:t>,a+b</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1" name="TextBox 30"/>
          <p:cNvSpPr txBox="1"/>
          <p:nvPr/>
        </p:nvSpPr>
        <p:spPr>
          <a:xfrm>
            <a:off x="6964735" y="4150192"/>
            <a:ext cx="1412567"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a,b,a+b</a:t>
            </a:r>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32" name="Straight Arrow Connector 31"/>
          <p:cNvCxnSpPr/>
          <p:nvPr/>
        </p:nvCxnSpPr>
        <p:spPr bwMode="auto">
          <a:xfrm flipH="1">
            <a:off x="5146208" y="4689008"/>
            <a:ext cx="1061384"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3" name="TextBox 40"/>
          <p:cNvSpPr txBox="1">
            <a:spLocks noChangeArrowheads="1"/>
          </p:cNvSpPr>
          <p:nvPr/>
        </p:nvSpPr>
        <p:spPr bwMode="auto">
          <a:xfrm>
            <a:off x="5348679" y="4727108"/>
            <a:ext cx="707246" cy="461665"/>
          </a:xfrm>
          <a:prstGeom prst="rect">
            <a:avLst/>
          </a:prstGeom>
          <a:noFill/>
          <a:ln w="9525">
            <a:noFill/>
            <a:miter lim="800000"/>
            <a:headEnd/>
            <a:tailEnd/>
          </a:ln>
        </p:spPr>
        <p:txBody>
          <a:bodyPr wrap="none">
            <a:spAutoFit/>
          </a:bodyPr>
          <a:lstStyle/>
          <a:p>
            <a:pPr>
              <a:buNone/>
            </a:pPr>
            <a:r>
              <a:rPr lang="en-US" dirty="0" err="1" smtClean="0">
                <a:latin typeface="Arial" pitchFamily="34" charset="0"/>
                <a:cs typeface="Arial" pitchFamily="34" charset="0"/>
              </a:rPr>
              <a:t>a+b</a:t>
            </a:r>
            <a:endParaRPr lang="en-US" sz="2400" dirty="0">
              <a:latin typeface="Arial" pitchFamily="34" charset="0"/>
              <a:cs typeface="Arial" pitchFamily="34" charset="0"/>
            </a:endParaRPr>
          </a:p>
        </p:txBody>
      </p:sp>
      <p:sp>
        <p:nvSpPr>
          <p:cNvPr id="35" name="TextBox 34"/>
          <p:cNvSpPr txBox="1"/>
          <p:nvPr/>
        </p:nvSpPr>
        <p:spPr>
          <a:xfrm>
            <a:off x="1056681" y="4303067"/>
            <a:ext cx="1412566"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a,b,a+b</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7" name="TextBox 6"/>
          <p:cNvSpPr txBox="1"/>
          <p:nvPr/>
        </p:nvSpPr>
        <p:spPr>
          <a:xfrm>
            <a:off x="158" y="5146456"/>
            <a:ext cx="2632452" cy="1717393"/>
          </a:xfrm>
          <a:prstGeom prst="rect">
            <a:avLst/>
          </a:prstGeom>
          <a:solidFill>
            <a:srgbClr val="CCECFF"/>
          </a:solidFill>
        </p:spPr>
        <p:txBody>
          <a:bodyPr wrap="none" rtlCol="0">
            <a:spAutoFit/>
          </a:bodyPr>
          <a:lstStyle/>
          <a:p>
            <a:pPr>
              <a:buNone/>
            </a:pPr>
            <a:r>
              <a:rPr lang="en-US" dirty="0" smtClean="0">
                <a:latin typeface="Arial" pitchFamily="34" charset="0"/>
                <a:cs typeface="Arial" pitchFamily="34" charset="0"/>
              </a:rPr>
              <a:t>Parity check</a:t>
            </a:r>
            <a:br>
              <a:rPr lang="en-US" dirty="0" smtClean="0">
                <a:latin typeface="Arial" pitchFamily="34" charset="0"/>
                <a:cs typeface="Arial" pitchFamily="34" charset="0"/>
              </a:rPr>
            </a:br>
            <a:r>
              <a:rPr lang="en-US" dirty="0" smtClean="0">
                <a:latin typeface="Arial" pitchFamily="34" charset="0"/>
                <a:cs typeface="Arial" pitchFamily="34" charset="0"/>
              </a:rPr>
              <a:t>passes</a:t>
            </a:r>
          </a:p>
          <a:p>
            <a:pPr>
              <a:buNone/>
            </a:pPr>
            <a:r>
              <a:rPr lang="en-US" dirty="0" smtClean="0">
                <a:latin typeface="Arial" pitchFamily="34" charset="0"/>
                <a:cs typeface="Arial" pitchFamily="34" charset="0"/>
              </a:rPr>
              <a:t>at all nodes</a:t>
            </a:r>
          </a:p>
          <a:p>
            <a:pPr>
              <a:buNone/>
            </a:pPr>
            <a:r>
              <a:rPr lang="en-US" dirty="0" smtClean="0">
                <a:latin typeface="Arial" pitchFamily="34" charset="0"/>
                <a:cs typeface="Arial" pitchFamily="34" charset="0"/>
                <a:sym typeface="Wingdings" pitchFamily="2" charset="2"/>
              </a:rPr>
              <a:t> Agree on (</a:t>
            </a:r>
            <a:r>
              <a:rPr lang="en-US" dirty="0" err="1" smtClean="0">
                <a:latin typeface="Arial" pitchFamily="34" charset="0"/>
                <a:cs typeface="Arial" pitchFamily="34" charset="0"/>
                <a:sym typeface="Wingdings" pitchFamily="2" charset="2"/>
              </a:rPr>
              <a:t>a,b</a:t>
            </a:r>
            <a:r>
              <a:rPr lang="en-US" dirty="0">
                <a:latin typeface="Arial" pitchFamily="34" charset="0"/>
                <a:cs typeface="Arial" pitchFamily="34" charset="0"/>
                <a:sym typeface="Wingdings" pitchFamily="2" charset="2"/>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17623259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itchFamily="34" charset="0"/>
                <a:cs typeface="Arial" pitchFamily="34" charset="0"/>
              </a:rPr>
              <a:t>Make Common Case Fast</a:t>
            </a:r>
          </a:p>
        </p:txBody>
      </p:sp>
      <p:sp>
        <p:nvSpPr>
          <p:cNvPr id="4" name="Oval 3"/>
          <p:cNvSpPr/>
          <p:nvPr/>
        </p:nvSpPr>
        <p:spPr>
          <a:xfrm>
            <a:off x="4191000" y="2133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Arial" pitchFamily="34" charset="0"/>
                <a:cs typeface="Arial" pitchFamily="34" charset="0"/>
              </a:rPr>
              <a:t>S</a:t>
            </a:r>
            <a:endParaRPr lang="en-US" dirty="0">
              <a:solidFill>
                <a:schemeClr val="tx1"/>
              </a:solidFill>
              <a:latin typeface="Arial" pitchFamily="34" charset="0"/>
              <a:cs typeface="Arial" pitchFamily="34" charset="0"/>
            </a:endParaRPr>
          </a:p>
        </p:txBody>
      </p:sp>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2</a:t>
            </a:r>
            <a:endParaRPr lang="en-US" dirty="0">
              <a:solidFill>
                <a:schemeClr val="tx1"/>
              </a:solidFill>
              <a:latin typeface="Arial" pitchFamily="34" charset="0"/>
              <a:cs typeface="Arial" pitchFamily="34" charset="0"/>
            </a:endParaRPr>
          </a:p>
        </p:txBody>
      </p:sp>
      <p:sp>
        <p:nvSpPr>
          <p:cNvPr id="12" name="Oval 11"/>
          <p:cNvSpPr/>
          <p:nvPr/>
        </p:nvSpPr>
        <p:spPr>
          <a:xfrm>
            <a:off x="2590800" y="4114800"/>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bg1"/>
                </a:solidFill>
                <a:latin typeface="Arial" pitchFamily="34" charset="0"/>
                <a:cs typeface="Arial" pitchFamily="34" charset="0"/>
              </a:rPr>
              <a:t>1</a:t>
            </a:r>
            <a:endParaRPr lang="en-US" dirty="0">
              <a:solidFill>
                <a:schemeClr val="bg1"/>
              </a:solidFill>
              <a:latin typeface="Arial" pitchFamily="34" charset="0"/>
              <a:cs typeface="Arial" pitchFamily="34" charset="0"/>
            </a:endParaRPr>
          </a:p>
        </p:txBody>
      </p:sp>
      <p:sp>
        <p:nvSpPr>
          <p:cNvPr id="9226" name="TextBox 22"/>
          <p:cNvSpPr txBox="1">
            <a:spLocks noChangeArrowheads="1"/>
          </p:cNvSpPr>
          <p:nvPr/>
        </p:nvSpPr>
        <p:spPr bwMode="auto">
          <a:xfrm>
            <a:off x="3428706" y="3048000"/>
            <a:ext cx="35618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a</a:t>
            </a:r>
          </a:p>
        </p:txBody>
      </p:sp>
      <p:sp>
        <p:nvSpPr>
          <p:cNvPr id="9227" name="TextBox 23"/>
          <p:cNvSpPr txBox="1">
            <a:spLocks noChangeArrowheads="1"/>
          </p:cNvSpPr>
          <p:nvPr/>
        </p:nvSpPr>
        <p:spPr bwMode="auto">
          <a:xfrm>
            <a:off x="4261296" y="3505200"/>
            <a:ext cx="367409"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b</a:t>
            </a:r>
          </a:p>
        </p:txBody>
      </p:sp>
      <p:sp>
        <p:nvSpPr>
          <p:cNvPr id="9228" name="TextBox 24"/>
          <p:cNvSpPr txBox="1">
            <a:spLocks noChangeArrowheads="1"/>
          </p:cNvSpPr>
          <p:nvPr/>
        </p:nvSpPr>
        <p:spPr bwMode="auto">
          <a:xfrm>
            <a:off x="5867790" y="3124200"/>
            <a:ext cx="707246"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a+b</a:t>
            </a:r>
          </a:p>
        </p:txBody>
      </p:sp>
      <p:sp>
        <p:nvSpPr>
          <p:cNvPr id="3" name="Slide Number Placeholder 2"/>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68</a:t>
            </a:fld>
            <a:endParaRPr lang="en-US" dirty="0">
              <a:latin typeface="Arial" pitchFamily="34" charset="0"/>
              <a:cs typeface="Arial" pitchFamily="34" charset="0"/>
            </a:endParaRPr>
          </a:p>
        </p:txBody>
      </p:sp>
      <p:cxnSp>
        <p:nvCxnSpPr>
          <p:cNvPr id="6" name="Straight Arrow Connector 5"/>
          <p:cNvCxnSpPr>
            <a:stCxn id="4" idx="3"/>
            <a:endCxn id="12" idx="7"/>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4"/>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5"/>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12" idx="4"/>
            <a:endCxn id="10" idx="4"/>
          </p:cNvCxnSpPr>
          <p:nvPr/>
        </p:nvCxnSpPr>
        <p:spPr>
          <a:xfrm rot="5400000" flipH="1" flipV="1">
            <a:off x="4686300" y="3086100"/>
            <a:ext cx="76200" cy="3505200"/>
          </a:xfrm>
          <a:prstGeom prst="curvedConnector3">
            <a:avLst>
              <a:gd name="adj1" fmla="val -157164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97897" y="1890498"/>
            <a:ext cx="1999906" cy="830997"/>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Two-bit value</a:t>
            </a:r>
            <a:br>
              <a:rPr lang="en-US" dirty="0" smtClean="0">
                <a:latin typeface="Arial" pitchFamily="34" charset="0"/>
                <a:cs typeface="Arial" pitchFamily="34" charset="0"/>
              </a:rPr>
            </a:br>
            <a:r>
              <a:rPr lang="en-US" dirty="0" smtClean="0">
                <a:latin typeface="Arial" pitchFamily="34" charset="0"/>
                <a:cs typeface="Arial" pitchFamily="34" charset="0"/>
              </a:rPr>
              <a:t>a, b</a:t>
            </a:r>
            <a:endParaRPr lang="en-US" dirty="0">
              <a:latin typeface="Arial" pitchFamily="34" charset="0"/>
              <a:cs typeface="Arial" pitchFamily="34" charset="0"/>
            </a:endParaRPr>
          </a:p>
        </p:txBody>
      </p:sp>
      <p:sp>
        <p:nvSpPr>
          <p:cNvPr id="24" name="TextBox 22"/>
          <p:cNvSpPr txBox="1">
            <a:spLocks noChangeArrowheads="1"/>
          </p:cNvSpPr>
          <p:nvPr/>
        </p:nvSpPr>
        <p:spPr bwMode="auto">
          <a:xfrm>
            <a:off x="3915827" y="5511238"/>
            <a:ext cx="356188" cy="461665"/>
          </a:xfrm>
          <a:prstGeom prst="rect">
            <a:avLst/>
          </a:prstGeom>
          <a:noFill/>
          <a:ln w="9525">
            <a:noFill/>
            <a:miter lim="800000"/>
            <a:headEnd/>
            <a:tailEnd/>
          </a:ln>
        </p:spPr>
        <p:txBody>
          <a:bodyPr wrap="none">
            <a:spAutoFit/>
          </a:bodyPr>
          <a:lstStyle/>
          <a:p>
            <a:pPr>
              <a:buNone/>
            </a:pPr>
            <a:r>
              <a:rPr lang="en-US" dirty="0" smtClean="0">
                <a:solidFill>
                  <a:srgbClr val="FF0000"/>
                </a:solidFill>
                <a:latin typeface="Arial" pitchFamily="34" charset="0"/>
                <a:cs typeface="Arial" pitchFamily="34" charset="0"/>
              </a:rPr>
              <a:t>?</a:t>
            </a:r>
            <a:endParaRPr lang="en-US" sz="2400" dirty="0">
              <a:solidFill>
                <a:srgbClr val="FF0000"/>
              </a:solidFill>
              <a:latin typeface="Arial" pitchFamily="34" charset="0"/>
              <a:cs typeface="Arial" pitchFamily="34" charset="0"/>
            </a:endParaRPr>
          </a:p>
        </p:txBody>
      </p:sp>
      <p:cxnSp>
        <p:nvCxnSpPr>
          <p:cNvPr id="26" name="Straight Arrow Connector 25"/>
          <p:cNvCxnSpPr/>
          <p:nvPr/>
        </p:nvCxnSpPr>
        <p:spPr bwMode="auto">
          <a:xfrm>
            <a:off x="3241208" y="4765208"/>
            <a:ext cx="1366184"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8" name="TextBox 22"/>
          <p:cNvSpPr txBox="1">
            <a:spLocks noChangeArrowheads="1"/>
          </p:cNvSpPr>
          <p:nvPr/>
        </p:nvSpPr>
        <p:spPr bwMode="auto">
          <a:xfrm>
            <a:off x="3566548" y="4804564"/>
            <a:ext cx="356188" cy="461665"/>
          </a:xfrm>
          <a:prstGeom prst="rect">
            <a:avLst/>
          </a:prstGeom>
          <a:noFill/>
          <a:ln w="9525">
            <a:noFill/>
            <a:miter lim="800000"/>
            <a:headEnd/>
            <a:tailEnd/>
          </a:ln>
        </p:spPr>
        <p:txBody>
          <a:bodyPr wrap="none">
            <a:spAutoFit/>
          </a:bodyPr>
          <a:lstStyle/>
          <a:p>
            <a:pPr>
              <a:buNone/>
            </a:pPr>
            <a:r>
              <a:rPr lang="en-US" dirty="0">
                <a:solidFill>
                  <a:srgbClr val="FF0000"/>
                </a:solidFill>
                <a:latin typeface="Arial" pitchFamily="34" charset="0"/>
                <a:cs typeface="Arial" pitchFamily="34" charset="0"/>
              </a:rPr>
              <a:t>?</a:t>
            </a:r>
            <a:endParaRPr lang="en-US"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5141788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itchFamily="34" charset="0"/>
                <a:cs typeface="Arial" pitchFamily="34" charset="0"/>
              </a:rPr>
              <a:t>Make Common Case Fast</a:t>
            </a:r>
          </a:p>
        </p:txBody>
      </p:sp>
      <p:sp>
        <p:nvSpPr>
          <p:cNvPr id="4" name="Oval 3"/>
          <p:cNvSpPr/>
          <p:nvPr/>
        </p:nvSpPr>
        <p:spPr>
          <a:xfrm>
            <a:off x="4191000" y="2133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Arial" pitchFamily="34" charset="0"/>
                <a:cs typeface="Arial" pitchFamily="34" charset="0"/>
              </a:rPr>
              <a:t>S</a:t>
            </a:r>
            <a:endParaRPr lang="en-US" dirty="0">
              <a:solidFill>
                <a:schemeClr val="tx1"/>
              </a:solidFill>
              <a:latin typeface="Arial" pitchFamily="34" charset="0"/>
              <a:cs typeface="Arial" pitchFamily="34" charset="0"/>
            </a:endParaRPr>
          </a:p>
        </p:txBody>
      </p:sp>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2</a:t>
            </a:r>
            <a:endParaRPr lang="en-US" dirty="0">
              <a:solidFill>
                <a:schemeClr val="tx1"/>
              </a:solidFill>
              <a:latin typeface="Arial" pitchFamily="34" charset="0"/>
              <a:cs typeface="Arial" pitchFamily="34" charset="0"/>
            </a:endParaRPr>
          </a:p>
        </p:txBody>
      </p:sp>
      <p:sp>
        <p:nvSpPr>
          <p:cNvPr id="12" name="Oval 11"/>
          <p:cNvSpPr/>
          <p:nvPr/>
        </p:nvSpPr>
        <p:spPr>
          <a:xfrm>
            <a:off x="2590800" y="4114800"/>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bg1"/>
                </a:solidFill>
                <a:latin typeface="Arial" pitchFamily="34" charset="0"/>
                <a:cs typeface="Arial" pitchFamily="34" charset="0"/>
              </a:rPr>
              <a:t>1</a:t>
            </a:r>
            <a:endParaRPr lang="en-US" dirty="0">
              <a:solidFill>
                <a:schemeClr val="bg1"/>
              </a:solidFill>
              <a:latin typeface="Arial" pitchFamily="34" charset="0"/>
              <a:cs typeface="Arial" pitchFamily="34" charset="0"/>
            </a:endParaRPr>
          </a:p>
        </p:txBody>
      </p:sp>
      <p:sp>
        <p:nvSpPr>
          <p:cNvPr id="9226" name="TextBox 22"/>
          <p:cNvSpPr txBox="1">
            <a:spLocks noChangeArrowheads="1"/>
          </p:cNvSpPr>
          <p:nvPr/>
        </p:nvSpPr>
        <p:spPr bwMode="auto">
          <a:xfrm>
            <a:off x="3428706" y="3048000"/>
            <a:ext cx="35618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a</a:t>
            </a:r>
          </a:p>
        </p:txBody>
      </p:sp>
      <p:sp>
        <p:nvSpPr>
          <p:cNvPr id="9227" name="TextBox 23"/>
          <p:cNvSpPr txBox="1">
            <a:spLocks noChangeArrowheads="1"/>
          </p:cNvSpPr>
          <p:nvPr/>
        </p:nvSpPr>
        <p:spPr bwMode="auto">
          <a:xfrm>
            <a:off x="4261296" y="3505200"/>
            <a:ext cx="367409"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b</a:t>
            </a:r>
          </a:p>
        </p:txBody>
      </p:sp>
      <p:sp>
        <p:nvSpPr>
          <p:cNvPr id="9228" name="TextBox 24"/>
          <p:cNvSpPr txBox="1">
            <a:spLocks noChangeArrowheads="1"/>
          </p:cNvSpPr>
          <p:nvPr/>
        </p:nvSpPr>
        <p:spPr bwMode="auto">
          <a:xfrm>
            <a:off x="5867790" y="3124200"/>
            <a:ext cx="707246"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a+b</a:t>
            </a:r>
          </a:p>
        </p:txBody>
      </p:sp>
      <p:cxnSp>
        <p:nvCxnSpPr>
          <p:cNvPr id="37" name="Curved Connector 36"/>
          <p:cNvCxnSpPr>
            <a:stCxn id="12" idx="3"/>
            <a:endCxn id="10" idx="5"/>
          </p:cNvCxnSpPr>
          <p:nvPr/>
        </p:nvCxnSpPr>
        <p:spPr>
          <a:xfrm rot="5400000" flipH="1" flipV="1">
            <a:off x="4686300" y="2705100"/>
            <a:ext cx="76200" cy="4044016"/>
          </a:xfrm>
          <a:prstGeom prst="curvedConnector3">
            <a:avLst>
              <a:gd name="adj1" fmla="val -1986745"/>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232" name="TextBox 40"/>
          <p:cNvSpPr txBox="1">
            <a:spLocks noChangeArrowheads="1"/>
          </p:cNvSpPr>
          <p:nvPr/>
        </p:nvSpPr>
        <p:spPr bwMode="auto">
          <a:xfrm>
            <a:off x="3764184" y="4209150"/>
            <a:ext cx="367409"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b</a:t>
            </a:r>
          </a:p>
        </p:txBody>
      </p:sp>
      <p:sp>
        <p:nvSpPr>
          <p:cNvPr id="3" name="Slide Number Placeholder 2"/>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69</a:t>
            </a:fld>
            <a:endParaRPr lang="en-US" dirty="0">
              <a:latin typeface="Arial" pitchFamily="34" charset="0"/>
              <a:cs typeface="Arial" pitchFamily="34" charset="0"/>
            </a:endParaRPr>
          </a:p>
        </p:txBody>
      </p:sp>
      <p:cxnSp>
        <p:nvCxnSpPr>
          <p:cNvPr id="6" name="Straight Arrow Connector 5"/>
          <p:cNvCxnSpPr>
            <a:stCxn id="4" idx="3"/>
            <a:endCxn id="12" idx="7"/>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4"/>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5"/>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24"/>
          <p:cNvSpPr txBox="1">
            <a:spLocks noChangeArrowheads="1"/>
          </p:cNvSpPr>
          <p:nvPr/>
        </p:nvSpPr>
        <p:spPr bwMode="auto">
          <a:xfrm>
            <a:off x="5322887" y="4186535"/>
            <a:ext cx="367408"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b</a:t>
            </a:r>
            <a:endParaRPr lang="en-US" sz="2400" dirty="0">
              <a:latin typeface="Arial" pitchFamily="34" charset="0"/>
              <a:cs typeface="Arial" pitchFamily="34" charset="0"/>
            </a:endParaRPr>
          </a:p>
        </p:txBody>
      </p:sp>
      <p:cxnSp>
        <p:nvCxnSpPr>
          <p:cNvPr id="25" name="Straight Arrow Connector 24"/>
          <p:cNvCxnSpPr>
            <a:stCxn id="11" idx="2"/>
            <a:endCxn id="12" idx="6"/>
          </p:cNvCxnSpPr>
          <p:nvPr/>
        </p:nvCxnSpPr>
        <p:spPr>
          <a:xfrm rot="10800000">
            <a:off x="3352800" y="4495800"/>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6"/>
            <a:endCxn id="10" idx="2"/>
          </p:cNvCxnSpPr>
          <p:nvPr/>
        </p:nvCxnSpPr>
        <p:spPr>
          <a:xfrm flipV="1">
            <a:off x="5257800" y="4419600"/>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12" idx="4"/>
            <a:endCxn id="10" idx="4"/>
          </p:cNvCxnSpPr>
          <p:nvPr/>
        </p:nvCxnSpPr>
        <p:spPr>
          <a:xfrm rot="5400000" flipH="1" flipV="1">
            <a:off x="4686300" y="3086100"/>
            <a:ext cx="76200" cy="3505200"/>
          </a:xfrm>
          <a:prstGeom prst="curvedConnector3">
            <a:avLst>
              <a:gd name="adj1" fmla="val -157164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97897" y="1890498"/>
            <a:ext cx="1999906" cy="830997"/>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Two-bit value</a:t>
            </a:r>
            <a:br>
              <a:rPr lang="en-US" dirty="0" smtClean="0">
                <a:latin typeface="Arial" pitchFamily="34" charset="0"/>
                <a:cs typeface="Arial" pitchFamily="34" charset="0"/>
              </a:rPr>
            </a:br>
            <a:r>
              <a:rPr lang="en-US" dirty="0" smtClean="0">
                <a:latin typeface="Arial" pitchFamily="34" charset="0"/>
                <a:cs typeface="Arial" pitchFamily="34" charset="0"/>
              </a:rPr>
              <a:t>a, b</a:t>
            </a:r>
            <a:endParaRPr lang="en-US" dirty="0">
              <a:latin typeface="Arial" pitchFamily="34" charset="0"/>
              <a:cs typeface="Arial" pitchFamily="34" charset="0"/>
            </a:endParaRPr>
          </a:p>
        </p:txBody>
      </p:sp>
      <p:sp>
        <p:nvSpPr>
          <p:cNvPr id="24" name="TextBox 22"/>
          <p:cNvSpPr txBox="1">
            <a:spLocks noChangeArrowheads="1"/>
          </p:cNvSpPr>
          <p:nvPr/>
        </p:nvSpPr>
        <p:spPr bwMode="auto">
          <a:xfrm>
            <a:off x="3915827" y="5511238"/>
            <a:ext cx="356188" cy="461665"/>
          </a:xfrm>
          <a:prstGeom prst="rect">
            <a:avLst/>
          </a:prstGeom>
          <a:noFill/>
          <a:ln w="9525">
            <a:noFill/>
            <a:miter lim="800000"/>
            <a:headEnd/>
            <a:tailEnd/>
          </a:ln>
        </p:spPr>
        <p:txBody>
          <a:bodyPr wrap="none">
            <a:spAutoFit/>
          </a:bodyPr>
          <a:lstStyle/>
          <a:p>
            <a:pPr>
              <a:buNone/>
            </a:pPr>
            <a:r>
              <a:rPr lang="en-US" dirty="0" smtClean="0">
                <a:solidFill>
                  <a:srgbClr val="FF0000"/>
                </a:solidFill>
                <a:latin typeface="Arial" pitchFamily="34" charset="0"/>
                <a:cs typeface="Arial" pitchFamily="34" charset="0"/>
              </a:rPr>
              <a:t>?</a:t>
            </a:r>
            <a:endParaRPr lang="en-US" sz="2400" dirty="0">
              <a:solidFill>
                <a:srgbClr val="FF0000"/>
              </a:solidFill>
              <a:latin typeface="Arial" pitchFamily="34" charset="0"/>
              <a:cs typeface="Arial" pitchFamily="34" charset="0"/>
            </a:endParaRPr>
          </a:p>
        </p:txBody>
      </p:sp>
      <p:cxnSp>
        <p:nvCxnSpPr>
          <p:cNvPr id="26" name="Straight Arrow Connector 25"/>
          <p:cNvCxnSpPr/>
          <p:nvPr/>
        </p:nvCxnSpPr>
        <p:spPr bwMode="auto">
          <a:xfrm>
            <a:off x="3241208" y="4765208"/>
            <a:ext cx="1366184"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8" name="TextBox 22"/>
          <p:cNvSpPr txBox="1">
            <a:spLocks noChangeArrowheads="1"/>
          </p:cNvSpPr>
          <p:nvPr/>
        </p:nvSpPr>
        <p:spPr bwMode="auto">
          <a:xfrm>
            <a:off x="3566548" y="4804564"/>
            <a:ext cx="356188" cy="461665"/>
          </a:xfrm>
          <a:prstGeom prst="rect">
            <a:avLst/>
          </a:prstGeom>
          <a:noFill/>
          <a:ln w="9525">
            <a:noFill/>
            <a:miter lim="800000"/>
            <a:headEnd/>
            <a:tailEnd/>
          </a:ln>
        </p:spPr>
        <p:txBody>
          <a:bodyPr wrap="none">
            <a:spAutoFit/>
          </a:bodyPr>
          <a:lstStyle/>
          <a:p>
            <a:pPr>
              <a:buNone/>
            </a:pPr>
            <a:r>
              <a:rPr lang="en-US" dirty="0">
                <a:solidFill>
                  <a:srgbClr val="FF0000"/>
                </a:solidFill>
                <a:latin typeface="Arial" pitchFamily="34" charset="0"/>
                <a:cs typeface="Arial" pitchFamily="34" charset="0"/>
              </a:rPr>
              <a:t>?</a:t>
            </a:r>
            <a:endParaRPr lang="en-US" sz="2400" dirty="0">
              <a:solidFill>
                <a:srgbClr val="FF0000"/>
              </a:solidFill>
              <a:latin typeface="Arial" pitchFamily="34" charset="0"/>
              <a:cs typeface="Arial" pitchFamily="34" charset="0"/>
            </a:endParaRPr>
          </a:p>
        </p:txBody>
      </p:sp>
      <p:sp>
        <p:nvSpPr>
          <p:cNvPr id="30" name="TextBox 29"/>
          <p:cNvSpPr txBox="1"/>
          <p:nvPr/>
        </p:nvSpPr>
        <p:spPr>
          <a:xfrm>
            <a:off x="4123056" y="5043714"/>
            <a:ext cx="1391728"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a,a+b</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1" name="TextBox 30"/>
          <p:cNvSpPr txBox="1"/>
          <p:nvPr/>
        </p:nvSpPr>
        <p:spPr>
          <a:xfrm>
            <a:off x="6975154" y="4150192"/>
            <a:ext cx="1391728"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a,a+b</a:t>
            </a:r>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32" name="Straight Arrow Connector 31"/>
          <p:cNvCxnSpPr/>
          <p:nvPr/>
        </p:nvCxnSpPr>
        <p:spPr bwMode="auto">
          <a:xfrm flipH="1">
            <a:off x="5146208" y="4689008"/>
            <a:ext cx="1061384"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3" name="TextBox 40"/>
          <p:cNvSpPr txBox="1">
            <a:spLocks noChangeArrowheads="1"/>
          </p:cNvSpPr>
          <p:nvPr/>
        </p:nvSpPr>
        <p:spPr bwMode="auto">
          <a:xfrm>
            <a:off x="5348679" y="4727108"/>
            <a:ext cx="707246" cy="461665"/>
          </a:xfrm>
          <a:prstGeom prst="rect">
            <a:avLst/>
          </a:prstGeom>
          <a:noFill/>
          <a:ln w="9525">
            <a:noFill/>
            <a:miter lim="800000"/>
            <a:headEnd/>
            <a:tailEnd/>
          </a:ln>
        </p:spPr>
        <p:txBody>
          <a:bodyPr wrap="none">
            <a:spAutoFit/>
          </a:bodyPr>
          <a:lstStyle/>
          <a:p>
            <a:pPr>
              <a:buNone/>
            </a:pPr>
            <a:r>
              <a:rPr lang="en-US" dirty="0" err="1" smtClean="0">
                <a:latin typeface="Arial" pitchFamily="34" charset="0"/>
                <a:cs typeface="Arial" pitchFamily="34" charset="0"/>
              </a:rPr>
              <a:t>a+b</a:t>
            </a:r>
            <a:endParaRPr lang="en-US" sz="2400" dirty="0">
              <a:latin typeface="Arial" pitchFamily="34" charset="0"/>
              <a:cs typeface="Arial" pitchFamily="34" charset="0"/>
            </a:endParaRPr>
          </a:p>
        </p:txBody>
      </p:sp>
      <p:sp>
        <p:nvSpPr>
          <p:cNvPr id="35" name="TextBox 39"/>
          <p:cNvSpPr txBox="1">
            <a:spLocks noChangeArrowheads="1"/>
          </p:cNvSpPr>
          <p:nvPr/>
        </p:nvSpPr>
        <p:spPr bwMode="auto">
          <a:xfrm>
            <a:off x="3469304" y="6164943"/>
            <a:ext cx="707246"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a+b</a:t>
            </a:r>
          </a:p>
        </p:txBody>
      </p:sp>
      <p:sp>
        <p:nvSpPr>
          <p:cNvPr id="38" name="TextBox 37"/>
          <p:cNvSpPr txBox="1"/>
          <p:nvPr/>
        </p:nvSpPr>
        <p:spPr>
          <a:xfrm>
            <a:off x="62819" y="5216907"/>
            <a:ext cx="2324675" cy="1643527"/>
          </a:xfrm>
          <a:prstGeom prst="rect">
            <a:avLst/>
          </a:prstGeom>
          <a:solidFill>
            <a:srgbClr val="CCECFF"/>
          </a:solidFill>
        </p:spPr>
        <p:txBody>
          <a:bodyPr wrap="none" rtlCol="0">
            <a:spAutoFit/>
          </a:bodyPr>
          <a:lstStyle/>
          <a:p>
            <a:pPr>
              <a:buNone/>
            </a:pPr>
            <a:r>
              <a:rPr lang="en-US" dirty="0" smtClean="0">
                <a:latin typeface="Arial" pitchFamily="34" charset="0"/>
                <a:cs typeface="Arial" pitchFamily="34" charset="0"/>
              </a:rPr>
              <a:t>Parity check</a:t>
            </a:r>
            <a:br>
              <a:rPr lang="en-US" dirty="0" smtClean="0">
                <a:latin typeface="Arial" pitchFamily="34" charset="0"/>
                <a:cs typeface="Arial" pitchFamily="34" charset="0"/>
              </a:rPr>
            </a:br>
            <a:r>
              <a:rPr lang="en-US" dirty="0" smtClean="0">
                <a:latin typeface="Arial" pitchFamily="34" charset="0"/>
                <a:cs typeface="Arial" pitchFamily="34" charset="0"/>
              </a:rPr>
              <a:t>fails </a:t>
            </a:r>
            <a:r>
              <a:rPr lang="en-US" dirty="0" smtClean="0">
                <a:latin typeface="Arial" pitchFamily="34" charset="0"/>
                <a:cs typeface="Arial" pitchFamily="34" charset="0"/>
              </a:rPr>
              <a:t>at a </a:t>
            </a:r>
            <a:r>
              <a:rPr lang="en-US" dirty="0" smtClean="0">
                <a:latin typeface="Arial" pitchFamily="34" charset="0"/>
                <a:cs typeface="Arial" pitchFamily="34" charset="0"/>
              </a:rPr>
              <a:t>node</a:t>
            </a:r>
          </a:p>
          <a:p>
            <a:pPr>
              <a:buNone/>
            </a:pPr>
            <a:r>
              <a:rPr lang="en-US" dirty="0">
                <a:latin typeface="Arial" pitchFamily="34" charset="0"/>
                <a:cs typeface="Arial" pitchFamily="34" charset="0"/>
              </a:rPr>
              <a:t>i</a:t>
            </a:r>
            <a:r>
              <a:rPr lang="en-US" dirty="0" smtClean="0">
                <a:latin typeface="Arial" pitchFamily="34" charset="0"/>
                <a:cs typeface="Arial" pitchFamily="34" charset="0"/>
              </a:rPr>
              <a:t>f </a:t>
            </a:r>
            <a:r>
              <a:rPr lang="en-US" dirty="0" smtClean="0">
                <a:latin typeface="Arial" pitchFamily="34" charset="0"/>
                <a:cs typeface="Arial" pitchFamily="34" charset="0"/>
              </a:rPr>
              <a:t>1 </a:t>
            </a:r>
            <a:r>
              <a:rPr lang="en-US" dirty="0" smtClean="0">
                <a:latin typeface="Arial" pitchFamily="34" charset="0"/>
                <a:cs typeface="Arial" pitchFamily="34" charset="0"/>
              </a:rPr>
              <a:t>misbehaves</a:t>
            </a:r>
            <a:br>
              <a:rPr lang="en-US" dirty="0" smtClean="0">
                <a:latin typeface="Arial" pitchFamily="34" charset="0"/>
                <a:cs typeface="Arial" pitchFamily="34" charset="0"/>
              </a:rPr>
            </a:br>
            <a:r>
              <a:rPr lang="en-US" dirty="0" smtClean="0">
                <a:latin typeface="Arial" pitchFamily="34" charset="0"/>
                <a:cs typeface="Arial" pitchFamily="34" charset="0"/>
              </a:rPr>
              <a:t>to it</a:t>
            </a:r>
            <a:endParaRPr lang="en-US" dirty="0">
              <a:latin typeface="Arial" pitchFamily="34" charset="0"/>
              <a:cs typeface="Arial" pitchFamily="34" charset="0"/>
            </a:endParaRPr>
          </a:p>
        </p:txBody>
      </p:sp>
      <p:cxnSp>
        <p:nvCxnSpPr>
          <p:cNvPr id="39" name="Straight Connector 38"/>
          <p:cNvCxnSpPr/>
          <p:nvPr/>
        </p:nvCxnSpPr>
        <p:spPr bwMode="auto">
          <a:xfrm>
            <a:off x="5869174" y="3585865"/>
            <a:ext cx="0" cy="2708310"/>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867997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Faces of Consensus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What is the temperature?</a:t>
            </a:r>
          </a:p>
          <a:p>
            <a:endParaRPr lang="en-US" dirty="0"/>
          </a:p>
          <a:p>
            <a:endParaRPr lang="en-US" dirty="0" smtClean="0"/>
          </a:p>
          <a:p>
            <a:endParaRPr lang="en-US" dirty="0"/>
          </a:p>
          <a:p>
            <a:r>
              <a:rPr lang="en-US" dirty="0" smtClean="0">
                <a:solidFill>
                  <a:srgbClr val="C90000"/>
                </a:solidFill>
              </a:rPr>
              <a:t>Network of sensors …</a:t>
            </a:r>
          </a:p>
          <a:p>
            <a:pPr marL="0" indent="0">
              <a:buNone/>
            </a:pPr>
            <a:endParaRPr lang="en-US" dirty="0">
              <a:solidFill>
                <a:srgbClr val="C90000"/>
              </a:solidFill>
            </a:endParaRPr>
          </a:p>
          <a:p>
            <a:pPr marL="0" indent="0">
              <a:buNone/>
            </a:pPr>
            <a:r>
              <a:rPr lang="en-US" dirty="0" smtClean="0">
                <a:solidFill>
                  <a:srgbClr val="C90000"/>
                </a:solidFill>
              </a:rPr>
              <a:t>		agree on current temperature</a:t>
            </a:r>
          </a:p>
          <a:p>
            <a:endParaRPr lang="en-US" dirty="0"/>
          </a:p>
        </p:txBody>
      </p:sp>
      <p:pic>
        <p:nvPicPr>
          <p:cNvPr id="6" name="Picture 5"/>
          <p:cNvPicPr>
            <a:picLocks noChangeAspect="1"/>
          </p:cNvPicPr>
          <p:nvPr/>
        </p:nvPicPr>
        <p:blipFill>
          <a:blip r:embed="rId2"/>
          <a:stretch>
            <a:fillRect/>
          </a:stretch>
        </p:blipFill>
        <p:spPr>
          <a:xfrm>
            <a:off x="6201247" y="2521265"/>
            <a:ext cx="676660" cy="581928"/>
          </a:xfrm>
          <a:prstGeom prst="rect">
            <a:avLst/>
          </a:prstGeom>
        </p:spPr>
      </p:pic>
      <p:pic>
        <p:nvPicPr>
          <p:cNvPr id="7" name="Picture 6"/>
          <p:cNvPicPr>
            <a:picLocks noChangeAspect="1"/>
          </p:cNvPicPr>
          <p:nvPr/>
        </p:nvPicPr>
        <p:blipFill>
          <a:blip r:embed="rId2"/>
          <a:stretch>
            <a:fillRect/>
          </a:stretch>
        </p:blipFill>
        <p:spPr>
          <a:xfrm>
            <a:off x="7247649" y="3723692"/>
            <a:ext cx="676660" cy="581928"/>
          </a:xfrm>
          <a:prstGeom prst="rect">
            <a:avLst/>
          </a:prstGeom>
        </p:spPr>
      </p:pic>
      <p:pic>
        <p:nvPicPr>
          <p:cNvPr id="8" name="Picture 7"/>
          <p:cNvPicPr>
            <a:picLocks noChangeAspect="1"/>
          </p:cNvPicPr>
          <p:nvPr/>
        </p:nvPicPr>
        <p:blipFill>
          <a:blip r:embed="rId2"/>
          <a:stretch>
            <a:fillRect/>
          </a:stretch>
        </p:blipFill>
        <p:spPr>
          <a:xfrm>
            <a:off x="7981859" y="2591936"/>
            <a:ext cx="676660" cy="581928"/>
          </a:xfrm>
          <a:prstGeom prst="rect">
            <a:avLst/>
          </a:prstGeom>
        </p:spPr>
      </p:pic>
      <p:sp>
        <p:nvSpPr>
          <p:cNvPr id="9" name="Rectangle 8"/>
          <p:cNvSpPr/>
          <p:nvPr/>
        </p:nvSpPr>
        <p:spPr bwMode="auto">
          <a:xfrm>
            <a:off x="5988389" y="2206479"/>
            <a:ext cx="3155611" cy="2390944"/>
          </a:xfrm>
          <a:prstGeom prst="rect">
            <a:avLst/>
          </a:prstGeom>
          <a:noFill/>
          <a:ln w="28575" cap="flat" cmpd="sng" algn="ctr">
            <a:solidFill>
              <a:srgbClr val="FFBE7C"/>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pic>
        <p:nvPicPr>
          <p:cNvPr id="10" name="Picture 9"/>
          <p:cNvPicPr>
            <a:picLocks noChangeAspect="1"/>
          </p:cNvPicPr>
          <p:nvPr/>
        </p:nvPicPr>
        <p:blipFill>
          <a:blip r:embed="rId2"/>
          <a:stretch>
            <a:fillRect/>
          </a:stretch>
        </p:blipFill>
        <p:spPr>
          <a:xfrm>
            <a:off x="7098647" y="3028404"/>
            <a:ext cx="676660" cy="581928"/>
          </a:xfrm>
          <a:prstGeom prst="rect">
            <a:avLst/>
          </a:prstGeom>
        </p:spPr>
      </p:pic>
      <p:cxnSp>
        <p:nvCxnSpPr>
          <p:cNvPr id="13" name="Straight Connector 12"/>
          <p:cNvCxnSpPr/>
          <p:nvPr/>
        </p:nvCxnSpPr>
        <p:spPr bwMode="auto">
          <a:xfrm>
            <a:off x="6676628" y="2923053"/>
            <a:ext cx="482477" cy="269602"/>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4" name="Straight Connector 13"/>
          <p:cNvCxnSpPr/>
          <p:nvPr/>
        </p:nvCxnSpPr>
        <p:spPr bwMode="auto">
          <a:xfrm flipV="1">
            <a:off x="7701744" y="3036570"/>
            <a:ext cx="379743" cy="159495"/>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5" name="Straight Connector 14"/>
          <p:cNvCxnSpPr>
            <a:endCxn id="8" idx="1"/>
          </p:cNvCxnSpPr>
          <p:nvPr/>
        </p:nvCxnSpPr>
        <p:spPr bwMode="auto">
          <a:xfrm>
            <a:off x="6846618" y="2717028"/>
            <a:ext cx="1135241" cy="165872"/>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6" name="Straight Connector 15"/>
          <p:cNvCxnSpPr/>
          <p:nvPr/>
        </p:nvCxnSpPr>
        <p:spPr bwMode="auto">
          <a:xfrm>
            <a:off x="7485486" y="3483541"/>
            <a:ext cx="35476" cy="347645"/>
          </a:xfrm>
          <a:prstGeom prst="line">
            <a:avLst/>
          </a:prstGeom>
          <a:solidFill>
            <a:schemeClr val="accent1"/>
          </a:solidFill>
          <a:ln w="19050"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30760674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itchFamily="34" charset="0"/>
                <a:cs typeface="Arial" pitchFamily="34" charset="0"/>
              </a:rPr>
              <a:t>Make Common Case Fast</a:t>
            </a:r>
          </a:p>
        </p:txBody>
      </p:sp>
      <p:sp>
        <p:nvSpPr>
          <p:cNvPr id="4" name="Oval 3"/>
          <p:cNvSpPr/>
          <p:nvPr/>
        </p:nvSpPr>
        <p:spPr>
          <a:xfrm>
            <a:off x="4191000" y="2133600"/>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bg1"/>
                </a:solidFill>
                <a:latin typeface="Arial" pitchFamily="34" charset="0"/>
                <a:cs typeface="Arial" pitchFamily="34" charset="0"/>
              </a:rPr>
              <a:t>S</a:t>
            </a:r>
            <a:endParaRPr lang="en-US" dirty="0">
              <a:solidFill>
                <a:schemeClr val="bg1"/>
              </a:solidFill>
              <a:latin typeface="Arial" pitchFamily="34" charset="0"/>
              <a:cs typeface="Arial" pitchFamily="34" charset="0"/>
            </a:endParaRPr>
          </a:p>
        </p:txBody>
      </p:sp>
      <p:sp>
        <p:nvSpPr>
          <p:cNvPr id="10" name="Oval 9"/>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p:txBody>
      </p:sp>
      <p:sp>
        <p:nvSpPr>
          <p:cNvPr id="11" name="Oval 10"/>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2</a:t>
            </a:r>
            <a:endParaRPr lang="en-US" dirty="0">
              <a:solidFill>
                <a:schemeClr val="tx1"/>
              </a:solidFill>
              <a:latin typeface="Arial" pitchFamily="34" charset="0"/>
              <a:cs typeface="Arial" pitchFamily="34" charset="0"/>
            </a:endParaRPr>
          </a:p>
        </p:txBody>
      </p:sp>
      <p:sp>
        <p:nvSpPr>
          <p:cNvPr id="12" name="Oval 11"/>
          <p:cNvSpPr/>
          <p:nvPr/>
        </p:nvSpPr>
        <p:spPr>
          <a:xfrm>
            <a:off x="2590800" y="41148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accent4"/>
                </a:solidFill>
                <a:latin typeface="Arial" pitchFamily="34" charset="0"/>
                <a:cs typeface="Arial" pitchFamily="34" charset="0"/>
              </a:rPr>
              <a:t>1</a:t>
            </a:r>
            <a:endParaRPr lang="en-US" dirty="0">
              <a:solidFill>
                <a:schemeClr val="accent4"/>
              </a:solidFill>
              <a:latin typeface="Arial" pitchFamily="34" charset="0"/>
              <a:cs typeface="Arial" pitchFamily="34" charset="0"/>
            </a:endParaRPr>
          </a:p>
        </p:txBody>
      </p:sp>
      <p:sp>
        <p:nvSpPr>
          <p:cNvPr id="9226" name="TextBox 22"/>
          <p:cNvSpPr txBox="1">
            <a:spLocks noChangeArrowheads="1"/>
          </p:cNvSpPr>
          <p:nvPr/>
        </p:nvSpPr>
        <p:spPr bwMode="auto">
          <a:xfrm>
            <a:off x="3428706" y="3048000"/>
            <a:ext cx="35618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a</a:t>
            </a:r>
          </a:p>
        </p:txBody>
      </p:sp>
      <p:sp>
        <p:nvSpPr>
          <p:cNvPr id="9227" name="TextBox 23"/>
          <p:cNvSpPr txBox="1">
            <a:spLocks noChangeArrowheads="1"/>
          </p:cNvSpPr>
          <p:nvPr/>
        </p:nvSpPr>
        <p:spPr bwMode="auto">
          <a:xfrm>
            <a:off x="4261296" y="3505200"/>
            <a:ext cx="367409"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b</a:t>
            </a:r>
          </a:p>
        </p:txBody>
      </p:sp>
      <p:sp>
        <p:nvSpPr>
          <p:cNvPr id="9228" name="TextBox 24"/>
          <p:cNvSpPr txBox="1">
            <a:spLocks noChangeArrowheads="1"/>
          </p:cNvSpPr>
          <p:nvPr/>
        </p:nvSpPr>
        <p:spPr bwMode="auto">
          <a:xfrm>
            <a:off x="5814300" y="3124200"/>
            <a:ext cx="349776" cy="461665"/>
          </a:xfrm>
          <a:prstGeom prst="rect">
            <a:avLst/>
          </a:prstGeom>
          <a:noFill/>
          <a:ln w="9525">
            <a:noFill/>
            <a:miter lim="800000"/>
            <a:headEnd/>
            <a:tailEnd/>
          </a:ln>
        </p:spPr>
        <p:txBody>
          <a:bodyPr wrap="none">
            <a:spAutoFit/>
          </a:bodyPr>
          <a:lstStyle/>
          <a:p>
            <a:pPr>
              <a:buNone/>
            </a:pPr>
            <a:r>
              <a:rPr lang="en-US" dirty="0">
                <a:solidFill>
                  <a:srgbClr val="FF0000"/>
                </a:solidFill>
                <a:latin typeface="Arial" pitchFamily="34" charset="0"/>
                <a:cs typeface="Arial" pitchFamily="34" charset="0"/>
              </a:rPr>
              <a:t>z</a:t>
            </a:r>
            <a:endParaRPr lang="en-US" sz="2400" dirty="0">
              <a:solidFill>
                <a:srgbClr val="FF0000"/>
              </a:solidFill>
              <a:latin typeface="Arial" pitchFamily="34" charset="0"/>
              <a:cs typeface="Arial" pitchFamily="34" charset="0"/>
            </a:endParaRPr>
          </a:p>
        </p:txBody>
      </p:sp>
      <p:cxnSp>
        <p:nvCxnSpPr>
          <p:cNvPr id="37" name="Curved Connector 36"/>
          <p:cNvCxnSpPr>
            <a:stCxn id="12" idx="3"/>
            <a:endCxn id="10" idx="5"/>
          </p:cNvCxnSpPr>
          <p:nvPr/>
        </p:nvCxnSpPr>
        <p:spPr>
          <a:xfrm rot="5400000" flipH="1" flipV="1">
            <a:off x="4686300" y="2705100"/>
            <a:ext cx="76200" cy="4044016"/>
          </a:xfrm>
          <a:prstGeom prst="curvedConnector3">
            <a:avLst>
              <a:gd name="adj1" fmla="val -1986745"/>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232" name="TextBox 40"/>
          <p:cNvSpPr txBox="1">
            <a:spLocks noChangeArrowheads="1"/>
          </p:cNvSpPr>
          <p:nvPr/>
        </p:nvSpPr>
        <p:spPr bwMode="auto">
          <a:xfrm>
            <a:off x="3764184" y="4209150"/>
            <a:ext cx="367409"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b</a:t>
            </a:r>
          </a:p>
        </p:txBody>
      </p:sp>
      <p:sp>
        <p:nvSpPr>
          <p:cNvPr id="3" name="Slide Number Placeholder 2"/>
          <p:cNvSpPr>
            <a:spLocks noGrp="1"/>
          </p:cNvSpPr>
          <p:nvPr>
            <p:ph type="sldNum" sz="quarter" idx="12"/>
          </p:nvPr>
        </p:nvSpPr>
        <p:spPr/>
        <p:txBody>
          <a:bodyPr/>
          <a:lstStyle/>
          <a:p>
            <a:fld id="{D043341E-0F3F-4B93-83A0-9033F196A361}" type="slidenum">
              <a:rPr lang="en-US" smtClean="0">
                <a:latin typeface="Arial" pitchFamily="34" charset="0"/>
                <a:cs typeface="Arial" pitchFamily="34" charset="0"/>
              </a:rPr>
              <a:pPr/>
              <a:t>70</a:t>
            </a:fld>
            <a:endParaRPr lang="en-US" dirty="0">
              <a:latin typeface="Arial" pitchFamily="34" charset="0"/>
              <a:cs typeface="Arial" pitchFamily="34" charset="0"/>
            </a:endParaRPr>
          </a:p>
        </p:txBody>
      </p:sp>
      <p:cxnSp>
        <p:nvCxnSpPr>
          <p:cNvPr id="6" name="Straight Arrow Connector 5"/>
          <p:cNvCxnSpPr>
            <a:stCxn id="4" idx="3"/>
            <a:endCxn id="12" idx="7"/>
          </p:cNvCxnSpPr>
          <p:nvPr/>
        </p:nvCxnSpPr>
        <p:spPr>
          <a:xfrm flipH="1">
            <a:off x="3241208" y="278400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4"/>
            <a:endCxn id="11" idx="0"/>
          </p:cNvCxnSpPr>
          <p:nvPr/>
        </p:nvCxnSpPr>
        <p:spPr>
          <a:xfrm>
            <a:off x="4572000" y="289560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5"/>
            <a:endCxn id="10" idx="1"/>
          </p:cNvCxnSpPr>
          <p:nvPr/>
        </p:nvCxnSpPr>
        <p:spPr>
          <a:xfrm>
            <a:off x="4841408" y="278400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24"/>
          <p:cNvSpPr txBox="1">
            <a:spLocks noChangeArrowheads="1"/>
          </p:cNvSpPr>
          <p:nvPr/>
        </p:nvSpPr>
        <p:spPr bwMode="auto">
          <a:xfrm>
            <a:off x="5322887" y="4186535"/>
            <a:ext cx="367408"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b</a:t>
            </a:r>
            <a:endParaRPr lang="en-US" sz="2400" dirty="0">
              <a:latin typeface="Arial" pitchFamily="34" charset="0"/>
              <a:cs typeface="Arial" pitchFamily="34" charset="0"/>
            </a:endParaRPr>
          </a:p>
        </p:txBody>
      </p:sp>
      <p:cxnSp>
        <p:nvCxnSpPr>
          <p:cNvPr id="25" name="Straight Arrow Connector 24"/>
          <p:cNvCxnSpPr>
            <a:stCxn id="11" idx="2"/>
            <a:endCxn id="12" idx="6"/>
          </p:cNvCxnSpPr>
          <p:nvPr/>
        </p:nvCxnSpPr>
        <p:spPr>
          <a:xfrm rot="10800000">
            <a:off x="3352800" y="4495800"/>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6"/>
            <a:endCxn id="10" idx="2"/>
          </p:cNvCxnSpPr>
          <p:nvPr/>
        </p:nvCxnSpPr>
        <p:spPr>
          <a:xfrm flipV="1">
            <a:off x="5257800" y="4419600"/>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12" idx="4"/>
            <a:endCxn id="10" idx="4"/>
          </p:cNvCxnSpPr>
          <p:nvPr/>
        </p:nvCxnSpPr>
        <p:spPr>
          <a:xfrm rot="5400000" flipH="1" flipV="1">
            <a:off x="4686300" y="3086100"/>
            <a:ext cx="76200" cy="3505200"/>
          </a:xfrm>
          <a:prstGeom prst="curvedConnector3">
            <a:avLst>
              <a:gd name="adj1" fmla="val -157164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2"/>
          <p:cNvSpPr txBox="1">
            <a:spLocks noChangeArrowheads="1"/>
          </p:cNvSpPr>
          <p:nvPr/>
        </p:nvSpPr>
        <p:spPr bwMode="auto">
          <a:xfrm>
            <a:off x="3915827" y="5511238"/>
            <a:ext cx="356188" cy="461665"/>
          </a:xfrm>
          <a:prstGeom prst="rect">
            <a:avLst/>
          </a:prstGeom>
          <a:noFill/>
          <a:ln w="9525">
            <a:noFill/>
            <a:miter lim="800000"/>
            <a:headEnd/>
            <a:tailEnd/>
          </a:ln>
        </p:spPr>
        <p:txBody>
          <a:bodyPr wrap="none">
            <a:spAutoFit/>
          </a:bodyPr>
          <a:lstStyle/>
          <a:p>
            <a:pPr>
              <a:buNone/>
            </a:pPr>
            <a:r>
              <a:rPr lang="en-US" dirty="0">
                <a:latin typeface="Arial" pitchFamily="34" charset="0"/>
                <a:cs typeface="Arial" pitchFamily="34" charset="0"/>
              </a:rPr>
              <a:t>a</a:t>
            </a:r>
            <a:endParaRPr lang="en-US" sz="2400" dirty="0">
              <a:latin typeface="Arial" pitchFamily="34" charset="0"/>
              <a:cs typeface="Arial" pitchFamily="34" charset="0"/>
            </a:endParaRPr>
          </a:p>
        </p:txBody>
      </p:sp>
      <p:cxnSp>
        <p:nvCxnSpPr>
          <p:cNvPr id="26" name="Straight Arrow Connector 25"/>
          <p:cNvCxnSpPr/>
          <p:nvPr/>
        </p:nvCxnSpPr>
        <p:spPr bwMode="auto">
          <a:xfrm>
            <a:off x="3241208" y="4765208"/>
            <a:ext cx="1366184"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8" name="TextBox 22"/>
          <p:cNvSpPr txBox="1">
            <a:spLocks noChangeArrowheads="1"/>
          </p:cNvSpPr>
          <p:nvPr/>
        </p:nvSpPr>
        <p:spPr bwMode="auto">
          <a:xfrm>
            <a:off x="3566548" y="4804564"/>
            <a:ext cx="356188" cy="461665"/>
          </a:xfrm>
          <a:prstGeom prst="rect">
            <a:avLst/>
          </a:prstGeom>
          <a:noFill/>
          <a:ln w="9525">
            <a:noFill/>
            <a:miter lim="800000"/>
            <a:headEnd/>
            <a:tailEnd/>
          </a:ln>
        </p:spPr>
        <p:txBody>
          <a:bodyPr wrap="none">
            <a:spAutoFit/>
          </a:bodyPr>
          <a:lstStyle/>
          <a:p>
            <a:pPr>
              <a:buNone/>
            </a:pPr>
            <a:r>
              <a:rPr lang="en-US" dirty="0">
                <a:latin typeface="Arial" pitchFamily="34" charset="0"/>
                <a:cs typeface="Arial" pitchFamily="34" charset="0"/>
              </a:rPr>
              <a:t>a</a:t>
            </a:r>
            <a:endParaRPr lang="en-US" sz="2400" dirty="0">
              <a:latin typeface="Arial" pitchFamily="34" charset="0"/>
              <a:cs typeface="Arial" pitchFamily="34" charset="0"/>
            </a:endParaRPr>
          </a:p>
        </p:txBody>
      </p:sp>
      <p:sp>
        <p:nvSpPr>
          <p:cNvPr id="30" name="TextBox 29"/>
          <p:cNvSpPr txBox="1"/>
          <p:nvPr/>
        </p:nvSpPr>
        <p:spPr>
          <a:xfrm>
            <a:off x="4308202" y="5043714"/>
            <a:ext cx="1021433"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a,b,z</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1" name="TextBox 30"/>
          <p:cNvSpPr txBox="1"/>
          <p:nvPr/>
        </p:nvSpPr>
        <p:spPr>
          <a:xfrm>
            <a:off x="7160300" y="4150192"/>
            <a:ext cx="1021433"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a,b,z</a:t>
            </a:r>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32" name="Straight Arrow Connector 31"/>
          <p:cNvCxnSpPr/>
          <p:nvPr/>
        </p:nvCxnSpPr>
        <p:spPr bwMode="auto">
          <a:xfrm flipH="1">
            <a:off x="5146208" y="4689008"/>
            <a:ext cx="1061384"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3" name="TextBox 40"/>
          <p:cNvSpPr txBox="1">
            <a:spLocks noChangeArrowheads="1"/>
          </p:cNvSpPr>
          <p:nvPr/>
        </p:nvSpPr>
        <p:spPr bwMode="auto">
          <a:xfrm>
            <a:off x="5527413" y="4727108"/>
            <a:ext cx="349776" cy="461665"/>
          </a:xfrm>
          <a:prstGeom prst="rect">
            <a:avLst/>
          </a:prstGeom>
          <a:noFill/>
          <a:ln w="9525">
            <a:noFill/>
            <a:miter lim="800000"/>
            <a:headEnd/>
            <a:tailEnd/>
          </a:ln>
        </p:spPr>
        <p:txBody>
          <a:bodyPr wrap="none">
            <a:spAutoFit/>
          </a:bodyPr>
          <a:lstStyle/>
          <a:p>
            <a:pPr>
              <a:buNone/>
            </a:pPr>
            <a:r>
              <a:rPr lang="en-US" dirty="0" smtClean="0">
                <a:solidFill>
                  <a:srgbClr val="FF0000"/>
                </a:solidFill>
                <a:latin typeface="Arial" pitchFamily="34" charset="0"/>
                <a:cs typeface="Arial" pitchFamily="34" charset="0"/>
              </a:rPr>
              <a:t>z</a:t>
            </a:r>
            <a:endParaRPr lang="en-US" sz="2400" dirty="0">
              <a:solidFill>
                <a:srgbClr val="FF0000"/>
              </a:solidFill>
              <a:latin typeface="Arial" pitchFamily="34" charset="0"/>
              <a:cs typeface="Arial" pitchFamily="34" charset="0"/>
            </a:endParaRPr>
          </a:p>
        </p:txBody>
      </p:sp>
      <p:sp>
        <p:nvSpPr>
          <p:cNvPr id="35" name="TextBox 39"/>
          <p:cNvSpPr txBox="1">
            <a:spLocks noChangeArrowheads="1"/>
          </p:cNvSpPr>
          <p:nvPr/>
        </p:nvSpPr>
        <p:spPr bwMode="auto">
          <a:xfrm>
            <a:off x="3648038" y="6164943"/>
            <a:ext cx="349776" cy="461665"/>
          </a:xfrm>
          <a:prstGeom prst="rect">
            <a:avLst/>
          </a:prstGeom>
          <a:noFill/>
          <a:ln w="9525">
            <a:noFill/>
            <a:miter lim="800000"/>
            <a:headEnd/>
            <a:tailEnd/>
          </a:ln>
        </p:spPr>
        <p:txBody>
          <a:bodyPr wrap="none">
            <a:spAutoFit/>
          </a:bodyPr>
          <a:lstStyle/>
          <a:p>
            <a:pPr>
              <a:buNone/>
            </a:pPr>
            <a:r>
              <a:rPr lang="en-US" dirty="0">
                <a:solidFill>
                  <a:srgbClr val="FF0000"/>
                </a:solidFill>
                <a:latin typeface="Arial" pitchFamily="34" charset="0"/>
                <a:cs typeface="Arial" pitchFamily="34" charset="0"/>
              </a:rPr>
              <a:t>z</a:t>
            </a:r>
            <a:endParaRPr lang="en-US" sz="2400" dirty="0">
              <a:solidFill>
                <a:srgbClr val="FF0000"/>
              </a:solidFill>
              <a:latin typeface="Arial" pitchFamily="34" charset="0"/>
              <a:cs typeface="Arial" pitchFamily="34" charset="0"/>
            </a:endParaRPr>
          </a:p>
        </p:txBody>
      </p:sp>
      <p:sp>
        <p:nvSpPr>
          <p:cNvPr id="38" name="TextBox 37"/>
          <p:cNvSpPr txBox="1"/>
          <p:nvPr/>
        </p:nvSpPr>
        <p:spPr>
          <a:xfrm>
            <a:off x="-18757" y="5144337"/>
            <a:ext cx="2545890" cy="1717393"/>
          </a:xfrm>
          <a:prstGeom prst="rect">
            <a:avLst/>
          </a:prstGeom>
          <a:solidFill>
            <a:srgbClr val="CCECFF"/>
          </a:solidFill>
        </p:spPr>
        <p:txBody>
          <a:bodyPr wrap="none" rtlCol="0">
            <a:spAutoFit/>
          </a:bodyPr>
          <a:lstStyle/>
          <a:p>
            <a:pPr>
              <a:buNone/>
            </a:pPr>
            <a:r>
              <a:rPr lang="en-US" dirty="0" smtClean="0">
                <a:latin typeface="Arial" pitchFamily="34" charset="0"/>
                <a:cs typeface="Arial" pitchFamily="34" charset="0"/>
              </a:rPr>
              <a:t>Check</a:t>
            </a:r>
            <a:r>
              <a:rPr lang="en-US" dirty="0">
                <a:latin typeface="Arial" pitchFamily="34" charset="0"/>
                <a:cs typeface="Arial" pitchFamily="34" charset="0"/>
              </a:rPr>
              <a:t> </a:t>
            </a:r>
            <a:r>
              <a:rPr lang="en-US" dirty="0" smtClean="0">
                <a:latin typeface="Arial" pitchFamily="34" charset="0"/>
                <a:cs typeface="Arial" pitchFamily="34" charset="0"/>
              </a:rPr>
              <a:t>fails</a:t>
            </a:r>
          </a:p>
          <a:p>
            <a:pPr>
              <a:buNone/>
            </a:pPr>
            <a:r>
              <a:rPr lang="en-US" dirty="0" smtClean="0">
                <a:latin typeface="Arial" pitchFamily="34" charset="0"/>
                <a:cs typeface="Arial" pitchFamily="34" charset="0"/>
              </a:rPr>
              <a:t>at a good node</a:t>
            </a:r>
          </a:p>
          <a:p>
            <a:pPr>
              <a:buNone/>
            </a:pPr>
            <a:r>
              <a:rPr lang="en-US" dirty="0">
                <a:latin typeface="Arial" pitchFamily="34" charset="0"/>
                <a:cs typeface="Arial" pitchFamily="34" charset="0"/>
              </a:rPr>
              <a:t>i</a:t>
            </a:r>
            <a:r>
              <a:rPr lang="en-US" dirty="0" smtClean="0">
                <a:latin typeface="Arial" pitchFamily="34" charset="0"/>
                <a:cs typeface="Arial" pitchFamily="34" charset="0"/>
              </a:rPr>
              <a:t>f S sends bad</a:t>
            </a:r>
            <a:br>
              <a:rPr lang="en-US" dirty="0" smtClean="0">
                <a:latin typeface="Arial" pitchFamily="34" charset="0"/>
                <a:cs typeface="Arial" pitchFamily="34" charset="0"/>
              </a:rPr>
            </a:br>
            <a:r>
              <a:rPr lang="en-US" dirty="0" err="1" smtClean="0">
                <a:latin typeface="Arial" pitchFamily="34" charset="0"/>
                <a:cs typeface="Arial" pitchFamily="34" charset="0"/>
              </a:rPr>
              <a:t>codeword</a:t>
            </a:r>
            <a:r>
              <a:rPr lang="en-US" dirty="0" smtClean="0">
                <a:latin typeface="Arial" pitchFamily="34" charset="0"/>
                <a:cs typeface="Arial" pitchFamily="34" charset="0"/>
              </a:rPr>
              <a:t> (</a:t>
            </a:r>
            <a:r>
              <a:rPr lang="en-US" dirty="0" err="1" smtClean="0">
                <a:latin typeface="Arial" pitchFamily="34" charset="0"/>
                <a:cs typeface="Arial" pitchFamily="34" charset="0"/>
              </a:rPr>
              <a:t>a,b,z</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9" name="TextBox 38"/>
          <p:cNvSpPr txBox="1"/>
          <p:nvPr/>
        </p:nvSpPr>
        <p:spPr>
          <a:xfrm>
            <a:off x="1340975" y="4034135"/>
            <a:ext cx="1021433"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a,b,z</a:t>
            </a:r>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41" name="Straight Connector 40"/>
          <p:cNvCxnSpPr/>
          <p:nvPr/>
        </p:nvCxnSpPr>
        <p:spPr bwMode="auto">
          <a:xfrm>
            <a:off x="5869174" y="3585865"/>
            <a:ext cx="0" cy="2708310"/>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8022393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Common Case Fast</a:t>
            </a:r>
            <a:endParaRPr lang="en-US" dirty="0"/>
          </a:p>
        </p:txBody>
      </p:sp>
      <p:sp>
        <p:nvSpPr>
          <p:cNvPr id="3" name="Content Placeholder 2"/>
          <p:cNvSpPr>
            <a:spLocks noGrp="1"/>
          </p:cNvSpPr>
          <p:nvPr>
            <p:ph idx="1"/>
          </p:nvPr>
        </p:nvSpPr>
        <p:spPr>
          <a:xfrm>
            <a:off x="656771" y="1611086"/>
            <a:ext cx="7772400" cy="4572000"/>
          </a:xfrm>
        </p:spPr>
        <p:txBody>
          <a:bodyPr/>
          <a:lstStyle/>
          <a:p>
            <a:pPr marL="0" indent="0">
              <a:buNone/>
            </a:pPr>
            <a:r>
              <a:rPr lang="en-US" dirty="0" smtClean="0"/>
              <a:t>The example</a:t>
            </a:r>
            <a:br>
              <a:rPr lang="en-US" dirty="0" smtClean="0"/>
            </a:br>
            <a:endParaRPr lang="en-US" dirty="0" smtClean="0"/>
          </a:p>
          <a:p>
            <a:r>
              <a:rPr lang="en-US" dirty="0" smtClean="0"/>
              <a:t>n = 4 nodes  ,    f = 1   (at most 1 failure)</a:t>
            </a:r>
          </a:p>
          <a:p>
            <a:r>
              <a:rPr lang="en-US" dirty="0" smtClean="0"/>
              <a:t>Uses (3,2) code over binary symbols</a:t>
            </a:r>
          </a:p>
          <a:p>
            <a:endParaRPr lang="en-US" dirty="0" smtClean="0"/>
          </a:p>
          <a:p>
            <a:pPr marL="0" indent="0">
              <a:buNone/>
            </a:pPr>
            <a:endParaRPr lang="en-US" dirty="0" smtClean="0"/>
          </a:p>
          <a:p>
            <a:pPr marL="0" indent="0">
              <a:buNone/>
            </a:pPr>
            <a:r>
              <a:rPr lang="en-US" dirty="0" smtClean="0"/>
              <a:t>Th</a:t>
            </a:r>
            <a:r>
              <a:rPr lang="en-US" dirty="0" smtClean="0"/>
              <a:t>e general </a:t>
            </a:r>
            <a:r>
              <a:rPr lang="en-US" dirty="0" smtClean="0"/>
              <a:t>algorithm for f faults</a:t>
            </a:r>
            <a:endParaRPr lang="en-US" dirty="0" smtClean="0"/>
          </a:p>
          <a:p>
            <a:r>
              <a:rPr lang="en-US" dirty="0" smtClean="0"/>
              <a:t>U</a:t>
            </a:r>
            <a:r>
              <a:rPr lang="en-US" dirty="0" smtClean="0"/>
              <a:t>ses </a:t>
            </a:r>
            <a:r>
              <a:rPr lang="en-US" dirty="0" smtClean="0"/>
              <a:t>(n, n-f) error detecting </a:t>
            </a:r>
            <a:r>
              <a:rPr lang="en-US" dirty="0" smtClean="0"/>
              <a:t>code, slightly </a:t>
            </a:r>
            <a:r>
              <a:rPr lang="en-US" dirty="0" smtClean="0"/>
              <a:t>differently </a:t>
            </a:r>
            <a:endParaRPr lang="en-US" dirty="0"/>
          </a:p>
          <a:p>
            <a:r>
              <a:rPr lang="en-US" dirty="0" smtClean="0"/>
              <a:t>Symbol size a function of  n  (number of nodes)</a:t>
            </a:r>
          </a:p>
          <a:p>
            <a:endParaRPr lang="en-US" dirty="0"/>
          </a:p>
          <a:p>
            <a:endParaRPr lang="en-US" dirty="0" smtClean="0"/>
          </a:p>
        </p:txBody>
      </p:sp>
    </p:spTree>
    <p:extLst>
      <p:ext uri="{BB962C8B-B14F-4D97-AF65-F5344CB8AC3E}">
        <p14:creationId xmlns:p14="http://schemas.microsoft.com/office/powerpoint/2010/main" val="35541415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Structure</a:t>
            </a:r>
            <a:endParaRPr lang="en-US" dirty="0"/>
          </a:p>
        </p:txBody>
      </p:sp>
      <p:sp>
        <p:nvSpPr>
          <p:cNvPr id="3" name="Content Placeholder 2"/>
          <p:cNvSpPr>
            <a:spLocks noGrp="1"/>
          </p:cNvSpPr>
          <p:nvPr>
            <p:ph idx="1"/>
          </p:nvPr>
        </p:nvSpPr>
        <p:spPr/>
        <p:txBody>
          <a:bodyPr/>
          <a:lstStyle/>
          <a:p>
            <a:r>
              <a:rPr lang="en-US" dirty="0" smtClean="0">
                <a:solidFill>
                  <a:srgbClr val="2E9246"/>
                </a:solidFill>
              </a:rPr>
              <a:t>Fast round   </a:t>
            </a:r>
            <a:r>
              <a:rPr lang="en-US" dirty="0" smtClean="0"/>
              <a:t>(as in the example)</a:t>
            </a:r>
          </a:p>
          <a:p>
            <a:pPr marL="0" indent="0">
              <a:buNone/>
            </a:pPr>
            <a:endParaRPr lang="en-US" dirty="0" smtClean="0"/>
          </a:p>
        </p:txBody>
      </p:sp>
    </p:spTree>
    <p:extLst>
      <p:ext uri="{BB962C8B-B14F-4D97-AF65-F5344CB8AC3E}">
        <p14:creationId xmlns:p14="http://schemas.microsoft.com/office/powerpoint/2010/main" val="43676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Algorithm Structure</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solidFill>
                  <a:srgbClr val="2E9246"/>
                </a:solidFill>
                <a:latin typeface="Arial" pitchFamily="34" charset="0"/>
                <a:cs typeface="Arial" pitchFamily="34" charset="0"/>
              </a:rPr>
              <a:t>Fast round   </a:t>
            </a:r>
            <a:r>
              <a:rPr lang="en-US" dirty="0" smtClean="0">
                <a:latin typeface="Arial" pitchFamily="34" charset="0"/>
                <a:cs typeface="Arial" pitchFamily="34" charset="0"/>
              </a:rPr>
              <a:t>(as in the example)</a:t>
            </a:r>
          </a:p>
          <a:p>
            <a:pPr marL="0" indent="0">
              <a:buNone/>
            </a:pPr>
            <a:endParaRPr lang="en-US"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Arial" pitchFamily="34" charset="0"/>
                <a:cs typeface="Arial" pitchFamily="34" charset="0"/>
              </a:rPr>
              <a:pPr>
                <a:defRPr/>
              </a:pPr>
              <a:t>73</a:t>
            </a:fld>
            <a:endParaRPr lang="en-US">
              <a:latin typeface="Arial" pitchFamily="34" charset="0"/>
              <a:cs typeface="Arial" pitchFamily="34" charset="0"/>
            </a:endParaRPr>
          </a:p>
        </p:txBody>
      </p:sp>
      <p:sp>
        <p:nvSpPr>
          <p:cNvPr id="32" name="Oval 31"/>
          <p:cNvSpPr/>
          <p:nvPr/>
        </p:nvSpPr>
        <p:spPr>
          <a:xfrm>
            <a:off x="4191000" y="2452908"/>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Arial" pitchFamily="34" charset="0"/>
                <a:cs typeface="Arial" pitchFamily="34" charset="0"/>
              </a:rPr>
              <a:t>S</a:t>
            </a:r>
            <a:endParaRPr lang="en-US" dirty="0">
              <a:solidFill>
                <a:schemeClr val="tx1"/>
              </a:solidFill>
              <a:latin typeface="Arial" pitchFamily="34" charset="0"/>
              <a:cs typeface="Arial" pitchFamily="34" charset="0"/>
            </a:endParaRPr>
          </a:p>
        </p:txBody>
      </p:sp>
      <p:sp>
        <p:nvSpPr>
          <p:cNvPr id="33" name="Oval 32"/>
          <p:cNvSpPr/>
          <p:nvPr/>
        </p:nvSpPr>
        <p:spPr>
          <a:xfrm>
            <a:off x="6096000" y="4357908"/>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p:txBody>
      </p:sp>
      <p:sp>
        <p:nvSpPr>
          <p:cNvPr id="34" name="Oval 33"/>
          <p:cNvSpPr/>
          <p:nvPr/>
        </p:nvSpPr>
        <p:spPr>
          <a:xfrm>
            <a:off x="4495800" y="4586508"/>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2</a:t>
            </a:r>
            <a:endParaRPr lang="en-US" dirty="0">
              <a:solidFill>
                <a:schemeClr val="tx1"/>
              </a:solidFill>
              <a:latin typeface="Arial" pitchFamily="34" charset="0"/>
              <a:cs typeface="Arial" pitchFamily="34" charset="0"/>
            </a:endParaRPr>
          </a:p>
        </p:txBody>
      </p:sp>
      <p:sp>
        <p:nvSpPr>
          <p:cNvPr id="35" name="Oval 34"/>
          <p:cNvSpPr/>
          <p:nvPr/>
        </p:nvSpPr>
        <p:spPr>
          <a:xfrm>
            <a:off x="2590800" y="4434108"/>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accent4"/>
                </a:solidFill>
                <a:latin typeface="Arial" pitchFamily="34" charset="0"/>
                <a:cs typeface="Arial" pitchFamily="34" charset="0"/>
              </a:rPr>
              <a:t>1</a:t>
            </a:r>
            <a:endParaRPr lang="en-US" dirty="0">
              <a:solidFill>
                <a:schemeClr val="accent4"/>
              </a:solidFill>
              <a:latin typeface="Arial" pitchFamily="34" charset="0"/>
              <a:cs typeface="Arial" pitchFamily="34" charset="0"/>
            </a:endParaRPr>
          </a:p>
        </p:txBody>
      </p:sp>
      <p:sp>
        <p:nvSpPr>
          <p:cNvPr id="36" name="TextBox 22"/>
          <p:cNvSpPr txBox="1">
            <a:spLocks noChangeArrowheads="1"/>
          </p:cNvSpPr>
          <p:nvPr/>
        </p:nvSpPr>
        <p:spPr bwMode="auto">
          <a:xfrm>
            <a:off x="3428706" y="3367308"/>
            <a:ext cx="35618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a</a:t>
            </a:r>
          </a:p>
        </p:txBody>
      </p:sp>
      <p:sp>
        <p:nvSpPr>
          <p:cNvPr id="37" name="TextBox 23"/>
          <p:cNvSpPr txBox="1">
            <a:spLocks noChangeArrowheads="1"/>
          </p:cNvSpPr>
          <p:nvPr/>
        </p:nvSpPr>
        <p:spPr bwMode="auto">
          <a:xfrm>
            <a:off x="4261296" y="3824508"/>
            <a:ext cx="367409"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b</a:t>
            </a:r>
          </a:p>
        </p:txBody>
      </p:sp>
      <p:sp>
        <p:nvSpPr>
          <p:cNvPr id="38" name="TextBox 24"/>
          <p:cNvSpPr txBox="1">
            <a:spLocks noChangeArrowheads="1"/>
          </p:cNvSpPr>
          <p:nvPr/>
        </p:nvSpPr>
        <p:spPr bwMode="auto">
          <a:xfrm>
            <a:off x="5867790" y="3443508"/>
            <a:ext cx="707246"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a+b</a:t>
            </a:r>
          </a:p>
        </p:txBody>
      </p:sp>
      <p:cxnSp>
        <p:nvCxnSpPr>
          <p:cNvPr id="39" name="Curved Connector 38"/>
          <p:cNvCxnSpPr>
            <a:stCxn id="35" idx="3"/>
            <a:endCxn id="33" idx="5"/>
          </p:cNvCxnSpPr>
          <p:nvPr/>
        </p:nvCxnSpPr>
        <p:spPr>
          <a:xfrm rot="5400000" flipH="1" flipV="1">
            <a:off x="4686300" y="3024408"/>
            <a:ext cx="76200" cy="4044016"/>
          </a:xfrm>
          <a:prstGeom prst="curvedConnector3">
            <a:avLst>
              <a:gd name="adj1" fmla="val -1986745"/>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Box 40"/>
          <p:cNvSpPr txBox="1">
            <a:spLocks noChangeArrowheads="1"/>
          </p:cNvSpPr>
          <p:nvPr/>
        </p:nvSpPr>
        <p:spPr bwMode="auto">
          <a:xfrm>
            <a:off x="3764184" y="4528458"/>
            <a:ext cx="367409"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b</a:t>
            </a:r>
          </a:p>
        </p:txBody>
      </p:sp>
      <p:cxnSp>
        <p:nvCxnSpPr>
          <p:cNvPr id="42" name="Straight Arrow Connector 41"/>
          <p:cNvCxnSpPr>
            <a:stCxn id="32" idx="3"/>
            <a:endCxn id="35" idx="7"/>
          </p:cNvCxnSpPr>
          <p:nvPr/>
        </p:nvCxnSpPr>
        <p:spPr>
          <a:xfrm flipH="1">
            <a:off x="3241208" y="3103316"/>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2" idx="4"/>
            <a:endCxn id="34" idx="0"/>
          </p:cNvCxnSpPr>
          <p:nvPr/>
        </p:nvCxnSpPr>
        <p:spPr>
          <a:xfrm>
            <a:off x="4572000" y="3214908"/>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2" idx="5"/>
            <a:endCxn id="33" idx="1"/>
          </p:cNvCxnSpPr>
          <p:nvPr/>
        </p:nvCxnSpPr>
        <p:spPr>
          <a:xfrm>
            <a:off x="4841408" y="3103316"/>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Box 24"/>
          <p:cNvSpPr txBox="1">
            <a:spLocks noChangeArrowheads="1"/>
          </p:cNvSpPr>
          <p:nvPr/>
        </p:nvSpPr>
        <p:spPr bwMode="auto">
          <a:xfrm>
            <a:off x="5322887" y="4505843"/>
            <a:ext cx="367408"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b</a:t>
            </a:r>
            <a:endParaRPr lang="en-US" sz="2400" dirty="0">
              <a:latin typeface="Arial" pitchFamily="34" charset="0"/>
              <a:cs typeface="Arial" pitchFamily="34" charset="0"/>
            </a:endParaRPr>
          </a:p>
        </p:txBody>
      </p:sp>
      <p:cxnSp>
        <p:nvCxnSpPr>
          <p:cNvPr id="46" name="Straight Arrow Connector 45"/>
          <p:cNvCxnSpPr>
            <a:stCxn id="34" idx="2"/>
            <a:endCxn id="35" idx="6"/>
          </p:cNvCxnSpPr>
          <p:nvPr/>
        </p:nvCxnSpPr>
        <p:spPr>
          <a:xfrm rot="10800000">
            <a:off x="3352800" y="4815108"/>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4" idx="6"/>
            <a:endCxn id="33" idx="2"/>
          </p:cNvCxnSpPr>
          <p:nvPr/>
        </p:nvCxnSpPr>
        <p:spPr>
          <a:xfrm flipV="1">
            <a:off x="5257800" y="4738908"/>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35" idx="4"/>
            <a:endCxn id="33" idx="4"/>
          </p:cNvCxnSpPr>
          <p:nvPr/>
        </p:nvCxnSpPr>
        <p:spPr>
          <a:xfrm rot="5400000" flipH="1" flipV="1">
            <a:off x="4686300" y="3405408"/>
            <a:ext cx="76200" cy="3505200"/>
          </a:xfrm>
          <a:prstGeom prst="curvedConnector3">
            <a:avLst>
              <a:gd name="adj1" fmla="val -157164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52800" y="2372243"/>
            <a:ext cx="700833"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 b</a:t>
            </a:r>
            <a:endParaRPr lang="en-US" dirty="0">
              <a:latin typeface="Arial" pitchFamily="34" charset="0"/>
              <a:cs typeface="Arial" pitchFamily="34" charset="0"/>
            </a:endParaRPr>
          </a:p>
        </p:txBody>
      </p:sp>
      <p:sp>
        <p:nvSpPr>
          <p:cNvPr id="50" name="TextBox 22"/>
          <p:cNvSpPr txBox="1">
            <a:spLocks noChangeArrowheads="1"/>
          </p:cNvSpPr>
          <p:nvPr/>
        </p:nvSpPr>
        <p:spPr bwMode="auto">
          <a:xfrm>
            <a:off x="3915827" y="5830546"/>
            <a:ext cx="356188" cy="461665"/>
          </a:xfrm>
          <a:prstGeom prst="rect">
            <a:avLst/>
          </a:prstGeom>
          <a:noFill/>
          <a:ln w="9525">
            <a:noFill/>
            <a:miter lim="800000"/>
            <a:headEnd/>
            <a:tailEnd/>
          </a:ln>
        </p:spPr>
        <p:txBody>
          <a:bodyPr wrap="none">
            <a:spAutoFit/>
          </a:bodyPr>
          <a:lstStyle/>
          <a:p>
            <a:pPr>
              <a:buNone/>
            </a:pPr>
            <a:r>
              <a:rPr lang="en-US" dirty="0">
                <a:solidFill>
                  <a:srgbClr val="FF0000"/>
                </a:solidFill>
                <a:latin typeface="Arial" pitchFamily="34" charset="0"/>
                <a:cs typeface="Arial" pitchFamily="34" charset="0"/>
              </a:rPr>
              <a:t>a</a:t>
            </a:r>
            <a:endParaRPr lang="en-US" sz="2400" dirty="0">
              <a:solidFill>
                <a:srgbClr val="FF0000"/>
              </a:solidFill>
              <a:latin typeface="Arial" pitchFamily="34" charset="0"/>
              <a:cs typeface="Arial" pitchFamily="34" charset="0"/>
            </a:endParaRPr>
          </a:p>
        </p:txBody>
      </p:sp>
      <p:cxnSp>
        <p:nvCxnSpPr>
          <p:cNvPr id="51" name="Straight Arrow Connector 50"/>
          <p:cNvCxnSpPr/>
          <p:nvPr/>
        </p:nvCxnSpPr>
        <p:spPr bwMode="auto">
          <a:xfrm>
            <a:off x="3241208" y="5084516"/>
            <a:ext cx="1366184"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52" name="TextBox 22"/>
          <p:cNvSpPr txBox="1">
            <a:spLocks noChangeArrowheads="1"/>
          </p:cNvSpPr>
          <p:nvPr/>
        </p:nvSpPr>
        <p:spPr bwMode="auto">
          <a:xfrm>
            <a:off x="3566548" y="5123872"/>
            <a:ext cx="356188" cy="461665"/>
          </a:xfrm>
          <a:prstGeom prst="rect">
            <a:avLst/>
          </a:prstGeom>
          <a:noFill/>
          <a:ln w="9525">
            <a:noFill/>
            <a:miter lim="800000"/>
            <a:headEnd/>
            <a:tailEnd/>
          </a:ln>
        </p:spPr>
        <p:txBody>
          <a:bodyPr wrap="none">
            <a:spAutoFit/>
          </a:bodyPr>
          <a:lstStyle/>
          <a:p>
            <a:pPr>
              <a:buNone/>
            </a:pPr>
            <a:r>
              <a:rPr lang="en-US" dirty="0">
                <a:solidFill>
                  <a:srgbClr val="FF0000"/>
                </a:solidFill>
                <a:latin typeface="Arial" pitchFamily="34" charset="0"/>
                <a:cs typeface="Arial" pitchFamily="34" charset="0"/>
              </a:rPr>
              <a:t>a</a:t>
            </a:r>
            <a:endParaRPr lang="en-US" sz="2400" dirty="0">
              <a:solidFill>
                <a:srgbClr val="FF0000"/>
              </a:solidFill>
              <a:latin typeface="Arial" pitchFamily="34" charset="0"/>
              <a:cs typeface="Arial" pitchFamily="34" charset="0"/>
            </a:endParaRPr>
          </a:p>
        </p:txBody>
      </p:sp>
      <p:sp>
        <p:nvSpPr>
          <p:cNvPr id="53" name="TextBox 52"/>
          <p:cNvSpPr txBox="1"/>
          <p:nvPr/>
        </p:nvSpPr>
        <p:spPr>
          <a:xfrm>
            <a:off x="4112637" y="5363022"/>
            <a:ext cx="1412567"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a:t>
            </a:r>
            <a:r>
              <a:rPr lang="en-US" dirty="0" err="1">
                <a:latin typeface="Arial" pitchFamily="34" charset="0"/>
                <a:cs typeface="Arial" pitchFamily="34" charset="0"/>
              </a:rPr>
              <a:t>b</a:t>
            </a:r>
            <a:r>
              <a:rPr lang="en-US" dirty="0" err="1" smtClean="0">
                <a:latin typeface="Arial" pitchFamily="34" charset="0"/>
                <a:cs typeface="Arial" pitchFamily="34" charset="0"/>
              </a:rPr>
              <a:t>,a+b</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54" name="TextBox 53"/>
          <p:cNvSpPr txBox="1"/>
          <p:nvPr/>
        </p:nvSpPr>
        <p:spPr>
          <a:xfrm>
            <a:off x="6964735" y="4469500"/>
            <a:ext cx="1412567"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a,b,a+b</a:t>
            </a:r>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55" name="Straight Arrow Connector 54"/>
          <p:cNvCxnSpPr/>
          <p:nvPr/>
        </p:nvCxnSpPr>
        <p:spPr bwMode="auto">
          <a:xfrm flipH="1">
            <a:off x="5146208" y="5008316"/>
            <a:ext cx="1061384"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56" name="TextBox 40"/>
          <p:cNvSpPr txBox="1">
            <a:spLocks noChangeArrowheads="1"/>
          </p:cNvSpPr>
          <p:nvPr/>
        </p:nvSpPr>
        <p:spPr bwMode="auto">
          <a:xfrm>
            <a:off x="5348679" y="5046416"/>
            <a:ext cx="707246" cy="461665"/>
          </a:xfrm>
          <a:prstGeom prst="rect">
            <a:avLst/>
          </a:prstGeom>
          <a:noFill/>
          <a:ln w="9525">
            <a:noFill/>
            <a:miter lim="800000"/>
            <a:headEnd/>
            <a:tailEnd/>
          </a:ln>
        </p:spPr>
        <p:txBody>
          <a:bodyPr wrap="none">
            <a:spAutoFit/>
          </a:bodyPr>
          <a:lstStyle/>
          <a:p>
            <a:pPr>
              <a:buNone/>
            </a:pPr>
            <a:r>
              <a:rPr lang="en-US" dirty="0" err="1" smtClean="0">
                <a:latin typeface="Arial" pitchFamily="34" charset="0"/>
                <a:cs typeface="Arial" pitchFamily="34" charset="0"/>
              </a:rPr>
              <a:t>a+b</a:t>
            </a:r>
            <a:endParaRPr lang="en-US" sz="2400" dirty="0">
              <a:latin typeface="Arial" pitchFamily="34" charset="0"/>
              <a:cs typeface="Arial" pitchFamily="34" charset="0"/>
            </a:endParaRPr>
          </a:p>
        </p:txBody>
      </p:sp>
      <p:sp>
        <p:nvSpPr>
          <p:cNvPr id="57" name="TextBox 56"/>
          <p:cNvSpPr txBox="1"/>
          <p:nvPr/>
        </p:nvSpPr>
        <p:spPr>
          <a:xfrm>
            <a:off x="1056680" y="4622375"/>
            <a:ext cx="1412567"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a:t>
            </a:r>
            <a:r>
              <a:rPr lang="en-US" dirty="0" err="1">
                <a:latin typeface="Arial" pitchFamily="34" charset="0"/>
                <a:cs typeface="Arial" pitchFamily="34" charset="0"/>
              </a:rPr>
              <a:t>b</a:t>
            </a:r>
            <a:r>
              <a:rPr lang="en-US" dirty="0" err="1" smtClean="0">
                <a:latin typeface="Arial" pitchFamily="34" charset="0"/>
                <a:cs typeface="Arial" pitchFamily="34" charset="0"/>
              </a:rPr>
              <a:t>,a+b</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58" name="TextBox 39"/>
          <p:cNvSpPr txBox="1">
            <a:spLocks noChangeArrowheads="1"/>
          </p:cNvSpPr>
          <p:nvPr/>
        </p:nvSpPr>
        <p:spPr bwMode="auto">
          <a:xfrm>
            <a:off x="3469304" y="6484251"/>
            <a:ext cx="707246"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a+b</a:t>
            </a:r>
          </a:p>
        </p:txBody>
      </p:sp>
    </p:spTree>
    <p:extLst>
      <p:ext uri="{BB962C8B-B14F-4D97-AF65-F5344CB8AC3E}">
        <p14:creationId xmlns:p14="http://schemas.microsoft.com/office/powerpoint/2010/main" val="21260549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Structure</a:t>
            </a:r>
            <a:endParaRPr lang="en-US" dirty="0"/>
          </a:p>
        </p:txBody>
      </p:sp>
      <p:sp>
        <p:nvSpPr>
          <p:cNvPr id="3" name="Content Placeholder 2"/>
          <p:cNvSpPr>
            <a:spLocks noGrp="1"/>
          </p:cNvSpPr>
          <p:nvPr>
            <p:ph idx="1"/>
          </p:nvPr>
        </p:nvSpPr>
        <p:spPr/>
        <p:txBody>
          <a:bodyPr/>
          <a:lstStyle/>
          <a:p>
            <a:r>
              <a:rPr lang="en-US" dirty="0" smtClean="0">
                <a:solidFill>
                  <a:srgbClr val="2E9246"/>
                </a:solidFill>
              </a:rPr>
              <a:t>Fast round   </a:t>
            </a:r>
            <a:r>
              <a:rPr lang="en-US" dirty="0" smtClean="0"/>
              <a:t>(as in the example)</a:t>
            </a:r>
          </a:p>
          <a:p>
            <a:r>
              <a:rPr lang="en-US" dirty="0" smtClean="0">
                <a:solidFill>
                  <a:srgbClr val="2E9246"/>
                </a:solidFill>
              </a:rPr>
              <a:t>Fast round</a:t>
            </a:r>
          </a:p>
          <a:p>
            <a:pPr marL="0" indent="0">
              <a:buNone/>
            </a:pPr>
            <a:r>
              <a:rPr lang="en-US" dirty="0" smtClean="0"/>
              <a:t>…</a:t>
            </a:r>
          </a:p>
          <a:p>
            <a:r>
              <a:rPr lang="en-US" dirty="0" smtClean="0">
                <a:solidFill>
                  <a:srgbClr val="C00000"/>
                </a:solidFill>
              </a:rPr>
              <a:t>Fast round in which failure is detected</a:t>
            </a:r>
          </a:p>
          <a:p>
            <a:pPr marL="0" indent="0">
              <a:buNone/>
            </a:pPr>
            <a:endParaRPr lang="en-US" dirty="0" smtClean="0"/>
          </a:p>
        </p:txBody>
      </p:sp>
    </p:spTree>
    <p:extLst>
      <p:ext uri="{BB962C8B-B14F-4D97-AF65-F5344CB8AC3E}">
        <p14:creationId xmlns:p14="http://schemas.microsoft.com/office/powerpoint/2010/main" val="58204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Algorithm Structure</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solidFill>
                  <a:srgbClr val="2E9246"/>
                </a:solidFill>
                <a:latin typeface="Arial" pitchFamily="34" charset="0"/>
                <a:cs typeface="Arial" pitchFamily="34" charset="0"/>
              </a:rPr>
              <a:t>Fast round   </a:t>
            </a:r>
            <a:r>
              <a:rPr lang="en-US" dirty="0" smtClean="0">
                <a:latin typeface="Arial" pitchFamily="34" charset="0"/>
                <a:cs typeface="Arial" pitchFamily="34" charset="0"/>
              </a:rPr>
              <a:t>(as in the example)</a:t>
            </a:r>
          </a:p>
          <a:p>
            <a:r>
              <a:rPr lang="en-US" dirty="0" smtClean="0">
                <a:solidFill>
                  <a:srgbClr val="2E9246"/>
                </a:solidFill>
                <a:latin typeface="Arial" pitchFamily="34" charset="0"/>
                <a:cs typeface="Arial" pitchFamily="34" charset="0"/>
              </a:rPr>
              <a:t>Fast round</a:t>
            </a:r>
          </a:p>
          <a:p>
            <a:pPr marL="0" indent="0">
              <a:buNone/>
            </a:pPr>
            <a:r>
              <a:rPr lang="en-US" dirty="0" smtClean="0">
                <a:latin typeface="Arial" pitchFamily="34" charset="0"/>
                <a:cs typeface="Arial" pitchFamily="34" charset="0"/>
              </a:rPr>
              <a:t>…</a:t>
            </a:r>
          </a:p>
          <a:p>
            <a:r>
              <a:rPr lang="en-US" dirty="0" smtClean="0">
                <a:solidFill>
                  <a:srgbClr val="C00000"/>
                </a:solidFill>
                <a:latin typeface="Arial" pitchFamily="34" charset="0"/>
                <a:cs typeface="Arial" pitchFamily="34" charset="0"/>
              </a:rPr>
              <a:t>Fast round in which failure is detected</a:t>
            </a:r>
          </a:p>
          <a:p>
            <a:pPr marL="0" indent="0">
              <a:buNone/>
            </a:pPr>
            <a:endParaRPr lang="en-US" dirty="0" smtClean="0">
              <a:latin typeface="Arial" pitchFamily="34" charset="0"/>
              <a:cs typeface="Arial" pitchFamily="34" charset="0"/>
            </a:endParaRPr>
          </a:p>
        </p:txBody>
      </p:sp>
      <p:sp>
        <p:nvSpPr>
          <p:cNvPr id="5" name="Oval 4"/>
          <p:cNvSpPr/>
          <p:nvPr/>
        </p:nvSpPr>
        <p:spPr>
          <a:xfrm>
            <a:off x="5163438" y="322215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Arial" pitchFamily="34" charset="0"/>
                <a:cs typeface="Arial" pitchFamily="34" charset="0"/>
              </a:rPr>
              <a:t>S</a:t>
            </a:r>
            <a:endParaRPr lang="en-US" dirty="0">
              <a:solidFill>
                <a:schemeClr val="tx1"/>
              </a:solidFill>
              <a:latin typeface="Arial" pitchFamily="34" charset="0"/>
              <a:cs typeface="Arial" pitchFamily="34" charset="0"/>
            </a:endParaRPr>
          </a:p>
        </p:txBody>
      </p:sp>
      <p:sp>
        <p:nvSpPr>
          <p:cNvPr id="6" name="Oval 5"/>
          <p:cNvSpPr/>
          <p:nvPr/>
        </p:nvSpPr>
        <p:spPr>
          <a:xfrm>
            <a:off x="7068438" y="512715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p:txBody>
      </p:sp>
      <p:sp>
        <p:nvSpPr>
          <p:cNvPr id="7" name="Oval 6"/>
          <p:cNvSpPr/>
          <p:nvPr/>
        </p:nvSpPr>
        <p:spPr>
          <a:xfrm>
            <a:off x="5468238" y="535575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2</a:t>
            </a:r>
            <a:endParaRPr lang="en-US" dirty="0">
              <a:solidFill>
                <a:schemeClr val="tx1"/>
              </a:solidFill>
              <a:latin typeface="Arial" pitchFamily="34" charset="0"/>
              <a:cs typeface="Arial" pitchFamily="34" charset="0"/>
            </a:endParaRPr>
          </a:p>
        </p:txBody>
      </p:sp>
      <p:sp>
        <p:nvSpPr>
          <p:cNvPr id="8" name="Oval 7"/>
          <p:cNvSpPr/>
          <p:nvPr/>
        </p:nvSpPr>
        <p:spPr>
          <a:xfrm>
            <a:off x="3563238" y="5203350"/>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bg1"/>
                </a:solidFill>
                <a:latin typeface="Arial" pitchFamily="34" charset="0"/>
                <a:cs typeface="Arial" pitchFamily="34" charset="0"/>
              </a:rPr>
              <a:t>1</a:t>
            </a:r>
            <a:endParaRPr lang="en-US" dirty="0">
              <a:solidFill>
                <a:schemeClr val="bg1"/>
              </a:solidFill>
              <a:latin typeface="Arial" pitchFamily="34" charset="0"/>
              <a:cs typeface="Arial" pitchFamily="34" charset="0"/>
            </a:endParaRPr>
          </a:p>
        </p:txBody>
      </p:sp>
      <p:sp>
        <p:nvSpPr>
          <p:cNvPr id="9" name="TextBox 22"/>
          <p:cNvSpPr txBox="1">
            <a:spLocks noChangeArrowheads="1"/>
          </p:cNvSpPr>
          <p:nvPr/>
        </p:nvSpPr>
        <p:spPr bwMode="auto">
          <a:xfrm>
            <a:off x="4401144" y="4136550"/>
            <a:ext cx="35618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a</a:t>
            </a:r>
          </a:p>
        </p:txBody>
      </p:sp>
      <p:sp>
        <p:nvSpPr>
          <p:cNvPr id="10" name="TextBox 23"/>
          <p:cNvSpPr txBox="1">
            <a:spLocks noChangeArrowheads="1"/>
          </p:cNvSpPr>
          <p:nvPr/>
        </p:nvSpPr>
        <p:spPr bwMode="auto">
          <a:xfrm>
            <a:off x="5233734" y="4593750"/>
            <a:ext cx="367409"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b</a:t>
            </a:r>
          </a:p>
        </p:txBody>
      </p:sp>
      <p:sp>
        <p:nvSpPr>
          <p:cNvPr id="11" name="TextBox 24"/>
          <p:cNvSpPr txBox="1">
            <a:spLocks noChangeArrowheads="1"/>
          </p:cNvSpPr>
          <p:nvPr/>
        </p:nvSpPr>
        <p:spPr bwMode="auto">
          <a:xfrm>
            <a:off x="6840228" y="4212750"/>
            <a:ext cx="707246"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a+b</a:t>
            </a:r>
          </a:p>
        </p:txBody>
      </p:sp>
      <p:cxnSp>
        <p:nvCxnSpPr>
          <p:cNvPr id="12" name="Curved Connector 11"/>
          <p:cNvCxnSpPr>
            <a:stCxn id="8" idx="3"/>
            <a:endCxn id="6" idx="5"/>
          </p:cNvCxnSpPr>
          <p:nvPr/>
        </p:nvCxnSpPr>
        <p:spPr>
          <a:xfrm rot="5400000" flipH="1" flipV="1">
            <a:off x="5658738" y="3793650"/>
            <a:ext cx="76200" cy="4044016"/>
          </a:xfrm>
          <a:prstGeom prst="curvedConnector3">
            <a:avLst>
              <a:gd name="adj1" fmla="val -1986745"/>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40"/>
          <p:cNvSpPr txBox="1">
            <a:spLocks noChangeArrowheads="1"/>
          </p:cNvSpPr>
          <p:nvPr/>
        </p:nvSpPr>
        <p:spPr bwMode="auto">
          <a:xfrm>
            <a:off x="4736622" y="5297700"/>
            <a:ext cx="367409"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b</a:t>
            </a:r>
          </a:p>
        </p:txBody>
      </p:sp>
      <p:cxnSp>
        <p:nvCxnSpPr>
          <p:cNvPr id="15" name="Straight Arrow Connector 14"/>
          <p:cNvCxnSpPr>
            <a:stCxn id="5" idx="3"/>
            <a:endCxn id="8" idx="7"/>
          </p:cNvCxnSpPr>
          <p:nvPr/>
        </p:nvCxnSpPr>
        <p:spPr>
          <a:xfrm flipH="1">
            <a:off x="4213646" y="3872558"/>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4"/>
            <a:endCxn id="7" idx="0"/>
          </p:cNvCxnSpPr>
          <p:nvPr/>
        </p:nvCxnSpPr>
        <p:spPr>
          <a:xfrm>
            <a:off x="5544438" y="3984150"/>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5"/>
            <a:endCxn id="6" idx="1"/>
          </p:cNvCxnSpPr>
          <p:nvPr/>
        </p:nvCxnSpPr>
        <p:spPr>
          <a:xfrm>
            <a:off x="5813846" y="3872558"/>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24"/>
          <p:cNvSpPr txBox="1">
            <a:spLocks noChangeArrowheads="1"/>
          </p:cNvSpPr>
          <p:nvPr/>
        </p:nvSpPr>
        <p:spPr bwMode="auto">
          <a:xfrm>
            <a:off x="6295325" y="5275085"/>
            <a:ext cx="367408"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b</a:t>
            </a:r>
            <a:endParaRPr lang="en-US" sz="2400" dirty="0">
              <a:latin typeface="Arial" pitchFamily="34" charset="0"/>
              <a:cs typeface="Arial" pitchFamily="34" charset="0"/>
            </a:endParaRPr>
          </a:p>
        </p:txBody>
      </p:sp>
      <p:cxnSp>
        <p:nvCxnSpPr>
          <p:cNvPr id="19" name="Straight Arrow Connector 18"/>
          <p:cNvCxnSpPr>
            <a:stCxn id="7" idx="2"/>
            <a:endCxn id="8" idx="6"/>
          </p:cNvCxnSpPr>
          <p:nvPr/>
        </p:nvCxnSpPr>
        <p:spPr>
          <a:xfrm rot="10800000">
            <a:off x="4325238" y="5584350"/>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6"/>
            <a:endCxn id="6" idx="2"/>
          </p:cNvCxnSpPr>
          <p:nvPr/>
        </p:nvCxnSpPr>
        <p:spPr>
          <a:xfrm flipV="1">
            <a:off x="6230238" y="5508150"/>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8" idx="4"/>
            <a:endCxn id="6" idx="4"/>
          </p:cNvCxnSpPr>
          <p:nvPr/>
        </p:nvCxnSpPr>
        <p:spPr>
          <a:xfrm rot="5400000" flipH="1" flipV="1">
            <a:off x="5658738" y="4174650"/>
            <a:ext cx="76200" cy="3505200"/>
          </a:xfrm>
          <a:prstGeom prst="curvedConnector3">
            <a:avLst>
              <a:gd name="adj1" fmla="val -157164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28821" y="3537833"/>
            <a:ext cx="700833"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 b</a:t>
            </a:r>
            <a:endParaRPr lang="en-US" dirty="0">
              <a:latin typeface="Arial" pitchFamily="34" charset="0"/>
              <a:cs typeface="Arial" pitchFamily="34" charset="0"/>
            </a:endParaRPr>
          </a:p>
        </p:txBody>
      </p:sp>
      <p:sp>
        <p:nvSpPr>
          <p:cNvPr id="23" name="TextBox 22"/>
          <p:cNvSpPr txBox="1">
            <a:spLocks noChangeArrowheads="1"/>
          </p:cNvSpPr>
          <p:nvPr/>
        </p:nvSpPr>
        <p:spPr bwMode="auto">
          <a:xfrm>
            <a:off x="4510891" y="6386521"/>
            <a:ext cx="356188" cy="461665"/>
          </a:xfrm>
          <a:prstGeom prst="rect">
            <a:avLst/>
          </a:prstGeom>
          <a:noFill/>
          <a:ln w="9525">
            <a:noFill/>
            <a:miter lim="800000"/>
            <a:headEnd/>
            <a:tailEnd/>
          </a:ln>
        </p:spPr>
        <p:txBody>
          <a:bodyPr wrap="none">
            <a:spAutoFit/>
          </a:bodyPr>
          <a:lstStyle/>
          <a:p>
            <a:pPr>
              <a:buNone/>
            </a:pPr>
            <a:r>
              <a:rPr lang="en-US" dirty="0" smtClean="0">
                <a:solidFill>
                  <a:srgbClr val="FF0000"/>
                </a:solidFill>
                <a:latin typeface="Arial" pitchFamily="34" charset="0"/>
                <a:cs typeface="Arial" pitchFamily="34" charset="0"/>
              </a:rPr>
              <a:t>?</a:t>
            </a:r>
            <a:endParaRPr lang="en-US" sz="2400" dirty="0">
              <a:solidFill>
                <a:srgbClr val="FF0000"/>
              </a:solidFill>
              <a:latin typeface="Arial" pitchFamily="34" charset="0"/>
              <a:cs typeface="Arial" pitchFamily="34" charset="0"/>
            </a:endParaRPr>
          </a:p>
        </p:txBody>
      </p:sp>
      <p:cxnSp>
        <p:nvCxnSpPr>
          <p:cNvPr id="24" name="Straight Arrow Connector 23"/>
          <p:cNvCxnSpPr/>
          <p:nvPr/>
        </p:nvCxnSpPr>
        <p:spPr bwMode="auto">
          <a:xfrm>
            <a:off x="4213646" y="5853758"/>
            <a:ext cx="1366184"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5" name="TextBox 22"/>
          <p:cNvSpPr txBox="1">
            <a:spLocks noChangeArrowheads="1"/>
          </p:cNvSpPr>
          <p:nvPr/>
        </p:nvSpPr>
        <p:spPr bwMode="auto">
          <a:xfrm>
            <a:off x="4538986" y="5893114"/>
            <a:ext cx="356188" cy="461665"/>
          </a:xfrm>
          <a:prstGeom prst="rect">
            <a:avLst/>
          </a:prstGeom>
          <a:noFill/>
          <a:ln w="9525">
            <a:noFill/>
            <a:miter lim="800000"/>
            <a:headEnd/>
            <a:tailEnd/>
          </a:ln>
        </p:spPr>
        <p:txBody>
          <a:bodyPr wrap="none">
            <a:spAutoFit/>
          </a:bodyPr>
          <a:lstStyle/>
          <a:p>
            <a:pPr>
              <a:buNone/>
            </a:pPr>
            <a:r>
              <a:rPr lang="en-US" dirty="0">
                <a:solidFill>
                  <a:srgbClr val="FF0000"/>
                </a:solidFill>
                <a:latin typeface="Arial" pitchFamily="34" charset="0"/>
                <a:cs typeface="Arial" pitchFamily="34" charset="0"/>
              </a:rPr>
              <a:t>?</a:t>
            </a:r>
            <a:endParaRPr lang="en-US" sz="2400" dirty="0">
              <a:solidFill>
                <a:srgbClr val="FF0000"/>
              </a:solidFill>
              <a:latin typeface="Arial" pitchFamily="34" charset="0"/>
              <a:cs typeface="Arial" pitchFamily="34" charset="0"/>
            </a:endParaRPr>
          </a:p>
        </p:txBody>
      </p:sp>
      <p:sp>
        <p:nvSpPr>
          <p:cNvPr id="26" name="TextBox 25"/>
          <p:cNvSpPr txBox="1"/>
          <p:nvPr/>
        </p:nvSpPr>
        <p:spPr>
          <a:xfrm>
            <a:off x="5095494" y="6132264"/>
            <a:ext cx="1391728"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a,a+b</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27" name="TextBox 26"/>
          <p:cNvSpPr txBox="1"/>
          <p:nvPr/>
        </p:nvSpPr>
        <p:spPr>
          <a:xfrm>
            <a:off x="7947592" y="5238742"/>
            <a:ext cx="1391728"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a,a+b</a:t>
            </a:r>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28" name="Straight Arrow Connector 27"/>
          <p:cNvCxnSpPr/>
          <p:nvPr/>
        </p:nvCxnSpPr>
        <p:spPr bwMode="auto">
          <a:xfrm flipH="1">
            <a:off x="6118646" y="5777558"/>
            <a:ext cx="1061384"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9" name="TextBox 40"/>
          <p:cNvSpPr txBox="1">
            <a:spLocks noChangeArrowheads="1"/>
          </p:cNvSpPr>
          <p:nvPr/>
        </p:nvSpPr>
        <p:spPr bwMode="auto">
          <a:xfrm>
            <a:off x="6321117" y="5815658"/>
            <a:ext cx="707246" cy="461665"/>
          </a:xfrm>
          <a:prstGeom prst="rect">
            <a:avLst/>
          </a:prstGeom>
          <a:noFill/>
          <a:ln w="9525">
            <a:noFill/>
            <a:miter lim="800000"/>
            <a:headEnd/>
            <a:tailEnd/>
          </a:ln>
        </p:spPr>
        <p:txBody>
          <a:bodyPr wrap="none">
            <a:spAutoFit/>
          </a:bodyPr>
          <a:lstStyle/>
          <a:p>
            <a:pPr>
              <a:buNone/>
            </a:pPr>
            <a:r>
              <a:rPr lang="en-US" dirty="0" err="1" smtClean="0">
                <a:latin typeface="Arial" pitchFamily="34" charset="0"/>
                <a:cs typeface="Arial" pitchFamily="34" charset="0"/>
              </a:rPr>
              <a:t>a+b</a:t>
            </a:r>
            <a:endParaRPr lang="en-US" sz="2400" dirty="0">
              <a:latin typeface="Arial" pitchFamily="34" charset="0"/>
              <a:cs typeface="Arial" pitchFamily="34" charset="0"/>
            </a:endParaRPr>
          </a:p>
        </p:txBody>
      </p:sp>
      <p:sp>
        <p:nvSpPr>
          <p:cNvPr id="30" name="TextBox 39"/>
          <p:cNvSpPr txBox="1">
            <a:spLocks noChangeArrowheads="1"/>
          </p:cNvSpPr>
          <p:nvPr/>
        </p:nvSpPr>
        <p:spPr bwMode="auto">
          <a:xfrm>
            <a:off x="3133847" y="6368955"/>
            <a:ext cx="707246" cy="461665"/>
          </a:xfrm>
          <a:prstGeom prst="rect">
            <a:avLst/>
          </a:prstGeom>
          <a:noFill/>
          <a:ln w="9525">
            <a:noFill/>
            <a:miter lim="800000"/>
            <a:headEnd/>
            <a:tailEnd/>
          </a:ln>
        </p:spPr>
        <p:txBody>
          <a:bodyPr wrap="none">
            <a:spAutoFit/>
          </a:bodyPr>
          <a:lstStyle/>
          <a:p>
            <a:pPr>
              <a:buNone/>
            </a:pPr>
            <a:r>
              <a:rPr lang="en-US" sz="2400" dirty="0" err="1">
                <a:latin typeface="Arial" pitchFamily="34" charset="0"/>
                <a:cs typeface="Arial" pitchFamily="34" charset="0"/>
              </a:rPr>
              <a:t>a+b</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1979078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Structure</a:t>
            </a:r>
            <a:endParaRPr lang="en-US" dirty="0"/>
          </a:p>
        </p:txBody>
      </p:sp>
      <p:sp>
        <p:nvSpPr>
          <p:cNvPr id="3" name="Content Placeholder 2"/>
          <p:cNvSpPr>
            <a:spLocks noGrp="1"/>
          </p:cNvSpPr>
          <p:nvPr>
            <p:ph idx="1"/>
          </p:nvPr>
        </p:nvSpPr>
        <p:spPr/>
        <p:txBody>
          <a:bodyPr/>
          <a:lstStyle/>
          <a:p>
            <a:r>
              <a:rPr lang="en-US" dirty="0" smtClean="0">
                <a:solidFill>
                  <a:srgbClr val="2E9246"/>
                </a:solidFill>
              </a:rPr>
              <a:t>Fast round   </a:t>
            </a:r>
            <a:r>
              <a:rPr lang="en-US" dirty="0" smtClean="0"/>
              <a:t>(as in the example)</a:t>
            </a:r>
          </a:p>
          <a:p>
            <a:r>
              <a:rPr lang="en-US" dirty="0" smtClean="0">
                <a:solidFill>
                  <a:srgbClr val="2E9246"/>
                </a:solidFill>
              </a:rPr>
              <a:t>Fast round</a:t>
            </a:r>
          </a:p>
          <a:p>
            <a:pPr marL="0" indent="0">
              <a:buNone/>
            </a:pPr>
            <a:r>
              <a:rPr lang="en-US" dirty="0" smtClean="0"/>
              <a:t>…</a:t>
            </a:r>
          </a:p>
          <a:p>
            <a:r>
              <a:rPr lang="en-US" dirty="0" smtClean="0">
                <a:solidFill>
                  <a:srgbClr val="C00000"/>
                </a:solidFill>
              </a:rPr>
              <a:t>Fast round in which failure is detected</a:t>
            </a:r>
          </a:p>
          <a:p>
            <a:r>
              <a:rPr lang="en-US" dirty="0" smtClean="0">
                <a:solidFill>
                  <a:schemeClr val="accent2">
                    <a:lumMod val="75000"/>
                  </a:schemeClr>
                </a:solidFill>
              </a:rPr>
              <a:t>Expensive round to learn new info about failure</a:t>
            </a:r>
          </a:p>
          <a:p>
            <a:r>
              <a:rPr lang="en-US" dirty="0" smtClean="0">
                <a:solidFill>
                  <a:srgbClr val="2E9246"/>
                </a:solidFill>
              </a:rPr>
              <a:t>Fast round</a:t>
            </a:r>
          </a:p>
          <a:p>
            <a:r>
              <a:rPr lang="en-US" dirty="0" smtClean="0">
                <a:solidFill>
                  <a:srgbClr val="2E9246"/>
                </a:solidFill>
              </a:rPr>
              <a:t>Fast round</a:t>
            </a:r>
          </a:p>
          <a:p>
            <a:pPr marL="0" indent="0">
              <a:buNone/>
            </a:pPr>
            <a:r>
              <a:rPr lang="en-US" dirty="0" smtClean="0"/>
              <a:t>…</a:t>
            </a:r>
          </a:p>
          <a:p>
            <a:r>
              <a:rPr lang="en-US" dirty="0">
                <a:solidFill>
                  <a:schemeClr val="accent2">
                    <a:lumMod val="75000"/>
                  </a:schemeClr>
                </a:solidFill>
              </a:rPr>
              <a:t>Expensive round to learn new info about </a:t>
            </a:r>
            <a:r>
              <a:rPr lang="en-US" dirty="0" smtClean="0">
                <a:solidFill>
                  <a:schemeClr val="accent2">
                    <a:lumMod val="75000"/>
                  </a:schemeClr>
                </a:solidFill>
              </a:rPr>
              <a:t>failure.</a:t>
            </a:r>
            <a:r>
              <a:rPr lang="en-US" dirty="0" smtClean="0"/>
              <a:t/>
            </a:r>
            <a:br>
              <a:rPr lang="en-US" dirty="0" smtClean="0"/>
            </a:br>
            <a:endParaRPr lang="en-US" dirty="0" smtClean="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76</a:t>
            </a:fld>
            <a:endParaRPr lang="en-US"/>
          </a:p>
        </p:txBody>
      </p:sp>
    </p:spTree>
    <p:extLst>
      <p:ext uri="{BB962C8B-B14F-4D97-AF65-F5344CB8AC3E}">
        <p14:creationId xmlns:p14="http://schemas.microsoft.com/office/powerpoint/2010/main" val="44285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436910" y="5602513"/>
            <a:ext cx="6560457" cy="1146629"/>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smtClean="0"/>
              <a:t>Algorithm Structure</a:t>
            </a:r>
            <a:endParaRPr lang="en-US" dirty="0"/>
          </a:p>
        </p:txBody>
      </p:sp>
      <p:sp>
        <p:nvSpPr>
          <p:cNvPr id="3" name="Content Placeholder 2"/>
          <p:cNvSpPr>
            <a:spLocks noGrp="1"/>
          </p:cNvSpPr>
          <p:nvPr>
            <p:ph idx="1"/>
          </p:nvPr>
        </p:nvSpPr>
        <p:spPr/>
        <p:txBody>
          <a:bodyPr/>
          <a:lstStyle/>
          <a:p>
            <a:r>
              <a:rPr lang="en-US" dirty="0" smtClean="0">
                <a:solidFill>
                  <a:srgbClr val="2E9246"/>
                </a:solidFill>
              </a:rPr>
              <a:t>Fast round   </a:t>
            </a:r>
            <a:r>
              <a:rPr lang="en-US" dirty="0" smtClean="0"/>
              <a:t>(as in the example)</a:t>
            </a:r>
          </a:p>
          <a:p>
            <a:r>
              <a:rPr lang="en-US" dirty="0" smtClean="0">
                <a:solidFill>
                  <a:srgbClr val="2E9246"/>
                </a:solidFill>
              </a:rPr>
              <a:t>Fast round</a:t>
            </a:r>
          </a:p>
          <a:p>
            <a:pPr marL="0" indent="0">
              <a:buNone/>
            </a:pPr>
            <a:r>
              <a:rPr lang="en-US" dirty="0" smtClean="0"/>
              <a:t>…</a:t>
            </a:r>
          </a:p>
          <a:p>
            <a:r>
              <a:rPr lang="en-US" dirty="0" smtClean="0">
                <a:solidFill>
                  <a:srgbClr val="C00000"/>
                </a:solidFill>
              </a:rPr>
              <a:t>Fast round in which failure is detected</a:t>
            </a:r>
          </a:p>
          <a:p>
            <a:r>
              <a:rPr lang="en-US" dirty="0" smtClean="0">
                <a:solidFill>
                  <a:schemeClr val="accent2">
                    <a:lumMod val="75000"/>
                  </a:schemeClr>
                </a:solidFill>
              </a:rPr>
              <a:t>Expensive round to learn new info about failure</a:t>
            </a:r>
          </a:p>
          <a:p>
            <a:r>
              <a:rPr lang="en-US" dirty="0" smtClean="0">
                <a:solidFill>
                  <a:srgbClr val="2E9246"/>
                </a:solidFill>
              </a:rPr>
              <a:t>Fast round</a:t>
            </a:r>
          </a:p>
          <a:p>
            <a:r>
              <a:rPr lang="en-US" dirty="0" smtClean="0">
                <a:solidFill>
                  <a:srgbClr val="2E9246"/>
                </a:solidFill>
              </a:rPr>
              <a:t>Fast round</a:t>
            </a:r>
          </a:p>
          <a:p>
            <a:pPr marL="0" indent="0">
              <a:buNone/>
            </a:pPr>
            <a:r>
              <a:rPr lang="en-US" dirty="0" smtClean="0"/>
              <a:t>…</a:t>
            </a:r>
          </a:p>
          <a:p>
            <a:r>
              <a:rPr lang="en-US" dirty="0">
                <a:solidFill>
                  <a:schemeClr val="accent2">
                    <a:lumMod val="75000"/>
                  </a:schemeClr>
                </a:solidFill>
              </a:rPr>
              <a:t>Expensive round to learn new info about </a:t>
            </a:r>
            <a:r>
              <a:rPr lang="en-US" dirty="0" smtClean="0">
                <a:solidFill>
                  <a:schemeClr val="accent2">
                    <a:lumMod val="75000"/>
                  </a:schemeClr>
                </a:solidFill>
              </a:rPr>
              <a:t>failure.</a:t>
            </a:r>
            <a:r>
              <a:rPr lang="en-US" dirty="0" smtClean="0"/>
              <a:t/>
            </a:r>
            <a:br>
              <a:rPr lang="en-US" dirty="0" smtClean="0"/>
            </a:br>
            <a:r>
              <a:rPr lang="en-US" dirty="0" smtClean="0"/>
              <a:t>	</a:t>
            </a:r>
            <a:br>
              <a:rPr lang="en-US" dirty="0" smtClean="0"/>
            </a:br>
            <a:r>
              <a:rPr lang="en-US" dirty="0" smtClean="0"/>
              <a:t>	After a small number of expensive rounds,</a:t>
            </a:r>
            <a:br>
              <a:rPr lang="en-US" dirty="0" smtClean="0"/>
            </a:br>
            <a:r>
              <a:rPr lang="en-US" dirty="0" smtClean="0"/>
              <a:t>	failures completely identified</a:t>
            </a:r>
          </a:p>
        </p:txBody>
      </p:sp>
    </p:spTree>
    <p:extLst>
      <p:ext uri="{BB962C8B-B14F-4D97-AF65-F5344CB8AC3E}">
        <p14:creationId xmlns:p14="http://schemas.microsoft.com/office/powerpoint/2010/main" val="15671457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654629" y="5486400"/>
            <a:ext cx="5617028" cy="406400"/>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smtClean="0"/>
              <a:t>Algorithm Structure</a:t>
            </a:r>
            <a:endParaRPr lang="en-US" dirty="0"/>
          </a:p>
        </p:txBody>
      </p:sp>
      <p:sp>
        <p:nvSpPr>
          <p:cNvPr id="3" name="Content Placeholder 2"/>
          <p:cNvSpPr>
            <a:spLocks noGrp="1"/>
          </p:cNvSpPr>
          <p:nvPr>
            <p:ph idx="1"/>
          </p:nvPr>
        </p:nvSpPr>
        <p:spPr/>
        <p:txBody>
          <a:bodyPr/>
          <a:lstStyle/>
          <a:p>
            <a:r>
              <a:rPr lang="en-US" dirty="0" smtClean="0">
                <a:solidFill>
                  <a:srgbClr val="2E9246"/>
                </a:solidFill>
              </a:rPr>
              <a:t>Fast round   </a:t>
            </a:r>
            <a:r>
              <a:rPr lang="en-US" dirty="0" smtClean="0"/>
              <a:t>(as in the example)</a:t>
            </a:r>
          </a:p>
          <a:p>
            <a:r>
              <a:rPr lang="en-US" dirty="0" smtClean="0">
                <a:solidFill>
                  <a:srgbClr val="2E9246"/>
                </a:solidFill>
              </a:rPr>
              <a:t>Fast round</a:t>
            </a:r>
          </a:p>
          <a:p>
            <a:pPr marL="0" indent="0">
              <a:buNone/>
            </a:pPr>
            <a:r>
              <a:rPr lang="en-US" dirty="0" smtClean="0"/>
              <a:t>…</a:t>
            </a:r>
          </a:p>
          <a:p>
            <a:r>
              <a:rPr lang="en-US" dirty="0" smtClean="0">
                <a:solidFill>
                  <a:srgbClr val="C00000"/>
                </a:solidFill>
              </a:rPr>
              <a:t>Fast round in which failure is detected</a:t>
            </a:r>
          </a:p>
          <a:p>
            <a:r>
              <a:rPr lang="en-US" dirty="0" smtClean="0">
                <a:solidFill>
                  <a:schemeClr val="accent2">
                    <a:lumMod val="75000"/>
                  </a:schemeClr>
                </a:solidFill>
              </a:rPr>
              <a:t>Expensive round to learn new info about failure</a:t>
            </a:r>
          </a:p>
          <a:p>
            <a:r>
              <a:rPr lang="en-US" dirty="0" smtClean="0">
                <a:solidFill>
                  <a:srgbClr val="2E9246"/>
                </a:solidFill>
              </a:rPr>
              <a:t>Fast round</a:t>
            </a:r>
          </a:p>
          <a:p>
            <a:r>
              <a:rPr lang="en-US" dirty="0" smtClean="0">
                <a:solidFill>
                  <a:srgbClr val="2E9246"/>
                </a:solidFill>
              </a:rPr>
              <a:t>Fast round</a:t>
            </a:r>
          </a:p>
          <a:p>
            <a:pPr marL="0" indent="0">
              <a:buNone/>
            </a:pPr>
            <a:r>
              <a:rPr lang="en-US" dirty="0" smtClean="0"/>
              <a:t>…</a:t>
            </a:r>
          </a:p>
          <a:p>
            <a:r>
              <a:rPr lang="en-US" dirty="0">
                <a:solidFill>
                  <a:schemeClr val="accent2">
                    <a:lumMod val="75000"/>
                  </a:schemeClr>
                </a:solidFill>
              </a:rPr>
              <a:t>Expensive round to learn new info about </a:t>
            </a:r>
            <a:r>
              <a:rPr lang="en-US" dirty="0" smtClean="0">
                <a:solidFill>
                  <a:schemeClr val="accent2">
                    <a:lumMod val="75000"/>
                  </a:schemeClr>
                </a:solidFill>
              </a:rPr>
              <a:t>failure.</a:t>
            </a:r>
            <a:endParaRPr lang="en-US" dirty="0"/>
          </a:p>
          <a:p>
            <a:pPr marL="0" indent="0">
              <a:buNone/>
            </a:pPr>
            <a:r>
              <a:rPr lang="en-US" dirty="0" smtClean="0"/>
              <a:t>	</a:t>
            </a:r>
            <a:r>
              <a:rPr lang="en-US" sz="1800" dirty="0" smtClean="0"/>
              <a:t>After a small number of rounds failures identified</a:t>
            </a:r>
          </a:p>
          <a:p>
            <a:r>
              <a:rPr lang="en-US" u="sng" dirty="0" smtClean="0">
                <a:solidFill>
                  <a:srgbClr val="2E9246"/>
                </a:solidFill>
              </a:rPr>
              <a:t>Only fast rounds hereon</a:t>
            </a:r>
            <a:endParaRPr lang="en-US" u="sng" dirty="0">
              <a:solidFill>
                <a:srgbClr val="2E9246"/>
              </a:solidFill>
            </a:endParaRP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78</a:t>
            </a:fld>
            <a:endParaRPr lang="en-US"/>
          </a:p>
        </p:txBody>
      </p:sp>
    </p:spTree>
    <p:extLst>
      <p:ext uri="{BB962C8B-B14F-4D97-AF65-F5344CB8AC3E}">
        <p14:creationId xmlns:p14="http://schemas.microsoft.com/office/powerpoint/2010/main" val="316708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365846" y="5878286"/>
            <a:ext cx="4426839" cy="769257"/>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smtClean="0"/>
              <a:t>Algorithm  “Analysis”</a:t>
            </a:r>
            <a:endParaRPr lang="en-US" dirty="0"/>
          </a:p>
        </p:txBody>
      </p:sp>
      <p:sp>
        <p:nvSpPr>
          <p:cNvPr id="3" name="Content Placeholder 2"/>
          <p:cNvSpPr>
            <a:spLocks noGrp="1"/>
          </p:cNvSpPr>
          <p:nvPr>
            <p:ph idx="1"/>
          </p:nvPr>
        </p:nvSpPr>
        <p:spPr/>
        <p:txBody>
          <a:bodyPr/>
          <a:lstStyle/>
          <a:p>
            <a:r>
              <a:rPr lang="en-US" dirty="0" smtClean="0"/>
              <a:t>Many fast rounds </a:t>
            </a:r>
          </a:p>
          <a:p>
            <a:r>
              <a:rPr lang="en-US" dirty="0" smtClean="0"/>
              <a:t>Few expensive rounds</a:t>
            </a:r>
          </a:p>
          <a:p>
            <a:endParaRPr lang="en-US" dirty="0"/>
          </a:p>
          <a:p>
            <a:r>
              <a:rPr lang="en-US" dirty="0" smtClean="0"/>
              <a:t>When averaged over all rounds,</a:t>
            </a:r>
            <a:br>
              <a:rPr lang="en-US" dirty="0" smtClean="0"/>
            </a:br>
            <a:r>
              <a:rPr lang="en-US" dirty="0" smtClean="0"/>
              <a:t>the cost of expensive rounds is negligible</a:t>
            </a:r>
          </a:p>
          <a:p>
            <a:endParaRPr lang="en-US" dirty="0"/>
          </a:p>
          <a:p>
            <a:r>
              <a:rPr lang="en-US" dirty="0" smtClean="0"/>
              <a:t>Average cost depends only on the fast round</a:t>
            </a:r>
            <a:br>
              <a:rPr lang="en-US" dirty="0" smtClean="0"/>
            </a:br>
            <a:r>
              <a:rPr lang="en-US" dirty="0" smtClean="0"/>
              <a:t>which is very efficient</a:t>
            </a:r>
          </a:p>
          <a:p>
            <a:endParaRPr lang="en-US" dirty="0"/>
          </a:p>
          <a:p>
            <a:r>
              <a:rPr lang="en-US" dirty="0" smtClean="0"/>
              <a:t>For large L,  communication complexity is	</a:t>
            </a:r>
            <a:br>
              <a:rPr lang="en-US" dirty="0" smtClean="0"/>
            </a:br>
            <a:r>
              <a:rPr lang="en-US" dirty="0" smtClean="0"/>
              <a:t/>
            </a:r>
            <a:br>
              <a:rPr lang="en-US" dirty="0" smtClean="0"/>
            </a:br>
            <a:r>
              <a:rPr lang="en-US" dirty="0" smtClean="0"/>
              <a:t>		</a:t>
            </a:r>
            <a:r>
              <a:rPr lang="en-US" dirty="0" smtClean="0">
                <a:solidFill>
                  <a:schemeClr val="accent2">
                    <a:lumMod val="75000"/>
                  </a:schemeClr>
                </a:solidFill>
              </a:rPr>
              <a:t>L  * n(n-1) / (n-f)   =   O(</a:t>
            </a:r>
            <a:r>
              <a:rPr lang="en-US" dirty="0" err="1" smtClean="0">
                <a:solidFill>
                  <a:schemeClr val="accent2">
                    <a:lumMod val="75000"/>
                  </a:schemeClr>
                </a:solidFill>
              </a:rPr>
              <a:t>nL</a:t>
            </a:r>
            <a:r>
              <a:rPr lang="en-US" dirty="0" smtClean="0">
                <a:solidFill>
                  <a:schemeClr val="accent2">
                    <a:lumMod val="75000"/>
                  </a:schemeClr>
                </a:solidFill>
              </a:rPr>
              <a:t>)</a:t>
            </a:r>
            <a:endParaRPr lang="en-US"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79</a:t>
            </a:fld>
            <a:endParaRPr lang="en-US" dirty="0"/>
          </a:p>
        </p:txBody>
      </p:sp>
    </p:spTree>
    <p:extLst>
      <p:ext uri="{BB962C8B-B14F-4D97-AF65-F5344CB8AC3E}">
        <p14:creationId xmlns:p14="http://schemas.microsoft.com/office/powerpoint/2010/main" val="1780173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Faces of Consensus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Where to go for dinner?</a:t>
            </a:r>
          </a:p>
          <a:p>
            <a:endParaRPr lang="en-US" dirty="0" smtClean="0"/>
          </a:p>
          <a:p>
            <a:endParaRPr lang="en-US" dirty="0"/>
          </a:p>
          <a:p>
            <a:endParaRPr lang="en-US" dirty="0" smtClean="0"/>
          </a:p>
          <a:p>
            <a:r>
              <a:rPr lang="en-US" dirty="0" smtClean="0">
                <a:solidFill>
                  <a:srgbClr val="C90000"/>
                </a:solidFill>
              </a:rPr>
              <a:t>Network of friends…</a:t>
            </a:r>
          </a:p>
          <a:p>
            <a:pPr marL="0" indent="0">
              <a:buNone/>
            </a:pPr>
            <a:endParaRPr lang="en-US" dirty="0" smtClean="0">
              <a:solidFill>
                <a:srgbClr val="C90000"/>
              </a:solidFill>
            </a:endParaRPr>
          </a:p>
          <a:p>
            <a:pPr marL="0" indent="0">
              <a:buNone/>
            </a:pPr>
            <a:r>
              <a:rPr lang="en-US" dirty="0">
                <a:solidFill>
                  <a:srgbClr val="C90000"/>
                </a:solidFill>
              </a:rPr>
              <a:t>	</a:t>
            </a:r>
            <a:r>
              <a:rPr lang="en-US" dirty="0" smtClean="0">
                <a:solidFill>
                  <a:srgbClr val="C90000"/>
                </a:solidFill>
              </a:rPr>
              <a:t>	agree on a location</a:t>
            </a:r>
            <a:endParaRPr lang="en-US" dirty="0">
              <a:solidFill>
                <a:srgbClr val="C90000"/>
              </a:solidFill>
            </a:endParaRPr>
          </a:p>
        </p:txBody>
      </p:sp>
      <p:pic>
        <p:nvPicPr>
          <p:cNvPr id="16" name="Picture 15"/>
          <p:cNvPicPr>
            <a:picLocks noChangeAspect="1"/>
          </p:cNvPicPr>
          <p:nvPr/>
        </p:nvPicPr>
        <p:blipFill>
          <a:blip r:embed="rId2"/>
          <a:stretch>
            <a:fillRect/>
          </a:stretch>
        </p:blipFill>
        <p:spPr>
          <a:xfrm>
            <a:off x="5992818" y="2207430"/>
            <a:ext cx="3158277" cy="2368708"/>
          </a:xfrm>
          <a:prstGeom prst="rect">
            <a:avLst/>
          </a:prstGeom>
        </p:spPr>
      </p:pic>
      <p:sp>
        <p:nvSpPr>
          <p:cNvPr id="17" name="TextBox 16"/>
          <p:cNvSpPr txBox="1"/>
          <p:nvPr/>
        </p:nvSpPr>
        <p:spPr>
          <a:xfrm>
            <a:off x="7060627" y="4545996"/>
            <a:ext cx="2083373" cy="215444"/>
          </a:xfrm>
          <a:prstGeom prst="rect">
            <a:avLst/>
          </a:prstGeom>
          <a:noFill/>
        </p:spPr>
        <p:txBody>
          <a:bodyPr wrap="none" rtlCol="0">
            <a:spAutoFit/>
          </a:bodyPr>
          <a:lstStyle/>
          <a:p>
            <a:pPr>
              <a:buNone/>
            </a:pPr>
            <a:r>
              <a:rPr lang="en-US" sz="800" dirty="0" smtClean="0">
                <a:solidFill>
                  <a:schemeClr val="bg1">
                    <a:lumMod val="65000"/>
                  </a:schemeClr>
                </a:solidFill>
                <a:latin typeface="Helvetica"/>
                <a:cs typeface="Helvetica"/>
              </a:rPr>
              <a:t>Photo credit: Jon Hanson, Wiki Commons</a:t>
            </a:r>
            <a:endParaRPr lang="en-US" sz="800" dirty="0">
              <a:solidFill>
                <a:schemeClr val="bg1">
                  <a:lumMod val="65000"/>
                </a:schemeClr>
              </a:solidFill>
              <a:latin typeface="Helvetica"/>
              <a:cs typeface="Helvetica"/>
            </a:endParaRPr>
          </a:p>
        </p:txBody>
      </p:sp>
    </p:spTree>
    <p:extLst>
      <p:ext uri="{BB962C8B-B14F-4D97-AF65-F5344CB8AC3E}">
        <p14:creationId xmlns:p14="http://schemas.microsoft.com/office/powerpoint/2010/main" val="21934109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001486" y="3251212"/>
            <a:ext cx="7053943" cy="682171"/>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smtClean="0"/>
              <a:t>Algorithm Structure</a:t>
            </a:r>
            <a:endParaRPr lang="en-US" dirty="0"/>
          </a:p>
        </p:txBody>
      </p:sp>
      <p:sp>
        <p:nvSpPr>
          <p:cNvPr id="3" name="Content Placeholder 2"/>
          <p:cNvSpPr>
            <a:spLocks noGrp="1"/>
          </p:cNvSpPr>
          <p:nvPr>
            <p:ph idx="1"/>
          </p:nvPr>
        </p:nvSpPr>
        <p:spPr/>
        <p:txBody>
          <a:bodyPr/>
          <a:lstStyle/>
          <a:p>
            <a:r>
              <a:rPr lang="en-US" dirty="0" smtClean="0">
                <a:solidFill>
                  <a:srgbClr val="2E9246"/>
                </a:solidFill>
              </a:rPr>
              <a:t>Fast round   </a:t>
            </a:r>
            <a:r>
              <a:rPr lang="en-US" dirty="0" smtClean="0"/>
              <a:t>(as in the example)</a:t>
            </a:r>
          </a:p>
          <a:p>
            <a:r>
              <a:rPr lang="en-US" dirty="0" smtClean="0">
                <a:solidFill>
                  <a:srgbClr val="2E9246"/>
                </a:solidFill>
              </a:rPr>
              <a:t>Fast round</a:t>
            </a:r>
          </a:p>
          <a:p>
            <a:pPr marL="0" indent="0">
              <a:buNone/>
            </a:pPr>
            <a:r>
              <a:rPr lang="en-US" dirty="0" smtClean="0"/>
              <a:t>…</a:t>
            </a:r>
          </a:p>
          <a:p>
            <a:r>
              <a:rPr lang="en-US" dirty="0" smtClean="0">
                <a:solidFill>
                  <a:srgbClr val="C00000"/>
                </a:solidFill>
              </a:rPr>
              <a:t>Fast round in which failure is detected</a:t>
            </a:r>
          </a:p>
          <a:p>
            <a:r>
              <a:rPr lang="en-US" dirty="0" smtClean="0">
                <a:solidFill>
                  <a:schemeClr val="accent2">
                    <a:lumMod val="75000"/>
                  </a:schemeClr>
                </a:solidFill>
              </a:rPr>
              <a:t>Expensive round to learn new info about failure</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80</a:t>
            </a:fld>
            <a:endParaRPr lang="en-US"/>
          </a:p>
        </p:txBody>
      </p:sp>
    </p:spTree>
    <p:extLst>
      <p:ext uri="{BB962C8B-B14F-4D97-AF65-F5344CB8AC3E}">
        <p14:creationId xmlns:p14="http://schemas.microsoft.com/office/powerpoint/2010/main" val="10091272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After </a:t>
            </a:r>
            <a:r>
              <a:rPr lang="en-US" dirty="0"/>
              <a:t>F</a:t>
            </a:r>
            <a:r>
              <a:rPr lang="en-US" dirty="0" smtClean="0"/>
              <a:t>ailure </a:t>
            </a:r>
            <a:r>
              <a:rPr lang="en-US" dirty="0"/>
              <a:t>D</a:t>
            </a:r>
            <a:r>
              <a:rPr lang="en-US" dirty="0" smtClean="0"/>
              <a:t>etection</a:t>
            </a:r>
            <a:endParaRPr lang="en-US" dirty="0"/>
          </a:p>
        </p:txBody>
      </p:sp>
      <p:sp>
        <p:nvSpPr>
          <p:cNvPr id="3" name="Content Placeholder 2"/>
          <p:cNvSpPr>
            <a:spLocks noGrp="1"/>
          </p:cNvSpPr>
          <p:nvPr>
            <p:ph idx="1"/>
          </p:nvPr>
        </p:nvSpPr>
        <p:spPr/>
        <p:txBody>
          <a:bodyPr/>
          <a:lstStyle/>
          <a:p>
            <a:endParaRPr lang="en-US" dirty="0"/>
          </a:p>
          <a:p>
            <a:r>
              <a:rPr lang="en-US" dirty="0" smtClean="0"/>
              <a:t>Learn new information about identity of</a:t>
            </a:r>
            <a:br>
              <a:rPr lang="en-US" dirty="0" smtClean="0"/>
            </a:br>
            <a:r>
              <a:rPr lang="en-US" dirty="0" smtClean="0"/>
              <a:t>the faulty node</a:t>
            </a:r>
          </a:p>
          <a:p>
            <a:pPr marL="0" indent="0">
              <a:buNone/>
            </a:pPr>
            <a:endParaRPr lang="en-US" dirty="0" smtClean="0"/>
          </a:p>
          <a:p>
            <a:pPr marL="0" indent="0">
              <a:buNone/>
            </a:pPr>
            <a:r>
              <a:rPr lang="en-US" dirty="0" smtClean="0">
                <a:solidFill>
                  <a:srgbClr val="2E9246"/>
                </a:solidFill>
              </a:rPr>
              <a:t>How ?</a:t>
            </a:r>
          </a:p>
          <a:p>
            <a:pPr marL="0" indent="0">
              <a:buNone/>
            </a:pPr>
            <a:endParaRPr lang="en-US" dirty="0"/>
          </a:p>
          <a:p>
            <a:r>
              <a:rPr lang="en-US" dirty="0" smtClean="0"/>
              <a:t>Ask everyone to broadcast what they</a:t>
            </a:r>
            <a:br>
              <a:rPr lang="en-US" dirty="0" smtClean="0"/>
            </a:br>
            <a:r>
              <a:rPr lang="en-US" dirty="0" smtClean="0"/>
              <a:t>did during the previous “</a:t>
            </a:r>
            <a:r>
              <a:rPr lang="en-US" dirty="0" smtClean="0">
                <a:solidFill>
                  <a:srgbClr val="FF0000"/>
                </a:solidFill>
              </a:rPr>
              <a:t>faulty</a:t>
            </a:r>
            <a:r>
              <a:rPr lang="en-US" dirty="0" smtClean="0"/>
              <a:t> </a:t>
            </a:r>
            <a:r>
              <a:rPr lang="en-US" dirty="0" smtClean="0">
                <a:solidFill>
                  <a:srgbClr val="2E9246"/>
                </a:solidFill>
              </a:rPr>
              <a:t>fast round</a:t>
            </a:r>
            <a:r>
              <a:rPr lang="en-US" dirty="0" smtClean="0"/>
              <a:t>”</a:t>
            </a:r>
          </a:p>
          <a:p>
            <a:endParaRPr lang="en-US" dirty="0" smtClean="0"/>
          </a:p>
          <a:p>
            <a:r>
              <a:rPr lang="en-US" dirty="0" smtClean="0"/>
              <a:t>This is expensive</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81</a:t>
            </a:fld>
            <a:endParaRPr lang="en-US"/>
          </a:p>
        </p:txBody>
      </p:sp>
    </p:spTree>
    <p:extLst>
      <p:ext uri="{BB962C8B-B14F-4D97-AF65-F5344CB8AC3E}">
        <p14:creationId xmlns:p14="http://schemas.microsoft.com/office/powerpoint/2010/main" val="4087570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Life After Failure Detection</a:t>
            </a: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“He-said-she-said”</a:t>
            </a:r>
          </a:p>
          <a:p>
            <a:r>
              <a:rPr lang="en-US" dirty="0" smtClean="0">
                <a:latin typeface="Arial" pitchFamily="34" charset="0"/>
                <a:cs typeface="Arial" pitchFamily="34" charset="0"/>
              </a:rPr>
              <a:t>S claims sending </a:t>
            </a:r>
            <a:r>
              <a:rPr lang="en-US" dirty="0" err="1" smtClean="0">
                <a:latin typeface="Arial" pitchFamily="34" charset="0"/>
                <a:cs typeface="Arial" pitchFamily="34" charset="0"/>
              </a:rPr>
              <a:t>a+b</a:t>
            </a:r>
            <a:r>
              <a:rPr lang="en-US" dirty="0" smtClean="0">
                <a:latin typeface="Arial" pitchFamily="34" charset="0"/>
                <a:cs typeface="Arial" pitchFamily="34" charset="0"/>
              </a:rPr>
              <a:t>,  C claims receiving z ≠ </a:t>
            </a:r>
            <a:r>
              <a:rPr lang="en-US" dirty="0" err="1" smtClean="0">
                <a:latin typeface="Arial" pitchFamily="34" charset="0"/>
                <a:cs typeface="Arial" pitchFamily="34" charset="0"/>
              </a:rPr>
              <a:t>a+b</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a:xfrm>
            <a:off x="6553200" y="6262914"/>
            <a:ext cx="1905000" cy="457200"/>
          </a:xfrm>
        </p:spPr>
        <p:txBody>
          <a:bodyPr/>
          <a:lstStyle/>
          <a:p>
            <a:pPr>
              <a:defRPr/>
            </a:pPr>
            <a:fld id="{D207DEF5-A307-4F25-8C66-A6D5B058479D}" type="slidenum">
              <a:rPr lang="en-US" smtClean="0">
                <a:latin typeface="Arial" pitchFamily="34" charset="0"/>
                <a:cs typeface="Arial" pitchFamily="34" charset="0"/>
              </a:rPr>
              <a:pPr>
                <a:defRPr/>
              </a:pPr>
              <a:t>82</a:t>
            </a:fld>
            <a:endParaRPr lang="en-US">
              <a:latin typeface="Arial" pitchFamily="34" charset="0"/>
              <a:cs typeface="Arial" pitchFamily="34" charset="0"/>
            </a:endParaRPr>
          </a:p>
        </p:txBody>
      </p:sp>
      <p:sp>
        <p:nvSpPr>
          <p:cNvPr id="5" name="Oval 4"/>
          <p:cNvSpPr/>
          <p:nvPr/>
        </p:nvSpPr>
        <p:spPr>
          <a:xfrm>
            <a:off x="4191000" y="2467422"/>
            <a:ext cx="762000" cy="762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bg1"/>
                </a:solidFill>
                <a:latin typeface="Arial" pitchFamily="34" charset="0"/>
                <a:cs typeface="Arial" pitchFamily="34" charset="0"/>
              </a:rPr>
              <a:t>S</a:t>
            </a:r>
            <a:endParaRPr lang="en-US" dirty="0">
              <a:solidFill>
                <a:schemeClr val="bg1"/>
              </a:solidFill>
              <a:latin typeface="Arial" pitchFamily="34" charset="0"/>
              <a:cs typeface="Arial" pitchFamily="34" charset="0"/>
            </a:endParaRPr>
          </a:p>
        </p:txBody>
      </p:sp>
      <p:sp>
        <p:nvSpPr>
          <p:cNvPr id="6" name="Oval 5"/>
          <p:cNvSpPr/>
          <p:nvPr/>
        </p:nvSpPr>
        <p:spPr>
          <a:xfrm>
            <a:off x="6096000" y="4372422"/>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p:txBody>
      </p:sp>
      <p:sp>
        <p:nvSpPr>
          <p:cNvPr id="7" name="Oval 6"/>
          <p:cNvSpPr/>
          <p:nvPr/>
        </p:nvSpPr>
        <p:spPr>
          <a:xfrm>
            <a:off x="4495800" y="4601022"/>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2</a:t>
            </a:r>
            <a:endParaRPr lang="en-US" dirty="0">
              <a:solidFill>
                <a:schemeClr val="tx1"/>
              </a:solidFill>
              <a:latin typeface="Arial" pitchFamily="34" charset="0"/>
              <a:cs typeface="Arial" pitchFamily="34" charset="0"/>
            </a:endParaRPr>
          </a:p>
        </p:txBody>
      </p:sp>
      <p:sp>
        <p:nvSpPr>
          <p:cNvPr id="8" name="Oval 7"/>
          <p:cNvSpPr/>
          <p:nvPr/>
        </p:nvSpPr>
        <p:spPr>
          <a:xfrm>
            <a:off x="2590800" y="4448622"/>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accent4"/>
                </a:solidFill>
                <a:latin typeface="Arial" pitchFamily="34" charset="0"/>
                <a:cs typeface="Arial" pitchFamily="34" charset="0"/>
              </a:rPr>
              <a:t>1</a:t>
            </a:r>
            <a:endParaRPr lang="en-US" dirty="0">
              <a:solidFill>
                <a:schemeClr val="accent4"/>
              </a:solidFill>
              <a:latin typeface="Arial" pitchFamily="34" charset="0"/>
              <a:cs typeface="Arial" pitchFamily="34" charset="0"/>
            </a:endParaRPr>
          </a:p>
        </p:txBody>
      </p:sp>
      <p:sp>
        <p:nvSpPr>
          <p:cNvPr id="9" name="TextBox 22"/>
          <p:cNvSpPr txBox="1">
            <a:spLocks noChangeArrowheads="1"/>
          </p:cNvSpPr>
          <p:nvPr/>
        </p:nvSpPr>
        <p:spPr bwMode="auto">
          <a:xfrm>
            <a:off x="3428706" y="3381822"/>
            <a:ext cx="356188"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a</a:t>
            </a:r>
          </a:p>
        </p:txBody>
      </p:sp>
      <p:sp>
        <p:nvSpPr>
          <p:cNvPr id="10" name="TextBox 23"/>
          <p:cNvSpPr txBox="1">
            <a:spLocks noChangeArrowheads="1"/>
          </p:cNvSpPr>
          <p:nvPr/>
        </p:nvSpPr>
        <p:spPr bwMode="auto">
          <a:xfrm>
            <a:off x="4261296" y="3839022"/>
            <a:ext cx="367409" cy="461665"/>
          </a:xfrm>
          <a:prstGeom prst="rect">
            <a:avLst/>
          </a:prstGeom>
          <a:noFill/>
          <a:ln w="9525">
            <a:noFill/>
            <a:miter lim="800000"/>
            <a:headEnd/>
            <a:tailEnd/>
          </a:ln>
        </p:spPr>
        <p:txBody>
          <a:bodyPr wrap="none">
            <a:spAutoFit/>
          </a:bodyPr>
          <a:lstStyle/>
          <a:p>
            <a:pPr>
              <a:buNone/>
            </a:pPr>
            <a:r>
              <a:rPr lang="en-US" sz="2400">
                <a:latin typeface="Arial" pitchFamily="34" charset="0"/>
                <a:cs typeface="Arial" pitchFamily="34" charset="0"/>
              </a:rPr>
              <a:t>b</a:t>
            </a:r>
          </a:p>
        </p:txBody>
      </p:sp>
      <p:sp>
        <p:nvSpPr>
          <p:cNvPr id="11" name="TextBox 24"/>
          <p:cNvSpPr txBox="1">
            <a:spLocks noChangeArrowheads="1"/>
          </p:cNvSpPr>
          <p:nvPr/>
        </p:nvSpPr>
        <p:spPr bwMode="auto">
          <a:xfrm>
            <a:off x="5814300" y="3458022"/>
            <a:ext cx="349776" cy="461665"/>
          </a:xfrm>
          <a:prstGeom prst="rect">
            <a:avLst/>
          </a:prstGeom>
          <a:noFill/>
          <a:ln w="9525">
            <a:noFill/>
            <a:miter lim="800000"/>
            <a:headEnd/>
            <a:tailEnd/>
          </a:ln>
        </p:spPr>
        <p:txBody>
          <a:bodyPr wrap="none">
            <a:spAutoFit/>
          </a:bodyPr>
          <a:lstStyle/>
          <a:p>
            <a:pPr>
              <a:buNone/>
            </a:pPr>
            <a:r>
              <a:rPr lang="en-US" dirty="0">
                <a:latin typeface="Arial" pitchFamily="34" charset="0"/>
                <a:cs typeface="Arial" pitchFamily="34" charset="0"/>
              </a:rPr>
              <a:t>z</a:t>
            </a:r>
            <a:endParaRPr lang="en-US" sz="2400" dirty="0">
              <a:latin typeface="Arial" pitchFamily="34" charset="0"/>
              <a:cs typeface="Arial" pitchFamily="34" charset="0"/>
            </a:endParaRPr>
          </a:p>
        </p:txBody>
      </p:sp>
      <p:cxnSp>
        <p:nvCxnSpPr>
          <p:cNvPr id="12" name="Curved Connector 11"/>
          <p:cNvCxnSpPr>
            <a:stCxn id="8" idx="3"/>
            <a:endCxn id="6" idx="5"/>
          </p:cNvCxnSpPr>
          <p:nvPr/>
        </p:nvCxnSpPr>
        <p:spPr>
          <a:xfrm rot="5400000" flipH="1" flipV="1">
            <a:off x="4686300" y="3038922"/>
            <a:ext cx="76200" cy="4044016"/>
          </a:xfrm>
          <a:prstGeom prst="curvedConnector3">
            <a:avLst>
              <a:gd name="adj1" fmla="val -1986745"/>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40"/>
          <p:cNvSpPr txBox="1">
            <a:spLocks noChangeArrowheads="1"/>
          </p:cNvSpPr>
          <p:nvPr/>
        </p:nvSpPr>
        <p:spPr bwMode="auto">
          <a:xfrm>
            <a:off x="3764184" y="4542972"/>
            <a:ext cx="367409" cy="461665"/>
          </a:xfrm>
          <a:prstGeom prst="rect">
            <a:avLst/>
          </a:prstGeom>
          <a:noFill/>
          <a:ln w="9525">
            <a:noFill/>
            <a:miter lim="800000"/>
            <a:headEnd/>
            <a:tailEnd/>
          </a:ln>
        </p:spPr>
        <p:txBody>
          <a:bodyPr wrap="none">
            <a:spAutoFit/>
          </a:bodyPr>
          <a:lstStyle/>
          <a:p>
            <a:pPr>
              <a:buNone/>
            </a:pPr>
            <a:r>
              <a:rPr lang="en-US" sz="2400" dirty="0">
                <a:latin typeface="Arial" pitchFamily="34" charset="0"/>
                <a:cs typeface="Arial" pitchFamily="34" charset="0"/>
              </a:rPr>
              <a:t>b</a:t>
            </a:r>
          </a:p>
        </p:txBody>
      </p:sp>
      <p:cxnSp>
        <p:nvCxnSpPr>
          <p:cNvPr id="14" name="Straight Arrow Connector 13"/>
          <p:cNvCxnSpPr>
            <a:stCxn id="5" idx="3"/>
            <a:endCxn id="8" idx="7"/>
          </p:cNvCxnSpPr>
          <p:nvPr/>
        </p:nvCxnSpPr>
        <p:spPr>
          <a:xfrm flipH="1">
            <a:off x="3241208" y="3117830"/>
            <a:ext cx="1061384" cy="14423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4"/>
            <a:endCxn id="7" idx="0"/>
          </p:cNvCxnSpPr>
          <p:nvPr/>
        </p:nvCxnSpPr>
        <p:spPr>
          <a:xfrm>
            <a:off x="4572000" y="3229422"/>
            <a:ext cx="304800" cy="1371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5"/>
            <a:endCxn id="6" idx="1"/>
          </p:cNvCxnSpPr>
          <p:nvPr/>
        </p:nvCxnSpPr>
        <p:spPr>
          <a:xfrm>
            <a:off x="4841408" y="3117830"/>
            <a:ext cx="1366184" cy="136618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24"/>
          <p:cNvSpPr txBox="1">
            <a:spLocks noChangeArrowheads="1"/>
          </p:cNvSpPr>
          <p:nvPr/>
        </p:nvSpPr>
        <p:spPr bwMode="auto">
          <a:xfrm>
            <a:off x="5322887" y="4520357"/>
            <a:ext cx="367408" cy="461665"/>
          </a:xfrm>
          <a:prstGeom prst="rect">
            <a:avLst/>
          </a:prstGeom>
          <a:noFill/>
          <a:ln w="9525">
            <a:noFill/>
            <a:miter lim="800000"/>
            <a:headEnd/>
            <a:tailEnd/>
          </a:ln>
        </p:spPr>
        <p:txBody>
          <a:bodyPr wrap="none">
            <a:spAutoFit/>
          </a:bodyPr>
          <a:lstStyle/>
          <a:p>
            <a:pPr>
              <a:buNone/>
            </a:pPr>
            <a:r>
              <a:rPr lang="en-US" sz="2400" dirty="0" smtClean="0">
                <a:latin typeface="Arial" pitchFamily="34" charset="0"/>
                <a:cs typeface="Arial" pitchFamily="34" charset="0"/>
              </a:rPr>
              <a:t>b</a:t>
            </a:r>
            <a:endParaRPr lang="en-US" sz="2400" dirty="0">
              <a:latin typeface="Arial" pitchFamily="34" charset="0"/>
              <a:cs typeface="Arial" pitchFamily="34" charset="0"/>
            </a:endParaRPr>
          </a:p>
        </p:txBody>
      </p:sp>
      <p:cxnSp>
        <p:nvCxnSpPr>
          <p:cNvPr id="18" name="Straight Arrow Connector 17"/>
          <p:cNvCxnSpPr>
            <a:stCxn id="7" idx="2"/>
            <a:endCxn id="8" idx="6"/>
          </p:cNvCxnSpPr>
          <p:nvPr/>
        </p:nvCxnSpPr>
        <p:spPr>
          <a:xfrm rot="10800000">
            <a:off x="3352800" y="4829622"/>
            <a:ext cx="1143000" cy="1524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6"/>
            <a:endCxn id="6" idx="2"/>
          </p:cNvCxnSpPr>
          <p:nvPr/>
        </p:nvCxnSpPr>
        <p:spPr>
          <a:xfrm flipV="1">
            <a:off x="5257800" y="4753422"/>
            <a:ext cx="838200"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8" idx="4"/>
            <a:endCxn id="6" idx="4"/>
          </p:cNvCxnSpPr>
          <p:nvPr/>
        </p:nvCxnSpPr>
        <p:spPr>
          <a:xfrm rot="5400000" flipH="1" flipV="1">
            <a:off x="4686300" y="3419922"/>
            <a:ext cx="76200" cy="3505200"/>
          </a:xfrm>
          <a:prstGeom prst="curvedConnector3">
            <a:avLst>
              <a:gd name="adj1" fmla="val -157164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2"/>
          <p:cNvSpPr txBox="1">
            <a:spLocks noChangeArrowheads="1"/>
          </p:cNvSpPr>
          <p:nvPr/>
        </p:nvSpPr>
        <p:spPr bwMode="auto">
          <a:xfrm>
            <a:off x="3915827" y="5845060"/>
            <a:ext cx="356188" cy="461665"/>
          </a:xfrm>
          <a:prstGeom prst="rect">
            <a:avLst/>
          </a:prstGeom>
          <a:noFill/>
          <a:ln w="9525">
            <a:noFill/>
            <a:miter lim="800000"/>
            <a:headEnd/>
            <a:tailEnd/>
          </a:ln>
        </p:spPr>
        <p:txBody>
          <a:bodyPr wrap="none">
            <a:spAutoFit/>
          </a:bodyPr>
          <a:lstStyle/>
          <a:p>
            <a:pPr>
              <a:buNone/>
            </a:pPr>
            <a:r>
              <a:rPr lang="en-US" dirty="0">
                <a:solidFill>
                  <a:srgbClr val="FF0000"/>
                </a:solidFill>
                <a:latin typeface="Arial" pitchFamily="34" charset="0"/>
                <a:cs typeface="Arial" pitchFamily="34" charset="0"/>
              </a:rPr>
              <a:t>a</a:t>
            </a:r>
            <a:endParaRPr lang="en-US" sz="2400" dirty="0">
              <a:solidFill>
                <a:srgbClr val="FF0000"/>
              </a:solidFill>
              <a:latin typeface="Arial" pitchFamily="34" charset="0"/>
              <a:cs typeface="Arial" pitchFamily="34" charset="0"/>
            </a:endParaRPr>
          </a:p>
        </p:txBody>
      </p:sp>
      <p:cxnSp>
        <p:nvCxnSpPr>
          <p:cNvPr id="22" name="Straight Arrow Connector 21"/>
          <p:cNvCxnSpPr/>
          <p:nvPr/>
        </p:nvCxnSpPr>
        <p:spPr bwMode="auto">
          <a:xfrm>
            <a:off x="3241208" y="5099030"/>
            <a:ext cx="1366184"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3" name="TextBox 22"/>
          <p:cNvSpPr txBox="1">
            <a:spLocks noChangeArrowheads="1"/>
          </p:cNvSpPr>
          <p:nvPr/>
        </p:nvSpPr>
        <p:spPr bwMode="auto">
          <a:xfrm>
            <a:off x="3566548" y="5138386"/>
            <a:ext cx="356188" cy="461665"/>
          </a:xfrm>
          <a:prstGeom prst="rect">
            <a:avLst/>
          </a:prstGeom>
          <a:noFill/>
          <a:ln w="9525">
            <a:noFill/>
            <a:miter lim="800000"/>
            <a:headEnd/>
            <a:tailEnd/>
          </a:ln>
        </p:spPr>
        <p:txBody>
          <a:bodyPr wrap="none">
            <a:spAutoFit/>
          </a:bodyPr>
          <a:lstStyle/>
          <a:p>
            <a:pPr>
              <a:buNone/>
            </a:pPr>
            <a:r>
              <a:rPr lang="en-US" dirty="0">
                <a:solidFill>
                  <a:srgbClr val="FF0000"/>
                </a:solidFill>
                <a:latin typeface="Arial" pitchFamily="34" charset="0"/>
                <a:cs typeface="Arial" pitchFamily="34" charset="0"/>
              </a:rPr>
              <a:t>a</a:t>
            </a:r>
            <a:endParaRPr lang="en-US" sz="2400" dirty="0">
              <a:solidFill>
                <a:srgbClr val="FF0000"/>
              </a:solidFill>
              <a:latin typeface="Arial" pitchFamily="34" charset="0"/>
              <a:cs typeface="Arial" pitchFamily="34" charset="0"/>
            </a:endParaRPr>
          </a:p>
        </p:txBody>
      </p:sp>
      <p:sp>
        <p:nvSpPr>
          <p:cNvPr id="24" name="TextBox 23"/>
          <p:cNvSpPr txBox="1"/>
          <p:nvPr/>
        </p:nvSpPr>
        <p:spPr>
          <a:xfrm>
            <a:off x="4308202" y="5377536"/>
            <a:ext cx="1021433"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a,b,z</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25" name="TextBox 24"/>
          <p:cNvSpPr txBox="1"/>
          <p:nvPr/>
        </p:nvSpPr>
        <p:spPr>
          <a:xfrm>
            <a:off x="7160300" y="4484014"/>
            <a:ext cx="1021433"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a,b,z</a:t>
            </a:r>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26" name="Straight Arrow Connector 25"/>
          <p:cNvCxnSpPr/>
          <p:nvPr/>
        </p:nvCxnSpPr>
        <p:spPr bwMode="auto">
          <a:xfrm flipH="1">
            <a:off x="5146208" y="5022830"/>
            <a:ext cx="1061384"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7" name="TextBox 40"/>
          <p:cNvSpPr txBox="1">
            <a:spLocks noChangeArrowheads="1"/>
          </p:cNvSpPr>
          <p:nvPr/>
        </p:nvSpPr>
        <p:spPr bwMode="auto">
          <a:xfrm>
            <a:off x="5527413" y="5060930"/>
            <a:ext cx="349776" cy="461665"/>
          </a:xfrm>
          <a:prstGeom prst="rect">
            <a:avLst/>
          </a:prstGeom>
          <a:noFill/>
          <a:ln w="9525">
            <a:noFill/>
            <a:miter lim="800000"/>
            <a:headEnd/>
            <a:tailEnd/>
          </a:ln>
        </p:spPr>
        <p:txBody>
          <a:bodyPr wrap="none">
            <a:spAutoFit/>
          </a:bodyPr>
          <a:lstStyle/>
          <a:p>
            <a:pPr>
              <a:buNone/>
            </a:pPr>
            <a:r>
              <a:rPr lang="en-US" dirty="0" smtClean="0">
                <a:latin typeface="Arial" pitchFamily="34" charset="0"/>
                <a:cs typeface="Arial" pitchFamily="34" charset="0"/>
              </a:rPr>
              <a:t>z</a:t>
            </a:r>
            <a:endParaRPr lang="en-US" sz="2400" dirty="0">
              <a:latin typeface="Arial" pitchFamily="34" charset="0"/>
              <a:cs typeface="Arial" pitchFamily="34" charset="0"/>
            </a:endParaRPr>
          </a:p>
        </p:txBody>
      </p:sp>
      <p:sp>
        <p:nvSpPr>
          <p:cNvPr id="28" name="TextBox 39"/>
          <p:cNvSpPr txBox="1">
            <a:spLocks noChangeArrowheads="1"/>
          </p:cNvSpPr>
          <p:nvPr/>
        </p:nvSpPr>
        <p:spPr bwMode="auto">
          <a:xfrm>
            <a:off x="2702392" y="6037100"/>
            <a:ext cx="349776" cy="461665"/>
          </a:xfrm>
          <a:prstGeom prst="rect">
            <a:avLst/>
          </a:prstGeom>
          <a:noFill/>
          <a:ln w="9525">
            <a:noFill/>
            <a:miter lim="800000"/>
            <a:headEnd/>
            <a:tailEnd/>
          </a:ln>
        </p:spPr>
        <p:txBody>
          <a:bodyPr wrap="none">
            <a:spAutoFit/>
          </a:bodyPr>
          <a:lstStyle/>
          <a:p>
            <a:pPr>
              <a:buNone/>
            </a:pPr>
            <a:r>
              <a:rPr lang="en-US" dirty="0">
                <a:latin typeface="Arial" pitchFamily="34" charset="0"/>
                <a:cs typeface="Arial" pitchFamily="34" charset="0"/>
              </a:rPr>
              <a:t>z</a:t>
            </a:r>
            <a:endParaRPr lang="en-US" sz="2400" dirty="0">
              <a:latin typeface="Arial" pitchFamily="34" charset="0"/>
              <a:cs typeface="Arial" pitchFamily="34" charset="0"/>
            </a:endParaRPr>
          </a:p>
        </p:txBody>
      </p:sp>
      <p:sp>
        <p:nvSpPr>
          <p:cNvPr id="29" name="TextBox 28"/>
          <p:cNvSpPr txBox="1"/>
          <p:nvPr/>
        </p:nvSpPr>
        <p:spPr>
          <a:xfrm>
            <a:off x="1372019" y="4481781"/>
            <a:ext cx="1021433" cy="461665"/>
          </a:xfrm>
          <a:prstGeom prst="rect">
            <a:avLst/>
          </a:prstGeom>
          <a:solidFill>
            <a:srgbClr val="FFFF00"/>
          </a:solidFill>
        </p:spPr>
        <p:txBody>
          <a:bodyPr wrap="none" rtlCol="0">
            <a:spAutoFit/>
          </a:bodyPr>
          <a:lstStyle/>
          <a:p>
            <a:pPr>
              <a:buNone/>
            </a:pPr>
            <a:r>
              <a:rPr lang="en-US" dirty="0" smtClean="0">
                <a:latin typeface="Arial" pitchFamily="34" charset="0"/>
                <a:cs typeface="Arial" pitchFamily="34" charset="0"/>
              </a:rPr>
              <a:t>[</a:t>
            </a:r>
            <a:r>
              <a:rPr lang="en-US" dirty="0" err="1" smtClean="0">
                <a:latin typeface="Arial" pitchFamily="34" charset="0"/>
                <a:cs typeface="Arial" pitchFamily="34" charset="0"/>
              </a:rPr>
              <a:t>a,b,z</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33223581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Life After Failure Detection</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u="sng" dirty="0" smtClean="0">
                <a:latin typeface="Arial" pitchFamily="34" charset="0"/>
                <a:cs typeface="Arial" pitchFamily="34" charset="0"/>
              </a:rPr>
              <a:t>Diagnosis graph </a:t>
            </a:r>
            <a:r>
              <a:rPr lang="en-US" dirty="0" smtClean="0">
                <a:latin typeface="Arial" pitchFamily="34" charset="0"/>
                <a:cs typeface="Arial" pitchFamily="34" charset="0"/>
              </a:rPr>
              <a:t>to track trust relationship</a:t>
            </a:r>
          </a:p>
          <a:p>
            <a:endParaRPr lang="en-US" dirty="0">
              <a:latin typeface="Arial" pitchFamily="34" charset="0"/>
              <a:cs typeface="Arial" pitchFamily="34" charset="0"/>
            </a:endParaRPr>
          </a:p>
          <a:p>
            <a:r>
              <a:rPr lang="en-US" dirty="0" smtClean="0">
                <a:latin typeface="Arial" pitchFamily="34" charset="0"/>
                <a:cs typeface="Arial" pitchFamily="34" charset="0"/>
              </a:rPr>
              <a:t>Initial graph :</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Arial" pitchFamily="34" charset="0"/>
                <a:cs typeface="Arial" pitchFamily="34" charset="0"/>
              </a:rPr>
              <a:pPr>
                <a:defRPr/>
              </a:pPr>
              <a:t>83</a:t>
            </a:fld>
            <a:endParaRPr lang="en-US">
              <a:latin typeface="Arial" pitchFamily="34" charset="0"/>
              <a:cs typeface="Arial" pitchFamily="34" charset="0"/>
            </a:endParaRPr>
          </a:p>
        </p:txBody>
      </p:sp>
      <p:sp>
        <p:nvSpPr>
          <p:cNvPr id="5" name="Oval 4"/>
          <p:cNvSpPr/>
          <p:nvPr/>
        </p:nvSpPr>
        <p:spPr>
          <a:xfrm>
            <a:off x="3842664" y="293187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accent4"/>
                </a:solidFill>
                <a:latin typeface="Arial" pitchFamily="34" charset="0"/>
                <a:cs typeface="Arial" pitchFamily="34" charset="0"/>
              </a:rPr>
              <a:t>S</a:t>
            </a:r>
            <a:endParaRPr lang="en-US" dirty="0">
              <a:solidFill>
                <a:schemeClr val="accent4"/>
              </a:solidFill>
              <a:latin typeface="Arial" pitchFamily="34" charset="0"/>
              <a:cs typeface="Arial" pitchFamily="34" charset="0"/>
            </a:endParaRPr>
          </a:p>
        </p:txBody>
      </p:sp>
      <p:sp>
        <p:nvSpPr>
          <p:cNvPr id="6" name="Oval 5"/>
          <p:cNvSpPr/>
          <p:nvPr/>
        </p:nvSpPr>
        <p:spPr>
          <a:xfrm>
            <a:off x="5747664" y="483687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p:txBody>
      </p:sp>
      <p:sp>
        <p:nvSpPr>
          <p:cNvPr id="7" name="Oval 6"/>
          <p:cNvSpPr/>
          <p:nvPr/>
        </p:nvSpPr>
        <p:spPr>
          <a:xfrm>
            <a:off x="4147464" y="506547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2</a:t>
            </a:r>
            <a:endParaRPr lang="en-US" dirty="0">
              <a:solidFill>
                <a:schemeClr val="tx1"/>
              </a:solidFill>
              <a:latin typeface="Arial" pitchFamily="34" charset="0"/>
              <a:cs typeface="Arial" pitchFamily="34" charset="0"/>
            </a:endParaRPr>
          </a:p>
        </p:txBody>
      </p:sp>
      <p:sp>
        <p:nvSpPr>
          <p:cNvPr id="8" name="Oval 7"/>
          <p:cNvSpPr/>
          <p:nvPr/>
        </p:nvSpPr>
        <p:spPr>
          <a:xfrm>
            <a:off x="2242464" y="491307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accent4"/>
                </a:solidFill>
                <a:latin typeface="Arial" pitchFamily="34" charset="0"/>
                <a:cs typeface="Arial" pitchFamily="34" charset="0"/>
              </a:rPr>
              <a:t>1</a:t>
            </a:r>
            <a:endParaRPr lang="en-US" dirty="0">
              <a:solidFill>
                <a:schemeClr val="accent4"/>
              </a:solidFill>
              <a:latin typeface="Arial" pitchFamily="34" charset="0"/>
              <a:cs typeface="Arial" pitchFamily="34" charset="0"/>
            </a:endParaRPr>
          </a:p>
        </p:txBody>
      </p:sp>
      <p:cxnSp>
        <p:nvCxnSpPr>
          <p:cNvPr id="14" name="Straight Arrow Connector 13"/>
          <p:cNvCxnSpPr>
            <a:stCxn id="5" idx="3"/>
            <a:endCxn id="8" idx="7"/>
          </p:cNvCxnSpPr>
          <p:nvPr/>
        </p:nvCxnSpPr>
        <p:spPr>
          <a:xfrm flipH="1">
            <a:off x="2892872" y="3582278"/>
            <a:ext cx="1061384" cy="1442384"/>
          </a:xfrm>
          <a:prstGeom prst="straightConnector1">
            <a:avLst/>
          </a:prstGeom>
          <a:ln w="2857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4"/>
            <a:endCxn id="7" idx="0"/>
          </p:cNvCxnSpPr>
          <p:nvPr/>
        </p:nvCxnSpPr>
        <p:spPr>
          <a:xfrm>
            <a:off x="4223664" y="3693870"/>
            <a:ext cx="304800" cy="1371600"/>
          </a:xfrm>
          <a:prstGeom prst="straightConnector1">
            <a:avLst/>
          </a:prstGeom>
          <a:ln w="2857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5"/>
            <a:endCxn id="6" idx="1"/>
          </p:cNvCxnSpPr>
          <p:nvPr/>
        </p:nvCxnSpPr>
        <p:spPr>
          <a:xfrm>
            <a:off x="4493072" y="3582278"/>
            <a:ext cx="1366184" cy="1366184"/>
          </a:xfrm>
          <a:prstGeom prst="straightConnector1">
            <a:avLst/>
          </a:prstGeom>
          <a:ln w="2857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2"/>
            <a:endCxn id="8" idx="6"/>
          </p:cNvCxnSpPr>
          <p:nvPr/>
        </p:nvCxnSpPr>
        <p:spPr>
          <a:xfrm rot="10800000">
            <a:off x="3004464" y="5294070"/>
            <a:ext cx="1143000" cy="152400"/>
          </a:xfrm>
          <a:prstGeom prst="straightConnector1">
            <a:avLst/>
          </a:prstGeom>
          <a:ln w="2857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6"/>
            <a:endCxn id="6" idx="2"/>
          </p:cNvCxnSpPr>
          <p:nvPr/>
        </p:nvCxnSpPr>
        <p:spPr>
          <a:xfrm flipV="1">
            <a:off x="4909464" y="5217870"/>
            <a:ext cx="838200" cy="228600"/>
          </a:xfrm>
          <a:prstGeom prst="straightConnector1">
            <a:avLst/>
          </a:prstGeom>
          <a:ln w="2857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6690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Life After Failure Detection</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S and </a:t>
            </a:r>
            <a:r>
              <a:rPr lang="en-US" dirty="0" smtClean="0">
                <a:latin typeface="Arial" pitchFamily="34" charset="0"/>
                <a:cs typeface="Arial" pitchFamily="34" charset="0"/>
              </a:rPr>
              <a:t>3 </a:t>
            </a:r>
            <a:r>
              <a:rPr lang="en-US" dirty="0" smtClean="0">
                <a:latin typeface="Arial" pitchFamily="34" charset="0"/>
                <a:cs typeface="Arial" pitchFamily="34" charset="0"/>
              </a:rPr>
              <a:t>disagree</a:t>
            </a:r>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Remove edge </a:t>
            </a:r>
            <a:r>
              <a:rPr lang="en-US" dirty="0" smtClean="0">
                <a:latin typeface="Arial" pitchFamily="34" charset="0"/>
                <a:cs typeface="Arial" pitchFamily="34" charset="0"/>
              </a:rPr>
              <a:t>S-3</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Arial" pitchFamily="34" charset="0"/>
                <a:cs typeface="Arial" pitchFamily="34" charset="0"/>
              </a:rPr>
              <a:pPr>
                <a:defRPr/>
              </a:pPr>
              <a:t>84</a:t>
            </a:fld>
            <a:endParaRPr lang="en-US">
              <a:latin typeface="Arial" pitchFamily="34" charset="0"/>
              <a:cs typeface="Arial" pitchFamily="34" charset="0"/>
            </a:endParaRPr>
          </a:p>
        </p:txBody>
      </p:sp>
      <p:sp>
        <p:nvSpPr>
          <p:cNvPr id="5" name="Oval 4"/>
          <p:cNvSpPr/>
          <p:nvPr/>
        </p:nvSpPr>
        <p:spPr>
          <a:xfrm>
            <a:off x="3842664" y="293187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accent4"/>
                </a:solidFill>
                <a:latin typeface="Arial" pitchFamily="34" charset="0"/>
                <a:cs typeface="Arial" pitchFamily="34" charset="0"/>
              </a:rPr>
              <a:t>S</a:t>
            </a:r>
            <a:endParaRPr lang="en-US" dirty="0">
              <a:solidFill>
                <a:schemeClr val="accent4"/>
              </a:solidFill>
              <a:latin typeface="Arial" pitchFamily="34" charset="0"/>
              <a:cs typeface="Arial" pitchFamily="34" charset="0"/>
            </a:endParaRPr>
          </a:p>
        </p:txBody>
      </p:sp>
      <p:sp>
        <p:nvSpPr>
          <p:cNvPr id="6" name="Oval 5"/>
          <p:cNvSpPr/>
          <p:nvPr/>
        </p:nvSpPr>
        <p:spPr>
          <a:xfrm>
            <a:off x="5747664" y="483687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p:txBody>
      </p:sp>
      <p:sp>
        <p:nvSpPr>
          <p:cNvPr id="7" name="Oval 6"/>
          <p:cNvSpPr/>
          <p:nvPr/>
        </p:nvSpPr>
        <p:spPr>
          <a:xfrm>
            <a:off x="4147464" y="506547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latin typeface="Arial" pitchFamily="34" charset="0"/>
                <a:cs typeface="Arial" pitchFamily="34" charset="0"/>
              </a:rPr>
              <a:t>2</a:t>
            </a:r>
            <a:endParaRPr lang="en-US" dirty="0">
              <a:solidFill>
                <a:schemeClr val="tx1"/>
              </a:solidFill>
              <a:latin typeface="Arial" pitchFamily="34" charset="0"/>
              <a:cs typeface="Arial" pitchFamily="34" charset="0"/>
            </a:endParaRPr>
          </a:p>
        </p:txBody>
      </p:sp>
      <p:sp>
        <p:nvSpPr>
          <p:cNvPr id="8" name="Oval 7"/>
          <p:cNvSpPr/>
          <p:nvPr/>
        </p:nvSpPr>
        <p:spPr>
          <a:xfrm>
            <a:off x="2242464" y="491307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accent4"/>
                </a:solidFill>
                <a:latin typeface="Arial" pitchFamily="34" charset="0"/>
                <a:cs typeface="Arial" pitchFamily="34" charset="0"/>
              </a:rPr>
              <a:t>1</a:t>
            </a:r>
          </a:p>
        </p:txBody>
      </p:sp>
      <p:cxnSp>
        <p:nvCxnSpPr>
          <p:cNvPr id="14" name="Straight Arrow Connector 13"/>
          <p:cNvCxnSpPr>
            <a:stCxn id="5" idx="3"/>
            <a:endCxn id="8" idx="7"/>
          </p:cNvCxnSpPr>
          <p:nvPr/>
        </p:nvCxnSpPr>
        <p:spPr>
          <a:xfrm flipH="1">
            <a:off x="2892872" y="3582278"/>
            <a:ext cx="1061384" cy="1442384"/>
          </a:xfrm>
          <a:prstGeom prst="straightConnector1">
            <a:avLst/>
          </a:prstGeom>
          <a:ln w="2857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4"/>
            <a:endCxn id="7" idx="0"/>
          </p:cNvCxnSpPr>
          <p:nvPr/>
        </p:nvCxnSpPr>
        <p:spPr>
          <a:xfrm>
            <a:off x="4223664" y="3693870"/>
            <a:ext cx="304800" cy="1371600"/>
          </a:xfrm>
          <a:prstGeom prst="straightConnector1">
            <a:avLst/>
          </a:prstGeom>
          <a:ln w="2857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2"/>
            <a:endCxn id="8" idx="6"/>
          </p:cNvCxnSpPr>
          <p:nvPr/>
        </p:nvCxnSpPr>
        <p:spPr>
          <a:xfrm rot="10800000">
            <a:off x="3004464" y="5294070"/>
            <a:ext cx="1143000" cy="152400"/>
          </a:xfrm>
          <a:prstGeom prst="straightConnector1">
            <a:avLst/>
          </a:prstGeom>
          <a:ln w="2857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6"/>
            <a:endCxn id="6" idx="2"/>
          </p:cNvCxnSpPr>
          <p:nvPr/>
        </p:nvCxnSpPr>
        <p:spPr>
          <a:xfrm flipV="1">
            <a:off x="4909464" y="5217870"/>
            <a:ext cx="838200" cy="228600"/>
          </a:xfrm>
          <a:prstGeom prst="straightConnector1">
            <a:avLst/>
          </a:prstGeom>
          <a:ln w="2857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4518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After Failure Detection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fast algorithm adapted to</a:t>
            </a:r>
            <a:br>
              <a:rPr lang="en-US" dirty="0" smtClean="0"/>
            </a:br>
            <a:r>
              <a:rPr lang="en-US" u="sng" dirty="0" smtClean="0"/>
              <a:t>avoid</a:t>
            </a:r>
            <a:r>
              <a:rPr lang="en-US" dirty="0" smtClean="0"/>
              <a:t> using the </a:t>
            </a:r>
            <a:r>
              <a:rPr lang="en-US" dirty="0" smtClean="0"/>
              <a:t>link between S and </a:t>
            </a:r>
            <a:r>
              <a:rPr lang="en-US" dirty="0" smtClean="0"/>
              <a:t>3</a:t>
            </a:r>
            <a:endParaRPr lang="en-US" dirty="0" smtClean="0"/>
          </a:p>
          <a:p>
            <a:endParaRPr lang="en-US" dirty="0"/>
          </a:p>
          <a:p>
            <a:endParaRPr lang="en-US" dirty="0" smtClean="0"/>
          </a:p>
          <a:p>
            <a:r>
              <a:rPr lang="en-US" dirty="0" smtClean="0">
                <a:solidFill>
                  <a:srgbClr val="C00000"/>
                </a:solidFill>
              </a:rPr>
              <a:t>Key</a:t>
            </a:r>
            <a:r>
              <a:rPr lang="en-US" dirty="0" smtClean="0"/>
              <a:t>:   Only use links between nodes that </a:t>
            </a:r>
            <a:r>
              <a:rPr lang="en-US" u="sng" dirty="0" smtClean="0"/>
              <a:t>still</a:t>
            </a:r>
            <a:r>
              <a:rPr lang="en-US" dirty="0" smtClean="0"/>
              <a:t/>
            </a:r>
            <a:br>
              <a:rPr lang="en-US" dirty="0" smtClean="0"/>
            </a:br>
            <a:r>
              <a:rPr lang="en-US" dirty="0" smtClean="0"/>
              <a:t>	    trust each other</a:t>
            </a:r>
          </a:p>
          <a:p>
            <a:endParaRPr lang="en-US" dirty="0"/>
          </a:p>
          <a:p>
            <a:endParaRPr lang="en-US" dirty="0" smtClean="0"/>
          </a:p>
          <a:p>
            <a:r>
              <a:rPr lang="en-US" dirty="0" smtClean="0"/>
              <a:t>If more than   f   nodes do not trust</a:t>
            </a:r>
            <a:br>
              <a:rPr lang="en-US" dirty="0" smtClean="0"/>
            </a:br>
            <a:r>
              <a:rPr lang="en-US" dirty="0" smtClean="0"/>
              <a:t>	some node, that node must be faulty</a:t>
            </a:r>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85</a:t>
            </a:fld>
            <a:endParaRPr lang="en-US"/>
          </a:p>
        </p:txBody>
      </p:sp>
    </p:spTree>
    <p:extLst>
      <p:ext uri="{BB962C8B-B14F-4D97-AF65-F5344CB8AC3E}">
        <p14:creationId xmlns:p14="http://schemas.microsoft.com/office/powerpoint/2010/main" val="37259881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365846" y="5878286"/>
            <a:ext cx="4426839" cy="769257"/>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smtClean="0"/>
              <a:t>Algorithm  “Analysis”</a:t>
            </a:r>
            <a:endParaRPr lang="en-US" dirty="0"/>
          </a:p>
        </p:txBody>
      </p:sp>
      <p:sp>
        <p:nvSpPr>
          <p:cNvPr id="3" name="Content Placeholder 2"/>
          <p:cNvSpPr>
            <a:spLocks noGrp="1"/>
          </p:cNvSpPr>
          <p:nvPr>
            <p:ph idx="1"/>
          </p:nvPr>
        </p:nvSpPr>
        <p:spPr/>
        <p:txBody>
          <a:bodyPr/>
          <a:lstStyle/>
          <a:p>
            <a:r>
              <a:rPr lang="en-US" dirty="0" smtClean="0"/>
              <a:t>Many fast rounds </a:t>
            </a:r>
          </a:p>
          <a:p>
            <a:r>
              <a:rPr lang="en-US" dirty="0" smtClean="0"/>
              <a:t>Few expensive rounds</a:t>
            </a:r>
          </a:p>
          <a:p>
            <a:endParaRPr lang="en-US" dirty="0"/>
          </a:p>
          <a:p>
            <a:r>
              <a:rPr lang="en-US" dirty="0" smtClean="0"/>
              <a:t>When averaged over all rounds,</a:t>
            </a:r>
            <a:br>
              <a:rPr lang="en-US" dirty="0" smtClean="0"/>
            </a:br>
            <a:r>
              <a:rPr lang="en-US" dirty="0" smtClean="0"/>
              <a:t>the cost of expensive rounds is negligible</a:t>
            </a:r>
          </a:p>
          <a:p>
            <a:endParaRPr lang="en-US" dirty="0"/>
          </a:p>
          <a:p>
            <a:r>
              <a:rPr lang="en-US" dirty="0" smtClean="0"/>
              <a:t>Average cost depends only on the fast round</a:t>
            </a:r>
            <a:br>
              <a:rPr lang="en-US" dirty="0" smtClean="0"/>
            </a:br>
            <a:r>
              <a:rPr lang="en-US" dirty="0" smtClean="0"/>
              <a:t>which is very efficient</a:t>
            </a:r>
          </a:p>
          <a:p>
            <a:endParaRPr lang="en-US" dirty="0"/>
          </a:p>
          <a:p>
            <a:r>
              <a:rPr lang="en-US" dirty="0" smtClean="0"/>
              <a:t>For large L,  communication complexity is	</a:t>
            </a:r>
            <a:br>
              <a:rPr lang="en-US" dirty="0" smtClean="0"/>
            </a:br>
            <a:r>
              <a:rPr lang="en-US" dirty="0" smtClean="0"/>
              <a:t/>
            </a:r>
            <a:br>
              <a:rPr lang="en-US" dirty="0" smtClean="0"/>
            </a:br>
            <a:r>
              <a:rPr lang="en-US" dirty="0" smtClean="0"/>
              <a:t>		</a:t>
            </a:r>
            <a:r>
              <a:rPr lang="en-US" dirty="0" smtClean="0">
                <a:solidFill>
                  <a:schemeClr val="accent2">
                    <a:lumMod val="75000"/>
                  </a:schemeClr>
                </a:solidFill>
              </a:rPr>
              <a:t>L  * n(n-1) / (n-f)   =   O(</a:t>
            </a:r>
            <a:r>
              <a:rPr lang="en-US" dirty="0" err="1" smtClean="0">
                <a:solidFill>
                  <a:schemeClr val="accent2">
                    <a:lumMod val="75000"/>
                  </a:schemeClr>
                </a:solidFill>
              </a:rPr>
              <a:t>nL</a:t>
            </a:r>
            <a:r>
              <a:rPr lang="en-US" dirty="0" smtClean="0">
                <a:solidFill>
                  <a:schemeClr val="accent2">
                    <a:lumMod val="75000"/>
                  </a:schemeClr>
                </a:solidFill>
              </a:rPr>
              <a:t>)</a:t>
            </a:r>
            <a:endParaRPr lang="en-US"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86</a:t>
            </a:fld>
            <a:endParaRPr lang="en-US" dirty="0"/>
          </a:p>
        </p:txBody>
      </p:sp>
    </p:spTree>
    <p:extLst>
      <p:ext uri="{BB962C8B-B14F-4D97-AF65-F5344CB8AC3E}">
        <p14:creationId xmlns:p14="http://schemas.microsoft.com/office/powerpoint/2010/main" val="80790966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Impact of network capacity region</a:t>
            </a:r>
            <a:br>
              <a:rPr lang="en-US" dirty="0"/>
            </a:b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0DB4A4FE-C508-445A-BEEA-5241DB609F5F}" type="slidenum">
              <a:rPr lang="en-US" smtClean="0"/>
              <a:pPr>
                <a:defRPr/>
              </a:pPr>
              <a:t>87</a:t>
            </a:fld>
            <a:endParaRPr lang="en-US"/>
          </a:p>
        </p:txBody>
      </p:sp>
    </p:spTree>
    <p:extLst>
      <p:ext uri="{BB962C8B-B14F-4D97-AF65-F5344CB8AC3E}">
        <p14:creationId xmlns:p14="http://schemas.microsoft.com/office/powerpoint/2010/main" val="10592368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Impact of Network</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dirty="0">
              <a:latin typeface="Arial" pitchFamily="34" charset="0"/>
              <a:cs typeface="Arial" pitchFamily="34" charset="0"/>
            </a:endParaRPr>
          </a:p>
          <a:p>
            <a:r>
              <a:rPr lang="en-US" dirty="0" smtClean="0">
                <a:latin typeface="Arial" pitchFamily="34" charset="0"/>
                <a:cs typeface="Arial" pitchFamily="34" charset="0"/>
              </a:rPr>
              <a:t>Traditional metrics ignore network capacity region</a:t>
            </a:r>
          </a:p>
          <a:p>
            <a:pPr lvl="1"/>
            <a:r>
              <a:rPr lang="en-US" dirty="0" smtClean="0">
                <a:latin typeface="Arial" pitchFamily="34" charset="0"/>
                <a:cs typeface="Arial" pitchFamily="34" charset="0"/>
              </a:rPr>
              <a:t>Message complexity</a:t>
            </a:r>
          </a:p>
          <a:p>
            <a:pPr lvl="1"/>
            <a:r>
              <a:rPr lang="en-US" dirty="0" smtClean="0">
                <a:latin typeface="Arial" pitchFamily="34" charset="0"/>
                <a:cs typeface="Arial" pitchFamily="34" charset="0"/>
              </a:rPr>
              <a:t>Communication complexity</a:t>
            </a:r>
          </a:p>
          <a:p>
            <a:pPr lvl="1"/>
            <a:r>
              <a:rPr lang="en-US" dirty="0" smtClean="0">
                <a:latin typeface="Arial" pitchFamily="34" charset="0"/>
                <a:cs typeface="Arial" pitchFamily="34" charset="0"/>
              </a:rPr>
              <a:t>Round complexity</a:t>
            </a:r>
          </a:p>
          <a:p>
            <a:pPr lvl="1"/>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How </a:t>
            </a:r>
            <a:r>
              <a:rPr lang="en-US" dirty="0" smtClean="0">
                <a:latin typeface="Arial" pitchFamily="34" charset="0"/>
                <a:cs typeface="Arial" pitchFamily="34" charset="0"/>
              </a:rPr>
              <a:t>to quantify the impact </a:t>
            </a:r>
            <a:r>
              <a:rPr lang="en-US" dirty="0" smtClean="0">
                <a:latin typeface="Arial" pitchFamily="34" charset="0"/>
                <a:cs typeface="Arial" pitchFamily="34" charset="0"/>
              </a:rPr>
              <a:t>of capacity ?</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Arial" pitchFamily="34" charset="0"/>
                <a:cs typeface="Arial" pitchFamily="34" charset="0"/>
              </a:rPr>
              <a:pPr>
                <a:defRPr/>
              </a:pPr>
              <a:t>88</a:t>
            </a:fld>
            <a:endParaRPr lang="en-US">
              <a:latin typeface="Arial" pitchFamily="34" charset="0"/>
              <a:cs typeface="Arial" pitchFamily="34" charset="0"/>
            </a:endParaRPr>
          </a:p>
        </p:txBody>
      </p:sp>
    </p:spTree>
    <p:extLst>
      <p:ext uri="{BB962C8B-B14F-4D97-AF65-F5344CB8AC3E}">
        <p14:creationId xmlns:p14="http://schemas.microsoft.com/office/powerpoint/2010/main" val="31797280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Throughput</a:t>
            </a:r>
            <a:endParaRPr lang="en-US" dirty="0"/>
          </a:p>
        </p:txBody>
      </p:sp>
      <p:sp>
        <p:nvSpPr>
          <p:cNvPr id="3" name="Content Placeholder 2"/>
          <p:cNvSpPr>
            <a:spLocks noGrp="1"/>
          </p:cNvSpPr>
          <p:nvPr>
            <p:ph idx="1"/>
          </p:nvPr>
        </p:nvSpPr>
        <p:spPr/>
        <p:txBody>
          <a:bodyPr/>
          <a:lstStyle/>
          <a:p>
            <a:endParaRPr lang="en-US" dirty="0" smtClean="0"/>
          </a:p>
          <a:p>
            <a:pPr>
              <a:lnSpc>
                <a:spcPct val="150000"/>
              </a:lnSpc>
            </a:pPr>
            <a:r>
              <a:rPr lang="en-US" dirty="0" smtClean="0"/>
              <a:t>Borrow notion of </a:t>
            </a:r>
            <a:r>
              <a:rPr lang="en-US" dirty="0" smtClean="0">
                <a:solidFill>
                  <a:srgbClr val="FF0000"/>
                </a:solidFill>
              </a:rPr>
              <a:t>throughput</a:t>
            </a:r>
            <a:r>
              <a:rPr lang="en-US" dirty="0">
                <a:solidFill>
                  <a:srgbClr val="FF0000"/>
                </a:solidFill>
              </a:rPr>
              <a:t> </a:t>
            </a:r>
            <a:r>
              <a:rPr lang="en-US" dirty="0" smtClean="0"/>
              <a:t>from networking</a:t>
            </a:r>
          </a:p>
          <a:p>
            <a:endParaRPr lang="en-US" dirty="0" smtClean="0"/>
          </a:p>
          <a:p>
            <a:endParaRPr lang="en-US" dirty="0"/>
          </a:p>
          <a:p>
            <a:r>
              <a:rPr lang="en-US" i="1" dirty="0" smtClean="0">
                <a:latin typeface="Calibri" pitchFamily="34" charset="0"/>
                <a:cs typeface="Calibri" pitchFamily="34" charset="0"/>
              </a:rPr>
              <a:t>b(t) </a:t>
            </a:r>
            <a:r>
              <a:rPr lang="en-US" dirty="0" smtClean="0"/>
              <a:t>= number of bits agreed upon in </a:t>
            </a:r>
            <a:r>
              <a:rPr lang="en-US" i="1" dirty="0" smtClean="0">
                <a:latin typeface="Calibri" pitchFamily="34" charset="0"/>
                <a:cs typeface="Calibri" pitchFamily="34" charset="0"/>
              </a:rPr>
              <a:t>[0,t]</a:t>
            </a:r>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89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65923118"/>
              </p:ext>
            </p:extLst>
          </p:nvPr>
        </p:nvGraphicFramePr>
        <p:xfrm>
          <a:off x="1997165" y="4761194"/>
          <a:ext cx="4293276" cy="995854"/>
        </p:xfrm>
        <a:graphic>
          <a:graphicData uri="http://schemas.openxmlformats.org/presentationml/2006/ole">
            <mc:AlternateContent xmlns:mc="http://schemas.openxmlformats.org/markup-compatibility/2006">
              <mc:Choice xmlns:v="urn:schemas-microsoft-com:vml" Requires="v">
                <p:oleObj spid="_x0000_s79926" name="Equation" r:id="rId3" imgW="1396394" imgH="393529" progId="Equation.DSMT4">
                  <p:embed/>
                </p:oleObj>
              </mc:Choice>
              <mc:Fallback>
                <p:oleObj name="Equation" r:id="rId3" imgW="1396394"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165" y="4761194"/>
                        <a:ext cx="4293276" cy="99585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81222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Faces of Consensus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r>
              <a:rPr lang="en-US" dirty="0" smtClean="0"/>
              <a:t>Should we trust        ?</a:t>
            </a:r>
          </a:p>
          <a:p>
            <a:endParaRPr lang="en-US" dirty="0" smtClean="0"/>
          </a:p>
          <a:p>
            <a:endParaRPr lang="en-US" dirty="0"/>
          </a:p>
          <a:p>
            <a:endParaRPr lang="en-US" dirty="0" smtClean="0"/>
          </a:p>
          <a:p>
            <a:r>
              <a:rPr lang="en-US" dirty="0" smtClean="0">
                <a:solidFill>
                  <a:srgbClr val="C90000"/>
                </a:solidFill>
              </a:rPr>
              <a:t>Web of trust …</a:t>
            </a:r>
            <a:br>
              <a:rPr lang="en-US" dirty="0" smtClean="0">
                <a:solidFill>
                  <a:srgbClr val="C90000"/>
                </a:solidFill>
              </a:rPr>
            </a:br>
            <a:r>
              <a:rPr lang="en-US" dirty="0" smtClean="0">
                <a:solidFill>
                  <a:srgbClr val="C90000"/>
                </a:solidFill>
              </a:rPr>
              <a:t/>
            </a:r>
            <a:br>
              <a:rPr lang="en-US" dirty="0" smtClean="0">
                <a:solidFill>
                  <a:srgbClr val="C90000"/>
                </a:solidFill>
              </a:rPr>
            </a:br>
            <a:r>
              <a:rPr lang="en-US" dirty="0" smtClean="0">
                <a:solidFill>
                  <a:srgbClr val="C90000"/>
                </a:solidFill>
              </a:rPr>
              <a:t>		agree whether        is good or evil</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9</a:t>
            </a:fld>
            <a:endParaRPr lang="en-US"/>
          </a:p>
        </p:txBody>
      </p:sp>
      <p:pic>
        <p:nvPicPr>
          <p:cNvPr id="5" name="Picture 4"/>
          <p:cNvPicPr>
            <a:picLocks noChangeAspect="1"/>
          </p:cNvPicPr>
          <p:nvPr/>
        </p:nvPicPr>
        <p:blipFill>
          <a:blip r:embed="rId2"/>
          <a:stretch>
            <a:fillRect/>
          </a:stretch>
        </p:blipFill>
        <p:spPr>
          <a:xfrm>
            <a:off x="3371017" y="2423373"/>
            <a:ext cx="417951" cy="417951"/>
          </a:xfrm>
          <a:prstGeom prst="rect">
            <a:avLst/>
          </a:prstGeom>
        </p:spPr>
      </p:pic>
      <p:pic>
        <p:nvPicPr>
          <p:cNvPr id="6" name="Picture 5"/>
          <p:cNvPicPr>
            <a:picLocks noChangeAspect="1"/>
          </p:cNvPicPr>
          <p:nvPr/>
        </p:nvPicPr>
        <p:blipFill>
          <a:blip r:embed="rId2"/>
          <a:stretch>
            <a:fillRect/>
          </a:stretch>
        </p:blipFill>
        <p:spPr>
          <a:xfrm>
            <a:off x="4676534" y="4920099"/>
            <a:ext cx="417951" cy="417951"/>
          </a:xfrm>
          <a:prstGeom prst="rect">
            <a:avLst/>
          </a:prstGeom>
        </p:spPr>
      </p:pic>
      <p:pic>
        <p:nvPicPr>
          <p:cNvPr id="7" name="Picture 6"/>
          <p:cNvPicPr>
            <a:picLocks noChangeAspect="1"/>
          </p:cNvPicPr>
          <p:nvPr/>
        </p:nvPicPr>
        <p:blipFill>
          <a:blip r:embed="rId2"/>
          <a:stretch>
            <a:fillRect/>
          </a:stretch>
        </p:blipFill>
        <p:spPr>
          <a:xfrm>
            <a:off x="7595983" y="3203160"/>
            <a:ext cx="417951" cy="417951"/>
          </a:xfrm>
          <a:prstGeom prst="rect">
            <a:avLst/>
          </a:prstGeom>
        </p:spPr>
      </p:pic>
      <p:sp>
        <p:nvSpPr>
          <p:cNvPr id="8" name="Oval 7"/>
          <p:cNvSpPr/>
          <p:nvPr/>
        </p:nvSpPr>
        <p:spPr bwMode="auto">
          <a:xfrm>
            <a:off x="6314773" y="2887579"/>
            <a:ext cx="376048" cy="383118"/>
          </a:xfrm>
          <a:prstGeom prst="ellipse">
            <a:avLst/>
          </a:prstGeom>
          <a:solidFill>
            <a:srgbClr val="FF9D3B"/>
          </a:solidFill>
          <a:ln w="28575" cap="flat" cmpd="sng" algn="ctr">
            <a:solidFill>
              <a:srgbClr val="FF9D3B"/>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9" name="Oval 8"/>
          <p:cNvSpPr/>
          <p:nvPr/>
        </p:nvSpPr>
        <p:spPr bwMode="auto">
          <a:xfrm>
            <a:off x="7797983" y="2506974"/>
            <a:ext cx="376048" cy="383118"/>
          </a:xfrm>
          <a:prstGeom prst="ellipse">
            <a:avLst/>
          </a:prstGeom>
          <a:solidFill>
            <a:srgbClr val="FF9D3B"/>
          </a:solidFill>
          <a:ln w="28575" cap="flat" cmpd="sng" algn="ctr">
            <a:solidFill>
              <a:srgbClr val="FF9D3B"/>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0" name="Oval 9"/>
          <p:cNvSpPr/>
          <p:nvPr/>
        </p:nvSpPr>
        <p:spPr bwMode="auto">
          <a:xfrm>
            <a:off x="8592053" y="3043388"/>
            <a:ext cx="376048" cy="383118"/>
          </a:xfrm>
          <a:prstGeom prst="ellipse">
            <a:avLst/>
          </a:prstGeom>
          <a:solidFill>
            <a:srgbClr val="FF9D3B"/>
          </a:solidFill>
          <a:ln w="28575" cap="flat" cmpd="sng" algn="ctr">
            <a:solidFill>
              <a:srgbClr val="FF9D3B"/>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1" name="Oval 10"/>
          <p:cNvSpPr/>
          <p:nvPr/>
        </p:nvSpPr>
        <p:spPr bwMode="auto">
          <a:xfrm>
            <a:off x="7098356" y="2642394"/>
            <a:ext cx="376048" cy="383118"/>
          </a:xfrm>
          <a:prstGeom prst="ellipse">
            <a:avLst/>
          </a:prstGeom>
          <a:solidFill>
            <a:srgbClr val="FF9D3B"/>
          </a:solidFill>
          <a:ln w="28575" cap="flat" cmpd="sng" algn="ctr">
            <a:solidFill>
              <a:srgbClr val="FF9D3B"/>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2" name="Oval 11"/>
          <p:cNvSpPr/>
          <p:nvPr/>
        </p:nvSpPr>
        <p:spPr bwMode="auto">
          <a:xfrm>
            <a:off x="6910182" y="3667453"/>
            <a:ext cx="376048" cy="383118"/>
          </a:xfrm>
          <a:prstGeom prst="ellipse">
            <a:avLst/>
          </a:prstGeom>
          <a:solidFill>
            <a:srgbClr val="FF9D3B"/>
          </a:solidFill>
          <a:ln w="28575" cap="flat" cmpd="sng" algn="ctr">
            <a:solidFill>
              <a:srgbClr val="FF9D3B"/>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3" name="Oval 12"/>
          <p:cNvSpPr/>
          <p:nvPr/>
        </p:nvSpPr>
        <p:spPr bwMode="auto">
          <a:xfrm>
            <a:off x="7963680" y="3890802"/>
            <a:ext cx="376048" cy="383118"/>
          </a:xfrm>
          <a:prstGeom prst="ellipse">
            <a:avLst/>
          </a:prstGeom>
          <a:solidFill>
            <a:srgbClr val="FF9D3B"/>
          </a:solidFill>
          <a:ln w="28575" cap="flat" cmpd="sng" algn="ctr">
            <a:solidFill>
              <a:srgbClr val="FF9D3B"/>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cxnSp>
        <p:nvCxnSpPr>
          <p:cNvPr id="15" name="Straight Connector 14"/>
          <p:cNvCxnSpPr>
            <a:stCxn id="8" idx="7"/>
            <a:endCxn id="11" idx="2"/>
          </p:cNvCxnSpPr>
          <p:nvPr/>
        </p:nvCxnSpPr>
        <p:spPr bwMode="auto">
          <a:xfrm flipV="1">
            <a:off x="6635750" y="2833953"/>
            <a:ext cx="462606" cy="109732"/>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flipV="1">
            <a:off x="7472694" y="2731494"/>
            <a:ext cx="332078" cy="41640"/>
          </a:xfrm>
          <a:prstGeom prst="line">
            <a:avLst/>
          </a:prstGeom>
          <a:solidFill>
            <a:schemeClr val="accent1"/>
          </a:solidFill>
          <a:ln w="28575" cap="flat" cmpd="sng" algn="ctr">
            <a:solidFill>
              <a:srgbClr val="348030"/>
            </a:solidFill>
            <a:prstDash val="solid"/>
            <a:round/>
            <a:headEnd type="none" w="med" len="med"/>
            <a:tailEnd type="none" w="med" len="med"/>
          </a:ln>
          <a:effectLst/>
        </p:spPr>
      </p:cxnSp>
      <p:cxnSp>
        <p:nvCxnSpPr>
          <p:cNvPr id="19" name="Straight Connector 18"/>
          <p:cNvCxnSpPr>
            <a:endCxn id="12" idx="1"/>
          </p:cNvCxnSpPr>
          <p:nvPr/>
        </p:nvCxnSpPr>
        <p:spPr bwMode="auto">
          <a:xfrm>
            <a:off x="6591485" y="3270698"/>
            <a:ext cx="373768" cy="452861"/>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flipV="1">
            <a:off x="7286819" y="3554490"/>
            <a:ext cx="383143" cy="205749"/>
          </a:xfrm>
          <a:prstGeom prst="line">
            <a:avLst/>
          </a:prstGeom>
          <a:solidFill>
            <a:schemeClr val="accent1"/>
          </a:solidFill>
          <a:ln w="28575" cap="flat" cmpd="sng" algn="ctr">
            <a:solidFill>
              <a:srgbClr val="348030"/>
            </a:solidFill>
            <a:prstDash val="solid"/>
            <a:round/>
            <a:headEnd type="none" w="med" len="med"/>
            <a:tailEnd type="none" w="med" len="med"/>
          </a:ln>
          <a:effectLst/>
        </p:spPr>
      </p:cxnSp>
      <p:cxnSp>
        <p:nvCxnSpPr>
          <p:cNvPr id="28" name="Straight Connector 27"/>
          <p:cNvCxnSpPr>
            <a:stCxn id="11" idx="5"/>
          </p:cNvCxnSpPr>
          <p:nvPr/>
        </p:nvCxnSpPr>
        <p:spPr bwMode="auto">
          <a:xfrm>
            <a:off x="7419333" y="2969406"/>
            <a:ext cx="264820" cy="301292"/>
          </a:xfrm>
          <a:prstGeom prst="line">
            <a:avLst/>
          </a:prstGeom>
          <a:solidFill>
            <a:schemeClr val="accent1"/>
          </a:solidFill>
          <a:ln w="28575" cap="flat" cmpd="sng" algn="ctr">
            <a:solidFill>
              <a:srgbClr val="348030"/>
            </a:solidFill>
            <a:prstDash val="solid"/>
            <a:round/>
            <a:headEnd type="none" w="med" len="med"/>
            <a:tailEnd type="none" w="med" len="med"/>
          </a:ln>
          <a:effectLst/>
        </p:spPr>
      </p:cxnSp>
      <p:cxnSp>
        <p:nvCxnSpPr>
          <p:cNvPr id="29" name="Straight Connector 28"/>
          <p:cNvCxnSpPr>
            <a:endCxn id="10" idx="1"/>
          </p:cNvCxnSpPr>
          <p:nvPr/>
        </p:nvCxnSpPr>
        <p:spPr bwMode="auto">
          <a:xfrm>
            <a:off x="8181923" y="2744479"/>
            <a:ext cx="465201" cy="355015"/>
          </a:xfrm>
          <a:prstGeom prst="line">
            <a:avLst/>
          </a:prstGeom>
          <a:solidFill>
            <a:schemeClr val="accent1"/>
          </a:solidFill>
          <a:ln w="28575" cap="flat" cmpd="sng" algn="ctr">
            <a:solidFill>
              <a:srgbClr val="348030"/>
            </a:solidFill>
            <a:prstDash val="solid"/>
            <a:round/>
            <a:headEnd type="none" w="med" len="med"/>
            <a:tailEnd type="none" w="med" len="med"/>
          </a:ln>
          <a:effectLst/>
        </p:spPr>
      </p:cxnSp>
      <p:cxnSp>
        <p:nvCxnSpPr>
          <p:cNvPr id="30" name="Straight Connector 29"/>
          <p:cNvCxnSpPr>
            <a:endCxn id="10" idx="2"/>
          </p:cNvCxnSpPr>
          <p:nvPr/>
        </p:nvCxnSpPr>
        <p:spPr bwMode="auto">
          <a:xfrm flipV="1">
            <a:off x="8007942" y="3234947"/>
            <a:ext cx="584111" cy="115999"/>
          </a:xfrm>
          <a:prstGeom prst="line">
            <a:avLst/>
          </a:prstGeom>
          <a:solidFill>
            <a:schemeClr val="accent1"/>
          </a:solidFill>
          <a:ln w="28575" cap="flat" cmpd="sng" algn="ctr">
            <a:solidFill>
              <a:srgbClr val="348030"/>
            </a:solidFill>
            <a:prstDash val="solid"/>
            <a:round/>
            <a:headEnd type="none" w="med" len="med"/>
            <a:tailEnd type="none" w="med" len="med"/>
          </a:ln>
          <a:effectLst/>
        </p:spPr>
      </p:cxnSp>
      <p:cxnSp>
        <p:nvCxnSpPr>
          <p:cNvPr id="35" name="Straight Connector 34"/>
          <p:cNvCxnSpPr>
            <a:endCxn id="10" idx="4"/>
          </p:cNvCxnSpPr>
          <p:nvPr/>
        </p:nvCxnSpPr>
        <p:spPr bwMode="auto">
          <a:xfrm flipV="1">
            <a:off x="8348809" y="3426506"/>
            <a:ext cx="431268" cy="641289"/>
          </a:xfrm>
          <a:prstGeom prst="line">
            <a:avLst/>
          </a:prstGeom>
          <a:solidFill>
            <a:schemeClr val="accent1"/>
          </a:solidFill>
          <a:ln w="28575" cap="flat" cmpd="sng" algn="ctr">
            <a:solidFill>
              <a:srgbClr val="348030"/>
            </a:solidFill>
            <a:prstDash val="solid"/>
            <a:round/>
            <a:headEnd type="none" w="med" len="med"/>
            <a:tailEnd type="none" w="med" len="med"/>
          </a:ln>
          <a:effectLst/>
        </p:spPr>
      </p:cxnSp>
      <p:cxnSp>
        <p:nvCxnSpPr>
          <p:cNvPr id="36" name="Straight Connector 35"/>
          <p:cNvCxnSpPr>
            <a:endCxn id="13" idx="2"/>
          </p:cNvCxnSpPr>
          <p:nvPr/>
        </p:nvCxnSpPr>
        <p:spPr bwMode="auto">
          <a:xfrm>
            <a:off x="7293914" y="3958894"/>
            <a:ext cx="669766" cy="123467"/>
          </a:xfrm>
          <a:prstGeom prst="line">
            <a:avLst/>
          </a:prstGeom>
          <a:solidFill>
            <a:schemeClr val="accent1"/>
          </a:solidFill>
          <a:ln w="28575" cap="flat" cmpd="sng" algn="ctr">
            <a:solidFill>
              <a:srgbClr val="348030"/>
            </a:solidFill>
            <a:prstDash val="solid"/>
            <a:round/>
            <a:headEnd type="none" w="med" len="med"/>
            <a:tailEnd type="none" w="med" len="med"/>
          </a:ln>
          <a:effectLst/>
        </p:spPr>
      </p:cxnSp>
      <p:cxnSp>
        <p:nvCxnSpPr>
          <p:cNvPr id="40" name="Straight Connector 39"/>
          <p:cNvCxnSpPr>
            <a:stCxn id="7" idx="2"/>
            <a:endCxn id="13" idx="1"/>
          </p:cNvCxnSpPr>
          <p:nvPr/>
        </p:nvCxnSpPr>
        <p:spPr bwMode="auto">
          <a:xfrm>
            <a:off x="7804959" y="3621111"/>
            <a:ext cx="213792" cy="325797"/>
          </a:xfrm>
          <a:prstGeom prst="line">
            <a:avLst/>
          </a:prstGeom>
          <a:solidFill>
            <a:schemeClr val="accent1"/>
          </a:solidFill>
          <a:ln w="28575" cap="flat" cmpd="sng" algn="ctr">
            <a:solidFill>
              <a:srgbClr val="348030"/>
            </a:solidFill>
            <a:prstDash val="solid"/>
            <a:round/>
            <a:headEnd type="none" w="med" len="med"/>
            <a:tailEnd type="none" w="med" len="med"/>
          </a:ln>
          <a:effectLst/>
        </p:spPr>
      </p:cxnSp>
      <p:sp>
        <p:nvSpPr>
          <p:cNvPr id="43" name="Rectangle 42"/>
          <p:cNvSpPr/>
          <p:nvPr/>
        </p:nvSpPr>
        <p:spPr bwMode="auto">
          <a:xfrm>
            <a:off x="5988389" y="2206479"/>
            <a:ext cx="3155611" cy="2390944"/>
          </a:xfrm>
          <a:prstGeom prst="rect">
            <a:avLst/>
          </a:prstGeom>
          <a:noFill/>
          <a:ln w="28575" cap="flat" cmpd="sng" algn="ctr">
            <a:solidFill>
              <a:srgbClr val="FFBE7C"/>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58602035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Network</a:t>
            </a:r>
            <a:endParaRPr lang="en-US" dirty="0"/>
          </a:p>
        </p:txBody>
      </p:sp>
      <p:sp>
        <p:nvSpPr>
          <p:cNvPr id="3" name="Content Placeholder 2"/>
          <p:cNvSpPr>
            <a:spLocks noGrp="1"/>
          </p:cNvSpPr>
          <p:nvPr>
            <p:ph idx="1"/>
          </p:nvPr>
        </p:nvSpPr>
        <p:spPr/>
        <p:txBody>
          <a:bodyPr/>
          <a:lstStyle/>
          <a:p>
            <a:pPr>
              <a:lnSpc>
                <a:spcPct val="150000"/>
              </a:lnSpc>
            </a:pPr>
            <a:endParaRPr lang="en-US" dirty="0" smtClean="0"/>
          </a:p>
          <a:p>
            <a:pPr>
              <a:lnSpc>
                <a:spcPct val="150000"/>
              </a:lnSpc>
            </a:pPr>
            <a:r>
              <a:rPr lang="en-US" dirty="0" smtClean="0"/>
              <a:t>How </a:t>
            </a:r>
            <a:r>
              <a:rPr lang="en-US" dirty="0" smtClean="0"/>
              <a:t>does the network affect</a:t>
            </a:r>
            <a:br>
              <a:rPr lang="en-US" dirty="0" smtClean="0"/>
            </a:br>
            <a:r>
              <a:rPr lang="en-US" dirty="0" smtClean="0"/>
              <a:t>Byzantine broadcast/consensus ?</a:t>
            </a:r>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90</a:t>
            </a:fld>
            <a:endParaRPr lang="en-US"/>
          </a:p>
        </p:txBody>
      </p:sp>
    </p:spTree>
    <p:extLst>
      <p:ext uri="{BB962C8B-B14F-4D97-AF65-F5344CB8AC3E}">
        <p14:creationId xmlns:p14="http://schemas.microsoft.com/office/powerpoint/2010/main" val="23195252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85799" y="1524000"/>
            <a:ext cx="7906871" cy="4572000"/>
          </a:xfrm>
        </p:spPr>
        <p:txBody>
          <a:bodyPr/>
          <a:lstStyle/>
          <a:p>
            <a:r>
              <a:rPr lang="en-US" dirty="0" smtClean="0"/>
              <a:t>What is the maximum achievable</a:t>
            </a:r>
            <a:br>
              <a:rPr lang="en-US" dirty="0" smtClean="0"/>
            </a:br>
            <a:r>
              <a:rPr lang="en-US" dirty="0" smtClean="0"/>
              <a:t>			throughput of Byzantine broadcast?</a:t>
            </a:r>
          </a:p>
          <a:p>
            <a:endParaRPr lang="en-US" dirty="0"/>
          </a:p>
          <a:p>
            <a:r>
              <a:rPr lang="en-US" dirty="0" smtClean="0"/>
              <a:t>How to achieve it ?</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91</a:t>
            </a:fld>
            <a:endParaRPr lang="en-US"/>
          </a:p>
        </p:txBody>
      </p:sp>
      <p:grpSp>
        <p:nvGrpSpPr>
          <p:cNvPr id="5" name="Group 4"/>
          <p:cNvGrpSpPr/>
          <p:nvPr/>
        </p:nvGrpSpPr>
        <p:grpSpPr>
          <a:xfrm>
            <a:off x="3038204" y="3676842"/>
            <a:ext cx="4021191" cy="2567025"/>
            <a:chOff x="671773" y="3162699"/>
            <a:chExt cx="3221360" cy="2056445"/>
          </a:xfrm>
        </p:grpSpPr>
        <p:grpSp>
          <p:nvGrpSpPr>
            <p:cNvPr id="6" name="Group 5"/>
            <p:cNvGrpSpPr/>
            <p:nvPr/>
          </p:nvGrpSpPr>
          <p:grpSpPr>
            <a:xfrm>
              <a:off x="671773" y="3162699"/>
              <a:ext cx="2457450" cy="1658029"/>
              <a:chOff x="2590800" y="2150140"/>
              <a:chExt cx="4267200" cy="2879060"/>
            </a:xfrm>
          </p:grpSpPr>
          <p:sp>
            <p:nvSpPr>
              <p:cNvPr id="12" name="Oval 11"/>
              <p:cNvSpPr/>
              <p:nvPr/>
            </p:nvSpPr>
            <p:spPr>
              <a:xfrm>
                <a:off x="4191000" y="2150140"/>
                <a:ext cx="761999"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S</a:t>
                </a:r>
                <a:endParaRPr lang="en-US" dirty="0">
                  <a:solidFill>
                    <a:schemeClr val="tx1"/>
                  </a:solidFill>
                  <a:latin typeface="Helvetica"/>
                  <a:cs typeface="Helvetica"/>
                </a:endParaRPr>
              </a:p>
            </p:txBody>
          </p:sp>
          <p:sp>
            <p:nvSpPr>
              <p:cNvPr id="13" name="Oval 12"/>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a:solidFill>
                      <a:schemeClr val="tx1"/>
                    </a:solidFill>
                    <a:latin typeface="Helvetica"/>
                    <a:cs typeface="Helvetica"/>
                  </a:rPr>
                  <a:t>3</a:t>
                </a:r>
                <a:endParaRPr lang="en-US">
                  <a:solidFill>
                    <a:schemeClr val="tx1"/>
                  </a:solidFill>
                  <a:latin typeface="Helvetica"/>
                  <a:cs typeface="Helvetica"/>
                </a:endParaRPr>
              </a:p>
            </p:txBody>
          </p:sp>
          <p:sp>
            <p:nvSpPr>
              <p:cNvPr id="14" name="Oval 13"/>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a:solidFill>
                      <a:schemeClr val="tx1"/>
                    </a:solidFill>
                    <a:latin typeface="Helvetica"/>
                    <a:cs typeface="Helvetica"/>
                  </a:rPr>
                  <a:t>2</a:t>
                </a:r>
                <a:endParaRPr lang="en-US">
                  <a:solidFill>
                    <a:schemeClr val="tx1"/>
                  </a:solidFill>
                  <a:latin typeface="Helvetica"/>
                  <a:cs typeface="Helvetica"/>
                </a:endParaRPr>
              </a:p>
            </p:txBody>
          </p:sp>
          <p:sp>
            <p:nvSpPr>
              <p:cNvPr id="15" name="Oval 14"/>
              <p:cNvSpPr/>
              <p:nvPr/>
            </p:nvSpPr>
            <p:spPr>
              <a:xfrm>
                <a:off x="2590800" y="41148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a:solidFill>
                      <a:schemeClr val="tx1"/>
                    </a:solidFill>
                    <a:latin typeface="Helvetica"/>
                    <a:cs typeface="Helvetica"/>
                  </a:rPr>
                  <a:t>1</a:t>
                </a:r>
                <a:endParaRPr lang="en-US">
                  <a:solidFill>
                    <a:schemeClr val="tx1"/>
                  </a:solidFill>
                  <a:latin typeface="Helvetica"/>
                  <a:cs typeface="Helvetica"/>
                </a:endParaRPr>
              </a:p>
            </p:txBody>
          </p:sp>
          <p:sp>
            <p:nvSpPr>
              <p:cNvPr id="16" name="TextBox 23"/>
              <p:cNvSpPr txBox="1">
                <a:spLocks noChangeArrowheads="1"/>
              </p:cNvSpPr>
              <p:nvPr/>
            </p:nvSpPr>
            <p:spPr bwMode="auto">
              <a:xfrm>
                <a:off x="4100950" y="3355868"/>
                <a:ext cx="733098" cy="642203"/>
              </a:xfrm>
              <a:prstGeom prst="rect">
                <a:avLst/>
              </a:prstGeom>
              <a:noFill/>
              <a:ln w="9525">
                <a:noFill/>
                <a:miter lim="800000"/>
                <a:headEnd/>
                <a:tailEnd/>
              </a:ln>
            </p:spPr>
            <p:txBody>
              <a:bodyPr wrap="none">
                <a:spAutoFit/>
              </a:bodyPr>
              <a:lstStyle/>
              <a:p>
                <a:pPr>
                  <a:buNone/>
                </a:pPr>
                <a:r>
                  <a:rPr lang="en-US" dirty="0" smtClean="0">
                    <a:latin typeface="Helvetica"/>
                    <a:cs typeface="Helvetica"/>
                  </a:rPr>
                  <a:t>10</a:t>
                </a:r>
                <a:endParaRPr lang="en-US" dirty="0">
                  <a:latin typeface="Helvetica"/>
                  <a:cs typeface="Helvetica"/>
                </a:endParaRPr>
              </a:p>
            </p:txBody>
          </p:sp>
          <p:cxnSp>
            <p:nvCxnSpPr>
              <p:cNvPr id="17" name="Straight Arrow Connector 16"/>
              <p:cNvCxnSpPr>
                <a:stCxn id="12" idx="3"/>
                <a:endCxn id="15" idx="7"/>
              </p:cNvCxnSpPr>
              <p:nvPr/>
            </p:nvCxnSpPr>
            <p:spPr>
              <a:xfrm flipH="1">
                <a:off x="3241207" y="2800547"/>
                <a:ext cx="1061385" cy="1425845"/>
              </a:xfrm>
              <a:prstGeom prst="straightConnector1">
                <a:avLst/>
              </a:prstGeom>
              <a:ln w="57150">
                <a:solidFill>
                  <a:schemeClr val="tx2">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4"/>
                <a:endCxn id="14" idx="0"/>
              </p:cNvCxnSpPr>
              <p:nvPr/>
            </p:nvCxnSpPr>
            <p:spPr>
              <a:xfrm>
                <a:off x="4572000" y="2912140"/>
                <a:ext cx="304800" cy="1355060"/>
              </a:xfrm>
              <a:prstGeom prst="straightConnector1">
                <a:avLst/>
              </a:prstGeom>
              <a:ln w="57150">
                <a:solidFill>
                  <a:schemeClr val="tx2">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5"/>
                <a:endCxn id="13" idx="1"/>
              </p:cNvCxnSpPr>
              <p:nvPr/>
            </p:nvCxnSpPr>
            <p:spPr>
              <a:xfrm>
                <a:off x="4841408" y="2800547"/>
                <a:ext cx="1366185" cy="1349645"/>
              </a:xfrm>
              <a:prstGeom prst="straightConnector1">
                <a:avLst/>
              </a:prstGeom>
              <a:ln w="28575">
                <a:solidFill>
                  <a:schemeClr val="tx2">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2"/>
                <a:endCxn id="15" idx="6"/>
              </p:cNvCxnSpPr>
              <p:nvPr/>
            </p:nvCxnSpPr>
            <p:spPr>
              <a:xfrm rot="10800000">
                <a:off x="3352800" y="4495800"/>
                <a:ext cx="1143000" cy="152400"/>
              </a:xfrm>
              <a:prstGeom prst="straightConnector1">
                <a:avLst/>
              </a:prstGeom>
              <a:ln w="57150">
                <a:solidFill>
                  <a:schemeClr val="tx2">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2"/>
                <a:endCxn id="14" idx="6"/>
              </p:cNvCxnSpPr>
              <p:nvPr/>
            </p:nvCxnSpPr>
            <p:spPr>
              <a:xfrm flipH="1">
                <a:off x="5257800" y="4419600"/>
                <a:ext cx="838201" cy="228600"/>
              </a:xfrm>
              <a:prstGeom prst="straightConnector1">
                <a:avLst/>
              </a:prstGeom>
              <a:ln w="57150">
                <a:solidFill>
                  <a:schemeClr val="tx2">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5" idx="4"/>
                <a:endCxn id="13" idx="4"/>
              </p:cNvCxnSpPr>
              <p:nvPr/>
            </p:nvCxnSpPr>
            <p:spPr>
              <a:xfrm rot="5400000" flipH="1" flipV="1">
                <a:off x="4686300" y="3086100"/>
                <a:ext cx="76200" cy="3505200"/>
              </a:xfrm>
              <a:prstGeom prst="curvedConnector3">
                <a:avLst>
                  <a:gd name="adj1" fmla="val -1144035"/>
                </a:avLst>
              </a:prstGeom>
              <a:ln w="57150">
                <a:solidFill>
                  <a:schemeClr val="tx2">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7" name="TextBox 23"/>
            <p:cNvSpPr txBox="1">
              <a:spLocks noChangeArrowheads="1"/>
            </p:cNvSpPr>
            <p:nvPr/>
          </p:nvSpPr>
          <p:spPr bwMode="auto">
            <a:xfrm>
              <a:off x="998291" y="3622382"/>
              <a:ext cx="422186" cy="369840"/>
            </a:xfrm>
            <a:prstGeom prst="rect">
              <a:avLst/>
            </a:prstGeom>
            <a:noFill/>
            <a:ln w="9525">
              <a:noFill/>
              <a:miter lim="800000"/>
              <a:headEnd/>
              <a:tailEnd/>
            </a:ln>
          </p:spPr>
          <p:txBody>
            <a:bodyPr wrap="none">
              <a:spAutoFit/>
            </a:bodyPr>
            <a:lstStyle/>
            <a:p>
              <a:pPr>
                <a:buNone/>
              </a:pPr>
              <a:r>
                <a:rPr lang="en-US" dirty="0" smtClean="0">
                  <a:latin typeface="Helvetica"/>
                  <a:cs typeface="Helvetica"/>
                </a:rPr>
                <a:t>10</a:t>
              </a:r>
              <a:endParaRPr lang="en-US" dirty="0">
                <a:latin typeface="Helvetica"/>
                <a:cs typeface="Helvetica"/>
              </a:endParaRPr>
            </a:p>
          </p:txBody>
        </p:sp>
        <p:sp>
          <p:nvSpPr>
            <p:cNvPr id="8" name="TextBox 23"/>
            <p:cNvSpPr txBox="1">
              <a:spLocks noChangeArrowheads="1"/>
            </p:cNvSpPr>
            <p:nvPr/>
          </p:nvSpPr>
          <p:spPr bwMode="auto">
            <a:xfrm>
              <a:off x="2346739" y="3647281"/>
              <a:ext cx="1546394" cy="369840"/>
            </a:xfrm>
            <a:prstGeom prst="rect">
              <a:avLst/>
            </a:prstGeom>
            <a:noFill/>
            <a:ln w="9525">
              <a:noFill/>
              <a:miter lim="800000"/>
              <a:headEnd/>
              <a:tailEnd/>
            </a:ln>
          </p:spPr>
          <p:txBody>
            <a:bodyPr wrap="none">
              <a:spAutoFit/>
            </a:bodyPr>
            <a:lstStyle/>
            <a:p>
              <a:pPr>
                <a:buNone/>
              </a:pPr>
              <a:r>
                <a:rPr lang="en-US" dirty="0" smtClean="0">
                  <a:solidFill>
                    <a:srgbClr val="FF0000"/>
                  </a:solidFill>
                  <a:latin typeface="Helvetica"/>
                  <a:cs typeface="Helvetica"/>
                </a:rPr>
                <a:t>1  bit/second</a:t>
              </a:r>
              <a:endParaRPr lang="en-US" dirty="0">
                <a:solidFill>
                  <a:srgbClr val="FF0000"/>
                </a:solidFill>
                <a:latin typeface="Helvetica"/>
                <a:cs typeface="Helvetica"/>
              </a:endParaRPr>
            </a:p>
          </p:txBody>
        </p:sp>
        <p:sp>
          <p:nvSpPr>
            <p:cNvPr id="9" name="TextBox 23"/>
            <p:cNvSpPr txBox="1">
              <a:spLocks noChangeArrowheads="1"/>
            </p:cNvSpPr>
            <p:nvPr/>
          </p:nvSpPr>
          <p:spPr bwMode="auto">
            <a:xfrm>
              <a:off x="2289876" y="4548298"/>
              <a:ext cx="422186" cy="369840"/>
            </a:xfrm>
            <a:prstGeom prst="rect">
              <a:avLst/>
            </a:prstGeom>
            <a:noFill/>
            <a:ln w="9525">
              <a:noFill/>
              <a:miter lim="800000"/>
              <a:headEnd/>
              <a:tailEnd/>
            </a:ln>
          </p:spPr>
          <p:txBody>
            <a:bodyPr wrap="none">
              <a:spAutoFit/>
            </a:bodyPr>
            <a:lstStyle/>
            <a:p>
              <a:pPr>
                <a:buNone/>
              </a:pPr>
              <a:r>
                <a:rPr lang="en-US" dirty="0" smtClean="0">
                  <a:latin typeface="Helvetica"/>
                  <a:cs typeface="Helvetica"/>
                </a:rPr>
                <a:t>10</a:t>
              </a:r>
              <a:endParaRPr lang="en-US" dirty="0">
                <a:latin typeface="Helvetica"/>
                <a:cs typeface="Helvetica"/>
              </a:endParaRPr>
            </a:p>
          </p:txBody>
        </p:sp>
        <p:sp>
          <p:nvSpPr>
            <p:cNvPr id="10" name="TextBox 23"/>
            <p:cNvSpPr txBox="1">
              <a:spLocks noChangeArrowheads="1"/>
            </p:cNvSpPr>
            <p:nvPr/>
          </p:nvSpPr>
          <p:spPr bwMode="auto">
            <a:xfrm>
              <a:off x="1164976" y="4601314"/>
              <a:ext cx="422186" cy="369840"/>
            </a:xfrm>
            <a:prstGeom prst="rect">
              <a:avLst/>
            </a:prstGeom>
            <a:noFill/>
            <a:ln w="9525">
              <a:noFill/>
              <a:miter lim="800000"/>
              <a:headEnd/>
              <a:tailEnd/>
            </a:ln>
          </p:spPr>
          <p:txBody>
            <a:bodyPr wrap="none">
              <a:spAutoFit/>
            </a:bodyPr>
            <a:lstStyle/>
            <a:p>
              <a:pPr>
                <a:buNone/>
              </a:pPr>
              <a:r>
                <a:rPr lang="en-US" dirty="0" smtClean="0">
                  <a:latin typeface="Helvetica"/>
                  <a:cs typeface="Helvetica"/>
                </a:rPr>
                <a:t>10</a:t>
              </a:r>
              <a:endParaRPr lang="en-US" dirty="0">
                <a:latin typeface="Helvetica"/>
                <a:cs typeface="Helvetica"/>
              </a:endParaRPr>
            </a:p>
          </p:txBody>
        </p:sp>
        <p:sp>
          <p:nvSpPr>
            <p:cNvPr id="11" name="TextBox 10"/>
            <p:cNvSpPr txBox="1">
              <a:spLocks noChangeArrowheads="1"/>
            </p:cNvSpPr>
            <p:nvPr/>
          </p:nvSpPr>
          <p:spPr bwMode="auto">
            <a:xfrm>
              <a:off x="1744731" y="4849304"/>
              <a:ext cx="422186" cy="369840"/>
            </a:xfrm>
            <a:prstGeom prst="rect">
              <a:avLst/>
            </a:prstGeom>
            <a:noFill/>
            <a:ln w="9525">
              <a:noFill/>
              <a:miter lim="800000"/>
              <a:headEnd/>
              <a:tailEnd/>
            </a:ln>
          </p:spPr>
          <p:txBody>
            <a:bodyPr wrap="none">
              <a:spAutoFit/>
            </a:bodyPr>
            <a:lstStyle/>
            <a:p>
              <a:pPr>
                <a:buNone/>
              </a:pPr>
              <a:r>
                <a:rPr lang="en-US" dirty="0" smtClean="0">
                  <a:latin typeface="Helvetica"/>
                  <a:cs typeface="Helvetica"/>
                </a:rPr>
                <a:t>10</a:t>
              </a:r>
              <a:endParaRPr lang="en-US" dirty="0">
                <a:latin typeface="Helvetica"/>
                <a:cs typeface="Helvetica"/>
              </a:endParaRPr>
            </a:p>
          </p:txBody>
        </p:sp>
      </p:grpSp>
    </p:spTree>
    <p:extLst>
      <p:ext uri="{BB962C8B-B14F-4D97-AF65-F5344CB8AC3E}">
        <p14:creationId xmlns:p14="http://schemas.microsoft.com/office/powerpoint/2010/main" val="33030705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Throughput of LSP algorithm =  1  bit/second</a:t>
            </a:r>
          </a:p>
          <a:p>
            <a:endParaRPr lang="en-US" dirty="0"/>
          </a:p>
          <a:p>
            <a:r>
              <a:rPr lang="en-US" dirty="0" smtClean="0"/>
              <a:t>Optimal throughput  =  11  bits/second</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92</a:t>
            </a:fld>
            <a:endParaRPr lang="en-US"/>
          </a:p>
        </p:txBody>
      </p:sp>
      <p:grpSp>
        <p:nvGrpSpPr>
          <p:cNvPr id="5" name="Group 4"/>
          <p:cNvGrpSpPr/>
          <p:nvPr/>
        </p:nvGrpSpPr>
        <p:grpSpPr>
          <a:xfrm>
            <a:off x="3038204" y="3676842"/>
            <a:ext cx="4021191" cy="2567025"/>
            <a:chOff x="671773" y="3162699"/>
            <a:chExt cx="3221360" cy="2056445"/>
          </a:xfrm>
        </p:grpSpPr>
        <p:grpSp>
          <p:nvGrpSpPr>
            <p:cNvPr id="6" name="Group 5"/>
            <p:cNvGrpSpPr/>
            <p:nvPr/>
          </p:nvGrpSpPr>
          <p:grpSpPr>
            <a:xfrm>
              <a:off x="671773" y="3162699"/>
              <a:ext cx="2457450" cy="1658029"/>
              <a:chOff x="2590800" y="2150140"/>
              <a:chExt cx="4267200" cy="2879060"/>
            </a:xfrm>
          </p:grpSpPr>
          <p:sp>
            <p:nvSpPr>
              <p:cNvPr id="12" name="Oval 11"/>
              <p:cNvSpPr/>
              <p:nvPr/>
            </p:nvSpPr>
            <p:spPr>
              <a:xfrm>
                <a:off x="4191000" y="2150140"/>
                <a:ext cx="761999"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dirty="0">
                    <a:solidFill>
                      <a:schemeClr val="tx1"/>
                    </a:solidFill>
                    <a:latin typeface="Helvetica"/>
                    <a:cs typeface="Helvetica"/>
                  </a:rPr>
                  <a:t>S</a:t>
                </a:r>
                <a:endParaRPr lang="en-US" dirty="0">
                  <a:solidFill>
                    <a:schemeClr val="tx1"/>
                  </a:solidFill>
                  <a:latin typeface="Helvetica"/>
                  <a:cs typeface="Helvetica"/>
                </a:endParaRPr>
              </a:p>
            </p:txBody>
          </p:sp>
          <p:sp>
            <p:nvSpPr>
              <p:cNvPr id="13" name="Oval 12"/>
              <p:cNvSpPr/>
              <p:nvPr/>
            </p:nvSpPr>
            <p:spPr>
              <a:xfrm>
                <a:off x="6096000" y="40386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a:solidFill>
                      <a:schemeClr val="tx1"/>
                    </a:solidFill>
                    <a:latin typeface="Helvetica"/>
                    <a:cs typeface="Helvetica"/>
                  </a:rPr>
                  <a:t>3</a:t>
                </a:r>
                <a:endParaRPr lang="en-US">
                  <a:solidFill>
                    <a:schemeClr val="tx1"/>
                  </a:solidFill>
                  <a:latin typeface="Helvetica"/>
                  <a:cs typeface="Helvetica"/>
                </a:endParaRPr>
              </a:p>
            </p:txBody>
          </p:sp>
          <p:sp>
            <p:nvSpPr>
              <p:cNvPr id="14" name="Oval 13"/>
              <p:cNvSpPr/>
              <p:nvPr/>
            </p:nvSpPr>
            <p:spPr>
              <a:xfrm>
                <a:off x="4495800" y="42672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a:solidFill>
                      <a:schemeClr val="tx1"/>
                    </a:solidFill>
                    <a:latin typeface="Helvetica"/>
                    <a:cs typeface="Helvetica"/>
                  </a:rPr>
                  <a:t>2</a:t>
                </a:r>
                <a:endParaRPr lang="en-US">
                  <a:solidFill>
                    <a:schemeClr val="tx1"/>
                  </a:solidFill>
                  <a:latin typeface="Helvetica"/>
                  <a:cs typeface="Helvetica"/>
                </a:endParaRPr>
              </a:p>
            </p:txBody>
          </p:sp>
          <p:sp>
            <p:nvSpPr>
              <p:cNvPr id="15" name="Oval 14"/>
              <p:cNvSpPr/>
              <p:nvPr/>
            </p:nvSpPr>
            <p:spPr>
              <a:xfrm>
                <a:off x="2590800" y="4114800"/>
                <a:ext cx="762000" cy="7620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400">
                    <a:solidFill>
                      <a:schemeClr val="tx1"/>
                    </a:solidFill>
                    <a:latin typeface="Helvetica"/>
                    <a:cs typeface="Helvetica"/>
                  </a:rPr>
                  <a:t>1</a:t>
                </a:r>
                <a:endParaRPr lang="en-US">
                  <a:solidFill>
                    <a:schemeClr val="tx1"/>
                  </a:solidFill>
                  <a:latin typeface="Helvetica"/>
                  <a:cs typeface="Helvetica"/>
                </a:endParaRPr>
              </a:p>
            </p:txBody>
          </p:sp>
          <p:sp>
            <p:nvSpPr>
              <p:cNvPr id="16" name="TextBox 23"/>
              <p:cNvSpPr txBox="1">
                <a:spLocks noChangeArrowheads="1"/>
              </p:cNvSpPr>
              <p:nvPr/>
            </p:nvSpPr>
            <p:spPr bwMode="auto">
              <a:xfrm>
                <a:off x="4100950" y="3355868"/>
                <a:ext cx="733098" cy="642203"/>
              </a:xfrm>
              <a:prstGeom prst="rect">
                <a:avLst/>
              </a:prstGeom>
              <a:noFill/>
              <a:ln w="9525">
                <a:noFill/>
                <a:miter lim="800000"/>
                <a:headEnd/>
                <a:tailEnd/>
              </a:ln>
            </p:spPr>
            <p:txBody>
              <a:bodyPr wrap="none">
                <a:spAutoFit/>
              </a:bodyPr>
              <a:lstStyle/>
              <a:p>
                <a:pPr>
                  <a:buNone/>
                </a:pPr>
                <a:r>
                  <a:rPr lang="en-US" dirty="0" smtClean="0">
                    <a:latin typeface="Helvetica"/>
                    <a:cs typeface="Helvetica"/>
                  </a:rPr>
                  <a:t>10</a:t>
                </a:r>
                <a:endParaRPr lang="en-US" dirty="0">
                  <a:latin typeface="Helvetica"/>
                  <a:cs typeface="Helvetica"/>
                </a:endParaRPr>
              </a:p>
            </p:txBody>
          </p:sp>
          <p:cxnSp>
            <p:nvCxnSpPr>
              <p:cNvPr id="17" name="Straight Arrow Connector 16"/>
              <p:cNvCxnSpPr>
                <a:stCxn id="12" idx="3"/>
                <a:endCxn id="15" idx="7"/>
              </p:cNvCxnSpPr>
              <p:nvPr/>
            </p:nvCxnSpPr>
            <p:spPr>
              <a:xfrm flipH="1">
                <a:off x="3241207" y="2800547"/>
                <a:ext cx="1061385" cy="1425845"/>
              </a:xfrm>
              <a:prstGeom prst="straightConnector1">
                <a:avLst/>
              </a:prstGeom>
              <a:ln w="57150">
                <a:solidFill>
                  <a:schemeClr val="tx2">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4"/>
                <a:endCxn id="14" idx="0"/>
              </p:cNvCxnSpPr>
              <p:nvPr/>
            </p:nvCxnSpPr>
            <p:spPr>
              <a:xfrm>
                <a:off x="4572000" y="2912140"/>
                <a:ext cx="304800" cy="1355060"/>
              </a:xfrm>
              <a:prstGeom prst="straightConnector1">
                <a:avLst/>
              </a:prstGeom>
              <a:ln w="57150">
                <a:solidFill>
                  <a:schemeClr val="tx2">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5"/>
                <a:endCxn id="13" idx="1"/>
              </p:cNvCxnSpPr>
              <p:nvPr/>
            </p:nvCxnSpPr>
            <p:spPr>
              <a:xfrm>
                <a:off x="4841408" y="2800547"/>
                <a:ext cx="1366185" cy="1349645"/>
              </a:xfrm>
              <a:prstGeom prst="straightConnector1">
                <a:avLst/>
              </a:prstGeom>
              <a:ln w="28575">
                <a:solidFill>
                  <a:schemeClr val="tx2">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2"/>
                <a:endCxn id="15" idx="6"/>
              </p:cNvCxnSpPr>
              <p:nvPr/>
            </p:nvCxnSpPr>
            <p:spPr>
              <a:xfrm rot="10800000">
                <a:off x="3352800" y="4495800"/>
                <a:ext cx="1143000" cy="152400"/>
              </a:xfrm>
              <a:prstGeom prst="straightConnector1">
                <a:avLst/>
              </a:prstGeom>
              <a:ln w="57150">
                <a:solidFill>
                  <a:schemeClr val="tx2">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2"/>
                <a:endCxn id="14" idx="6"/>
              </p:cNvCxnSpPr>
              <p:nvPr/>
            </p:nvCxnSpPr>
            <p:spPr>
              <a:xfrm flipH="1">
                <a:off x="5257800" y="4419600"/>
                <a:ext cx="838201" cy="228600"/>
              </a:xfrm>
              <a:prstGeom prst="straightConnector1">
                <a:avLst/>
              </a:prstGeom>
              <a:ln w="57150">
                <a:solidFill>
                  <a:schemeClr val="tx2">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5" idx="4"/>
                <a:endCxn id="13" idx="4"/>
              </p:cNvCxnSpPr>
              <p:nvPr/>
            </p:nvCxnSpPr>
            <p:spPr>
              <a:xfrm rot="5400000" flipH="1" flipV="1">
                <a:off x="4686300" y="3086100"/>
                <a:ext cx="76200" cy="3505200"/>
              </a:xfrm>
              <a:prstGeom prst="curvedConnector3">
                <a:avLst>
                  <a:gd name="adj1" fmla="val -1144035"/>
                </a:avLst>
              </a:prstGeom>
              <a:ln w="57150">
                <a:solidFill>
                  <a:schemeClr val="tx2">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7" name="TextBox 23"/>
            <p:cNvSpPr txBox="1">
              <a:spLocks noChangeArrowheads="1"/>
            </p:cNvSpPr>
            <p:nvPr/>
          </p:nvSpPr>
          <p:spPr bwMode="auto">
            <a:xfrm>
              <a:off x="998291" y="3622382"/>
              <a:ext cx="422186" cy="369840"/>
            </a:xfrm>
            <a:prstGeom prst="rect">
              <a:avLst/>
            </a:prstGeom>
            <a:noFill/>
            <a:ln w="9525">
              <a:noFill/>
              <a:miter lim="800000"/>
              <a:headEnd/>
              <a:tailEnd/>
            </a:ln>
          </p:spPr>
          <p:txBody>
            <a:bodyPr wrap="none">
              <a:spAutoFit/>
            </a:bodyPr>
            <a:lstStyle/>
            <a:p>
              <a:pPr>
                <a:buNone/>
              </a:pPr>
              <a:r>
                <a:rPr lang="en-US" dirty="0" smtClean="0">
                  <a:latin typeface="Helvetica"/>
                  <a:cs typeface="Helvetica"/>
                </a:rPr>
                <a:t>10</a:t>
              </a:r>
              <a:endParaRPr lang="en-US" dirty="0">
                <a:latin typeface="Helvetica"/>
                <a:cs typeface="Helvetica"/>
              </a:endParaRPr>
            </a:p>
          </p:txBody>
        </p:sp>
        <p:sp>
          <p:nvSpPr>
            <p:cNvPr id="8" name="TextBox 23"/>
            <p:cNvSpPr txBox="1">
              <a:spLocks noChangeArrowheads="1"/>
            </p:cNvSpPr>
            <p:nvPr/>
          </p:nvSpPr>
          <p:spPr bwMode="auto">
            <a:xfrm>
              <a:off x="2346739" y="3647281"/>
              <a:ext cx="1546394" cy="369840"/>
            </a:xfrm>
            <a:prstGeom prst="rect">
              <a:avLst/>
            </a:prstGeom>
            <a:noFill/>
            <a:ln w="9525">
              <a:noFill/>
              <a:miter lim="800000"/>
              <a:headEnd/>
              <a:tailEnd/>
            </a:ln>
          </p:spPr>
          <p:txBody>
            <a:bodyPr wrap="none">
              <a:spAutoFit/>
            </a:bodyPr>
            <a:lstStyle/>
            <a:p>
              <a:pPr>
                <a:buNone/>
              </a:pPr>
              <a:r>
                <a:rPr lang="en-US" dirty="0" smtClean="0">
                  <a:solidFill>
                    <a:srgbClr val="FF0000"/>
                  </a:solidFill>
                  <a:latin typeface="Helvetica"/>
                  <a:cs typeface="Helvetica"/>
                </a:rPr>
                <a:t>1  bit/second</a:t>
              </a:r>
              <a:endParaRPr lang="en-US" dirty="0">
                <a:solidFill>
                  <a:srgbClr val="FF0000"/>
                </a:solidFill>
                <a:latin typeface="Helvetica"/>
                <a:cs typeface="Helvetica"/>
              </a:endParaRPr>
            </a:p>
          </p:txBody>
        </p:sp>
        <p:sp>
          <p:nvSpPr>
            <p:cNvPr id="9" name="TextBox 23"/>
            <p:cNvSpPr txBox="1">
              <a:spLocks noChangeArrowheads="1"/>
            </p:cNvSpPr>
            <p:nvPr/>
          </p:nvSpPr>
          <p:spPr bwMode="auto">
            <a:xfrm>
              <a:off x="2289876" y="4548298"/>
              <a:ext cx="422186" cy="369840"/>
            </a:xfrm>
            <a:prstGeom prst="rect">
              <a:avLst/>
            </a:prstGeom>
            <a:noFill/>
            <a:ln w="9525">
              <a:noFill/>
              <a:miter lim="800000"/>
              <a:headEnd/>
              <a:tailEnd/>
            </a:ln>
          </p:spPr>
          <p:txBody>
            <a:bodyPr wrap="none">
              <a:spAutoFit/>
            </a:bodyPr>
            <a:lstStyle/>
            <a:p>
              <a:pPr>
                <a:buNone/>
              </a:pPr>
              <a:r>
                <a:rPr lang="en-US" dirty="0" smtClean="0">
                  <a:latin typeface="Helvetica"/>
                  <a:cs typeface="Helvetica"/>
                </a:rPr>
                <a:t>10</a:t>
              </a:r>
              <a:endParaRPr lang="en-US" dirty="0">
                <a:latin typeface="Helvetica"/>
                <a:cs typeface="Helvetica"/>
              </a:endParaRPr>
            </a:p>
          </p:txBody>
        </p:sp>
        <p:sp>
          <p:nvSpPr>
            <p:cNvPr id="10" name="TextBox 23"/>
            <p:cNvSpPr txBox="1">
              <a:spLocks noChangeArrowheads="1"/>
            </p:cNvSpPr>
            <p:nvPr/>
          </p:nvSpPr>
          <p:spPr bwMode="auto">
            <a:xfrm>
              <a:off x="1164976" y="4601314"/>
              <a:ext cx="422186" cy="369840"/>
            </a:xfrm>
            <a:prstGeom prst="rect">
              <a:avLst/>
            </a:prstGeom>
            <a:noFill/>
            <a:ln w="9525">
              <a:noFill/>
              <a:miter lim="800000"/>
              <a:headEnd/>
              <a:tailEnd/>
            </a:ln>
          </p:spPr>
          <p:txBody>
            <a:bodyPr wrap="none">
              <a:spAutoFit/>
            </a:bodyPr>
            <a:lstStyle/>
            <a:p>
              <a:pPr>
                <a:buNone/>
              </a:pPr>
              <a:r>
                <a:rPr lang="en-US" dirty="0" smtClean="0">
                  <a:latin typeface="Helvetica"/>
                  <a:cs typeface="Helvetica"/>
                </a:rPr>
                <a:t>10</a:t>
              </a:r>
              <a:endParaRPr lang="en-US" dirty="0">
                <a:latin typeface="Helvetica"/>
                <a:cs typeface="Helvetica"/>
              </a:endParaRPr>
            </a:p>
          </p:txBody>
        </p:sp>
        <p:sp>
          <p:nvSpPr>
            <p:cNvPr id="11" name="TextBox 10"/>
            <p:cNvSpPr txBox="1">
              <a:spLocks noChangeArrowheads="1"/>
            </p:cNvSpPr>
            <p:nvPr/>
          </p:nvSpPr>
          <p:spPr bwMode="auto">
            <a:xfrm>
              <a:off x="1744731" y="4849304"/>
              <a:ext cx="422186" cy="369840"/>
            </a:xfrm>
            <a:prstGeom prst="rect">
              <a:avLst/>
            </a:prstGeom>
            <a:noFill/>
            <a:ln w="9525">
              <a:noFill/>
              <a:miter lim="800000"/>
              <a:headEnd/>
              <a:tailEnd/>
            </a:ln>
          </p:spPr>
          <p:txBody>
            <a:bodyPr wrap="none">
              <a:spAutoFit/>
            </a:bodyPr>
            <a:lstStyle/>
            <a:p>
              <a:pPr>
                <a:buNone/>
              </a:pPr>
              <a:r>
                <a:rPr lang="en-US" dirty="0" smtClean="0">
                  <a:latin typeface="Helvetica"/>
                  <a:cs typeface="Helvetica"/>
                </a:rPr>
                <a:t>10</a:t>
              </a:r>
              <a:endParaRPr lang="en-US" dirty="0">
                <a:latin typeface="Helvetica"/>
                <a:cs typeface="Helvetica"/>
              </a:endParaRPr>
            </a:p>
          </p:txBody>
        </p:sp>
      </p:grpSp>
    </p:spTree>
    <p:extLst>
      <p:ext uri="{BB962C8B-B14F-4D97-AF65-F5344CB8AC3E}">
        <p14:creationId xmlns:p14="http://schemas.microsoft.com/office/powerpoint/2010/main" val="29163234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itchFamily="34" charset="0"/>
                <a:cs typeface="Helvetica" pitchFamily="34" charset="0"/>
              </a:rPr>
              <a:t>Multi-Valued </a:t>
            </a:r>
            <a:r>
              <a:rPr lang="en-US" dirty="0" smtClean="0">
                <a:latin typeface="Helvetica" pitchFamily="34" charset="0"/>
                <a:cs typeface="Helvetica" pitchFamily="34" charset="0"/>
              </a:rPr>
              <a:t>Byzantine Broadcast</a:t>
            </a:r>
            <a:endParaRPr lang="en-US" dirty="0">
              <a:latin typeface="Helvetica" pitchFamily="34" charset="0"/>
              <a:cs typeface="Helvetica" pitchFamily="34" charset="0"/>
            </a:endParaRPr>
          </a:p>
        </p:txBody>
      </p:sp>
      <p:sp>
        <p:nvSpPr>
          <p:cNvPr id="3" name="Content Placeholder 2"/>
          <p:cNvSpPr>
            <a:spLocks noGrp="1"/>
          </p:cNvSpPr>
          <p:nvPr>
            <p:ph idx="1"/>
          </p:nvPr>
        </p:nvSpPr>
        <p:spPr/>
        <p:txBody>
          <a:bodyPr/>
          <a:lstStyle/>
          <a:p>
            <a:endParaRPr lang="en-US" dirty="0" smtClean="0">
              <a:latin typeface="Helvetica" pitchFamily="34" charset="0"/>
              <a:cs typeface="Helvetica" pitchFamily="34" charset="0"/>
            </a:endParaRPr>
          </a:p>
          <a:p>
            <a:pPr marL="0" indent="0">
              <a:buNone/>
            </a:pPr>
            <a:endParaRPr lang="en-US" dirty="0">
              <a:latin typeface="Helvetica" pitchFamily="34" charset="0"/>
              <a:cs typeface="Helvetica" pitchFamily="34" charset="0"/>
            </a:endParaRPr>
          </a:p>
          <a:p>
            <a:r>
              <a:rPr lang="en-US" dirty="0" smtClean="0">
                <a:latin typeface="Helvetica" pitchFamily="34" charset="0"/>
                <a:cs typeface="Helvetica" pitchFamily="34" charset="0"/>
              </a:rPr>
              <a:t>A long sequence of input values</a:t>
            </a:r>
          </a:p>
          <a:p>
            <a:endParaRPr lang="en-US" dirty="0">
              <a:latin typeface="Helvetica" pitchFamily="34" charset="0"/>
              <a:cs typeface="Helvetica" pitchFamily="34" charset="0"/>
            </a:endParaRPr>
          </a:p>
          <a:p>
            <a:r>
              <a:rPr lang="en-US" dirty="0" smtClean="0">
                <a:latin typeface="Helvetica" pitchFamily="34" charset="0"/>
                <a:cs typeface="Helvetica" pitchFamily="34" charset="0"/>
              </a:rPr>
              <a:t>Each input containing many bits</a:t>
            </a:r>
          </a:p>
          <a:p>
            <a:endParaRPr lang="en-US"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latin typeface="Helvetica" pitchFamily="34" charset="0"/>
                <a:cs typeface="Helvetica" pitchFamily="34" charset="0"/>
              </a:rPr>
              <a:pPr>
                <a:defRPr/>
              </a:pPr>
              <a:t>93</a:t>
            </a:fld>
            <a:endParaRPr lang="en-US">
              <a:latin typeface="Helvetica" pitchFamily="34" charset="0"/>
              <a:cs typeface="Helvetica" pitchFamily="34" charset="0"/>
            </a:endParaRPr>
          </a:p>
        </p:txBody>
      </p:sp>
      <p:sp>
        <p:nvSpPr>
          <p:cNvPr id="5" name="Rectangle 4"/>
          <p:cNvSpPr/>
          <p:nvPr/>
        </p:nvSpPr>
        <p:spPr bwMode="auto">
          <a:xfrm>
            <a:off x="329184" y="4791456"/>
            <a:ext cx="2548128" cy="548640"/>
          </a:xfrm>
          <a:prstGeom prst="rect">
            <a:avLst/>
          </a:prstGeom>
          <a:solidFill>
            <a:schemeClr val="accent5">
              <a:lumMod val="60000"/>
              <a:lumOff val="4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pitchFamily="34" charset="0"/>
                <a:cs typeface="Helvetica" pitchFamily="34" charset="0"/>
              </a:rPr>
              <a:t>i</a:t>
            </a:r>
            <a:r>
              <a:rPr lang="en-US" dirty="0" smtClean="0">
                <a:latin typeface="Helvetica" pitchFamily="34" charset="0"/>
                <a:cs typeface="Helvetica" pitchFamily="34" charset="0"/>
              </a:rPr>
              <a:t>nput 1</a:t>
            </a:r>
            <a:endParaRPr kumimoji="0" lang="en-US" sz="24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6" name="Rectangle 5"/>
          <p:cNvSpPr/>
          <p:nvPr/>
        </p:nvSpPr>
        <p:spPr bwMode="auto">
          <a:xfrm>
            <a:off x="2968752" y="4785360"/>
            <a:ext cx="2310384" cy="548640"/>
          </a:xfrm>
          <a:prstGeom prst="rect">
            <a:avLst/>
          </a:prstGeom>
          <a:solidFill>
            <a:schemeClr val="accent5">
              <a:lumMod val="60000"/>
              <a:lumOff val="4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pitchFamily="34" charset="0"/>
                <a:cs typeface="Helvetica" pitchFamily="34" charset="0"/>
              </a:rPr>
              <a:t>input 2</a:t>
            </a:r>
            <a:endParaRPr kumimoji="0" lang="en-US" sz="24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7" name="Rectangle 6"/>
          <p:cNvSpPr/>
          <p:nvPr/>
        </p:nvSpPr>
        <p:spPr bwMode="auto">
          <a:xfrm>
            <a:off x="5388864" y="4791456"/>
            <a:ext cx="1365504" cy="548640"/>
          </a:xfrm>
          <a:prstGeom prst="rect">
            <a:avLst/>
          </a:prstGeom>
          <a:solidFill>
            <a:schemeClr val="accent5">
              <a:lumMod val="60000"/>
              <a:lumOff val="4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pitchFamily="34" charset="0"/>
                <a:cs typeface="Helvetica" pitchFamily="34" charset="0"/>
              </a:rPr>
              <a:t>i</a:t>
            </a:r>
            <a:r>
              <a:rPr lang="en-US" dirty="0" smtClean="0">
                <a:latin typeface="Helvetica" pitchFamily="34" charset="0"/>
                <a:cs typeface="Helvetica" pitchFamily="34" charset="0"/>
              </a:rPr>
              <a:t>nput 3</a:t>
            </a:r>
            <a:endParaRPr kumimoji="0" lang="en-US" sz="24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8" name="Rectangle 7"/>
          <p:cNvSpPr/>
          <p:nvPr/>
        </p:nvSpPr>
        <p:spPr bwMode="auto">
          <a:xfrm>
            <a:off x="6864096" y="4791456"/>
            <a:ext cx="2548128" cy="548640"/>
          </a:xfrm>
          <a:prstGeom prst="rect">
            <a:avLst/>
          </a:prstGeom>
          <a:solidFill>
            <a:schemeClr val="accent5">
              <a:lumMod val="60000"/>
              <a:lumOff val="4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pitchFamily="34" charset="0"/>
                <a:cs typeface="Helvetica" pitchFamily="34" charset="0"/>
              </a:rPr>
              <a:t>i</a:t>
            </a:r>
            <a:r>
              <a:rPr lang="en-US" dirty="0" smtClean="0">
                <a:latin typeface="Helvetica" pitchFamily="34" charset="0"/>
                <a:cs typeface="Helvetica" pitchFamily="34" charset="0"/>
              </a:rPr>
              <a:t>nput 4 </a:t>
            </a:r>
            <a:r>
              <a:rPr lang="en-US" b="1" dirty="0" smtClean="0">
                <a:latin typeface="Helvetica" pitchFamily="34" charset="0"/>
                <a:cs typeface="Helvetica" pitchFamily="34" charset="0"/>
              </a:rPr>
              <a:t>…</a:t>
            </a:r>
            <a:endParaRPr kumimoji="0" lang="en-US" sz="2400" b="1" i="0" u="none" strike="noStrike" cap="none" normalizeH="0" baseline="0" dirty="0" smtClean="0">
              <a:ln>
                <a:noFill/>
              </a:ln>
              <a:solidFill>
                <a:schemeClr val="tx1"/>
              </a:solidFill>
              <a:effectLst/>
              <a:latin typeface="Helvetica" pitchFamily="34" charset="0"/>
              <a:cs typeface="Helvetica" pitchFamily="34" charset="0"/>
            </a:endParaRPr>
          </a:p>
        </p:txBody>
      </p:sp>
    </p:spTree>
    <p:extLst>
      <p:ext uri="{BB962C8B-B14F-4D97-AF65-F5344CB8AC3E}">
        <p14:creationId xmlns:p14="http://schemas.microsoft.com/office/powerpoint/2010/main" val="125862110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Proposed Algorithm</a:t>
            </a:r>
            <a:endParaRPr lang="en-US" dirty="0"/>
          </a:p>
        </p:txBody>
      </p:sp>
      <p:sp>
        <p:nvSpPr>
          <p:cNvPr id="6" name="Content Placeholder 5"/>
          <p:cNvSpPr>
            <a:spLocks noGrp="1"/>
          </p:cNvSpPr>
          <p:nvPr>
            <p:ph idx="1"/>
          </p:nvPr>
        </p:nvSpPr>
        <p:spPr>
          <a:xfrm>
            <a:off x="685799" y="1524000"/>
            <a:ext cx="7927109" cy="4572000"/>
          </a:xfrm>
        </p:spPr>
        <p:txBody>
          <a:bodyPr>
            <a:normAutofit/>
          </a:bodyPr>
          <a:lstStyle/>
          <a:p>
            <a:pPr marL="0" indent="0">
              <a:buNone/>
            </a:pPr>
            <a:endParaRPr lang="en-US" dirty="0" smtClean="0"/>
          </a:p>
          <a:p>
            <a:endParaRPr lang="en-US" dirty="0"/>
          </a:p>
          <a:p>
            <a:r>
              <a:rPr lang="en-US" dirty="0" smtClean="0"/>
              <a:t>Multiple </a:t>
            </a:r>
            <a:r>
              <a:rPr lang="en-US" u="sng" dirty="0" smtClean="0"/>
              <a:t>phases</a:t>
            </a:r>
            <a:r>
              <a:rPr lang="en-US" dirty="0" smtClean="0"/>
              <a:t> for each input value</a:t>
            </a:r>
          </a:p>
          <a:p>
            <a:endParaRPr lang="en-US" dirty="0"/>
          </a:p>
          <a:p>
            <a:endParaRPr lang="en-US" dirty="0" smtClean="0"/>
          </a:p>
          <a:p>
            <a:r>
              <a:rPr lang="en-US" dirty="0" smtClean="0"/>
              <a:t>Trust relation</a:t>
            </a:r>
            <a:endParaRPr lang="en-US" dirty="0"/>
          </a:p>
          <a:p>
            <a:pPr marL="0" indent="0">
              <a:buNone/>
            </a:pPr>
            <a:r>
              <a:rPr lang="en-US" dirty="0" smtClean="0"/>
              <a:t/>
            </a:r>
            <a:br>
              <a:rPr lang="en-US" dirty="0" smtClean="0"/>
            </a:br>
            <a:endParaRPr lang="en-US" dirty="0" smtClean="0"/>
          </a:p>
        </p:txBody>
      </p:sp>
      <p:sp>
        <p:nvSpPr>
          <p:cNvPr id="4" name="Slide Number Placeholder 3"/>
          <p:cNvSpPr>
            <a:spLocks noGrp="1"/>
          </p:cNvSpPr>
          <p:nvPr>
            <p:ph type="sldNum" sz="quarter" idx="12"/>
          </p:nvPr>
        </p:nvSpPr>
        <p:spPr/>
        <p:txBody>
          <a:bodyPr/>
          <a:lstStyle/>
          <a:p>
            <a:fld id="{95F49A11-4B39-48D4-8966-49C2E34D7E20}" type="slidenum">
              <a:rPr lang="en-US" smtClean="0"/>
              <a:pPr/>
              <a:t>94</a:t>
            </a:fld>
            <a:endParaRPr lang="en-US"/>
          </a:p>
        </p:txBody>
      </p:sp>
    </p:spTree>
    <p:extLst>
      <p:ext uri="{BB962C8B-B14F-4D97-AF65-F5344CB8AC3E}">
        <p14:creationId xmlns:p14="http://schemas.microsoft.com/office/powerpoint/2010/main" val="380064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Phase 1:   Unreliable broadcast</a:t>
            </a:r>
          </a:p>
          <a:p>
            <a:endParaRPr lang="en-US" dirty="0"/>
          </a:p>
          <a:p>
            <a:r>
              <a:rPr lang="en-US" dirty="0" smtClean="0"/>
              <a:t>Phase 2:   Failure detection</a:t>
            </a:r>
          </a:p>
          <a:p>
            <a:endParaRPr lang="en-US" dirty="0"/>
          </a:p>
          <a:p>
            <a:pPr lvl="1"/>
            <a:r>
              <a:rPr lang="en-US" dirty="0" smtClean="0"/>
              <a:t>Agreement on whether failure is detected</a:t>
            </a:r>
          </a:p>
          <a:p>
            <a:pPr lvl="1"/>
            <a:endParaRPr lang="en-US" dirty="0"/>
          </a:p>
          <a:p>
            <a:endParaRPr lang="en-US" dirty="0" smtClean="0"/>
          </a:p>
          <a:p>
            <a:r>
              <a:rPr lang="en-US" dirty="0" smtClean="0"/>
              <a:t>Phase 3 (</a:t>
            </a:r>
            <a:r>
              <a:rPr lang="en-US" dirty="0" smtClean="0">
                <a:solidFill>
                  <a:srgbClr val="C00000"/>
                </a:solidFill>
              </a:rPr>
              <a:t>optional</a:t>
            </a:r>
            <a:r>
              <a:rPr lang="en-US" dirty="0" smtClean="0"/>
              <a:t>):  Dispute control</a:t>
            </a:r>
          </a:p>
          <a:p>
            <a:pPr lvl="1"/>
            <a:endParaRPr lang="en-US" dirty="0"/>
          </a:p>
          <a:p>
            <a:pPr lvl="1"/>
            <a:r>
              <a:rPr lang="en-US" dirty="0" smtClean="0"/>
              <a:t>Agreement on which nodes trust each other</a:t>
            </a:r>
            <a:endParaRPr lang="en-US" dirty="0"/>
          </a:p>
        </p:txBody>
      </p:sp>
      <p:sp>
        <p:nvSpPr>
          <p:cNvPr id="32" name="Title 4"/>
          <p:cNvSpPr>
            <a:spLocks noGrp="1"/>
          </p:cNvSpPr>
          <p:nvPr>
            <p:ph type="title"/>
          </p:nvPr>
        </p:nvSpPr>
        <p:spPr>
          <a:xfrm>
            <a:off x="685800" y="304800"/>
            <a:ext cx="7772400" cy="1143000"/>
          </a:xfrm>
        </p:spPr>
        <p:txBody>
          <a:bodyPr/>
          <a:lstStyle/>
          <a:p>
            <a:r>
              <a:rPr lang="en-US" dirty="0" smtClean="0"/>
              <a:t>For each input …</a:t>
            </a:r>
            <a:endParaRPr lang="en-US" dirty="0"/>
          </a:p>
        </p:txBody>
      </p:sp>
    </p:spTree>
    <p:extLst>
      <p:ext uri="{BB962C8B-B14F-4D97-AF65-F5344CB8AC3E}">
        <p14:creationId xmlns:p14="http://schemas.microsoft.com/office/powerpoint/2010/main" val="42593549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Phase 1:   Unreliable broadcast</a:t>
            </a:r>
          </a:p>
          <a:p>
            <a:endParaRPr lang="en-US" dirty="0"/>
          </a:p>
          <a:p>
            <a:r>
              <a:rPr lang="en-US" dirty="0" smtClean="0"/>
              <a:t>Phase 2:   Failure detection</a:t>
            </a:r>
          </a:p>
          <a:p>
            <a:endParaRPr lang="en-US" dirty="0"/>
          </a:p>
          <a:p>
            <a:pPr lvl="1"/>
            <a:r>
              <a:rPr lang="en-US" dirty="0" smtClean="0"/>
              <a:t>Agreement on whether failure is detected</a:t>
            </a:r>
          </a:p>
          <a:p>
            <a:pPr lvl="1"/>
            <a:endParaRPr lang="en-US" dirty="0"/>
          </a:p>
          <a:p>
            <a:endParaRPr lang="en-US" dirty="0" smtClean="0"/>
          </a:p>
          <a:p>
            <a:r>
              <a:rPr lang="en-US" dirty="0" smtClean="0"/>
              <a:t>Phase 3 (</a:t>
            </a:r>
            <a:r>
              <a:rPr lang="en-US" dirty="0" smtClean="0">
                <a:solidFill>
                  <a:srgbClr val="C00000"/>
                </a:solidFill>
              </a:rPr>
              <a:t>optional</a:t>
            </a:r>
            <a:r>
              <a:rPr lang="en-US" dirty="0" smtClean="0"/>
              <a:t>):  Dispute control</a:t>
            </a:r>
          </a:p>
          <a:p>
            <a:pPr lvl="1"/>
            <a:endParaRPr lang="en-US" dirty="0"/>
          </a:p>
          <a:p>
            <a:pPr lvl="1"/>
            <a:r>
              <a:rPr lang="en-US" dirty="0" smtClean="0"/>
              <a:t>Agreement on which nodes trust each other</a:t>
            </a:r>
            <a:endParaRPr lang="en-US" dirty="0"/>
          </a:p>
        </p:txBody>
      </p:sp>
      <p:sp>
        <p:nvSpPr>
          <p:cNvPr id="32" name="Title 4"/>
          <p:cNvSpPr>
            <a:spLocks noGrp="1"/>
          </p:cNvSpPr>
          <p:nvPr>
            <p:ph type="title"/>
          </p:nvPr>
        </p:nvSpPr>
        <p:spPr>
          <a:xfrm>
            <a:off x="685800" y="304800"/>
            <a:ext cx="7772400" cy="1143000"/>
          </a:xfrm>
        </p:spPr>
        <p:txBody>
          <a:bodyPr/>
          <a:lstStyle/>
          <a:p>
            <a:r>
              <a:rPr lang="en-US" dirty="0"/>
              <a:t>For each input …</a:t>
            </a:r>
          </a:p>
        </p:txBody>
      </p:sp>
      <p:sp>
        <p:nvSpPr>
          <p:cNvPr id="2" name="Left Brace 1"/>
          <p:cNvSpPr/>
          <p:nvPr/>
        </p:nvSpPr>
        <p:spPr bwMode="auto">
          <a:xfrm>
            <a:off x="5607424" y="430306"/>
            <a:ext cx="3536575" cy="2743200"/>
          </a:xfrm>
          <a:prstGeom prst="leftBrace">
            <a:avLst>
              <a:gd name="adj1" fmla="val 6372"/>
              <a:gd name="adj2" fmla="val 48529"/>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endParaRPr lang="en-US" dirty="0" smtClean="0">
              <a:latin typeface="Helvetica" pitchFamily="34" charset="0"/>
              <a:cs typeface="Helvetica" pitchFamily="34" charset="0"/>
            </a:endParaRPr>
          </a:p>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a:latin typeface="Helvetica" pitchFamily="34" charset="0"/>
                <a:cs typeface="Helvetica" pitchFamily="34" charset="0"/>
              </a:rPr>
              <a:t>s</a:t>
            </a:r>
            <a:r>
              <a:rPr lang="en-US" dirty="0" smtClean="0">
                <a:latin typeface="Helvetica" pitchFamily="34" charset="0"/>
                <a:cs typeface="Helvetica" pitchFamily="34" charset="0"/>
              </a:rPr>
              <a:t>ender sends its input to all </a:t>
            </a:r>
            <a:endParaRPr kumimoji="0" lang="en-US" sz="2400" b="0" i="0" u="none" strike="noStrike" cap="none" normalizeH="0" baseline="0" dirty="0" smtClean="0">
              <a:ln>
                <a:noFill/>
              </a:ln>
              <a:solidFill>
                <a:schemeClr val="tx1"/>
              </a:solidFill>
              <a:effectLst/>
              <a:latin typeface="Helvetica" pitchFamily="34" charset="0"/>
              <a:cs typeface="Helvetica" pitchFamily="34" charset="0"/>
            </a:endParaRPr>
          </a:p>
        </p:txBody>
      </p:sp>
    </p:spTree>
    <p:extLst>
      <p:ext uri="{BB962C8B-B14F-4D97-AF65-F5344CB8AC3E}">
        <p14:creationId xmlns:p14="http://schemas.microsoft.com/office/powerpoint/2010/main" val="6656979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Phase 1:   Unreliable broadcast</a:t>
            </a:r>
          </a:p>
          <a:p>
            <a:endParaRPr lang="en-US" dirty="0"/>
          </a:p>
          <a:p>
            <a:r>
              <a:rPr lang="en-US" dirty="0" smtClean="0"/>
              <a:t>Phase 2:   Failure detection</a:t>
            </a:r>
          </a:p>
          <a:p>
            <a:endParaRPr lang="en-US" dirty="0"/>
          </a:p>
          <a:p>
            <a:pPr lvl="1"/>
            <a:r>
              <a:rPr lang="en-US" dirty="0" smtClean="0"/>
              <a:t>Agreement on whether failure is detected</a:t>
            </a:r>
          </a:p>
          <a:p>
            <a:pPr lvl="1"/>
            <a:endParaRPr lang="en-US" dirty="0"/>
          </a:p>
          <a:p>
            <a:endParaRPr lang="en-US" dirty="0" smtClean="0"/>
          </a:p>
          <a:p>
            <a:r>
              <a:rPr lang="en-US" dirty="0" smtClean="0"/>
              <a:t>Phase 3 (</a:t>
            </a:r>
            <a:r>
              <a:rPr lang="en-US" dirty="0" smtClean="0">
                <a:solidFill>
                  <a:srgbClr val="C00000"/>
                </a:solidFill>
              </a:rPr>
              <a:t>optional</a:t>
            </a:r>
            <a:r>
              <a:rPr lang="en-US" dirty="0" smtClean="0"/>
              <a:t>):  Dispute control</a:t>
            </a:r>
          </a:p>
          <a:p>
            <a:pPr lvl="1"/>
            <a:endParaRPr lang="en-US" dirty="0"/>
          </a:p>
          <a:p>
            <a:pPr lvl="1"/>
            <a:r>
              <a:rPr lang="en-US" dirty="0" smtClean="0"/>
              <a:t>Agreement on which nodes trust each other</a:t>
            </a:r>
            <a:endParaRPr lang="en-US" dirty="0"/>
          </a:p>
        </p:txBody>
      </p:sp>
      <p:sp>
        <p:nvSpPr>
          <p:cNvPr id="32" name="Title 4"/>
          <p:cNvSpPr>
            <a:spLocks noGrp="1"/>
          </p:cNvSpPr>
          <p:nvPr>
            <p:ph type="title"/>
          </p:nvPr>
        </p:nvSpPr>
        <p:spPr>
          <a:xfrm>
            <a:off x="685800" y="304800"/>
            <a:ext cx="7772400" cy="1143000"/>
          </a:xfrm>
        </p:spPr>
        <p:txBody>
          <a:bodyPr/>
          <a:lstStyle/>
          <a:p>
            <a:r>
              <a:rPr lang="en-US" dirty="0"/>
              <a:t>For each input …</a:t>
            </a:r>
          </a:p>
        </p:txBody>
      </p:sp>
      <p:sp>
        <p:nvSpPr>
          <p:cNvPr id="2" name="Left Brace 1"/>
          <p:cNvSpPr/>
          <p:nvPr/>
        </p:nvSpPr>
        <p:spPr bwMode="auto">
          <a:xfrm>
            <a:off x="5042647" y="1317812"/>
            <a:ext cx="4101351" cy="2743200"/>
          </a:xfrm>
          <a:prstGeom prst="leftBrace">
            <a:avLst>
              <a:gd name="adj1" fmla="val 6372"/>
              <a:gd name="adj2" fmla="val 48529"/>
            </a:avLst>
          </a:prstGeom>
          <a:solidFill>
            <a:schemeClr val="accent3">
              <a:lumMod val="9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endParaRPr lang="en-US" dirty="0" smtClean="0">
              <a:latin typeface="Helvetica" pitchFamily="34" charset="0"/>
              <a:cs typeface="Helvetica" pitchFamily="34" charset="0"/>
            </a:endParaRPr>
          </a:p>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latin typeface="Helvetica" pitchFamily="34" charset="0"/>
                <a:cs typeface="Helvetica" pitchFamily="34" charset="0"/>
              </a:rPr>
              <a:t>check if all good nodes got same value</a:t>
            </a:r>
            <a:endParaRPr kumimoji="0" lang="en-US" sz="2400" b="0" i="0" u="none" strike="noStrike" cap="none" normalizeH="0" baseline="0" dirty="0" smtClean="0">
              <a:ln>
                <a:noFill/>
              </a:ln>
              <a:solidFill>
                <a:schemeClr val="tx1"/>
              </a:solidFill>
              <a:effectLst/>
              <a:latin typeface="Helvetica" pitchFamily="34" charset="0"/>
              <a:cs typeface="Helvetica" pitchFamily="34" charset="0"/>
            </a:endParaRPr>
          </a:p>
        </p:txBody>
      </p:sp>
    </p:spTree>
    <p:extLst>
      <p:ext uri="{BB962C8B-B14F-4D97-AF65-F5344CB8AC3E}">
        <p14:creationId xmlns:p14="http://schemas.microsoft.com/office/powerpoint/2010/main" val="7864623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Phase 1:   Unreliable broadcast</a:t>
            </a:r>
          </a:p>
          <a:p>
            <a:endParaRPr lang="en-US" dirty="0"/>
          </a:p>
          <a:p>
            <a:r>
              <a:rPr lang="en-US" dirty="0" smtClean="0"/>
              <a:t>Phase 2:   Failure detection</a:t>
            </a:r>
          </a:p>
          <a:p>
            <a:endParaRPr lang="en-US" dirty="0"/>
          </a:p>
          <a:p>
            <a:pPr lvl="1"/>
            <a:r>
              <a:rPr lang="en-US" dirty="0" smtClean="0"/>
              <a:t>Agreement on whether failure is detected</a:t>
            </a:r>
          </a:p>
          <a:p>
            <a:pPr lvl="1"/>
            <a:endParaRPr lang="en-US" dirty="0"/>
          </a:p>
          <a:p>
            <a:endParaRPr lang="en-US" dirty="0" smtClean="0"/>
          </a:p>
          <a:p>
            <a:r>
              <a:rPr lang="en-US" dirty="0" smtClean="0"/>
              <a:t>Phase 3 (</a:t>
            </a:r>
            <a:r>
              <a:rPr lang="en-US" dirty="0" smtClean="0">
                <a:solidFill>
                  <a:srgbClr val="C00000"/>
                </a:solidFill>
              </a:rPr>
              <a:t>optional</a:t>
            </a:r>
            <a:r>
              <a:rPr lang="en-US" dirty="0" smtClean="0"/>
              <a:t>):  Dispute control</a:t>
            </a:r>
          </a:p>
          <a:p>
            <a:pPr lvl="1"/>
            <a:endParaRPr lang="en-US" dirty="0"/>
          </a:p>
          <a:p>
            <a:pPr lvl="1"/>
            <a:r>
              <a:rPr lang="en-US" dirty="0" smtClean="0"/>
              <a:t>Agreement on which nodes trust each other</a:t>
            </a:r>
            <a:endParaRPr lang="en-US" dirty="0"/>
          </a:p>
        </p:txBody>
      </p:sp>
      <p:sp>
        <p:nvSpPr>
          <p:cNvPr id="32" name="Title 4"/>
          <p:cNvSpPr>
            <a:spLocks noGrp="1"/>
          </p:cNvSpPr>
          <p:nvPr>
            <p:ph type="title"/>
          </p:nvPr>
        </p:nvSpPr>
        <p:spPr>
          <a:xfrm>
            <a:off x="685800" y="304800"/>
            <a:ext cx="7772400" cy="1143000"/>
          </a:xfrm>
        </p:spPr>
        <p:txBody>
          <a:bodyPr/>
          <a:lstStyle/>
          <a:p>
            <a:r>
              <a:rPr lang="en-US" dirty="0"/>
              <a:t>For each input …</a:t>
            </a:r>
          </a:p>
        </p:txBody>
      </p:sp>
      <p:sp>
        <p:nvSpPr>
          <p:cNvPr id="2" name="Left Brace 1"/>
          <p:cNvSpPr/>
          <p:nvPr/>
        </p:nvSpPr>
        <p:spPr bwMode="auto">
          <a:xfrm>
            <a:off x="5782236" y="2528046"/>
            <a:ext cx="3361764" cy="2326343"/>
          </a:xfrm>
          <a:prstGeom prst="leftBrace">
            <a:avLst>
              <a:gd name="adj1" fmla="val 6372"/>
              <a:gd name="adj2" fmla="val 48529"/>
            </a:avLst>
          </a:prstGeom>
          <a:solidFill>
            <a:schemeClr val="accent3">
              <a:lumMod val="9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endParaRPr kumimoji="0" lang="en-US" sz="2400" b="0"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4" name="TextBox 3"/>
          <p:cNvSpPr txBox="1"/>
          <p:nvPr/>
        </p:nvSpPr>
        <p:spPr>
          <a:xfrm>
            <a:off x="7465775" y="3160060"/>
            <a:ext cx="1670649" cy="1200329"/>
          </a:xfrm>
          <a:prstGeom prst="rect">
            <a:avLst/>
          </a:prstGeom>
          <a:noFill/>
        </p:spPr>
        <p:txBody>
          <a:bodyPr wrap="none" rtlCol="0">
            <a:spAutoFit/>
          </a:bodyPr>
          <a:lstStyle/>
          <a:p>
            <a:pPr>
              <a:buNone/>
            </a:pPr>
            <a:r>
              <a:rPr lang="en-US" dirty="0" smtClean="0">
                <a:latin typeface="Helvetica" pitchFamily="34" charset="0"/>
                <a:cs typeface="Helvetica" pitchFamily="34" charset="0"/>
              </a:rPr>
              <a:t>maintain</a:t>
            </a:r>
            <a:br>
              <a:rPr lang="en-US" dirty="0" smtClean="0">
                <a:latin typeface="Helvetica" pitchFamily="34" charset="0"/>
                <a:cs typeface="Helvetica" pitchFamily="34" charset="0"/>
              </a:rPr>
            </a:br>
            <a:r>
              <a:rPr lang="en-US" dirty="0" smtClean="0">
                <a:latin typeface="Helvetica" pitchFamily="34" charset="0"/>
                <a:cs typeface="Helvetica" pitchFamily="34" charset="0"/>
              </a:rPr>
              <a:t>consistent</a:t>
            </a:r>
            <a:br>
              <a:rPr lang="en-US" dirty="0" smtClean="0">
                <a:latin typeface="Helvetica" pitchFamily="34" charset="0"/>
                <a:cs typeface="Helvetica" pitchFamily="34" charset="0"/>
              </a:rPr>
            </a:br>
            <a:r>
              <a:rPr lang="en-US" dirty="0" smtClean="0">
                <a:latin typeface="Helvetica" pitchFamily="34" charset="0"/>
                <a:cs typeface="Helvetica" pitchFamily="34" charset="0"/>
              </a:rPr>
              <a:t>knowledge</a:t>
            </a:r>
            <a:endParaRPr lang="en-US" dirty="0">
              <a:latin typeface="Helvetica" pitchFamily="34" charset="0"/>
              <a:cs typeface="Helvetica" pitchFamily="34" charset="0"/>
            </a:endParaRPr>
          </a:p>
        </p:txBody>
      </p:sp>
    </p:spTree>
    <p:extLst>
      <p:ext uri="{BB962C8B-B14F-4D97-AF65-F5344CB8AC3E}">
        <p14:creationId xmlns:p14="http://schemas.microsoft.com/office/powerpoint/2010/main" val="128723136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Phase 1:   Unreliable broadcast</a:t>
            </a:r>
          </a:p>
          <a:p>
            <a:endParaRPr lang="en-US" dirty="0"/>
          </a:p>
          <a:p>
            <a:r>
              <a:rPr lang="en-US" dirty="0" smtClean="0"/>
              <a:t>Phase 2:   Failure detection</a:t>
            </a:r>
          </a:p>
          <a:p>
            <a:endParaRPr lang="en-US" dirty="0"/>
          </a:p>
          <a:p>
            <a:pPr lvl="1"/>
            <a:r>
              <a:rPr lang="en-US" dirty="0" smtClean="0"/>
              <a:t>Agreement on whether failure is detected</a:t>
            </a:r>
          </a:p>
          <a:p>
            <a:pPr lvl="1"/>
            <a:endParaRPr lang="en-US" dirty="0"/>
          </a:p>
          <a:p>
            <a:endParaRPr lang="en-US" dirty="0" smtClean="0"/>
          </a:p>
          <a:p>
            <a:r>
              <a:rPr lang="en-US" dirty="0" smtClean="0"/>
              <a:t>Phase 3 (</a:t>
            </a:r>
            <a:r>
              <a:rPr lang="en-US" dirty="0" smtClean="0">
                <a:solidFill>
                  <a:srgbClr val="C00000"/>
                </a:solidFill>
              </a:rPr>
              <a:t>optional</a:t>
            </a:r>
            <a:r>
              <a:rPr lang="en-US" dirty="0" smtClean="0"/>
              <a:t>):  Dispute control</a:t>
            </a:r>
          </a:p>
          <a:p>
            <a:pPr lvl="1"/>
            <a:endParaRPr lang="en-US" dirty="0"/>
          </a:p>
          <a:p>
            <a:pPr lvl="1"/>
            <a:r>
              <a:rPr lang="en-US" dirty="0" smtClean="0"/>
              <a:t>Agreement on which nodes trust each other</a:t>
            </a:r>
            <a:endParaRPr lang="en-US" dirty="0"/>
          </a:p>
        </p:txBody>
      </p:sp>
      <p:sp>
        <p:nvSpPr>
          <p:cNvPr id="32" name="Title 4"/>
          <p:cNvSpPr>
            <a:spLocks noGrp="1"/>
          </p:cNvSpPr>
          <p:nvPr>
            <p:ph type="title"/>
          </p:nvPr>
        </p:nvSpPr>
        <p:spPr>
          <a:xfrm>
            <a:off x="685800" y="304800"/>
            <a:ext cx="7772400" cy="1143000"/>
          </a:xfrm>
        </p:spPr>
        <p:txBody>
          <a:bodyPr/>
          <a:lstStyle/>
          <a:p>
            <a:r>
              <a:rPr lang="en-US" dirty="0"/>
              <a:t>For each input …</a:t>
            </a:r>
          </a:p>
        </p:txBody>
      </p:sp>
      <p:sp>
        <p:nvSpPr>
          <p:cNvPr id="2" name="Left Brace 1"/>
          <p:cNvSpPr/>
          <p:nvPr/>
        </p:nvSpPr>
        <p:spPr bwMode="auto">
          <a:xfrm>
            <a:off x="5997388" y="3139161"/>
            <a:ext cx="3146609" cy="3200400"/>
          </a:xfrm>
          <a:prstGeom prst="leftBrace">
            <a:avLst>
              <a:gd name="adj1" fmla="val 6372"/>
              <a:gd name="adj2" fmla="val 48529"/>
            </a:avLst>
          </a:prstGeom>
          <a:solidFill>
            <a:srgbClr val="7AFF44"/>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endParaRPr lang="en-US" dirty="0" smtClean="0">
              <a:latin typeface="Helvetica" pitchFamily="34" charset="0"/>
              <a:cs typeface="Helvetica" pitchFamily="34" charset="0"/>
            </a:endParaRPr>
          </a:p>
        </p:txBody>
      </p:sp>
      <p:sp>
        <p:nvSpPr>
          <p:cNvPr id="4" name="TextBox 3"/>
          <p:cNvSpPr txBox="1"/>
          <p:nvPr/>
        </p:nvSpPr>
        <p:spPr>
          <a:xfrm>
            <a:off x="7654516" y="3592430"/>
            <a:ext cx="1537600" cy="2382191"/>
          </a:xfrm>
          <a:prstGeom prst="rect">
            <a:avLst/>
          </a:prstGeom>
          <a:noFill/>
        </p:spPr>
        <p:txBody>
          <a:bodyPr wrap="none" rtlCol="0">
            <a:spAutoFit/>
          </a:bodyPr>
          <a:lstStyle/>
          <a:p>
            <a:pPr>
              <a:buNone/>
            </a:pPr>
            <a:r>
              <a:rPr lang="en-US" dirty="0">
                <a:latin typeface="Helvetica" pitchFamily="34" charset="0"/>
                <a:cs typeface="Helvetica" pitchFamily="34" charset="0"/>
              </a:rPr>
              <a:t>learn </a:t>
            </a:r>
            <a:r>
              <a:rPr lang="en-US" dirty="0" smtClean="0">
                <a:latin typeface="Helvetica" pitchFamily="34" charset="0"/>
                <a:cs typeface="Helvetica" pitchFamily="34" charset="0"/>
              </a:rPr>
              <a:t>new</a:t>
            </a:r>
            <a:br>
              <a:rPr lang="en-US" dirty="0" smtClean="0">
                <a:latin typeface="Helvetica" pitchFamily="34" charset="0"/>
                <a:cs typeface="Helvetica" pitchFamily="34" charset="0"/>
              </a:rPr>
            </a:br>
            <a:r>
              <a:rPr lang="en-US" dirty="0" smtClean="0">
                <a:latin typeface="Helvetica" pitchFamily="34" charset="0"/>
                <a:cs typeface="Helvetica" pitchFamily="34" charset="0"/>
              </a:rPr>
              <a:t>info about</a:t>
            </a:r>
            <a:br>
              <a:rPr lang="en-US" dirty="0" smtClean="0">
                <a:latin typeface="Helvetica" pitchFamily="34" charset="0"/>
                <a:cs typeface="Helvetica" pitchFamily="34" charset="0"/>
              </a:rPr>
            </a:br>
            <a:r>
              <a:rPr lang="en-US" dirty="0" smtClean="0">
                <a:latin typeface="Helvetica" pitchFamily="34" charset="0"/>
                <a:cs typeface="Helvetica" pitchFamily="34" charset="0"/>
              </a:rPr>
              <a:t>faulty</a:t>
            </a:r>
            <a:br>
              <a:rPr lang="en-US" dirty="0" smtClean="0">
                <a:latin typeface="Helvetica" pitchFamily="34" charset="0"/>
                <a:cs typeface="Helvetica" pitchFamily="34" charset="0"/>
              </a:rPr>
            </a:br>
            <a:r>
              <a:rPr lang="en-US" dirty="0" smtClean="0">
                <a:latin typeface="Helvetica" pitchFamily="34" charset="0"/>
                <a:cs typeface="Helvetica" pitchFamily="34" charset="0"/>
              </a:rPr>
              <a:t>nodes</a:t>
            </a:r>
            <a:r>
              <a:rPr lang="en-US" dirty="0">
                <a:latin typeface="Helvetica" pitchFamily="34" charset="0"/>
                <a:cs typeface="Helvetica" pitchFamily="34" charset="0"/>
              </a:rPr>
              <a:t>:</a:t>
            </a:r>
          </a:p>
          <a:p>
            <a:pPr>
              <a:buNone/>
            </a:pPr>
            <a:r>
              <a:rPr lang="en-US" dirty="0" smtClean="0">
                <a:solidFill>
                  <a:srgbClr val="FF0000"/>
                </a:solidFill>
                <a:latin typeface="Helvetica" pitchFamily="34" charset="0"/>
                <a:cs typeface="Helvetica" pitchFamily="34" charset="0"/>
              </a:rPr>
              <a:t>trust</a:t>
            </a:r>
            <a:br>
              <a:rPr lang="en-US" dirty="0" smtClean="0">
                <a:solidFill>
                  <a:srgbClr val="FF0000"/>
                </a:solidFill>
                <a:latin typeface="Helvetica" pitchFamily="34" charset="0"/>
                <a:cs typeface="Helvetica" pitchFamily="34" charset="0"/>
              </a:rPr>
            </a:br>
            <a:r>
              <a:rPr lang="en-US" dirty="0" smtClean="0">
                <a:solidFill>
                  <a:srgbClr val="FF0000"/>
                </a:solidFill>
                <a:latin typeface="Helvetica" pitchFamily="34" charset="0"/>
                <a:cs typeface="Helvetica" pitchFamily="34" charset="0"/>
              </a:rPr>
              <a:t>relation</a:t>
            </a:r>
            <a:endParaRPr lang="en-US" dirty="0">
              <a:solidFill>
                <a:srgbClr val="FF0000"/>
              </a:solidFill>
              <a:latin typeface="Helvetica" pitchFamily="34" charset="0"/>
              <a:cs typeface="Helvetica" pitchFamily="34" charset="0"/>
            </a:endParaRPr>
          </a:p>
        </p:txBody>
      </p:sp>
    </p:spTree>
    <p:extLst>
      <p:ext uri="{BB962C8B-B14F-4D97-AF65-F5344CB8AC3E}">
        <p14:creationId xmlns:p14="http://schemas.microsoft.com/office/powerpoint/2010/main" val="1333020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23178</TotalTime>
  <Words>5063</Words>
  <Application>Microsoft Office PowerPoint</Application>
  <PresentationFormat>On-screen Show (4:3)</PresentationFormat>
  <Paragraphs>2240</Paragraphs>
  <Slides>208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208</vt:i4>
      </vt:variant>
    </vt:vector>
  </HeadingPairs>
  <TitlesOfParts>
    <vt:vector size="210" baseType="lpstr">
      <vt:lpstr>Default Design</vt:lpstr>
      <vt:lpstr>Equation</vt:lpstr>
      <vt:lpstr>Distributed Resilient Consensus   Nitin Vaidya University of Illinois at Urbana-Champaign   Some research reported here is supported in part by</vt:lpstr>
      <vt:lpstr>PowerPoint Presentation</vt:lpstr>
      <vt:lpstr>Distributed Resilient Consensus</vt:lpstr>
      <vt:lpstr>Consensus  …  Dictionary Definition</vt:lpstr>
      <vt:lpstr>Many Faces of Consensus</vt:lpstr>
      <vt:lpstr>Many Faces of Consensus</vt:lpstr>
      <vt:lpstr>Many Faces of Consensus</vt:lpstr>
      <vt:lpstr>Many Faces of Consensus</vt:lpstr>
      <vt:lpstr>Many Faces of Consensus</vt:lpstr>
      <vt:lpstr>Consensus</vt:lpstr>
      <vt:lpstr>Many Faces of Consensus</vt:lpstr>
      <vt:lpstr>Failure Models</vt:lpstr>
      <vt:lpstr>Timing Models</vt:lpstr>
      <vt:lpstr>Correctness</vt:lpstr>
      <vt:lpstr>Agreement</vt:lpstr>
      <vt:lpstr>State</vt:lpstr>
      <vt:lpstr>Many Faces of Consensus</vt:lpstr>
      <vt:lpstr>Consensus in Practice</vt:lpstr>
      <vt:lpstr>Client-Server Model</vt:lpstr>
      <vt:lpstr>Client-Server Model</vt:lpstr>
      <vt:lpstr>Client-Server Model</vt:lpstr>
      <vt:lpstr>Replicated Servers</vt:lpstr>
      <vt:lpstr>Replicated Servers</vt:lpstr>
      <vt:lpstr>Client-Server Model</vt:lpstr>
      <vt:lpstr>Replicated Servers</vt:lpstr>
      <vt:lpstr>Replicated Servers</vt:lpstr>
      <vt:lpstr>Replicated Servers</vt:lpstr>
      <vt:lpstr>Replicated Servers</vt:lpstr>
      <vt:lpstr>Coordination</vt:lpstr>
      <vt:lpstr>Binary Consensus</vt:lpstr>
      <vt:lpstr>Consensus</vt:lpstr>
      <vt:lpstr>Synchronous Fault-Free Systems</vt:lpstr>
      <vt:lpstr>Synchronous + Crash Failures</vt:lpstr>
      <vt:lpstr>Synchronous + up to f Crash Failures</vt:lpstr>
      <vt:lpstr>Synchronous + Crash Failures</vt:lpstr>
      <vt:lpstr>Asynchronous +  Crash Failure</vt:lpstr>
      <vt:lpstr>How to achieve consensus with asynchrony?</vt:lpstr>
      <vt:lpstr>Synchronous + Byzantine Faults</vt:lpstr>
      <vt:lpstr>Synchronous + Byzantine Consensus</vt:lpstr>
      <vt:lpstr>Byzantine Consensus via Byzantine Broadcast</vt:lpstr>
      <vt:lpstr>Byzantine Consensus via Byzantine Broadcast</vt:lpstr>
      <vt:lpstr>Byzantine Broadcast</vt:lpstr>
      <vt:lpstr>Byzantine Broadcast</vt:lpstr>
      <vt:lpstr>Byzantine Broadcast</vt:lpstr>
      <vt:lpstr>Broadcast</vt:lpstr>
      <vt:lpstr>Broadcast</vt:lpstr>
      <vt:lpstr>Broadcast</vt:lpstr>
      <vt:lpstr>Broadcast</vt:lpstr>
      <vt:lpstr>Broadcast</vt:lpstr>
      <vt:lpstr>Broadcast</vt:lpstr>
      <vt:lpstr>Broadcast</vt:lpstr>
      <vt:lpstr>Broadcast</vt:lpstr>
      <vt:lpstr>Broadcast</vt:lpstr>
      <vt:lpstr>Broadcast</vt:lpstr>
      <vt:lpstr>Known Bounds on Byzantine Consensus</vt:lpstr>
      <vt:lpstr>Ω(n2) Message Complexity</vt:lpstr>
      <vt:lpstr>Can we do better?</vt:lpstr>
      <vt:lpstr>Lower Overhead</vt:lpstr>
      <vt:lpstr>LSP Algorithm</vt:lpstr>
      <vt:lpstr>Multi-Valued Consensus</vt:lpstr>
      <vt:lpstr>L-bit inputs</vt:lpstr>
      <vt:lpstr>L-bit inputs</vt:lpstr>
      <vt:lpstr>Intuition</vt:lpstr>
      <vt:lpstr>Make Common Case Fast</vt:lpstr>
      <vt:lpstr>Make Common Case Fast</vt:lpstr>
      <vt:lpstr>Make Common Case Fast</vt:lpstr>
      <vt:lpstr>Make Common Case Fast</vt:lpstr>
      <vt:lpstr>Make Common Case Fast</vt:lpstr>
      <vt:lpstr>Make Common Case Fast</vt:lpstr>
      <vt:lpstr>Make Common Case Fast</vt:lpstr>
      <vt:lpstr>Make Common Case Fast</vt:lpstr>
      <vt:lpstr>Algorithm Structure</vt:lpstr>
      <vt:lpstr>Algorithm Structure</vt:lpstr>
      <vt:lpstr>Algorithm Structure</vt:lpstr>
      <vt:lpstr>Algorithm Structure</vt:lpstr>
      <vt:lpstr>Algorithm Structure</vt:lpstr>
      <vt:lpstr>Algorithm Structure</vt:lpstr>
      <vt:lpstr>Algorithm Structure</vt:lpstr>
      <vt:lpstr>Algorithm  “Analysis”</vt:lpstr>
      <vt:lpstr>Algorithm Structure</vt:lpstr>
      <vt:lpstr>Life After Failure Detection</vt:lpstr>
      <vt:lpstr>Life After Failure Detection</vt:lpstr>
      <vt:lpstr>Life After Failure Detection</vt:lpstr>
      <vt:lpstr>Life After Failure Detection</vt:lpstr>
      <vt:lpstr>Life After Failure Detection</vt:lpstr>
      <vt:lpstr>Algorithm  “Analysis”</vt:lpstr>
      <vt:lpstr>Impact of network capacity region </vt:lpstr>
      <vt:lpstr>Impact of Network</vt:lpstr>
      <vt:lpstr>Throughput</vt:lpstr>
      <vt:lpstr>Impact of Network</vt:lpstr>
      <vt:lpstr>Questions</vt:lpstr>
      <vt:lpstr>PowerPoint Presentation</vt:lpstr>
      <vt:lpstr>Multi-Valued Byzantine Broadcast</vt:lpstr>
      <vt:lpstr>Proposed Algorithm</vt:lpstr>
      <vt:lpstr>For each input …</vt:lpstr>
      <vt:lpstr>For each input …</vt:lpstr>
      <vt:lpstr>For each input …</vt:lpstr>
      <vt:lpstr>For each input …</vt:lpstr>
      <vt:lpstr>For each input …</vt:lpstr>
      <vt:lpstr>For each input …</vt:lpstr>
      <vt:lpstr>PowerPoint Presentation</vt:lpstr>
      <vt:lpstr>For each input …</vt:lpstr>
      <vt:lpstr>For each input …</vt:lpstr>
      <vt:lpstr>Phase 1: Unreliable Broadcast</vt:lpstr>
      <vt:lpstr>Phase 1: Unreliable Broadcast</vt:lpstr>
      <vt:lpstr>Phase 1: Unreliable Broadcast</vt:lpstr>
      <vt:lpstr>Phase 1: Unreliable Broadcast</vt:lpstr>
      <vt:lpstr>Phase 1: Unreliable Broadcast</vt:lpstr>
      <vt:lpstr>Phase 1: Unreliable Broadcast</vt:lpstr>
      <vt:lpstr>Phase 1: Unreliable Broadcast</vt:lpstr>
      <vt:lpstr>Phase 1: Unreliable Broadcast</vt:lpstr>
      <vt:lpstr>For each input …</vt:lpstr>
      <vt:lpstr>Phase 2: Failure Detection</vt:lpstr>
      <vt:lpstr>Failure Detection (Equality Checking)</vt:lpstr>
      <vt:lpstr>Failure Detection (Equality Checking)</vt:lpstr>
      <vt:lpstr>Checking with Undirected Spanning Trees</vt:lpstr>
      <vt:lpstr>Checking with Undirected Spanning Trees</vt:lpstr>
      <vt:lpstr>Shortcoming</vt:lpstr>
      <vt:lpstr>Failure Detection (Equality Checking)</vt:lpstr>
      <vt:lpstr>Shortcoming</vt:lpstr>
      <vt:lpstr>Phase 2: Failure Detection (Equality Checking)</vt:lpstr>
      <vt:lpstr>Local Coding</vt:lpstr>
      <vt:lpstr>PowerPoint Presentation</vt:lpstr>
      <vt:lpstr>Failure Detection with Local Coding</vt:lpstr>
      <vt:lpstr>Throughput Analysis</vt:lpstr>
      <vt:lpstr>Throughput Analysis</vt:lpstr>
      <vt:lpstr>Throughput Analysis</vt:lpstr>
      <vt:lpstr>Proof Sketch (1)</vt:lpstr>
      <vt:lpstr>Proof Sketch (2)</vt:lpstr>
      <vt:lpstr>Proof Sketch (3)</vt:lpstr>
      <vt:lpstr>Proof Sketch (4)</vt:lpstr>
      <vt:lpstr>So far … </vt:lpstr>
      <vt:lpstr>Summary</vt:lpstr>
      <vt:lpstr>Iterative Algorithms for Approximate Consensus</vt:lpstr>
      <vt:lpstr>Outline</vt:lpstr>
      <vt:lpstr>Average Consensus</vt:lpstr>
      <vt:lpstr>Centralized Solution</vt:lpstr>
      <vt:lpstr>Distributed Iterative Solution</vt:lpstr>
      <vt:lpstr>Distributed Iterative Solution</vt:lpstr>
      <vt:lpstr>PowerPoint Presentation</vt:lpstr>
      <vt:lpstr>PowerPoint Presentation</vt:lpstr>
      <vt:lpstr>PowerPoint Presentation</vt:lpstr>
      <vt:lpstr>Reliable Nodes &amp; Links</vt:lpstr>
      <vt:lpstr>Reliable Nodes &amp; Links</vt:lpstr>
      <vt:lpstr>PowerPoint Presentation</vt:lpstr>
      <vt:lpstr>An Implementation: Mass Transfer + Accumulation</vt:lpstr>
      <vt:lpstr>An Implementation: Mass Transfer + Accumulation</vt:lpstr>
      <vt:lpstr>Conservation of Mass</vt:lpstr>
      <vt:lpstr>Wireless Transmissions Unreliable</vt:lpstr>
      <vt:lpstr>Impact of Unreliability</vt:lpstr>
      <vt:lpstr>Conservation of Mass</vt:lpstr>
      <vt:lpstr>PowerPoint Presentation</vt:lpstr>
      <vt:lpstr>Solution 1</vt:lpstr>
      <vt:lpstr>Solution 2</vt:lpstr>
      <vt:lpstr>Convergence … if nodes intermittently connected</vt:lpstr>
      <vt:lpstr>Solution 1</vt:lpstr>
      <vt:lpstr>Solution 1</vt:lpstr>
      <vt:lpstr>Reality in Wireless Networks</vt:lpstr>
      <vt:lpstr>Reality in Wireless Networks</vt:lpstr>
      <vt:lpstr>Solution 2</vt:lpstr>
      <vt:lpstr>Solution Sketch</vt:lpstr>
      <vt:lpstr>Solution Sketch</vt:lpstr>
      <vt:lpstr>What Does That Do ?</vt:lpstr>
      <vt:lpstr>What Does That Do ?</vt:lpstr>
      <vt:lpstr>Dynamic Topology</vt:lpstr>
      <vt:lpstr>Dynamic Topology</vt:lpstr>
      <vt:lpstr>Dynamic Topology</vt:lpstr>
      <vt:lpstr>Does This Work ?</vt:lpstr>
      <vt:lpstr>Does This Work ?</vt:lpstr>
      <vt:lpstr>Why Doesn’t it Work ?</vt:lpstr>
      <vt:lpstr>Solution</vt:lpstr>
      <vt:lpstr>Solution</vt:lpstr>
      <vt:lpstr>Solution</vt:lpstr>
      <vt:lpstr>PowerPoint Presentation</vt:lpstr>
      <vt:lpstr>Byzantine Faults</vt:lpstr>
      <vt:lpstr>Iterative Consensus with Byzantine Failures</vt:lpstr>
      <vt:lpstr>PowerPoint Presentation</vt:lpstr>
      <vt:lpstr>Iterative Consensus</vt:lpstr>
      <vt:lpstr>Iteration at each node</vt:lpstr>
      <vt:lpstr>Iteration at each node</vt:lpstr>
      <vt:lpstr>Iteration at each node</vt:lpstr>
      <vt:lpstr>PowerPoint Presentation</vt:lpstr>
      <vt:lpstr>Necessary Condition</vt:lpstr>
      <vt:lpstr>Necessary Condition</vt:lpstr>
      <vt:lpstr>Necessary Condition</vt:lpstr>
      <vt:lpstr>Necessary Condition</vt:lpstr>
      <vt:lpstr>Necessary Condition</vt:lpstr>
      <vt:lpstr>Intuition … proof by contradiction</vt:lpstr>
      <vt:lpstr>L1’s Perspective … if F1,F2 faulty</vt:lpstr>
      <vt:lpstr>L1’s Perspective … if R1,R2 faulty</vt:lpstr>
      <vt:lpstr>L1’s Perspective … if R1,R2 faulty</vt:lpstr>
      <vt:lpstr>Equivalent Necessary Condition</vt:lpstr>
      <vt:lpstr>Equivalent Necessary Condition</vt:lpstr>
      <vt:lpstr>Sufficiency … previous algorithm works</vt:lpstr>
      <vt:lpstr>Sufficiency Proof</vt:lpstr>
      <vt:lpstr>Proof Outline</vt:lpstr>
      <vt:lpstr>Proof Outline</vt:lpstr>
      <vt:lpstr>Proof Outline</vt:lpstr>
      <vt:lpstr>Proof Outline</vt:lpstr>
      <vt:lpstr>Node i</vt:lpstr>
      <vt:lpstr>Node i</vt:lpstr>
      <vt:lpstr>Node i</vt:lpstr>
      <vt:lpstr>Node i</vt:lpstr>
      <vt:lpstr>Node i</vt:lpstr>
      <vt:lpstr>Node i</vt:lpstr>
      <vt:lpstr>PowerPoint Presentation</vt:lpstr>
      <vt:lpstr>Iterative Byzantine Consensus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TCP for Mobile and Wireless Hosts</dc:title>
  <dc:creator>Nitin</dc:creator>
  <cp:lastModifiedBy>Nitin</cp:lastModifiedBy>
  <cp:revision>4966</cp:revision>
  <cp:lastPrinted>2000-07-13T16:55:05Z</cp:lastPrinted>
  <dcterms:created xsi:type="dcterms:W3CDTF">1996-09-30T18:28:10Z</dcterms:created>
  <dcterms:modified xsi:type="dcterms:W3CDTF">2012-12-10T02:35:14Z</dcterms:modified>
</cp:coreProperties>
</file>