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1725" r:id="rId2"/>
    <p:sldId id="1868" r:id="rId3"/>
    <p:sldId id="2397" r:id="rId4"/>
    <p:sldId id="2398" r:id="rId5"/>
    <p:sldId id="2396" r:id="rId6"/>
    <p:sldId id="2305" r:id="rId7"/>
    <p:sldId id="2301" r:id="rId8"/>
    <p:sldId id="2407" r:id="rId9"/>
    <p:sldId id="2412" r:id="rId10"/>
    <p:sldId id="2413" r:id="rId11"/>
    <p:sldId id="2414" r:id="rId12"/>
    <p:sldId id="2410" r:id="rId13"/>
    <p:sldId id="2519" r:id="rId14"/>
    <p:sldId id="2419" r:id="rId15"/>
    <p:sldId id="2466" r:id="rId16"/>
    <p:sldId id="2422" r:id="rId17"/>
    <p:sldId id="2431" r:id="rId18"/>
    <p:sldId id="2423" r:id="rId19"/>
    <p:sldId id="2524" r:id="rId20"/>
    <p:sldId id="2432" r:id="rId21"/>
    <p:sldId id="2433" r:id="rId22"/>
    <p:sldId id="2439" r:id="rId23"/>
    <p:sldId id="2435" r:id="rId24"/>
    <p:sldId id="2437" r:id="rId25"/>
    <p:sldId id="2441" r:id="rId26"/>
    <p:sldId id="2442" r:id="rId27"/>
    <p:sldId id="2443" r:id="rId28"/>
    <p:sldId id="2472" r:id="rId29"/>
    <p:sldId id="2521" r:id="rId30"/>
    <p:sldId id="2525" r:id="rId31"/>
    <p:sldId id="2450" r:id="rId32"/>
    <p:sldId id="2520" r:id="rId33"/>
    <p:sldId id="2471" r:id="rId34"/>
    <p:sldId id="2449" r:id="rId35"/>
    <p:sldId id="2451" r:id="rId36"/>
    <p:sldId id="2454" r:id="rId37"/>
    <p:sldId id="2455" r:id="rId38"/>
    <p:sldId id="2452" r:id="rId39"/>
    <p:sldId id="2453" r:id="rId40"/>
    <p:sldId id="2464" r:id="rId41"/>
    <p:sldId id="2456" r:id="rId42"/>
    <p:sldId id="2474" r:id="rId43"/>
    <p:sldId id="2473" r:id="rId44"/>
    <p:sldId id="2462" r:id="rId45"/>
    <p:sldId id="2526" r:id="rId46"/>
    <p:sldId id="2465" r:id="rId47"/>
    <p:sldId id="2467" r:id="rId48"/>
    <p:sldId id="2503" r:id="rId49"/>
    <p:sldId id="2358" r:id="rId50"/>
    <p:sldId id="2469" r:id="rId51"/>
    <p:sldId id="2512" r:id="rId52"/>
    <p:sldId id="2511" r:id="rId53"/>
    <p:sldId id="2378" r:id="rId54"/>
    <p:sldId id="2388" r:id="rId55"/>
    <p:sldId id="2389" r:id="rId56"/>
    <p:sldId id="2385" r:id="rId57"/>
    <p:sldId id="2393" r:id="rId58"/>
    <p:sldId id="2494" r:id="rId59"/>
    <p:sldId id="2496" r:id="rId60"/>
    <p:sldId id="2497" r:id="rId61"/>
    <p:sldId id="2507" r:id="rId62"/>
    <p:sldId id="2514" r:id="rId63"/>
    <p:sldId id="2515" r:id="rId64"/>
    <p:sldId id="2516" r:id="rId65"/>
    <p:sldId id="2518" r:id="rId66"/>
    <p:sldId id="2498" r:id="rId67"/>
    <p:sldId id="2386" r:id="rId68"/>
    <p:sldId id="2380" r:id="rId69"/>
    <p:sldId id="2142" r:id="rId70"/>
    <p:sldId id="2513" r:id="rId71"/>
    <p:sldId id="2416" r:id="rId72"/>
    <p:sldId id="2417" r:id="rId73"/>
    <p:sldId id="2418" r:id="rId74"/>
    <p:sldId id="2527" r:id="rId75"/>
    <p:sldId id="2528" r:id="rId76"/>
    <p:sldId id="2529" r:id="rId77"/>
    <p:sldId id="2530" r:id="rId78"/>
    <p:sldId id="2531" r:id="rId79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07"/>
    <a:srgbClr val="FAFC55"/>
    <a:srgbClr val="BAFFAC"/>
    <a:srgbClr val="951202"/>
    <a:srgbClr val="A8CCF6"/>
    <a:srgbClr val="B5FCC4"/>
    <a:srgbClr val="8EBAD9"/>
    <a:srgbClr val="8A0000"/>
    <a:srgbClr val="EBED9D"/>
    <a:srgbClr val="FFB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4" autoAdjust="0"/>
    <p:restoredTop sz="50051" autoAdjust="0"/>
  </p:normalViewPr>
  <p:slideViewPr>
    <p:cSldViewPr snapToGrid="0">
      <p:cViewPr>
        <p:scale>
          <a:sx n="94" d="100"/>
          <a:sy n="94" d="100"/>
        </p:scale>
        <p:origin x="1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28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Other examples may be: resource allocation (which is similar to robotic rendezvous problems), large-scale distributed machine learning, where data are generated at different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10AB-F7C4-47F6-A8F0-EB6550ED78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Other examples may be: resource allocation (which is similar to robotic rendezvous problems), large-scale distributed machine learning, where data are generated at different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10AB-F7C4-47F6-A8F0-EB6550ED784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3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0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2.png"/><Relationship Id="rId12" Type="http://schemas.openxmlformats.org/officeDocument/2006/relationships/image" Target="../media/image160.png"/><Relationship Id="rId13" Type="http://schemas.openxmlformats.org/officeDocument/2006/relationships/image" Target="../media/image17.png"/><Relationship Id="rId14" Type="http://schemas.openxmlformats.org/officeDocument/2006/relationships/image" Target="../media/image70.png"/><Relationship Id="rId15" Type="http://schemas.openxmlformats.org/officeDocument/2006/relationships/image" Target="../media/image5.emf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2.png"/><Relationship Id="rId10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37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37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4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4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4" Type="http://schemas.openxmlformats.org/officeDocument/2006/relationships/image" Target="../media/image470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4" Type="http://schemas.openxmlformats.org/officeDocument/2006/relationships/image" Target="../media/image470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4" Type="http://schemas.openxmlformats.org/officeDocument/2006/relationships/image" Target="../media/image470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10" Type="http://schemas.openxmlformats.org/officeDocument/2006/relationships/image" Target="../media/image30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2.png"/><Relationship Id="rId12" Type="http://schemas.openxmlformats.org/officeDocument/2006/relationships/image" Target="../media/image160.png"/><Relationship Id="rId13" Type="http://schemas.openxmlformats.org/officeDocument/2006/relationships/image" Target="../media/image17.png"/><Relationship Id="rId14" Type="http://schemas.openxmlformats.org/officeDocument/2006/relationships/image" Target="../media/image70.png"/><Relationship Id="rId15" Type="http://schemas.openxmlformats.org/officeDocument/2006/relationships/image" Target="../media/image5.emf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2.png"/><Relationship Id="rId10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0.png"/><Relationship Id="rId5" Type="http://schemas.openxmlformats.org/officeDocument/2006/relationships/image" Target="../media/image8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2.png"/><Relationship Id="rId12" Type="http://schemas.openxmlformats.org/officeDocument/2006/relationships/image" Target="../media/image160.png"/><Relationship Id="rId13" Type="http://schemas.openxmlformats.org/officeDocument/2006/relationships/image" Target="../media/image17.png"/><Relationship Id="rId14" Type="http://schemas.openxmlformats.org/officeDocument/2006/relationships/image" Target="../media/image70.png"/><Relationship Id="rId1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2.png"/><Relationship Id="rId10" Type="http://schemas.openxmlformats.org/officeDocument/2006/relationships/image" Target="../media/image1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2.png"/><Relationship Id="rId12" Type="http://schemas.openxmlformats.org/officeDocument/2006/relationships/image" Target="../media/image160.png"/><Relationship Id="rId13" Type="http://schemas.openxmlformats.org/officeDocument/2006/relationships/image" Target="../media/image17.png"/><Relationship Id="rId14" Type="http://schemas.openxmlformats.org/officeDocument/2006/relationships/image" Target="../media/image70.png"/><Relationship Id="rId15" Type="http://schemas.openxmlformats.org/officeDocument/2006/relationships/image" Target="../media/image5.emf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2.png"/><Relationship Id="rId10" Type="http://schemas.openxmlformats.org/officeDocument/2006/relationships/image" Target="../media/image1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8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5" Type="http://schemas.openxmlformats.org/officeDocument/2006/relationships/image" Target="../media/image8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5.emf"/><Relationship Id="rId11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55282"/>
            <a:ext cx="7772400" cy="1470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Privacy and Fault-Tolerance</a:t>
            </a:r>
            <a:br>
              <a:rPr lang="en-US" dirty="0" smtClean="0"/>
            </a:br>
            <a:r>
              <a:rPr lang="en-US" smtClean="0"/>
              <a:t>in Distributed </a:t>
            </a:r>
            <a:r>
              <a:rPr lang="en-US" dirty="0" smtClean="0"/>
              <a:t>Optimization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Nitin Vaidya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University of Illinois at Urbana-Champaign</a:t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chemeClr val="bg2"/>
              </a:solidFill>
            </a:endParaRP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88326" y="2572513"/>
            <a:ext cx="4229333" cy="254539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Client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 smtClean="0"/>
                  <a:t>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 iteration k+1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Client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dirty="0" smtClean="0"/>
                  <a:t>Download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from server</a:t>
                </a:r>
                <a:endParaRPr lang="en-US" dirty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pload </a:t>
                </a:r>
                <a:r>
                  <a:rPr lang="en-US" dirty="0"/>
                  <a:t>gradient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 rotWithShape="0">
                <a:blip r:embed="rId2"/>
                <a:stretch>
                  <a:fillRect l="-1159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60430" y="2755549"/>
                <a:ext cx="126791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0" y="2755549"/>
                <a:ext cx="126791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14507" y="1622990"/>
                <a:ext cx="660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07" y="1622990"/>
                <a:ext cx="66056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805268" y="214621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09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628649" y="5131557"/>
            <a:ext cx="6495481" cy="15421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28650" y="5196956"/>
            <a:ext cx="6495481" cy="15421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Client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 smtClean="0"/>
                  <a:t>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 iteration k+1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Client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dirty="0" smtClean="0"/>
                  <a:t>Download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from server</a:t>
                </a:r>
                <a:endParaRPr lang="en-US" dirty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pload </a:t>
                </a:r>
                <a:r>
                  <a:rPr lang="en-US" dirty="0"/>
                  <a:t>gradient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Server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⟵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 rotWithShape="0">
                <a:blip r:embed="rId2"/>
                <a:stretch>
                  <a:fillRect l="-1159" t="-1221" b="-2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0430" y="2755549"/>
                <a:ext cx="126791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0" y="2755549"/>
                <a:ext cx="126791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805268" y="214621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12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Stochastic</a:t>
            </a:r>
          </a:p>
          <a:p>
            <a:endParaRPr lang="en-US" dirty="0"/>
          </a:p>
          <a:p>
            <a:r>
              <a:rPr lang="en-US" dirty="0" smtClean="0"/>
              <a:t>Asynchronous</a:t>
            </a:r>
          </a:p>
          <a:p>
            <a:endParaRPr lang="en-US" dirty="0"/>
          </a:p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>
              <a:latin typeface="Times" charset="0"/>
              <a:ea typeface="Times" charset="0"/>
              <a:cs typeface="Times" charset="0"/>
            </a:endParaRPr>
          </a:p>
          <a:p>
            <a:pPr lvl="8"/>
            <a:endParaRPr lang="en-US" dirty="0" smtClean="0"/>
          </a:p>
          <a:p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82" y="2399443"/>
            <a:ext cx="3083824" cy="31108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3793" y="2056785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04" y="2056784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2860" y="5328053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8421" y="5323714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6603" y="2897344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7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maintains local estimate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r>
              <a:rPr lang="en-US" dirty="0" smtClean="0"/>
              <a:t>Consensus step with neighbors</a:t>
            </a:r>
          </a:p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00B050"/>
                </a:solidFill>
              </a:rPr>
              <a:t>own gradient </a:t>
            </a:r>
            <a:r>
              <a:rPr lang="en-US" dirty="0" smtClean="0"/>
              <a:t>to own estimate</a:t>
            </a:r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0032" y="4836786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46904" y="3225225"/>
                <a:ext cx="513204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04" y="3225225"/>
                <a:ext cx="5132046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5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811324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4010033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570374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Optimization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8985" y="3811324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308800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9" name="Oval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Oval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val 44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5" name="Oval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8" name="Oval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TextBox 61"/>
            <p:cNvSpPr txBox="1"/>
            <p:nvPr/>
          </p:nvSpPr>
          <p:spPr>
            <a:xfrm>
              <a:off x="3392741" y="5526706"/>
              <a:ext cx="2239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latin typeface="Helvetica" charset="0"/>
                  <a:ea typeface="Helvetica" charset="0"/>
                  <a:cs typeface="Helvetica" charset="0"/>
                </a:rPr>
                <a:t>Fault-tolerance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50577" y="3811324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85644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Oval 50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2" name="Oval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val 55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" name="Oval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Oval 56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7" name="Oval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0" name="Oval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Privacy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3250577" y="1487410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50577" y="1555844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70" name="Rectangle 6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280"/>
            <a:ext cx="7886700" cy="3993803"/>
          </a:xfrm>
        </p:spPr>
        <p:txBody>
          <a:bodyPr>
            <a:noAutofit/>
          </a:bodyPr>
          <a:lstStyle/>
          <a:p>
            <a:pPr lvl="1"/>
            <a:endParaRPr lang="en-US" sz="1800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9930" y="94628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9676" y="1691021"/>
                <a:ext cx="126791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76" y="1691021"/>
                <a:ext cx="12679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6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02" y="3667368"/>
            <a:ext cx="7396011" cy="107612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l"/>
            <a:r>
              <a:rPr lang="en-US" sz="2400" smtClean="0">
                <a:solidFill>
                  <a:schemeClr val="bg1"/>
                </a:solidFill>
              </a:rPr>
              <a:t> Server </a:t>
            </a:r>
            <a:r>
              <a:rPr lang="en-US" sz="2400" dirty="0" smtClean="0">
                <a:solidFill>
                  <a:schemeClr val="bg1"/>
                </a:solidFill>
              </a:rPr>
              <a:t>observes gradients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  privacy compromised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280"/>
            <a:ext cx="7886700" cy="3993803"/>
          </a:xfrm>
        </p:spPr>
        <p:txBody>
          <a:bodyPr>
            <a:noAutofit/>
          </a:bodyPr>
          <a:lstStyle/>
          <a:p>
            <a:pPr lvl="1"/>
            <a:endParaRPr lang="en-US" sz="1800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9930" y="94628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9676" y="1691021"/>
                <a:ext cx="126791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76" y="1691021"/>
                <a:ext cx="12679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6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280"/>
            <a:ext cx="7886700" cy="3993803"/>
          </a:xfrm>
        </p:spPr>
        <p:txBody>
          <a:bodyPr>
            <a:noAutofit/>
          </a:bodyPr>
          <a:lstStyle/>
          <a:p>
            <a:pPr lvl="1"/>
            <a:endParaRPr lang="en-US" sz="1800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9930" y="94628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904701" y="5331484"/>
            <a:ext cx="7396011" cy="1076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Achieve privacy and yet collaboratively optimize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9676" y="1691021"/>
                <a:ext cx="126791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76" y="1691021"/>
                <a:ext cx="12679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6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904702" y="3667368"/>
            <a:ext cx="7396011" cy="1076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</a:rPr>
              <a:t> Server observes gradients  </a:t>
            </a:r>
            <a:r>
              <a:rPr lang="en-US" sz="2400" kern="0" smtClean="0">
                <a:solidFill>
                  <a:schemeClr val="bg1"/>
                </a:solidFill>
                <a:sym typeface="Wingdings"/>
              </a:rPr>
              <a:t>  privacy compromised</a:t>
            </a:r>
            <a:endParaRPr 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Cryptographic methods (homomorphic encryption)</a:t>
            </a:r>
          </a:p>
          <a:p>
            <a:endParaRPr lang="en-US" dirty="0"/>
          </a:p>
          <a:p>
            <a:r>
              <a:rPr lang="en-US" dirty="0" smtClean="0"/>
              <a:t>Function transformation</a:t>
            </a:r>
          </a:p>
          <a:p>
            <a:endParaRPr lang="en-US" dirty="0"/>
          </a:p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28800" y="2197399"/>
            <a:ext cx="2743200" cy="3191932"/>
            <a:chOff x="4904460" y="2271484"/>
            <a:chExt cx="2743200" cy="31919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77025" y="2271484"/>
              <a:ext cx="2119976" cy="297192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4904460" y="4402356"/>
              <a:ext cx="2743200" cy="106106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9" name="Picture 8" descr="nsf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69" y="5125018"/>
            <a:ext cx="1429592" cy="14382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77938" y="4470393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Shripad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Gade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8120" y="448586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Lili Su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431" y="2197399"/>
            <a:ext cx="2119976" cy="2119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88986" y="2119987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46605" y="2864728"/>
                <a:ext cx="1953548" cy="4531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𝜺</m:t>
                      </m:r>
                      <m:r>
                        <a:rPr lang="en-US" b="1" i="1" baseline="-2500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𝒌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05" y="2864728"/>
                <a:ext cx="1953548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88986" y="2119987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46605" y="2864728"/>
                <a:ext cx="1953548" cy="4531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𝜺</m:t>
                      </m:r>
                      <m:r>
                        <a:rPr lang="en-US" b="1" i="1" baseline="-2500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𝒌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05" y="2864728"/>
                <a:ext cx="1953548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8159" y="5017841"/>
            <a:ext cx="5832752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Trade-off privacy with accuracy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Motivated by secret sharing</a:t>
            </a:r>
          </a:p>
          <a:p>
            <a:endParaRPr lang="en-US" kern="0" dirty="0" smtClean="0"/>
          </a:p>
          <a:p>
            <a:endParaRPr lang="en-US" kern="0" dirty="0" smtClean="0">
              <a:solidFill>
                <a:srgbClr val="00B050"/>
              </a:solidFill>
            </a:endParaRPr>
          </a:p>
          <a:p>
            <a:r>
              <a:rPr lang="en-US" kern="0" dirty="0" smtClean="0">
                <a:solidFill>
                  <a:srgbClr val="00B050"/>
                </a:solidFill>
              </a:rPr>
              <a:t>Exploit diversity</a:t>
            </a:r>
            <a:r>
              <a:rPr lang="en-US" kern="0" dirty="0"/>
              <a:t> </a:t>
            </a:r>
            <a:r>
              <a:rPr lang="en-US" kern="0" dirty="0" smtClean="0"/>
              <a:t> </a:t>
            </a:r>
            <a:r>
              <a:rPr lang="is-IS" kern="0" dirty="0" smtClean="0"/>
              <a:t>…  </a:t>
            </a:r>
            <a:r>
              <a:rPr lang="en-US" kern="0" dirty="0" smtClean="0"/>
              <a:t>Multiple</a:t>
            </a:r>
            <a:r>
              <a:rPr lang="en-US" kern="0" dirty="0" smtClean="0">
                <a:solidFill>
                  <a:srgbClr val="C00000"/>
                </a:solidFill>
              </a:rPr>
              <a:t> servers </a:t>
            </a:r>
            <a:r>
              <a:rPr lang="en-US" kern="0" dirty="0" smtClean="0"/>
              <a:t>/</a:t>
            </a:r>
            <a:r>
              <a:rPr lang="en-US" kern="0" dirty="0" smtClean="0">
                <a:solidFill>
                  <a:srgbClr val="C00000"/>
                </a:solidFill>
              </a:rPr>
              <a:t> neighbors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184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51881" y="2434653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9" idx="2"/>
            <a:endCxn id="11" idx="1"/>
          </p:cNvCxnSpPr>
          <p:nvPr/>
        </p:nvCxnSpPr>
        <p:spPr bwMode="auto">
          <a:xfrm>
            <a:off x="2814100" y="2434653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1974762" y="1910796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2554526" y="3415839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4526" y="3415839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3996778" y="3417916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6778" y="3417916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5308410" y="1897148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653437" y="2159076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5454610" y="3410274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4610" y="3410274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12" idx="2"/>
            <a:endCxn id="11" idx="7"/>
          </p:cNvCxnSpPr>
          <p:nvPr/>
        </p:nvCxnSpPr>
        <p:spPr bwMode="auto">
          <a:xfrm flipH="1">
            <a:off x="4660929" y="2421005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889370" y="2434653"/>
            <a:ext cx="7297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14" idx="1"/>
          </p:cNvCxnSpPr>
          <p:nvPr/>
        </p:nvCxnSpPr>
        <p:spPr bwMode="auto">
          <a:xfrm>
            <a:off x="3332627" y="2434653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10" idx="7"/>
          </p:cNvCxnSpPr>
          <p:nvPr/>
        </p:nvCxnSpPr>
        <p:spPr bwMode="auto">
          <a:xfrm flipH="1">
            <a:off x="3218677" y="2434653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itle 1"/>
          <p:cNvSpPr txBox="1">
            <a:spLocks/>
          </p:cNvSpPr>
          <p:nvPr/>
        </p:nvSpPr>
        <p:spPr bwMode="auto">
          <a:xfrm>
            <a:off x="774729" y="46331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Privacy if </a:t>
            </a:r>
            <a:r>
              <a:rPr lang="en-US" kern="0" dirty="0" smtClean="0">
                <a:solidFill>
                  <a:srgbClr val="FF0000"/>
                </a:solidFill>
              </a:rPr>
              <a:t>subset of servers</a:t>
            </a:r>
            <a:r>
              <a:rPr lang="en-US" kern="0" dirty="0" smtClean="0">
                <a:solidFill>
                  <a:schemeClr val="tx1"/>
                </a:solidFill>
              </a:rPr>
              <a:t> adversarial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36128" y="2448428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720137" y="46331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Privacy if </a:t>
            </a:r>
            <a:r>
              <a:rPr lang="en-US" kern="0" dirty="0" smtClean="0">
                <a:solidFill>
                  <a:srgbClr val="FF0000"/>
                </a:solidFill>
              </a:rPr>
              <a:t>subset of neighbors</a:t>
            </a:r>
            <a:r>
              <a:rPr lang="en-US" kern="0" dirty="0" smtClean="0">
                <a:solidFill>
                  <a:schemeClr val="tx1"/>
                </a:solidFill>
              </a:rPr>
              <a:t> adversarial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</a:t>
            </a:r>
            <a:r>
              <a:rPr lang="is-IS" dirty="0" smtClean="0"/>
              <a:t>tructured </a:t>
            </a:r>
            <a:r>
              <a:rPr lang="is-IS" dirty="0"/>
              <a:t>noise </a:t>
            </a:r>
            <a:r>
              <a:rPr lang="is-IS" dirty="0" smtClean="0"/>
              <a:t>that</a:t>
            </a:r>
            <a:br>
              <a:rPr lang="is-IS" dirty="0" smtClean="0"/>
            </a:br>
            <a:r>
              <a:rPr lang="is-IS" i="1" dirty="0">
                <a:solidFill>
                  <a:srgbClr val="C00000"/>
                </a:solidFill>
              </a:rPr>
              <a:t/>
            </a:r>
            <a:br>
              <a:rPr lang="is-IS" i="1" dirty="0">
                <a:solidFill>
                  <a:srgbClr val="C00000"/>
                </a:solidFill>
              </a:rPr>
            </a:br>
            <a:r>
              <a:rPr lang="is-IS" i="1" dirty="0" smtClean="0">
                <a:solidFill>
                  <a:srgbClr val="C00000"/>
                </a:solidFill>
              </a:rPr>
              <a:t>	“cancels” </a:t>
            </a:r>
            <a:r>
              <a:rPr lang="is-IS" dirty="0" smtClean="0">
                <a:solidFill>
                  <a:srgbClr val="C00000"/>
                </a:solidFill>
              </a:rPr>
              <a:t>over servers</a:t>
            </a:r>
            <a:r>
              <a:rPr lang="is-IS" dirty="0" smtClean="0"/>
              <a:t>/</a:t>
            </a:r>
            <a:r>
              <a:rPr lang="is-IS" dirty="0" smtClean="0">
                <a:solidFill>
                  <a:srgbClr val="C00000"/>
                </a:solidFill>
              </a:rPr>
              <a:t>neighbors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38233" y="3035157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2" idx="2"/>
            <a:endCxn id="14" idx="1"/>
          </p:cNvCxnSpPr>
          <p:nvPr/>
        </p:nvCxnSpPr>
        <p:spPr bwMode="auto">
          <a:xfrm>
            <a:off x="2800452" y="3035157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15" idx="2"/>
            <a:endCxn id="14" idx="7"/>
          </p:cNvCxnSpPr>
          <p:nvPr/>
        </p:nvCxnSpPr>
        <p:spPr bwMode="auto">
          <a:xfrm flipH="1">
            <a:off x="4647281" y="3021509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875722" y="3035157"/>
            <a:ext cx="7297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18979" y="3035157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13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5" name="Straight Connector 4"/>
          <p:cNvCxnSpPr>
            <a:endCxn id="8" idx="0"/>
          </p:cNvCxnSpPr>
          <p:nvPr/>
        </p:nvCxnSpPr>
        <p:spPr bwMode="auto">
          <a:xfrm>
            <a:off x="2238233" y="3035157"/>
            <a:ext cx="531291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00452" y="3035157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9" y="4016343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9" y="4016343"/>
                <a:ext cx="457290" cy="682930"/>
              </a:xfrm>
              <a:prstGeom prst="ellipse">
                <a:avLst/>
              </a:prstGeom>
              <a:blipFill rotWithShape="0">
                <a:blip r:embed="rId2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5" idx="2"/>
          </p:cNvCxnSpPr>
          <p:nvPr/>
        </p:nvCxnSpPr>
        <p:spPr bwMode="auto">
          <a:xfrm flipH="1">
            <a:off x="4647281" y="3021509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18979" y="3035157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13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3022094" y="4031254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2094" y="4031254"/>
                <a:ext cx="457290" cy="682930"/>
              </a:xfrm>
              <a:prstGeom prst="ellipse">
                <a:avLst/>
              </a:prstGeom>
              <a:blipFill rotWithShape="0">
                <a:blip r:embed="rId3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 bwMode="auto">
              <a:xfrm>
                <a:off x="3851372" y="4061116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372" y="4061116"/>
                <a:ext cx="457290" cy="679593"/>
              </a:xfrm>
              <a:prstGeom prst="ellipse">
                <a:avLst/>
              </a:prstGeom>
              <a:blipFill rotWithShape="0">
                <a:blip r:embed="rId5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4332587" y="4076027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87" y="4076027"/>
                <a:ext cx="457290" cy="679593"/>
              </a:xfrm>
              <a:prstGeom prst="ellipse">
                <a:avLst/>
              </a:prstGeom>
              <a:blipFill rotWithShape="0">
                <a:blip r:embed="rId6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357595" y="4073195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7595" y="4073195"/>
                <a:ext cx="457290" cy="682930"/>
              </a:xfrm>
              <a:prstGeom prst="ellipse">
                <a:avLst/>
              </a:prstGeom>
              <a:blipFill rotWithShape="0">
                <a:blip r:embed="rId7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5838810" y="4088106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8810" y="4088106"/>
                <a:ext cx="457290" cy="682930"/>
              </a:xfrm>
              <a:prstGeom prst="ellipse">
                <a:avLst/>
              </a:prstGeom>
              <a:blipFill rotWithShape="0">
                <a:blip r:embed="rId8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Connector 212"/>
          <p:cNvCxnSpPr/>
          <p:nvPr/>
        </p:nvCxnSpPr>
        <p:spPr bwMode="auto">
          <a:xfrm flipH="1">
            <a:off x="6105113" y="3021509"/>
            <a:ext cx="498732" cy="10665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91238"/>
            <a:ext cx="220605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Each client</a:t>
            </a:r>
            <a:br>
              <a:rPr lang="en-US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simulates</a:t>
            </a:r>
            <a:br>
              <a:rPr lang="en-US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multiple clients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5" name="Straight Connector 4"/>
          <p:cNvCxnSpPr>
            <a:endCxn id="8" idx="0"/>
          </p:cNvCxnSpPr>
          <p:nvPr/>
        </p:nvCxnSpPr>
        <p:spPr bwMode="auto">
          <a:xfrm>
            <a:off x="2238233" y="3035157"/>
            <a:ext cx="531291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00452" y="3035157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9" y="4016343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9" y="4016343"/>
                <a:ext cx="457290" cy="682930"/>
              </a:xfrm>
              <a:prstGeom prst="ellipse">
                <a:avLst/>
              </a:prstGeom>
              <a:blipFill rotWithShape="0">
                <a:blip r:embed="rId2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5" idx="2"/>
          </p:cNvCxnSpPr>
          <p:nvPr/>
        </p:nvCxnSpPr>
        <p:spPr bwMode="auto">
          <a:xfrm flipH="1">
            <a:off x="4647281" y="3021509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18979" y="3035157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13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3022094" y="4031254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2094" y="4031254"/>
                <a:ext cx="457290" cy="682930"/>
              </a:xfrm>
              <a:prstGeom prst="ellipse">
                <a:avLst/>
              </a:prstGeom>
              <a:blipFill rotWithShape="0">
                <a:blip r:embed="rId3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4942022"/>
                <a:ext cx="4038926" cy="7533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Helvetica" charset="0"/>
                    <a:ea typeface="Helvetica" charset="0"/>
                    <a:cs typeface="Helvetica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eqArr>
                          <m:eqArrPr>
                            <m:ctrlPr>
                              <a:rPr lang="en-US" sz="2800" i="1" smtClean="0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  <m:t>2 </m:t>
                            </m:r>
                          </m:e>
                          <m:e/>
                        </m:eqAr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eqArr>
                          <m:eqArrPr>
                            <m:ctrlPr>
                              <a:rPr lang="en-US" sz="2800" i="1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e>
                          <m:e/>
                        </m:eqAr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2022"/>
                <a:ext cx="4038926" cy="753348"/>
              </a:xfrm>
              <a:prstGeom prst="rect">
                <a:avLst/>
              </a:prstGeom>
              <a:blipFill rotWithShape="0">
                <a:blip r:embed="rId4"/>
                <a:stretch>
                  <a:fillRect t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 bwMode="auto">
              <a:xfrm>
                <a:off x="3851372" y="4061116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372" y="4061116"/>
                <a:ext cx="457290" cy="679593"/>
              </a:xfrm>
              <a:prstGeom prst="ellipse">
                <a:avLst/>
              </a:prstGeom>
              <a:blipFill rotWithShape="0">
                <a:blip r:embed="rId5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4332587" y="4076027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87" y="4076027"/>
                <a:ext cx="457290" cy="679593"/>
              </a:xfrm>
              <a:prstGeom prst="ellipse">
                <a:avLst/>
              </a:prstGeom>
              <a:blipFill rotWithShape="0">
                <a:blip r:embed="rId6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357595" y="4073195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7595" y="4073195"/>
                <a:ext cx="457290" cy="682930"/>
              </a:xfrm>
              <a:prstGeom prst="ellipse">
                <a:avLst/>
              </a:prstGeom>
              <a:blipFill rotWithShape="0">
                <a:blip r:embed="rId7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5838810" y="4088106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8810" y="4088106"/>
                <a:ext cx="457290" cy="682930"/>
              </a:xfrm>
              <a:prstGeom prst="ellipse">
                <a:avLst/>
              </a:prstGeom>
              <a:blipFill rotWithShape="0">
                <a:blip r:embed="rId8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Connector 212"/>
          <p:cNvCxnSpPr/>
          <p:nvPr/>
        </p:nvCxnSpPr>
        <p:spPr bwMode="auto">
          <a:xfrm flipH="1">
            <a:off x="6105113" y="3021509"/>
            <a:ext cx="498732" cy="10665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2464" y="5915490"/>
                <a:ext cx="4802341" cy="5579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Helvetica" charset="0"/>
                    <a:ea typeface="Helvetica" charset="0"/>
                    <a:cs typeface="Helvetica" charset="0"/>
                  </a:rPr>
                  <a:t> not necessarily convex</a:t>
                </a:r>
                <a:endParaRPr lang="en-US" sz="2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64" y="5915490"/>
                <a:ext cx="4802341" cy="557910"/>
              </a:xfrm>
              <a:prstGeom prst="rect">
                <a:avLst/>
              </a:prstGeom>
              <a:blipFill rotWithShape="0">
                <a:blip r:embed="rId9"/>
                <a:stretch>
                  <a:fillRect t="-11957" r="-203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37601"/>
                <a:ext cx="8092269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Each server maintains an estimate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Client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dirty="0" smtClean="0"/>
                  <a:t>Download estimates from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corresponding</a:t>
                </a:r>
                <a:r>
                  <a:rPr lang="en-US" dirty="0" smtClean="0"/>
                  <a:t> server</a:t>
                </a:r>
                <a:endParaRPr lang="en-US" dirty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pload gradient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sz="1800" dirty="0"/>
              </a:p>
              <a:p>
                <a:r>
                  <a:rPr lang="en-US" dirty="0" smtClean="0"/>
                  <a:t>Each server updates estimate using received gradients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37601"/>
                <a:ext cx="8092269" cy="3993803"/>
              </a:xfrm>
              <a:blipFill rotWithShape="0">
                <a:blip r:embed="rId2"/>
                <a:stretch>
                  <a:fillRect l="-1130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2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3236929" y="2374513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36929" y="2442947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70" name="Rectangle 6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77672" y="5431404"/>
            <a:ext cx="8243246" cy="10922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37601"/>
                <a:ext cx="8092269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Each server maintains an estimate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Client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dirty="0" smtClean="0"/>
                  <a:t>Download estimates from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corresponding</a:t>
                </a:r>
                <a:r>
                  <a:rPr lang="en-US" dirty="0" smtClean="0"/>
                  <a:t> server</a:t>
                </a:r>
                <a:endParaRPr lang="en-US" dirty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pload </a:t>
                </a:r>
                <a:r>
                  <a:rPr lang="en-US" dirty="0"/>
                  <a:t>gradient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sz="1800" dirty="0"/>
              </a:p>
              <a:p>
                <a:r>
                  <a:rPr lang="en-US" dirty="0" smtClean="0"/>
                  <a:t>Each server updates estimate using received gradients</a:t>
                </a:r>
              </a:p>
              <a:p>
                <a:endParaRPr lang="en-US" dirty="0"/>
              </a:p>
              <a:p>
                <a:r>
                  <a:rPr lang="en-US" dirty="0" smtClean="0"/>
                  <a:t>Servers periodically exchange estimates to perform a consensus step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37601"/>
                <a:ext cx="8092269" cy="3993803"/>
              </a:xfrm>
              <a:blipFill rotWithShape="0">
                <a:blip r:embed="rId2"/>
                <a:stretch>
                  <a:fillRect l="-1130" t="-1221" b="-2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 suitable assumptions, servers eventually reach consensus 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137683" y="2770302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37683" y="2838736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7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cxnSp>
        <p:nvCxnSpPr>
          <p:cNvPr id="5" name="Straight Connector 4"/>
          <p:cNvCxnSpPr>
            <a:endCxn id="14" idx="0"/>
          </p:cNvCxnSpPr>
          <p:nvPr/>
        </p:nvCxnSpPr>
        <p:spPr bwMode="auto">
          <a:xfrm>
            <a:off x="2238233" y="2516541"/>
            <a:ext cx="531291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00452" y="2516541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1992684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9" y="3497727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9" y="3497727"/>
                <a:ext cx="457290" cy="682930"/>
              </a:xfrm>
              <a:prstGeom prst="ellipse">
                <a:avLst/>
              </a:prstGeom>
              <a:blipFill rotWithShape="0">
                <a:blip r:embed="rId3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 bwMode="auto">
          <a:xfrm>
            <a:off x="5294762" y="1979036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639789" y="2240964"/>
            <a:ext cx="1654974" cy="1364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647281" y="2502893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318979" y="2516541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endCxn id="19" idx="7"/>
          </p:cNvCxnSpPr>
          <p:nvPr/>
        </p:nvCxnSpPr>
        <p:spPr bwMode="auto">
          <a:xfrm flipH="1">
            <a:off x="3205029" y="2516541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3022094" y="3512638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2094" y="3512638"/>
                <a:ext cx="457290" cy="682930"/>
              </a:xfrm>
              <a:prstGeom prst="ellipse">
                <a:avLst/>
              </a:prstGeom>
              <a:blipFill rotWithShape="0">
                <a:blip r:embed="rId4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851372" y="3542500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372" y="3542500"/>
                <a:ext cx="457290" cy="679593"/>
              </a:xfrm>
              <a:prstGeom prst="ellipse">
                <a:avLst/>
              </a:prstGeom>
              <a:blipFill rotWithShape="0">
                <a:blip r:embed="rId5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332587" y="3557411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87" y="3557411"/>
                <a:ext cx="457290" cy="679593"/>
              </a:xfrm>
              <a:prstGeom prst="ellipse">
                <a:avLst/>
              </a:prstGeom>
              <a:blipFill rotWithShape="0">
                <a:blip r:embed="rId6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5357595" y="3554579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7595" y="3554579"/>
                <a:ext cx="457290" cy="682930"/>
              </a:xfrm>
              <a:prstGeom prst="ellipse">
                <a:avLst/>
              </a:prstGeom>
              <a:blipFill rotWithShape="0">
                <a:blip r:embed="rId7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5838810" y="3569490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8810" y="3569490"/>
                <a:ext cx="457290" cy="682930"/>
              </a:xfrm>
              <a:prstGeom prst="ellipse">
                <a:avLst/>
              </a:prstGeom>
              <a:blipFill rotWithShape="0">
                <a:blip r:embed="rId8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H="1">
            <a:off x="6105113" y="2502893"/>
            <a:ext cx="498732" cy="10665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663" y="1394839"/>
                <a:ext cx="2077300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31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3" y="1394839"/>
                <a:ext cx="2077300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44967" y="1394839"/>
                <a:ext cx="208557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67" y="1394839"/>
                <a:ext cx="2085571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2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>
                  <a:latin typeface="Helvetica" charset="0"/>
                  <a:ea typeface="Helvetica" charset="0"/>
                  <a:cs typeface="Helvetica" charset="0"/>
                </a:endParaRPr>
              </a:p>
              <a:p>
                <a:r>
                  <a:rPr lang="en-US" dirty="0" smtClean="0">
                    <a:latin typeface="Helvetica" charset="0"/>
                    <a:ea typeface="Helvetica" charset="0"/>
                    <a:cs typeface="Helvetica" charset="0"/>
                  </a:rPr>
                  <a:t>Server 1 may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11</m:t>
                        </m:r>
                      </m:sub>
                    </m:sSub>
                    <m:r>
                      <a:rPr lang="en-US">
                        <a:solidFill>
                          <a:srgbClr val="007E07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007E07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21</m:t>
                        </m:r>
                      </m:sub>
                    </m:sSub>
                    <m:r>
                      <a:rPr lang="en-US" i="1">
                        <a:solidFill>
                          <a:srgbClr val="007E07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7E07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US" dirty="0" smtClean="0">
                    <a:latin typeface="Helvetica" charset="0"/>
                    <a:ea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dirty="0" smtClean="0">
                    <a:latin typeface="Helvetica" charset="0"/>
                    <a:ea typeface="Helvetica" charset="0"/>
                    <a:cs typeface="Helvetica" charset="0"/>
                  </a:rPr>
                  <a:t>  </a:t>
                </a: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r>
                  <a:rPr lang="en-US" dirty="0" smtClean="0">
                    <a:latin typeface="Helvetica" charset="0"/>
                    <a:ea typeface="Helvetica" charset="0"/>
                    <a:cs typeface="Helvetica" charset="0"/>
                  </a:rPr>
                  <a:t>Not sufficient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"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5" name="Straight Connector 4"/>
          <p:cNvCxnSpPr>
            <a:endCxn id="14" idx="0"/>
          </p:cNvCxnSpPr>
          <p:nvPr/>
        </p:nvCxnSpPr>
        <p:spPr bwMode="auto">
          <a:xfrm>
            <a:off x="2238233" y="2516541"/>
            <a:ext cx="531291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00452" y="2516541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1992684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9" y="3497727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9" y="3497727"/>
                <a:ext cx="457290" cy="682930"/>
              </a:xfrm>
              <a:prstGeom prst="ellipse">
                <a:avLst/>
              </a:prstGeom>
              <a:blipFill rotWithShape="0">
                <a:blip r:embed="rId3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 bwMode="auto">
          <a:xfrm>
            <a:off x="5294762" y="1979036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639789" y="2240964"/>
            <a:ext cx="1654974" cy="1364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647281" y="2502893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318979" y="2516541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endCxn id="19" idx="7"/>
          </p:cNvCxnSpPr>
          <p:nvPr/>
        </p:nvCxnSpPr>
        <p:spPr bwMode="auto">
          <a:xfrm flipH="1">
            <a:off x="3205029" y="2516541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3022094" y="3512638"/>
                <a:ext cx="457290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2094" y="3512638"/>
                <a:ext cx="457290" cy="682930"/>
              </a:xfrm>
              <a:prstGeom prst="ellipse">
                <a:avLst/>
              </a:prstGeom>
              <a:blipFill rotWithShape="0">
                <a:blip r:embed="rId4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3851372" y="3542500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372" y="3542500"/>
                <a:ext cx="457290" cy="679593"/>
              </a:xfrm>
              <a:prstGeom prst="ellipse">
                <a:avLst/>
              </a:prstGeom>
              <a:blipFill rotWithShape="0">
                <a:blip r:embed="rId5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332587" y="3557411"/>
                <a:ext cx="457290" cy="679593"/>
              </a:xfrm>
              <a:prstGeom prst="ellipse">
                <a:avLst/>
              </a:prstGeom>
              <a:solidFill>
                <a:srgbClr val="A8CCF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87" y="3557411"/>
                <a:ext cx="457290" cy="679593"/>
              </a:xfrm>
              <a:prstGeom prst="ellipse">
                <a:avLst/>
              </a:prstGeom>
              <a:blipFill rotWithShape="0">
                <a:blip r:embed="rId6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5357595" y="3554579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7595" y="3554579"/>
                <a:ext cx="457290" cy="682930"/>
              </a:xfrm>
              <a:prstGeom prst="ellipse">
                <a:avLst/>
              </a:prstGeom>
              <a:blipFill rotWithShape="0">
                <a:blip r:embed="rId7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5838810" y="3569490"/>
                <a:ext cx="457290" cy="68293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8810" y="3569490"/>
                <a:ext cx="457290" cy="682930"/>
              </a:xfrm>
              <a:prstGeom prst="ellipse">
                <a:avLst/>
              </a:prstGeom>
              <a:blipFill rotWithShape="0">
                <a:blip r:embed="rId8"/>
                <a:stretch>
                  <a:fillRect l="-10667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H="1">
            <a:off x="6105113" y="2502893"/>
            <a:ext cx="498732" cy="10665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663" y="1394839"/>
                <a:ext cx="2077300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31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3" y="1394839"/>
                <a:ext cx="2077300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44967" y="1394839"/>
                <a:ext cx="208557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67" y="1394839"/>
                <a:ext cx="2085571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98042"/>
            <a:ext cx="7772400" cy="2997958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Function splitting </a:t>
            </a:r>
            <a:r>
              <a:rPr lang="en-US" dirty="0" smtClean="0"/>
              <a:t>not necessarily practical</a:t>
            </a:r>
          </a:p>
          <a:p>
            <a:endParaRPr lang="en-US" dirty="0"/>
          </a:p>
          <a:p>
            <a:r>
              <a:rPr lang="en-US" dirty="0" smtClean="0"/>
              <a:t>Structured randomization as an alternative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1953054"/>
                <a:ext cx="3476656" cy="6684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Helvetica" charset="0"/>
                    <a:ea typeface="Helvetica" charset="0"/>
                    <a:cs typeface="Helvetica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eqArr>
                          <m:eqArrPr>
                            <m:ctrlPr>
                              <a:rPr lang="en-US" i="1" smtClean="0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  <m:t>2 </m:t>
                            </m:r>
                          </m:e>
                          <m:e/>
                        </m:eqAr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eqArr>
                          <m:eqArrPr>
                            <m:ctrlPr>
                              <a:rPr lang="en-US" i="1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charset="0"/>
                                <a:ea typeface="Helvetica" charset="0"/>
                                <a:cs typeface="Helvetica" charset="0"/>
                              </a:rPr>
                              <m:t>1 </m:t>
                            </m:r>
                          </m:e>
                          <m:e/>
                        </m:eqAr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53054"/>
                <a:ext cx="3476656" cy="668453"/>
              </a:xfrm>
              <a:prstGeom prst="rect">
                <a:avLst/>
              </a:prstGeom>
              <a:blipFill rotWithShape="0">
                <a:blip r:embed="rId2"/>
                <a:stretch>
                  <a:fillRect l="-1404" t="-3545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Multiplicative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additive</a:t>
            </a:r>
            <a:r>
              <a:rPr lang="en-US" dirty="0" smtClean="0"/>
              <a:t> noise in gradients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Noise </a:t>
            </a:r>
            <a:r>
              <a:rPr lang="en-US" i="1" dirty="0" smtClean="0">
                <a:solidFill>
                  <a:srgbClr val="00B050"/>
                </a:solidFill>
              </a:rPr>
              <a:t>cancels</a:t>
            </a:r>
            <a:r>
              <a:rPr lang="en-US" dirty="0" smtClean="0"/>
              <a:t> over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38233" y="3035157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2" idx="2"/>
            <a:endCxn id="14" idx="1"/>
          </p:cNvCxnSpPr>
          <p:nvPr/>
        </p:nvCxnSpPr>
        <p:spPr bwMode="auto">
          <a:xfrm>
            <a:off x="2800452" y="3035157"/>
            <a:ext cx="1296628" cy="1083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15" idx="2"/>
            <a:endCxn id="14" idx="7"/>
          </p:cNvCxnSpPr>
          <p:nvPr/>
        </p:nvCxnSpPr>
        <p:spPr bwMode="auto">
          <a:xfrm flipH="1">
            <a:off x="4647281" y="3021509"/>
            <a:ext cx="1486819" cy="10969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875722" y="3035157"/>
            <a:ext cx="7297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18979" y="3035157"/>
            <a:ext cx="2235933" cy="1075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13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Multiplicative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38233" y="3035157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38233" y="3035157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endCxn id="35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8270" y="3258994"/>
                <a:ext cx="1631216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𝛼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𝛻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(x</a:t>
                </a:r>
                <a:r>
                  <a:rPr lang="en-US" sz="3200" i="1" baseline="30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1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)</a:t>
                </a:r>
                <a:endParaRPr lang="en-US" sz="3200" i="1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70" y="3258994"/>
                <a:ext cx="1631216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3542" r="-89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30982" y="3307570"/>
                <a:ext cx="1873398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b="0" i="1" baseline="3000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82" y="3307570"/>
                <a:ext cx="187339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9761" y="5362575"/>
                <a:ext cx="1413400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𝛼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𝛽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=1</a:t>
                </a:r>
                <a:endParaRPr lang="en-US" sz="32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61" y="5362575"/>
                <a:ext cx="14134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r="-103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2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Noise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38233" y="3035157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endCxn id="35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8270" y="3258994"/>
                <a:ext cx="1631216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𝛼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𝛻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(x</a:t>
                </a:r>
                <a:r>
                  <a:rPr lang="en-US" sz="3200" i="1" baseline="30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1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)</a:t>
                </a:r>
                <a:endParaRPr lang="en-US" sz="3200" i="1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70" y="3258994"/>
                <a:ext cx="1631216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3542" r="-89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30982" y="3307570"/>
                <a:ext cx="1873398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b="0" i="1" baseline="3000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82" y="3307570"/>
                <a:ext cx="187339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9761" y="5362575"/>
                <a:ext cx="1413400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𝛼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𝛽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=1</a:t>
                </a:r>
                <a:endParaRPr lang="en-US" sz="32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61" y="5362575"/>
                <a:ext cx="14134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r="-103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19490" y="5202239"/>
            <a:ext cx="4721164" cy="904863"/>
          </a:xfrm>
          <a:prstGeom prst="rect">
            <a:avLst/>
          </a:prstGeom>
          <a:solidFill>
            <a:srgbClr val="007E07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Suffices for this invariant to hold</a:t>
            </a:r>
          </a:p>
          <a:p>
            <a:pPr algn="l">
              <a:buNone/>
            </a:pPr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ver a larger number of iterations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i="1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i="1" dirty="0" smtClean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3600" i="1" baseline="-25000" dirty="0" smtClean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i="1" dirty="0" smtClean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(x)</a:t>
            </a:r>
            <a:r>
              <a:rPr lang="en-US" i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 smtClean="0"/>
              <a:t>= cost for robot </a:t>
            </a:r>
            <a:r>
              <a:rPr lang="en-US" i="1" dirty="0" err="1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to go to location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 smtClean="0"/>
              <a:t>Minimize total cost</a:t>
            </a:r>
            <a:br>
              <a:rPr lang="en-US" dirty="0" smtClean="0"/>
            </a:br>
            <a:r>
              <a:rPr lang="en-US" dirty="0" smtClean="0"/>
              <a:t>of rendezvous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02533" y="1405467"/>
            <a:ext cx="38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13183" y="4557209"/>
            <a:ext cx="2750267" cy="1676400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5" name="Group 14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3167" y="1930832"/>
            <a:ext cx="2839921" cy="3561640"/>
            <a:chOff x="5333167" y="1891076"/>
            <a:chExt cx="2839921" cy="3561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2956" y="2239663"/>
              <a:ext cx="1124522" cy="11245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6305" y="3961142"/>
              <a:ext cx="1124522" cy="112452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7595171" y="2572210"/>
              <a:ext cx="146304" cy="14630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4571" y="226353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endParaRPr lang="en-US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6375971" y="2643209"/>
              <a:ext cx="1046922" cy="709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7426035" y="2874520"/>
              <a:ext cx="169136" cy="12063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333167" y="1891076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sz="2800" b="1" i="1" baseline="-250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sz="28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(x)</a:t>
              </a:r>
              <a:endParaRPr lang="en-US" sz="28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66014" y="4929496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sz="2800" b="1" i="1" baseline="-250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8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(x)</a:t>
              </a:r>
              <a:endParaRPr lang="en-US" sz="28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2164" y="3112148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3200" b="1" i="1" baseline="-250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="1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46982" y="4393823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3200" b="1" i="1" baseline="-25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="1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Noise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38233" y="3035157"/>
            <a:ext cx="691695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961114" y="2511300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878" y="4016343"/>
                <a:ext cx="778101" cy="68293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130" y="4018420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 bwMode="auto">
          <a:xfrm>
            <a:off x="5294762" y="2497652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 2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3639789" y="2759580"/>
            <a:ext cx="1654974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962" y="4010778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endCxn id="35" idx="7"/>
          </p:cNvCxnSpPr>
          <p:nvPr/>
        </p:nvCxnSpPr>
        <p:spPr bwMode="auto">
          <a:xfrm flipH="1">
            <a:off x="3205029" y="3035157"/>
            <a:ext cx="2349883" cy="1081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8270" y="3258994"/>
                <a:ext cx="1631216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𝛼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𝛻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(x</a:t>
                </a:r>
                <a:r>
                  <a:rPr lang="en-US" sz="3200" i="1" baseline="30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1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)</a:t>
                </a:r>
                <a:endParaRPr lang="en-US" sz="3200" i="1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70" y="3258994"/>
                <a:ext cx="1631216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3542" r="-89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30982" y="3307570"/>
                <a:ext cx="1873398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b="0" i="1" baseline="3000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82" y="3307570"/>
                <a:ext cx="187339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26264" y="1885878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12024" y="1843005"/>
            <a:ext cx="503664" cy="584775"/>
          </a:xfrm>
          <a:prstGeom prst="rect">
            <a:avLst/>
          </a:prstGeom>
          <a:solidFill>
            <a:srgbClr val="B5FC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3200" i="1" baseline="30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</a:t>
            </a:r>
            <a:endParaRPr lang="en-US" sz="32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9761" y="5362575"/>
                <a:ext cx="1413400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𝛼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ea typeface="Helvetica" charset="0"/>
                        <a:cs typeface="Helvetica" charset="0"/>
                      </a:rPr>
                      <m:t>𝛽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=1</a:t>
                </a:r>
                <a:endParaRPr lang="en-US" sz="32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61" y="5362575"/>
                <a:ext cx="14134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r="-103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78096" y="5239172"/>
            <a:ext cx="4204997" cy="830997"/>
          </a:xfrm>
          <a:prstGeom prst="rect">
            <a:avLst/>
          </a:prstGeom>
          <a:solidFill>
            <a:srgbClr val="951202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Noise from client </a:t>
            </a:r>
            <a:r>
              <a:rPr lang="en-US" i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to server </a:t>
            </a:r>
            <a:r>
              <a:rPr lang="en-US" i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zero-mean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 suitable assumptions, servers eventually reach consensus 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137683" y="2770302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37683" y="2838736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80032" y="4331817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59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maintains local estimate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r>
              <a:rPr lang="en-US" dirty="0" smtClean="0"/>
              <a:t>Consensus step with neighbors</a:t>
            </a:r>
          </a:p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00B050"/>
                </a:solidFill>
              </a:rPr>
              <a:t>own gradient </a:t>
            </a:r>
            <a:r>
              <a:rPr lang="en-US" dirty="0" smtClean="0"/>
              <a:t>to own estimate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46904" y="3225225"/>
                <a:ext cx="513204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04" y="3225225"/>
                <a:ext cx="5132046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80032" y="4331817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1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shares </a:t>
            </a:r>
            <a:r>
              <a:rPr lang="en-US" dirty="0" smtClean="0">
                <a:solidFill>
                  <a:srgbClr val="C00000"/>
                </a:solidFill>
              </a:rPr>
              <a:t>noisy estimate </a:t>
            </a:r>
            <a:r>
              <a:rPr lang="en-US" dirty="0" smtClean="0"/>
              <a:t>with neighbors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Scheme 1 – Noise cancels over neighbors</a:t>
            </a:r>
          </a:p>
          <a:p>
            <a:pPr lvl="2"/>
            <a:r>
              <a:rPr lang="en-US" dirty="0" smtClean="0"/>
              <a:t>Scheme 2 – Noise cancels network-wide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80032" y="4331817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69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548673" y="2265528"/>
            <a:ext cx="5220617" cy="436729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shares </a:t>
            </a:r>
            <a:r>
              <a:rPr lang="en-US" dirty="0" smtClean="0">
                <a:solidFill>
                  <a:srgbClr val="C00000"/>
                </a:solidFill>
              </a:rPr>
              <a:t>noisy estimate </a:t>
            </a:r>
            <a:r>
              <a:rPr lang="en-US" dirty="0" smtClean="0"/>
              <a:t>with neighbors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Scheme 1 – Noise cancels over neighbors</a:t>
            </a:r>
          </a:p>
          <a:p>
            <a:pPr lvl="2"/>
            <a:r>
              <a:rPr lang="en-US" dirty="0" smtClean="0"/>
              <a:t>Scheme 2 – Noise cancels network-wide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80032" y="4331817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Arrow Connector 4"/>
          <p:cNvCxnSpPr/>
          <p:nvPr/>
        </p:nvCxnSpPr>
        <p:spPr bwMode="auto">
          <a:xfrm flipH="1">
            <a:off x="2144814" y="4203510"/>
            <a:ext cx="1087695" cy="1283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3046673" y="5050556"/>
            <a:ext cx="699753" cy="5362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92829" y="3601368"/>
            <a:ext cx="93968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 + ε</a:t>
            </a:r>
            <a:r>
              <a:rPr lang="en-US" i="1" baseline="-25000" dirty="0" smtClean="0">
                <a:latin typeface="Times" charset="0"/>
                <a:ea typeface="Times" charset="0"/>
                <a:cs typeface="Times" charset="0"/>
              </a:rPr>
              <a:t>1</a:t>
            </a:r>
            <a:endParaRPr lang="en-US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2087" y="5147205"/>
            <a:ext cx="92204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 + ε</a:t>
            </a:r>
            <a:r>
              <a:rPr lang="en-US" i="1" baseline="-25000" dirty="0">
                <a:latin typeface="Times" charset="0"/>
                <a:ea typeface="Times" charset="0"/>
                <a:cs typeface="Times" charset="0"/>
              </a:rPr>
              <a:t>2</a:t>
            </a:r>
            <a:endParaRPr lang="en-US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2696" y="3956132"/>
            <a:ext cx="40927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ε</a:t>
            </a:r>
            <a:r>
              <a:rPr lang="en-US" i="1" baseline="-25000" dirty="0" smtClean="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 + ε</a:t>
            </a:r>
            <a:r>
              <a:rPr lang="en-US" i="1" baseline="-25000" dirty="0" smtClean="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= 0      (over iterations)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Poster today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84896" y="2904068"/>
            <a:ext cx="2743200" cy="3191932"/>
            <a:chOff x="4904460" y="2271484"/>
            <a:chExt cx="2743200" cy="31919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77025" y="2271484"/>
              <a:ext cx="2119976" cy="297192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4904460" y="4402356"/>
              <a:ext cx="2743200" cy="106106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34034" y="5177062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Shripad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Gade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19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811324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4010033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570374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Optimization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8985" y="3811324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308800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9" name="Oval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Oval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val 44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5" name="Oval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8" name="Oval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TextBox 61"/>
            <p:cNvSpPr txBox="1"/>
            <p:nvPr/>
          </p:nvSpPr>
          <p:spPr>
            <a:xfrm>
              <a:off x="3392741" y="5526706"/>
              <a:ext cx="2239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latin typeface="Helvetica" charset="0"/>
                  <a:ea typeface="Helvetica" charset="0"/>
                  <a:cs typeface="Helvetica" charset="0"/>
                </a:rPr>
                <a:t>Fault-tolerance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50577" y="3811324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85644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Oval 50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2" name="Oval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val 55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" name="Oval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Oval 56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7" name="Oval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0" name="Oval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Privacy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3250577" y="1487410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50577" y="1555844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70" name="Rectangle 6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agents may be faulty</a:t>
            </a:r>
          </a:p>
          <a:p>
            <a:endParaRPr lang="en-US" dirty="0"/>
          </a:p>
          <a:p>
            <a:r>
              <a:rPr lang="en-US" dirty="0" smtClean="0"/>
              <a:t>Need to produce </a:t>
            </a:r>
            <a:r>
              <a:rPr lang="en-US" dirty="0" smtClean="0">
                <a:solidFill>
                  <a:srgbClr val="C00000"/>
                </a:solidFill>
              </a:rPr>
              <a:t>“correct” </a:t>
            </a:r>
            <a:r>
              <a:rPr lang="en-US" dirty="0" smtClean="0"/>
              <a:t>output despite the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constraint on misbehavior of a faulty agent</a:t>
            </a:r>
          </a:p>
          <a:p>
            <a:endParaRPr lang="en-US" dirty="0" smtClean="0"/>
          </a:p>
          <a:p>
            <a:r>
              <a:rPr lang="en-US" dirty="0" smtClean="0"/>
              <a:t>May send bogus messages</a:t>
            </a:r>
          </a:p>
          <a:p>
            <a:endParaRPr lang="en-US" dirty="0"/>
          </a:p>
          <a:p>
            <a:r>
              <a:rPr lang="en-US" dirty="0" smtClean="0"/>
              <a:t>Faulty agents can collude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2" y="2399443"/>
            <a:ext cx="3083824" cy="3110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4342369" y="3938097"/>
            <a:ext cx="660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506340" y="3143769"/>
            <a:ext cx="240030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  <a:sym typeface="Wingdings"/>
              </a:rPr>
              <a:t/>
            </a:r>
            <a:br>
              <a:rPr lang="en-US" sz="2000" dirty="0" smtClean="0">
                <a:latin typeface="Helvetica" charset="0"/>
                <a:ea typeface="Helvetica" charset="0"/>
                <a:cs typeface="Helvetica" charset="0"/>
                <a:sym typeface="Wingdings"/>
              </a:rPr>
            </a:b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Minimize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32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sz="32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6123" y="2056785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934" y="2056784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5190" y="5328053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0751" y="5323714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1931" y="2505995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Learning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i="1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i="1" dirty="0" smtClean="0">
                <a:solidFill>
                  <a:srgbClr val="007E07"/>
                </a:solidFill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3600" i="1" baseline="-25000" dirty="0" smtClean="0">
                <a:solidFill>
                  <a:srgbClr val="007E07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i="1" dirty="0" smtClean="0">
                <a:solidFill>
                  <a:srgbClr val="007E07"/>
                </a:solidFill>
                <a:latin typeface="Times" charset="0"/>
                <a:ea typeface="Times" charset="0"/>
                <a:cs typeface="Times" charset="0"/>
              </a:rPr>
              <a:t>(x) </a:t>
            </a:r>
            <a:r>
              <a:rPr lang="en-US" dirty="0" smtClean="0"/>
              <a:t>= cost for robot </a:t>
            </a:r>
            <a:r>
              <a:rPr lang="en-US" i="1" dirty="0" err="1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to go to location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Faulty agent may </a:t>
            </a:r>
            <a:r>
              <a:rPr lang="en-US" dirty="0" smtClean="0">
                <a:solidFill>
                  <a:srgbClr val="FF0000"/>
                </a:solidFill>
              </a:rPr>
              <a:t>choose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arbitrary </a:t>
            </a:r>
            <a:r>
              <a:rPr lang="en-US" dirty="0">
                <a:solidFill>
                  <a:srgbClr val="FF0000"/>
                </a:solidFill>
              </a:rPr>
              <a:t>cost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02533" y="1405467"/>
            <a:ext cx="38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52956" y="1867132"/>
            <a:ext cx="2820132" cy="3725012"/>
            <a:chOff x="5352956" y="1827376"/>
            <a:chExt cx="2820132" cy="37250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2956" y="2239663"/>
              <a:ext cx="1124522" cy="11245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305" y="3961142"/>
              <a:ext cx="1124522" cy="112452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7595171" y="2572210"/>
              <a:ext cx="146304" cy="14630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4571" y="226353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endParaRPr lang="en-US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6375971" y="2643209"/>
              <a:ext cx="1046922" cy="709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7426035" y="2874520"/>
              <a:ext cx="169136" cy="12063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492665" y="1827376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sz="2800" b="1" i="1" baseline="-250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sz="28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(x)</a:t>
              </a:r>
              <a:endParaRPr lang="en-US" sz="2800" b="1" i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0899" y="5029168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(x)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2164" y="3112148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3200" b="1" i="1" baseline="-250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="1" i="1" baseline="-250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46982" y="4393823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3200" b="1" i="1" baseline="-250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="1" i="1" baseline="-250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6785431" y="4344967"/>
            <a:ext cx="998048" cy="716254"/>
          </a:xfrm>
          <a:prstGeom prst="line">
            <a:avLst/>
          </a:prstGeom>
          <a:solidFill>
            <a:schemeClr val="accent1"/>
          </a:soli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650715" y="4344967"/>
            <a:ext cx="1269242" cy="614149"/>
          </a:xfrm>
          <a:prstGeom prst="line">
            <a:avLst/>
          </a:prstGeom>
          <a:solidFill>
            <a:schemeClr val="accent1"/>
          </a:soli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01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26945" y="2707735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Arrow Connector 5"/>
          <p:cNvCxnSpPr/>
          <p:nvPr/>
        </p:nvCxnSpPr>
        <p:spPr bwMode="auto">
          <a:xfrm flipH="1">
            <a:off x="2632236" y="3247829"/>
            <a:ext cx="663351" cy="5221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809503" y="2872732"/>
            <a:ext cx="1169919" cy="15054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29" idx="4"/>
          </p:cNvCxnSpPr>
          <p:nvPr/>
        </p:nvCxnSpPr>
        <p:spPr bwMode="auto">
          <a:xfrm>
            <a:off x="3508458" y="3340494"/>
            <a:ext cx="471443" cy="4295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545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280"/>
            <a:ext cx="7886700" cy="3993803"/>
          </a:xfrm>
        </p:spPr>
        <p:txBody>
          <a:bodyPr>
            <a:noAutofit/>
          </a:bodyPr>
          <a:lstStyle/>
          <a:p>
            <a:pPr lvl="1"/>
            <a:endParaRPr lang="en-US" sz="1800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12067" y="275211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0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Architecture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1813" y="3496851"/>
                <a:ext cx="126791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813" y="3496851"/>
                <a:ext cx="12679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2008995" y="3344367"/>
            <a:ext cx="998048" cy="716254"/>
          </a:xfrm>
          <a:prstGeom prst="line">
            <a:avLst/>
          </a:prstGeom>
          <a:solidFill>
            <a:schemeClr val="accent1"/>
          </a:soli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874279" y="3344367"/>
            <a:ext cx="1269242" cy="614149"/>
          </a:xfrm>
          <a:prstGeom prst="line">
            <a:avLst/>
          </a:prstGeom>
          <a:solidFill>
            <a:schemeClr val="accent1"/>
          </a:soli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9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problem is not meaningful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30175" y="2111213"/>
            <a:ext cx="3243724" cy="1835265"/>
            <a:chOff x="1082616" y="1973596"/>
            <a:chExt cx="3243724" cy="1835265"/>
          </a:xfrm>
          <a:solidFill>
            <a:srgbClr val="FFFF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634018" y="3268072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4478" y="3204354"/>
                <a:ext cx="285656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0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problem is not meaningful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Optimize cost over only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non-faulty</a:t>
            </a:r>
            <a:r>
              <a:rPr lang="en-US" dirty="0"/>
              <a:t> agents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30175" y="2111213"/>
            <a:ext cx="3243724" cy="1835265"/>
            <a:chOff x="1082616" y="1973596"/>
            <a:chExt cx="3243724" cy="1835265"/>
          </a:xfrm>
          <a:solidFill>
            <a:srgbClr val="FFFF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634018" y="3268072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4478" y="3204354"/>
                <a:ext cx="285656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0175" y="4837778"/>
            <a:ext cx="3243724" cy="1835265"/>
            <a:chOff x="1082616" y="1973596"/>
            <a:chExt cx="3243724" cy="1835265"/>
          </a:xfrm>
          <a:solidFill>
            <a:srgbClr val="FFFF00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634018" y="3268072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01326" y="3204354"/>
                <a:ext cx="1091967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sz="2800" i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" charset="0"/>
                    <a:ea typeface="Times" charset="0"/>
                    <a:cs typeface="Times" charset="0"/>
                  </a:rPr>
                  <a:t>good</a:t>
                </a:r>
                <a:endParaRPr lang="en-US" sz="2800" i="1" dirty="0">
                  <a:solidFill>
                    <a:srgbClr val="FF0000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5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problem is not meaningful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Optimize cost over only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non-faulty</a:t>
            </a:r>
            <a:r>
              <a:rPr lang="en-US" dirty="0"/>
              <a:t> agents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30175" y="2111213"/>
            <a:ext cx="3243724" cy="1835265"/>
            <a:chOff x="1082616" y="1973596"/>
            <a:chExt cx="3243724" cy="1835265"/>
          </a:xfrm>
          <a:solidFill>
            <a:srgbClr val="FFFF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634018" y="3268072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4478" y="3204354"/>
                <a:ext cx="285656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0175" y="4837778"/>
            <a:ext cx="3243724" cy="1835265"/>
            <a:chOff x="1082616" y="1973596"/>
            <a:chExt cx="3243724" cy="1835265"/>
          </a:xfrm>
          <a:solidFill>
            <a:srgbClr val="FFFF00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634018" y="3268072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01326" y="3204354"/>
                <a:ext cx="1091967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sz="2800" i="1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" charset="0"/>
                    <a:ea typeface="Times" charset="0"/>
                    <a:cs typeface="Times" charset="0"/>
                  </a:rPr>
                  <a:t>good</a:t>
                </a:r>
                <a:endParaRPr lang="en-US" sz="2800" i="1" dirty="0">
                  <a:solidFill>
                    <a:srgbClr val="FF0000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61795" y="5837703"/>
            <a:ext cx="2257349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Impossible!</a:t>
            </a:r>
            <a:endParaRPr lang="en-US" sz="32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0352"/>
            <a:ext cx="7772400" cy="4572000"/>
          </a:xfrm>
        </p:spPr>
        <p:txBody>
          <a:bodyPr/>
          <a:lstStyle/>
          <a:p>
            <a:r>
              <a:rPr lang="en-US" dirty="0"/>
              <a:t>Optimize </a:t>
            </a:r>
            <a:r>
              <a:rPr lang="en-US" dirty="0" smtClean="0">
                <a:solidFill>
                  <a:srgbClr val="FF0000"/>
                </a:solidFill>
              </a:rPr>
              <a:t>weighted</a:t>
            </a:r>
            <a:r>
              <a:rPr lang="en-US" dirty="0" smtClean="0"/>
              <a:t> cost </a:t>
            </a:r>
            <a:r>
              <a:rPr lang="en-US" dirty="0"/>
              <a:t>over only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dirty="0" smtClean="0"/>
              <a:t>agents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/>
            <a:r>
              <a:rPr lang="en-US" dirty="0" smtClean="0"/>
              <a:t>With </a:t>
            </a:r>
            <a:r>
              <a:rPr lang="en-US" i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𝛂</a:t>
            </a:r>
            <a:r>
              <a:rPr lang="en-US" i="1" baseline="-25000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i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  </a:t>
            </a:r>
            <a:r>
              <a:rPr lang="en-US" dirty="0" smtClean="0"/>
              <a:t>as close to   </a:t>
            </a:r>
            <a:r>
              <a:rPr lang="en-US" dirty="0" smtClean="0">
                <a:solidFill>
                  <a:srgbClr val="C00000"/>
                </a:solidFill>
              </a:rPr>
              <a:t>1/ good   </a:t>
            </a:r>
            <a:r>
              <a:rPr lang="en-US" dirty="0" smtClean="0"/>
              <a:t>as possible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39" y="2466054"/>
            <a:ext cx="3243724" cy="183526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4971893" y="2621509"/>
            <a:ext cx="573206" cy="42308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85541" y="3760530"/>
            <a:ext cx="573206" cy="42308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2849" y="3696812"/>
            <a:ext cx="109196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i="1" dirty="0" smtClean="0">
                <a:latin typeface="Times" charset="0"/>
                <a:ea typeface="Times" charset="0"/>
                <a:cs typeface="Times" charset="0"/>
              </a:rPr>
              <a:t> good</a:t>
            </a:r>
            <a:endParaRPr lang="en-US" sz="2800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16299" y="3631444"/>
            <a:ext cx="955343" cy="39578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2466055"/>
            <a:ext cx="729370" cy="182221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3732" y="307188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𝛂</a:t>
            </a:r>
            <a:r>
              <a:rPr lang="en-US" sz="3200" i="1" baseline="-25000" dirty="0" err="1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endParaRPr lang="en-US" sz="3200" i="1" dirty="0" smtClean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0352"/>
            <a:ext cx="7772400" cy="4572000"/>
          </a:xfrm>
        </p:spPr>
        <p:txBody>
          <a:bodyPr/>
          <a:lstStyle/>
          <a:p>
            <a:r>
              <a:rPr lang="en-US" dirty="0"/>
              <a:t>Optimize </a:t>
            </a:r>
            <a:r>
              <a:rPr lang="en-US" dirty="0" smtClean="0">
                <a:solidFill>
                  <a:srgbClr val="FF0000"/>
                </a:solidFill>
              </a:rPr>
              <a:t>weighted</a:t>
            </a:r>
            <a:r>
              <a:rPr lang="en-US" dirty="0" smtClean="0"/>
              <a:t> cost </a:t>
            </a:r>
            <a:r>
              <a:rPr lang="en-US" dirty="0"/>
              <a:t>over only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dirty="0" smtClean="0"/>
              <a:t>agents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39" y="2466054"/>
            <a:ext cx="3243724" cy="183526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4971893" y="2621509"/>
            <a:ext cx="573206" cy="42308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85541" y="3760530"/>
            <a:ext cx="573206" cy="42308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2849" y="3696812"/>
            <a:ext cx="109196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i="1" dirty="0" smtClean="0">
                <a:latin typeface="Times" charset="0"/>
                <a:ea typeface="Times" charset="0"/>
                <a:cs typeface="Times" charset="0"/>
              </a:rPr>
              <a:t> good</a:t>
            </a:r>
            <a:endParaRPr lang="en-US" sz="2800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16299" y="3631444"/>
            <a:ext cx="955343" cy="39578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2466055"/>
            <a:ext cx="729370" cy="182221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3732" y="307188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𝛂</a:t>
            </a:r>
            <a:r>
              <a:rPr lang="en-US" sz="3200" i="1" baseline="-25000" dirty="0" err="1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endParaRPr lang="en-US" sz="3200" i="1" dirty="0" smtClean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7841" y="5049419"/>
            <a:ext cx="7467601" cy="1032933"/>
          </a:xfrm>
          <a:prstGeom prst="rect">
            <a:avLst/>
          </a:prstGeom>
          <a:solidFill>
            <a:srgbClr val="BAFFAC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With </a:t>
            </a:r>
            <a:r>
              <a:rPr kumimoji="1" lang="en-US" altLang="zh-CN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Byzantine faulty agents: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 </a:t>
            </a:r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weights may be </a:t>
            </a:r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020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0352"/>
            <a:ext cx="7772400" cy="4572000"/>
          </a:xfrm>
        </p:spPr>
        <p:txBody>
          <a:bodyPr/>
          <a:lstStyle/>
          <a:p>
            <a:r>
              <a:rPr lang="en-US" dirty="0"/>
              <a:t>Optimize </a:t>
            </a:r>
            <a:r>
              <a:rPr lang="en-US" dirty="0" smtClean="0">
                <a:solidFill>
                  <a:srgbClr val="FF0000"/>
                </a:solidFill>
              </a:rPr>
              <a:t>weighted</a:t>
            </a:r>
            <a:r>
              <a:rPr lang="en-US" dirty="0" smtClean="0"/>
              <a:t> cost </a:t>
            </a:r>
            <a:r>
              <a:rPr lang="en-US" dirty="0"/>
              <a:t>over only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dirty="0" smtClean="0"/>
              <a:t>agents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39" y="2466054"/>
            <a:ext cx="3243724" cy="183526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4971893" y="2621509"/>
            <a:ext cx="573206" cy="42308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85541" y="3760530"/>
            <a:ext cx="573206" cy="42308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2849" y="3696812"/>
            <a:ext cx="109196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i="1" dirty="0" smtClean="0">
                <a:latin typeface="Times" charset="0"/>
                <a:ea typeface="Times" charset="0"/>
                <a:cs typeface="Times" charset="0"/>
              </a:rPr>
              <a:t> good</a:t>
            </a:r>
            <a:endParaRPr lang="en-US" sz="2800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16299" y="3631444"/>
            <a:ext cx="955343" cy="39578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2466055"/>
            <a:ext cx="729370" cy="182221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3732" y="307188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𝛂</a:t>
            </a:r>
            <a:r>
              <a:rPr lang="en-US" sz="3200" i="1" baseline="-25000" dirty="0" err="1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endParaRPr lang="en-US" sz="3200" i="1" dirty="0" smtClean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7841" y="5049419"/>
            <a:ext cx="7467601" cy="1032933"/>
          </a:xfrm>
          <a:prstGeom prst="rect">
            <a:avLst/>
          </a:prstGeom>
          <a:solidFill>
            <a:srgbClr val="BAFFAC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 Byzantine agents, n total agents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At least n-2t weights guaranteed to be &gt; 1/2(n-t)</a:t>
            </a:r>
            <a:endParaRPr kumimoji="1" lang="en-US" altLang="zh-CN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agents,  any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may be faulty</a:t>
            </a:r>
          </a:p>
          <a:p>
            <a:endParaRPr lang="en-US" dirty="0" smtClean="0"/>
          </a:p>
          <a:p>
            <a:r>
              <a:rPr lang="en-US" dirty="0"/>
              <a:t>How to filter cost functions of faulty agents?</a:t>
            </a:r>
            <a:endParaRPr lang="en-US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607778"/>
            <a:ext cx="75438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3" y="5221718"/>
            <a:ext cx="7427026" cy="1462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0485" y="45593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X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50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811324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4010033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570374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Optimization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8985" y="3811324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308800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9" name="Oval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Oval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val 44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5" name="Oval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8" name="Oval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TextBox 61"/>
            <p:cNvSpPr txBox="1"/>
            <p:nvPr/>
          </p:nvSpPr>
          <p:spPr>
            <a:xfrm>
              <a:off x="3392741" y="5526706"/>
              <a:ext cx="2239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latin typeface="Helvetica" charset="0"/>
                  <a:ea typeface="Helvetica" charset="0"/>
                  <a:cs typeface="Helvetica" charset="0"/>
                </a:rPr>
                <a:t>Fault-tolerance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50577" y="3811324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85644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Oval 50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2" name="Oval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val 55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" name="Oval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Oval 56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7" name="Oval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0" name="Oval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Privacy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3250577" y="1487410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50577" y="1555844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70" name="Rectangle 6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Algorithm: </a:t>
            </a:r>
            <a:r>
              <a:rPr lang="en-US" dirty="0" smtClean="0">
                <a:solidFill>
                  <a:srgbClr val="C00000"/>
                </a:solidFill>
              </a:rPr>
              <a:t>Scalar argument </a:t>
            </a:r>
            <a:r>
              <a:rPr lang="en-US" i="1" dirty="0" smtClean="0">
                <a:solidFill>
                  <a:srgbClr val="C00000"/>
                </a:solidFill>
              </a:rPr>
              <a:t>x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a virtual function G(</a:t>
            </a:r>
            <a:r>
              <a:rPr lang="en-US" i="1" dirty="0" smtClean="0"/>
              <a:t>x</a:t>
            </a:r>
            <a:r>
              <a:rPr lang="en-US" dirty="0" smtClean="0"/>
              <a:t>) whose gradient is</a:t>
            </a:r>
            <a:br>
              <a:rPr lang="en-US" dirty="0" smtClean="0"/>
            </a:br>
            <a:r>
              <a:rPr lang="en-US" dirty="0" smtClean="0"/>
              <a:t>obtained as follows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23081" y="2743200"/>
            <a:ext cx="8311486" cy="2456597"/>
          </a:xfrm>
          <a:prstGeom prst="rect">
            <a:avLst/>
          </a:prstGeom>
          <a:solidFill>
            <a:srgbClr val="FAFC55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a virtual function G(</a:t>
            </a:r>
            <a:r>
              <a:rPr lang="en-US" i="1" dirty="0" smtClean="0"/>
              <a:t>x</a:t>
            </a:r>
            <a:r>
              <a:rPr lang="en-US" dirty="0" smtClean="0"/>
              <a:t>) whose gradient is</a:t>
            </a:r>
            <a:br>
              <a:rPr lang="en-US" dirty="0" smtClean="0"/>
            </a:br>
            <a:r>
              <a:rPr lang="en-US" dirty="0" smtClean="0"/>
              <a:t>obtained as follows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a given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Sort the gradients of the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local cost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Algorithm: </a:t>
            </a:r>
            <a:r>
              <a:rPr lang="en-US" dirty="0">
                <a:solidFill>
                  <a:srgbClr val="C00000"/>
                </a:solidFill>
              </a:rPr>
              <a:t>Scalar argument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23081" y="2743200"/>
            <a:ext cx="8311486" cy="2456597"/>
          </a:xfrm>
          <a:prstGeom prst="rect">
            <a:avLst/>
          </a:prstGeom>
          <a:solidFill>
            <a:srgbClr val="FAFC55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a virtual function G(</a:t>
            </a:r>
            <a:r>
              <a:rPr lang="en-US" i="1" dirty="0" smtClean="0"/>
              <a:t>x</a:t>
            </a:r>
            <a:r>
              <a:rPr lang="en-US" dirty="0" smtClean="0"/>
              <a:t>) whose gradient is</a:t>
            </a:r>
            <a:br>
              <a:rPr lang="en-US" dirty="0" smtClean="0"/>
            </a:br>
            <a:r>
              <a:rPr lang="en-US" dirty="0" smtClean="0"/>
              <a:t>obtained as follows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a given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Sort the gradients of the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local cost functions </a:t>
            </a:r>
          </a:p>
          <a:p>
            <a:r>
              <a:rPr lang="en-US" dirty="0" smtClean="0"/>
              <a:t>Discard smallest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largest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gradients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Algorithm: </a:t>
            </a:r>
            <a:r>
              <a:rPr lang="en-US" dirty="0">
                <a:solidFill>
                  <a:srgbClr val="C00000"/>
                </a:solidFill>
              </a:rPr>
              <a:t>Scalar argument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23081" y="2743200"/>
            <a:ext cx="8311486" cy="2456597"/>
          </a:xfrm>
          <a:prstGeom prst="rect">
            <a:avLst/>
          </a:prstGeom>
          <a:solidFill>
            <a:srgbClr val="FAFC55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a virtual function G(</a:t>
            </a:r>
            <a:r>
              <a:rPr lang="en-US" i="1" dirty="0" smtClean="0"/>
              <a:t>x</a:t>
            </a:r>
            <a:r>
              <a:rPr lang="en-US" dirty="0" smtClean="0"/>
              <a:t>) whose gradient is</a:t>
            </a:r>
            <a:br>
              <a:rPr lang="en-US" dirty="0" smtClean="0"/>
            </a:br>
            <a:r>
              <a:rPr lang="en-US" dirty="0" smtClean="0"/>
              <a:t>obtained as follows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a given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Sort the gradients of the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local cost functions </a:t>
            </a:r>
          </a:p>
          <a:p>
            <a:r>
              <a:rPr lang="en-US" dirty="0" smtClean="0"/>
              <a:t>Discard smallest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smtClean="0"/>
              <a:t>and largest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gradients</a:t>
            </a:r>
          </a:p>
          <a:p>
            <a:r>
              <a:rPr lang="en-US" dirty="0" smtClean="0"/>
              <a:t>Mean of remaining gradients = </a:t>
            </a:r>
            <a:r>
              <a:rPr lang="en-US" dirty="0" smtClean="0">
                <a:solidFill>
                  <a:srgbClr val="007E07"/>
                </a:solidFill>
              </a:rPr>
              <a:t>Gradient of G at </a:t>
            </a:r>
            <a:r>
              <a:rPr lang="en-US" i="1" dirty="0" smtClean="0">
                <a:solidFill>
                  <a:srgbClr val="007E07"/>
                </a:solidFill>
              </a:rPr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Algorithm: </a:t>
            </a:r>
            <a:r>
              <a:rPr lang="en-US" dirty="0">
                <a:solidFill>
                  <a:srgbClr val="C00000"/>
                </a:solidFill>
              </a:rPr>
              <a:t>Scalar argument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3081" y="5352197"/>
            <a:ext cx="8318310" cy="6391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3081" y="2743200"/>
            <a:ext cx="8311486" cy="2456597"/>
          </a:xfrm>
          <a:prstGeom prst="rect">
            <a:avLst/>
          </a:prstGeom>
          <a:solidFill>
            <a:srgbClr val="FAFC55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a virtual function G(</a:t>
            </a:r>
            <a:r>
              <a:rPr lang="en-US" i="1" dirty="0" smtClean="0"/>
              <a:t>x</a:t>
            </a:r>
            <a:r>
              <a:rPr lang="en-US" dirty="0" smtClean="0"/>
              <a:t>) whose gradient is</a:t>
            </a:r>
            <a:br>
              <a:rPr lang="en-US" dirty="0" smtClean="0"/>
            </a:br>
            <a:r>
              <a:rPr lang="en-US" dirty="0" smtClean="0"/>
              <a:t>obtained as follows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a given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Sort the gradients of the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local cost functions </a:t>
            </a:r>
          </a:p>
          <a:p>
            <a:r>
              <a:rPr lang="en-US" dirty="0" smtClean="0"/>
              <a:t>Discard smallest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largest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gradients</a:t>
            </a:r>
          </a:p>
          <a:p>
            <a:r>
              <a:rPr lang="en-US" dirty="0" smtClean="0"/>
              <a:t>Mean of remaining gradients = </a:t>
            </a:r>
            <a:r>
              <a:rPr lang="en-US" dirty="0" smtClean="0">
                <a:solidFill>
                  <a:srgbClr val="007E07"/>
                </a:solidFill>
              </a:rPr>
              <a:t>Gradient of G at </a:t>
            </a:r>
            <a:r>
              <a:rPr lang="en-US" i="1" dirty="0" smtClean="0">
                <a:solidFill>
                  <a:srgbClr val="007E07"/>
                </a:solidFill>
              </a:rPr>
              <a:t>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Virtual function G(</a:t>
            </a:r>
            <a:r>
              <a:rPr lang="en-US" i="1" dirty="0" smtClean="0">
                <a:solidFill>
                  <a:srgbClr val="008000"/>
                </a:solidFill>
              </a:rPr>
              <a:t>x</a:t>
            </a:r>
            <a:r>
              <a:rPr lang="en-US" dirty="0" smtClean="0">
                <a:solidFill>
                  <a:srgbClr val="008000"/>
                </a:solidFill>
              </a:rPr>
              <a:t>) is convex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Algorithm: </a:t>
            </a:r>
            <a:r>
              <a:rPr lang="en-US" dirty="0">
                <a:solidFill>
                  <a:srgbClr val="C00000"/>
                </a:solidFill>
              </a:rPr>
              <a:t>Scalar argument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3081" y="5352197"/>
            <a:ext cx="8318310" cy="6391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3081" y="2743200"/>
            <a:ext cx="8311486" cy="2456597"/>
          </a:xfrm>
          <a:prstGeom prst="rect">
            <a:avLst/>
          </a:prstGeom>
          <a:solidFill>
            <a:srgbClr val="FAFC55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a virtual function G(</a:t>
            </a:r>
            <a:r>
              <a:rPr lang="en-US" i="1" dirty="0" smtClean="0"/>
              <a:t>x</a:t>
            </a:r>
            <a:r>
              <a:rPr lang="en-US" dirty="0" smtClean="0"/>
              <a:t>) whose gradient is</a:t>
            </a:r>
            <a:br>
              <a:rPr lang="en-US" dirty="0" smtClean="0"/>
            </a:br>
            <a:r>
              <a:rPr lang="en-US" dirty="0" smtClean="0"/>
              <a:t>obtained as follows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a given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Sort the gradients of the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local cost functions </a:t>
            </a:r>
          </a:p>
          <a:p>
            <a:r>
              <a:rPr lang="en-US" dirty="0" smtClean="0"/>
              <a:t>Discard smallest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smtClean="0"/>
              <a:t>and largest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gradients</a:t>
            </a:r>
          </a:p>
          <a:p>
            <a:r>
              <a:rPr lang="en-US" dirty="0" smtClean="0"/>
              <a:t>Mean of remaining gradients = </a:t>
            </a:r>
            <a:r>
              <a:rPr lang="en-US" dirty="0" smtClean="0">
                <a:solidFill>
                  <a:srgbClr val="007E07"/>
                </a:solidFill>
              </a:rPr>
              <a:t>Gradient of G at </a:t>
            </a:r>
            <a:r>
              <a:rPr lang="en-US" i="1" dirty="0" smtClean="0">
                <a:solidFill>
                  <a:srgbClr val="007E07"/>
                </a:solidFill>
              </a:rPr>
              <a:t>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Virtual function G(</a:t>
            </a:r>
            <a:r>
              <a:rPr lang="en-US" i="1" dirty="0" smtClean="0">
                <a:solidFill>
                  <a:srgbClr val="008000"/>
                </a:solidFill>
              </a:rPr>
              <a:t>x</a:t>
            </a:r>
            <a:r>
              <a:rPr lang="en-US" dirty="0" smtClean="0">
                <a:solidFill>
                  <a:srgbClr val="008000"/>
                </a:solidFill>
              </a:rPr>
              <a:t>) is convex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 Can optimize easily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Algorithm: </a:t>
            </a:r>
            <a:r>
              <a:rPr lang="en-US" dirty="0">
                <a:solidFill>
                  <a:srgbClr val="C00000"/>
                </a:solidFill>
              </a:rPr>
              <a:t>Scalar argument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Gradient filtering similar to centralized algorithm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is-IS" dirty="0" smtClean="0"/>
              <a:t>… require </a:t>
            </a:r>
            <a:r>
              <a:rPr lang="en-US" dirty="0" smtClean="0"/>
              <a:t>“rich enough” connectivity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is-IS" dirty="0" smtClean="0"/>
              <a:t>… correlation between functions helps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Vector case harder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is-IS" dirty="0" smtClean="0"/>
              <a:t>… redundancy between </a:t>
            </a:r>
            <a:r>
              <a:rPr lang="is-IS" dirty="0"/>
              <a:t>functions </a:t>
            </a:r>
            <a:r>
              <a:rPr lang="is-IS" dirty="0" smtClean="0"/>
              <a:t>helps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Fault-Tolerant </a:t>
            </a:r>
            <a:r>
              <a:rPr lang="en-US" dirty="0" smtClean="0"/>
              <a:t>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Optimization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8985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308800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9" name="Oval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Oval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val 44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5" name="Oval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8" name="Oval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TextBox 61"/>
            <p:cNvSpPr txBox="1"/>
            <p:nvPr/>
          </p:nvSpPr>
          <p:spPr>
            <a:xfrm>
              <a:off x="3392741" y="5526706"/>
              <a:ext cx="2239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latin typeface="Helvetica" charset="0"/>
                  <a:ea typeface="Helvetica" charset="0"/>
                  <a:cs typeface="Helvetica" charset="0"/>
                </a:rPr>
                <a:t>Fault-tolerance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50577" y="3715788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85644" y="3912229"/>
              <a:ext cx="2407600" cy="1324770"/>
              <a:chOff x="2324904" y="3562607"/>
              <a:chExt cx="2620356" cy="1419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Oval 50"/>
                  <p:cNvSpPr/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790" y="3624732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/>
                  <p:cNvSpPr/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2" name="Oval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538" y="424085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val 55"/>
                  <p:cNvSpPr/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" name="Oval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3805" y="4524483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Oval 56"/>
                  <p:cNvSpPr/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7" name="Oval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904" y="4263196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/>
                  <p:cNvSpPr/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0" name="Oval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162" y="3562607"/>
                    <a:ext cx="431455" cy="4572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Privacy</a:t>
              </a: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3250577" y="1106907"/>
            <a:ext cx="2524046" cy="1617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50577" y="1175341"/>
            <a:ext cx="2524046" cy="1512084"/>
            <a:chOff x="1082616" y="1973596"/>
            <a:chExt cx="3243724" cy="183526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  <a:grpFill/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70" name="Rectangle 6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704478" y="3254986"/>
                <a:ext cx="285656" cy="523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disc.ece.illinois.edu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4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69</a:t>
            </a:fld>
            <a:endParaRPr 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34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24862" y="2677165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 bwMode="auto">
              <a:xfrm>
                <a:off x="409515" y="392028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15" y="3920280"/>
                <a:ext cx="778101" cy="68293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 bwMode="auto">
          <a:xfrm flipH="1">
            <a:off x="950163" y="2925446"/>
            <a:ext cx="806434" cy="10469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2035487" y="2939094"/>
            <a:ext cx="46806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566971" y="2939094"/>
            <a:ext cx="697166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1328430" y="2415237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 bwMode="auto">
              <a:xfrm>
                <a:off x="1639723" y="392028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723" y="3920280"/>
                <a:ext cx="778101" cy="68293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 bwMode="auto">
              <a:xfrm>
                <a:off x="2915554" y="3920280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554" y="3920280"/>
                <a:ext cx="778101" cy="68293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70</a:t>
            </a:fld>
            <a:endParaRPr 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8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5800" y="1965278"/>
            <a:ext cx="2546709" cy="504967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Peer-to-Peer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maintains local estimate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In each </a:t>
            </a:r>
            <a:r>
              <a:rPr lang="en-US" dirty="0" smtClean="0">
                <a:solidFill>
                  <a:srgbClr val="C00000"/>
                </a:solidFill>
              </a:rPr>
              <a:t>iteration</a:t>
            </a:r>
            <a:endParaRPr lang="en-US" i="1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smtClean="0"/>
              <a:t>Compute weighted average with neighbors’ estimates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0032" y="4836786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80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685800" y="1965278"/>
            <a:ext cx="2546709" cy="504967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Peer-to-Peer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maintains local estimate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In each </a:t>
            </a:r>
            <a:r>
              <a:rPr lang="en-US" dirty="0" smtClean="0">
                <a:solidFill>
                  <a:srgbClr val="C00000"/>
                </a:solidFill>
              </a:rPr>
              <a:t>iteration</a:t>
            </a:r>
            <a:endParaRPr lang="en-US" i="1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smtClean="0"/>
              <a:t>Compute weighted average with neighbors’ estimates</a:t>
            </a:r>
          </a:p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00B050"/>
                </a:solidFill>
              </a:rPr>
              <a:t>own gradient </a:t>
            </a:r>
            <a:r>
              <a:rPr lang="en-US" dirty="0" smtClean="0"/>
              <a:t>to own estimate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0032" y="4836786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07125" y="3281928"/>
                <a:ext cx="5132046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25" y="3281928"/>
                <a:ext cx="5132046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1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685800" y="1965278"/>
            <a:ext cx="2546709" cy="504967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59558" y="4018032"/>
            <a:ext cx="7898642" cy="721072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Peer-to-Peer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agent maintains local estimate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In each </a:t>
            </a:r>
            <a:r>
              <a:rPr lang="en-US" dirty="0" smtClean="0">
                <a:solidFill>
                  <a:srgbClr val="C00000"/>
                </a:solidFill>
              </a:rPr>
              <a:t>iteration</a:t>
            </a:r>
            <a:endParaRPr lang="en-US" i="1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smtClean="0"/>
              <a:t>Compute weighted average with neighbors’ estimates</a:t>
            </a:r>
          </a:p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00B050"/>
                </a:solidFill>
              </a:rPr>
              <a:t>own gradient </a:t>
            </a:r>
            <a:r>
              <a:rPr lang="en-US" dirty="0" smtClean="0"/>
              <a:t>to own estimate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 estimates converge to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0032" y="4836786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085518" y="3499220"/>
            <a:ext cx="3243724" cy="1835265"/>
            <a:chOff x="1082616" y="1973596"/>
            <a:chExt cx="3243724" cy="1835265"/>
          </a:xfrm>
        </p:grpSpPr>
        <p:grpSp>
          <p:nvGrpSpPr>
            <p:cNvPr id="17" name="Group 16"/>
            <p:cNvGrpSpPr/>
            <p:nvPr/>
          </p:nvGrpSpPr>
          <p:grpSpPr>
            <a:xfrm>
              <a:off x="1082616" y="1973596"/>
              <a:ext cx="3243724" cy="1835265"/>
              <a:chOff x="1082616" y="1973596"/>
              <a:chExt cx="3243724" cy="183526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2616" y="1973596"/>
                <a:ext cx="3243724" cy="183526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 bwMode="auto">
              <a:xfrm>
                <a:off x="2620370" y="2129051"/>
                <a:ext cx="573206" cy="42308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634018" y="3213480"/>
                <a:ext cx="573206" cy="42308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04478" y="3122466"/>
                <a:ext cx="285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sz="28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1364776" y="3138986"/>
              <a:ext cx="955343" cy="39578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07125" y="3281928"/>
                <a:ext cx="513204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25" y="3281928"/>
                <a:ext cx="5132046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0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74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– Locally Balanced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Perturbations </a:t>
                </a:r>
              </a:p>
              <a:p>
                <a:r>
                  <a:rPr lang="en-US" dirty="0"/>
                  <a:t>Add to zero (locally per node)</a:t>
                </a:r>
              </a:p>
              <a:p>
                <a:r>
                  <a:rPr lang="en-US" dirty="0"/>
                  <a:t>Bounded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Algorithm</a:t>
                </a:r>
              </a:p>
              <a:p>
                <a:r>
                  <a:rPr lang="en-US" dirty="0"/>
                  <a:t>Node j selects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b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Share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bSup>
                  </m:oMath>
                </a14:m>
                <a:r>
                  <a:rPr lang="en-US" dirty="0"/>
                  <a:t> with node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Consensus and (Stochastic) Gradient Descent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772400" cy="4572000"/>
              </a:xfrm>
              <a:blipFill>
                <a:blip r:embed="rId2"/>
                <a:stretch>
                  <a:fillRect l="-125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685800" y="3763619"/>
            <a:ext cx="7772400" cy="160351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75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– Network Balanced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Perturbations </a:t>
                </a:r>
              </a:p>
              <a:p>
                <a:r>
                  <a:rPr lang="en-US" dirty="0"/>
                  <a:t>Add to zero (over network)</a:t>
                </a:r>
              </a:p>
              <a:p>
                <a:r>
                  <a:rPr lang="en-US" dirty="0"/>
                  <a:t>Bounded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Algorithm</a:t>
                </a:r>
              </a:p>
              <a:p>
                <a:r>
                  <a:rPr lang="en-US" dirty="0"/>
                  <a:t>Node j computes perturbation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-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- add received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r>
                  <a:rPr lang="en-US" dirty="0"/>
                  <a:t> and subtract sent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rcvd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sent</m:t>
                            </m:r>
                          </m:e>
                        </m:nary>
                      </m:e>
                    </m:nary>
                  </m:oMath>
                </a14:m>
                <a:endParaRPr lang="en-US" sz="1800" dirty="0"/>
              </a:p>
              <a:p>
                <a:r>
                  <a:rPr lang="en-US" b="0" dirty="0"/>
                  <a:t>Obfuscate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</m:oMath>
                </a14:m>
                <a:r>
                  <a:rPr lang="en-US" dirty="0"/>
                  <a:t> shared with neighbors</a:t>
                </a:r>
              </a:p>
              <a:p>
                <a:r>
                  <a:rPr lang="en-US" dirty="0"/>
                  <a:t>Consensus and (Stochastic) Gradient Descent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772400" cy="4572000"/>
              </a:xfrm>
              <a:blipFill>
                <a:blip r:embed="rId2"/>
                <a:stretch>
                  <a:fillRect l="-1255" t="-933" r="-3294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685800" y="3790119"/>
            <a:ext cx="7875104" cy="23820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p>
                        </m:sSup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ctrlPr>
                          <a:rPr lang="en-US" i="1" dirty="0">
                            <a:latin typeface="Cambria Math" charset="0"/>
                          </a:rPr>
                        </m:ctrlPr>
                      </m:naryPr>
                      <m:sub/>
                      <m:sup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p>
                        </m:sSubSup>
                      </m:e>
                    </m:nary>
                    <m:r>
                      <a:rPr lang="en-US" i="0" dirty="0"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subHide m:val="on"/>
                        <m:ctrlPr>
                          <a:rPr lang="en-US" i="1" dirty="0">
                            <a:latin typeface="Cambria Math" charset="0"/>
                          </a:rPr>
                        </m:ctrlPr>
                      </m:naryPr>
                      <m:sub/>
                      <m:sup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Asymptotic convergence of iterates to optimum</a:t>
                </a:r>
              </a:p>
              <a:p>
                <a:r>
                  <a:rPr lang="en-US" dirty="0"/>
                  <a:t>Privacy-Convergence Trade-off </a:t>
                </a:r>
              </a:p>
              <a:p>
                <a:endParaRPr lang="en-US" dirty="0"/>
              </a:p>
              <a:p>
                <a:r>
                  <a:rPr lang="en-US" dirty="0"/>
                  <a:t>Stochastic gradient updates </a:t>
                </a:r>
                <a:r>
                  <a:rPr lang="en-US"/>
                  <a:t>work too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5" b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34448" y="1691305"/>
            <a:ext cx="7875104" cy="23820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bounded degree polynomials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Algorithm</a:t>
                </a:r>
              </a:p>
              <a:p>
                <a:r>
                  <a:rPr lang="en-US" dirty="0"/>
                  <a:t>Node j shares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/>
                  <a:t> with node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Node j obfuscates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=∑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−∑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use distributed gradient descent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86538"/>
            <a:ext cx="7875104" cy="192156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Sharing -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 Sharing iterates converge to correct optimum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r>
                  <a:rPr lang="en-US" dirty="0"/>
                  <a:t>Privacy: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vertex connectivity of 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/>
                  <a:t>f then no group of f nodes can estimate true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(or any good subset)</a:t>
                </a: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also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it can hide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/>
                  <a:t>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85800" y="3551580"/>
            <a:ext cx="7490791" cy="135172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48482" y="6193808"/>
            <a:ext cx="1905000" cy="457200"/>
          </a:xfrm>
        </p:spPr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27" y="3334253"/>
            <a:ext cx="3083824" cy="31108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427338" y="2991595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9149" y="2991594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96405" y="6262863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1966" y="6258524"/>
            <a:ext cx="748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(x)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1578625" y="3907049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625" y="3907049"/>
                <a:ext cx="778101" cy="6829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H="1">
            <a:off x="2119273" y="2912215"/>
            <a:ext cx="806434" cy="10469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3204597" y="2925863"/>
            <a:ext cx="46806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736081" y="2925863"/>
            <a:ext cx="697166" cy="9811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2497540" y="2402006"/>
            <a:ext cx="1678675" cy="523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2808833" y="3907049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8833" y="3907049"/>
                <a:ext cx="778101" cy="68293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 bwMode="auto">
              <a:xfrm>
                <a:off x="4084664" y="3907049"/>
                <a:ext cx="778101" cy="68293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4664" y="3907049"/>
                <a:ext cx="778101" cy="68293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Architecture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Client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 smtClean="0"/>
                  <a:t>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 rotWithShape="0">
                <a:blip r:embed="rId2"/>
                <a:stretch>
                  <a:fillRect l="-77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14507" y="1622990"/>
                <a:ext cx="660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07" y="1622990"/>
                <a:ext cx="66056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805268" y="2146210"/>
            <a:ext cx="3284140" cy="2187973"/>
            <a:chOff x="1578625" y="2402006"/>
            <a:chExt cx="3284140" cy="218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8625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 bwMode="auto">
            <a:xfrm flipH="1">
              <a:off x="2119273" y="2912215"/>
              <a:ext cx="806434" cy="10469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3204597" y="2925863"/>
              <a:ext cx="4680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736081" y="2925863"/>
              <a:ext cx="697166" cy="9811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2497540" y="2402006"/>
              <a:ext cx="1678675" cy="5238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8833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solidFill>
                  <a:srgbClr val="FFC000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4664" y="3907049"/>
                  <a:ext cx="778101" cy="68293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83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25388</TotalTime>
  <Words>2920</Words>
  <Application>Microsoft Macintosh PowerPoint</Application>
  <PresentationFormat>On-screen Show (4:3)</PresentationFormat>
  <Paragraphs>749</Paragraphs>
  <Slides>78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Cambria Math</vt:lpstr>
      <vt:lpstr>CMU Sans Serif Demi Condensed</vt:lpstr>
      <vt:lpstr>Comic Sans MS</vt:lpstr>
      <vt:lpstr>Helvetica</vt:lpstr>
      <vt:lpstr>Marlett</vt:lpstr>
      <vt:lpstr>Times</vt:lpstr>
      <vt:lpstr>Times New Roman</vt:lpstr>
      <vt:lpstr>Wingdings</vt:lpstr>
      <vt:lpstr>Arial</vt:lpstr>
      <vt:lpstr>Default Design</vt:lpstr>
      <vt:lpstr>Privacy and Fault-Tolerance in Distributed Optimization    Nitin Vaidya University of Illinois at Urbana-Champaign   </vt:lpstr>
      <vt:lpstr>Acknowledgements</vt:lpstr>
      <vt:lpstr>PowerPoint Presentation</vt:lpstr>
      <vt:lpstr>Applications</vt:lpstr>
      <vt:lpstr>Applications</vt:lpstr>
      <vt:lpstr>Outline</vt:lpstr>
      <vt:lpstr>Distributed Optimization</vt:lpstr>
      <vt:lpstr>Client-Server Architecture</vt:lpstr>
      <vt:lpstr>Client-Server Architecture</vt:lpstr>
      <vt:lpstr>Client-Server Architecture</vt:lpstr>
      <vt:lpstr>Client-Server Architecture</vt:lpstr>
      <vt:lpstr>Variations</vt:lpstr>
      <vt:lpstr>Peer-to-Peer Architecture</vt:lpstr>
      <vt:lpstr>Peer-to-Peer Architecture</vt:lpstr>
      <vt:lpstr>Outline</vt:lpstr>
      <vt:lpstr>PowerPoint Presentation</vt:lpstr>
      <vt:lpstr> Server observes gradients    privacy compromised</vt:lpstr>
      <vt:lpstr>PowerPoint Presentation</vt:lpstr>
      <vt:lpstr>Related Work</vt:lpstr>
      <vt:lpstr>Differential Privacy</vt:lpstr>
      <vt:lpstr>Differential Privacy</vt:lpstr>
      <vt:lpstr>Proposed Approach</vt:lpstr>
      <vt:lpstr>Proposed Approach</vt:lpstr>
      <vt:lpstr>Proposed Approach</vt:lpstr>
      <vt:lpstr>Proposed Approach</vt:lpstr>
      <vt:lpstr>Intuition</vt:lpstr>
      <vt:lpstr>Intuition</vt:lpstr>
      <vt:lpstr>Intuition</vt:lpstr>
      <vt:lpstr>Algorithm</vt:lpstr>
      <vt:lpstr>Algorithm</vt:lpstr>
      <vt:lpstr>Claim</vt:lpstr>
      <vt:lpstr>Privacy</vt:lpstr>
      <vt:lpstr>Privacy</vt:lpstr>
      <vt:lpstr>PowerPoint Presentation</vt:lpstr>
      <vt:lpstr>Structured Randomization</vt:lpstr>
      <vt:lpstr>Multiplicative Noise</vt:lpstr>
      <vt:lpstr>Multiplicative Noise</vt:lpstr>
      <vt:lpstr>Multiplicative Noise</vt:lpstr>
      <vt:lpstr>Multiplicative Noise</vt:lpstr>
      <vt:lpstr>Multiplicative Noise</vt:lpstr>
      <vt:lpstr>Claim</vt:lpstr>
      <vt:lpstr>Peer-to-Peer Architecture</vt:lpstr>
      <vt:lpstr>Reminder …</vt:lpstr>
      <vt:lpstr>Proposed Approach</vt:lpstr>
      <vt:lpstr>Proposed Approach</vt:lpstr>
      <vt:lpstr>Peer-to-Peer Architecture</vt:lpstr>
      <vt:lpstr>Outline</vt:lpstr>
      <vt:lpstr>Fault-Tolerance</vt:lpstr>
      <vt:lpstr>Byzantine Fault Model</vt:lpstr>
      <vt:lpstr>Peer-to-Peer Architecture</vt:lpstr>
      <vt:lpstr>Peer-to-Peer Architecture</vt:lpstr>
      <vt:lpstr>Client-Server Architecture</vt:lpstr>
      <vt:lpstr>Fault-Tolerant Optimization</vt:lpstr>
      <vt:lpstr>Fault-Tolerant Optimization</vt:lpstr>
      <vt:lpstr>Fault-Tolerant Optimization</vt:lpstr>
      <vt:lpstr>Fault-Tolerant Optimization</vt:lpstr>
      <vt:lpstr>Fault-Tolerant Optimization</vt:lpstr>
      <vt:lpstr>Fault-Tolerant Optimization</vt:lpstr>
      <vt:lpstr>Centralized Algorithm</vt:lpstr>
      <vt:lpstr>Centralized Algorithm: Scalar argument x</vt:lpstr>
      <vt:lpstr>Centralized Algorithm: Scalar argument x</vt:lpstr>
      <vt:lpstr>Centralized Algorithm: Scalar argument x</vt:lpstr>
      <vt:lpstr>Centralized Algorithm: Scalar argument x</vt:lpstr>
      <vt:lpstr>Centralized Algorithm: Scalar argument x</vt:lpstr>
      <vt:lpstr>Centralized Algorithm: Scalar argument x</vt:lpstr>
      <vt:lpstr>Peer-to-Peer Fault-Tolerant Optimization</vt:lpstr>
      <vt:lpstr>Summary</vt:lpstr>
      <vt:lpstr>Thanks!</vt:lpstr>
      <vt:lpstr>PowerPoint Presentation</vt:lpstr>
      <vt:lpstr>PowerPoint Presentation</vt:lpstr>
      <vt:lpstr>Distributed Peer-to-Peer Optimization</vt:lpstr>
      <vt:lpstr>Distributed Peer-to-Peer Optimization</vt:lpstr>
      <vt:lpstr>Distributed Peer-to-Peer Optimization</vt:lpstr>
      <vt:lpstr>RSS – Locally Balanced</vt:lpstr>
      <vt:lpstr>RSS – Network Balanced</vt:lpstr>
      <vt:lpstr>Convergence</vt:lpstr>
      <vt:lpstr>Function Sharing</vt:lpstr>
      <vt:lpstr>Function Sharing - Convergence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5368</cp:revision>
  <cp:lastPrinted>2017-08-22T12:26:40Z</cp:lastPrinted>
  <dcterms:created xsi:type="dcterms:W3CDTF">1996-09-30T18:28:10Z</dcterms:created>
  <dcterms:modified xsi:type="dcterms:W3CDTF">2017-08-22T12:26:47Z</dcterms:modified>
</cp:coreProperties>
</file>