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notesSlides/notesSlide11.xml" ContentType="application/vnd.openxmlformats-officedocument.presentationml.notesSlide+xml"/>
  <Override PartName="/ppt/embeddings/oleObject13.bin" ContentType="application/vnd.openxmlformats-officedocument.oleObject"/>
  <Override PartName="/ppt/notesSlides/notesSlide12.xml" ContentType="application/vnd.openxmlformats-officedocument.presentationml.notesSlide+xml"/>
  <Override PartName="/ppt/embeddings/oleObject14.bin" ContentType="application/vnd.openxmlformats-officedocument.oleObject"/>
  <Override PartName="/ppt/notesSlides/notesSlide13.xml" ContentType="application/vnd.openxmlformats-officedocument.presentationml.notesSlide+xml"/>
  <Override PartName="/ppt/embeddings/oleObject15.bin" ContentType="application/vnd.openxmlformats-officedocument.oleObject"/>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6"/>
  </p:notesMasterIdLst>
  <p:handoutMasterIdLst>
    <p:handoutMasterId r:id="rId77"/>
  </p:handoutMasterIdLst>
  <p:sldIdLst>
    <p:sldId id="1130" r:id="rId2"/>
    <p:sldId id="1527" r:id="rId3"/>
    <p:sldId id="1524" r:id="rId4"/>
    <p:sldId id="1486" r:id="rId5"/>
    <p:sldId id="1525" r:id="rId6"/>
    <p:sldId id="1528" r:id="rId7"/>
    <p:sldId id="1491" r:id="rId8"/>
    <p:sldId id="1526" r:id="rId9"/>
    <p:sldId id="1529" r:id="rId10"/>
    <p:sldId id="1600" r:id="rId11"/>
    <p:sldId id="1601" r:id="rId12"/>
    <p:sldId id="1489" r:id="rId13"/>
    <p:sldId id="1531" r:id="rId14"/>
    <p:sldId id="1595" r:id="rId15"/>
    <p:sldId id="1532" r:id="rId16"/>
    <p:sldId id="1596" r:id="rId17"/>
    <p:sldId id="1530" r:id="rId18"/>
    <p:sldId id="1591" r:id="rId19"/>
    <p:sldId id="1488" r:id="rId20"/>
    <p:sldId id="1535" r:id="rId21"/>
    <p:sldId id="1490" r:id="rId22"/>
    <p:sldId id="1536" r:id="rId23"/>
    <p:sldId id="1537" r:id="rId24"/>
    <p:sldId id="1543" r:id="rId25"/>
    <p:sldId id="1544" r:id="rId26"/>
    <p:sldId id="1547" r:id="rId27"/>
    <p:sldId id="1545" r:id="rId28"/>
    <p:sldId id="1546" r:id="rId29"/>
    <p:sldId id="1548" r:id="rId30"/>
    <p:sldId id="1566" r:id="rId31"/>
    <p:sldId id="1567" r:id="rId32"/>
    <p:sldId id="1539" r:id="rId33"/>
    <p:sldId id="1565" r:id="rId34"/>
    <p:sldId id="1563" r:id="rId35"/>
    <p:sldId id="1568" r:id="rId36"/>
    <p:sldId id="1564" r:id="rId37"/>
    <p:sldId id="1542" r:id="rId38"/>
    <p:sldId id="1574" r:id="rId39"/>
    <p:sldId id="1578" r:id="rId40"/>
    <p:sldId id="1569" r:id="rId41"/>
    <p:sldId id="1575" r:id="rId42"/>
    <p:sldId id="1579" r:id="rId43"/>
    <p:sldId id="1580" r:id="rId44"/>
    <p:sldId id="1581" r:id="rId45"/>
    <p:sldId id="1570" r:id="rId46"/>
    <p:sldId id="1571" r:id="rId47"/>
    <p:sldId id="1582" r:id="rId48"/>
    <p:sldId id="1572" r:id="rId49"/>
    <p:sldId id="1583" r:id="rId50"/>
    <p:sldId id="1590" r:id="rId51"/>
    <p:sldId id="1589" r:id="rId52"/>
    <p:sldId id="1599" r:id="rId53"/>
    <p:sldId id="1584" r:id="rId54"/>
    <p:sldId id="1573" r:id="rId55"/>
    <p:sldId id="1588" r:id="rId56"/>
    <p:sldId id="1594" r:id="rId57"/>
    <p:sldId id="1585" r:id="rId58"/>
    <p:sldId id="1586" r:id="rId59"/>
    <p:sldId id="1587" r:id="rId60"/>
    <p:sldId id="1592" r:id="rId61"/>
    <p:sldId id="1593" r:id="rId62"/>
    <p:sldId id="1549" r:id="rId63"/>
    <p:sldId id="1550" r:id="rId64"/>
    <p:sldId id="1551" r:id="rId65"/>
    <p:sldId id="1552" r:id="rId66"/>
    <p:sldId id="1553" r:id="rId67"/>
    <p:sldId id="1554" r:id="rId68"/>
    <p:sldId id="1555" r:id="rId69"/>
    <p:sldId id="1556" r:id="rId70"/>
    <p:sldId id="1557" r:id="rId71"/>
    <p:sldId id="1558" r:id="rId72"/>
    <p:sldId id="1559" r:id="rId73"/>
    <p:sldId id="1560" r:id="rId74"/>
    <p:sldId id="1561" r:id="rId75"/>
  </p:sldIdLst>
  <p:sldSz cx="9144000" cy="6858000" type="screen4x3"/>
  <p:notesSz cx="6991350" cy="9282113"/>
  <p:defaultTextStyle>
    <a:defPPr>
      <a:defRPr lang="en-US"/>
    </a:defPPr>
    <a:lvl1pPr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1pPr>
    <a:lvl2pPr marL="4572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2pPr>
    <a:lvl3pPr marL="9144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3pPr>
    <a:lvl4pPr marL="13716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4pPr>
    <a:lvl5pPr marL="1828800" algn="ctr" rtl="0" eaLnBrk="0" fontAlgn="base" hangingPunct="0">
      <a:spcBef>
        <a:spcPct val="20000"/>
      </a:spcBef>
      <a:spcAft>
        <a:spcPct val="0"/>
      </a:spcAft>
      <a:buClr>
        <a:srgbClr val="FF0000"/>
      </a:buClr>
      <a:buSzPct val="65000"/>
      <a:buFont typeface="Marlett" pitchFamily="2" charset="2"/>
      <a:buChar char="g"/>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246"/>
    <a:srgbClr val="C9F6FF"/>
    <a:srgbClr val="FF33CC"/>
    <a:srgbClr val="CCFF99"/>
    <a:srgbClr val="CCECFF"/>
    <a:srgbClr val="FFFF00"/>
    <a:srgbClr val="FFFFCC"/>
    <a:srgbClr val="FFCC00"/>
    <a:srgbClr val="FF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67" autoAdjust="0"/>
    <p:restoredTop sz="99832" autoAdjust="0"/>
  </p:normalViewPr>
  <p:slideViewPr>
    <p:cSldViewPr snapToGrid="0">
      <p:cViewPr varScale="1">
        <p:scale>
          <a:sx n="156" d="100"/>
          <a:sy n="156" d="100"/>
        </p:scale>
        <p:origin x="-128"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8" d="100"/>
          <a:sy n="58" d="100"/>
        </p:scale>
        <p:origin x="-2496" y="-96"/>
      </p:cViewPr>
      <p:guideLst>
        <p:guide orient="horz" pos="2923"/>
        <p:guide pos="220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 Id="rId2"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62"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none" lIns="92985" tIns="46493" rIns="92985" bIns="46493" numCol="1" anchor="ctr" anchorCtr="0" compatLnSpc="1">
            <a:prstTxWarp prst="textNoShape">
              <a:avLst/>
            </a:prstTxWarp>
          </a:bodyPr>
          <a:lstStyle>
            <a:lvl1pPr algn="l" defTabSz="930275">
              <a:spcBef>
                <a:spcPct val="0"/>
              </a:spcBef>
              <a:buClrTx/>
              <a:buSzTx/>
              <a:buFontTx/>
              <a:buNone/>
              <a:defRPr sz="1200" b="1">
                <a:latin typeface="Arial" charset="0"/>
              </a:defRPr>
            </a:lvl1pPr>
          </a:lstStyle>
          <a:p>
            <a:pPr>
              <a:defRPr/>
            </a:pPr>
            <a:endParaRPr lang="en-US"/>
          </a:p>
        </p:txBody>
      </p:sp>
      <p:sp>
        <p:nvSpPr>
          <p:cNvPr id="1013763" name="Rectangle 3"/>
          <p:cNvSpPr>
            <a:spLocks noGrp="1" noChangeArrowheads="1"/>
          </p:cNvSpPr>
          <p:nvPr>
            <p:ph type="dt" sz="quarter" idx="1"/>
          </p:nvPr>
        </p:nvSpPr>
        <p:spPr bwMode="auto">
          <a:xfrm>
            <a:off x="3962400" y="0"/>
            <a:ext cx="3028950" cy="463550"/>
          </a:xfrm>
          <a:prstGeom prst="rect">
            <a:avLst/>
          </a:prstGeom>
          <a:noFill/>
          <a:ln w="9525">
            <a:noFill/>
            <a:miter lim="800000"/>
            <a:headEnd/>
            <a:tailEnd/>
          </a:ln>
          <a:effectLst/>
        </p:spPr>
        <p:txBody>
          <a:bodyPr vert="horz" wrap="none" lIns="92985" tIns="46493" rIns="92985" bIns="46493" numCol="1" anchor="ctr" anchorCtr="0" compatLnSpc="1">
            <a:prstTxWarp prst="textNoShape">
              <a:avLst/>
            </a:prstTxWarp>
          </a:bodyPr>
          <a:lstStyle>
            <a:lvl1pPr algn="r" defTabSz="930275">
              <a:spcBef>
                <a:spcPct val="0"/>
              </a:spcBef>
              <a:buClrTx/>
              <a:buSzTx/>
              <a:buFontTx/>
              <a:buNone/>
              <a:defRPr sz="1200" b="1">
                <a:latin typeface="Arial" charset="0"/>
              </a:defRPr>
            </a:lvl1pPr>
          </a:lstStyle>
          <a:p>
            <a:pPr>
              <a:defRPr/>
            </a:pPr>
            <a:endParaRPr lang="en-US"/>
          </a:p>
        </p:txBody>
      </p:sp>
      <p:sp>
        <p:nvSpPr>
          <p:cNvPr id="1013764" name="Rectangle 4"/>
          <p:cNvSpPr>
            <a:spLocks noGrp="1" noChangeArrowheads="1"/>
          </p:cNvSpPr>
          <p:nvPr>
            <p:ph type="ftr" sz="quarter" idx="2"/>
          </p:nvPr>
        </p:nvSpPr>
        <p:spPr bwMode="auto">
          <a:xfrm>
            <a:off x="0" y="8818563"/>
            <a:ext cx="3028950" cy="463550"/>
          </a:xfrm>
          <a:prstGeom prst="rect">
            <a:avLst/>
          </a:prstGeom>
          <a:noFill/>
          <a:ln w="9525">
            <a:noFill/>
            <a:miter lim="800000"/>
            <a:headEnd/>
            <a:tailEnd/>
          </a:ln>
          <a:effectLst/>
        </p:spPr>
        <p:txBody>
          <a:bodyPr vert="horz" wrap="none" lIns="92985" tIns="46493" rIns="92985" bIns="46493" numCol="1" anchor="b" anchorCtr="0" compatLnSpc="1">
            <a:prstTxWarp prst="textNoShape">
              <a:avLst/>
            </a:prstTxWarp>
          </a:bodyPr>
          <a:lstStyle>
            <a:lvl1pPr algn="l" defTabSz="930275">
              <a:spcBef>
                <a:spcPct val="0"/>
              </a:spcBef>
              <a:buClrTx/>
              <a:buSzTx/>
              <a:buFontTx/>
              <a:buNone/>
              <a:defRPr sz="1200" b="1">
                <a:latin typeface="Arial" charset="0"/>
              </a:defRPr>
            </a:lvl1pPr>
          </a:lstStyle>
          <a:p>
            <a:pPr>
              <a:defRPr/>
            </a:pPr>
            <a:endParaRPr lang="en-US"/>
          </a:p>
        </p:txBody>
      </p:sp>
      <p:sp>
        <p:nvSpPr>
          <p:cNvPr id="1013765" name="Rectangle 5"/>
          <p:cNvSpPr>
            <a:spLocks noGrp="1" noChangeArrowheads="1"/>
          </p:cNvSpPr>
          <p:nvPr>
            <p:ph type="sldNum" sz="quarter" idx="3"/>
          </p:nvPr>
        </p:nvSpPr>
        <p:spPr bwMode="auto">
          <a:xfrm>
            <a:off x="3962400" y="8818563"/>
            <a:ext cx="3028950" cy="463550"/>
          </a:xfrm>
          <a:prstGeom prst="rect">
            <a:avLst/>
          </a:prstGeom>
          <a:noFill/>
          <a:ln w="9525">
            <a:noFill/>
            <a:miter lim="800000"/>
            <a:headEnd/>
            <a:tailEnd/>
          </a:ln>
          <a:effectLst/>
        </p:spPr>
        <p:txBody>
          <a:bodyPr vert="horz" wrap="none" lIns="92985" tIns="46493" rIns="92985" bIns="46493" numCol="1" anchor="b" anchorCtr="0" compatLnSpc="1">
            <a:prstTxWarp prst="textNoShape">
              <a:avLst/>
            </a:prstTxWarp>
          </a:bodyPr>
          <a:lstStyle>
            <a:lvl1pPr algn="r" defTabSz="930275">
              <a:spcBef>
                <a:spcPct val="0"/>
              </a:spcBef>
              <a:buClrTx/>
              <a:buSzTx/>
              <a:buFontTx/>
              <a:buNone/>
              <a:defRPr sz="1200" b="1">
                <a:latin typeface="Arial" charset="0"/>
              </a:defRPr>
            </a:lvl1pPr>
          </a:lstStyle>
          <a:p>
            <a:pPr>
              <a:defRPr/>
            </a:pPr>
            <a:fld id="{4D328B2F-E4A9-4B42-9114-8FE517F38CE0}" type="slidenum">
              <a:rPr lang="en-US"/>
              <a:pPr>
                <a:defRPr/>
              </a:pPr>
              <a:t>‹#›</a:t>
            </a:fld>
            <a:endParaRPr lang="en-US"/>
          </a:p>
        </p:txBody>
      </p:sp>
    </p:spTree>
    <p:extLst>
      <p:ext uri="{BB962C8B-B14F-4D97-AF65-F5344CB8AC3E}">
        <p14:creationId xmlns:p14="http://schemas.microsoft.com/office/powerpoint/2010/main" val="3168908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l" defTabSz="930275">
              <a:spcBef>
                <a:spcPct val="0"/>
              </a:spcBef>
              <a:buClrTx/>
              <a:buSzTx/>
              <a:buFontTx/>
              <a:buNone/>
              <a:defRPr sz="1200">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spcBef>
                <a:spcPct val="0"/>
              </a:spcBef>
              <a:buClrTx/>
              <a:buSzTx/>
              <a:buFontTx/>
              <a:buNone/>
              <a:defRPr sz="1200">
                <a:latin typeface="Times New Roman" pitchFamily="18" charset="0"/>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176338" y="696913"/>
            <a:ext cx="4640262" cy="34798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863" y="4408488"/>
            <a:ext cx="5127625" cy="4176712"/>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l" defTabSz="930275">
              <a:spcBef>
                <a:spcPct val="0"/>
              </a:spcBef>
              <a:buClrTx/>
              <a:buSzTx/>
              <a:buFontTx/>
              <a:buNone/>
              <a:defRPr sz="1200">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spcBef>
                <a:spcPct val="0"/>
              </a:spcBef>
              <a:buClrTx/>
              <a:buSzTx/>
              <a:buFontTx/>
              <a:buNone/>
              <a:defRPr sz="1200">
                <a:latin typeface="Times New Roman" pitchFamily="18" charset="0"/>
              </a:defRPr>
            </a:lvl1pPr>
          </a:lstStyle>
          <a:p>
            <a:pPr>
              <a:defRPr/>
            </a:pPr>
            <a:fld id="{3262AFDE-5065-4356-9A1D-319F9FBCF641}" type="slidenum">
              <a:rPr lang="en-US"/>
              <a:pPr>
                <a:defRPr/>
              </a:pPr>
              <a:t>‹#›</a:t>
            </a:fld>
            <a:endParaRPr lang="en-US"/>
          </a:p>
        </p:txBody>
      </p:sp>
    </p:spTree>
    <p:extLst>
      <p:ext uri="{BB962C8B-B14F-4D97-AF65-F5344CB8AC3E}">
        <p14:creationId xmlns:p14="http://schemas.microsoft.com/office/powerpoint/2010/main" val="1235973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E65F821-53FB-4708-9C2C-8B377EA7641E}" type="slidenum">
              <a:rPr lang="en-US" smtClean="0"/>
              <a:pPr/>
              <a:t>1</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a:t>
            </a:r>
            <a:r>
              <a:rPr lang="en-US" baseline="0" dirty="0" smtClean="0"/>
              <a:t> the complexity of a protocol is defined as the sum of number of bits communicated between every pair of nodes</a:t>
            </a:r>
          </a:p>
          <a:p>
            <a:endParaRPr lang="en-US" baseline="0" dirty="0" smtClean="0"/>
          </a:p>
          <a:p>
            <a:r>
              <a:rPr lang="en-US" baseline="0" dirty="0" smtClean="0"/>
              <a:t>And the complexity of a </a:t>
            </a:r>
            <a:r>
              <a:rPr lang="en-US" baseline="0" dirty="0" err="1" smtClean="0"/>
              <a:t>meq</a:t>
            </a:r>
            <a:r>
              <a:rPr lang="en-US" baseline="0" dirty="0" smtClean="0"/>
              <a:t> problem is the minimum over all protocols that solve it.</a:t>
            </a:r>
            <a:endParaRPr lang="en-US" dirty="0"/>
          </a:p>
        </p:txBody>
      </p:sp>
      <p:sp>
        <p:nvSpPr>
          <p:cNvPr id="4" name="Slide Number Placeholder 3"/>
          <p:cNvSpPr>
            <a:spLocks noGrp="1"/>
          </p:cNvSpPr>
          <p:nvPr>
            <p:ph type="sldNum" sz="quarter" idx="10"/>
          </p:nvPr>
        </p:nvSpPr>
        <p:spPr/>
        <p:txBody>
          <a:bodyPr/>
          <a:lstStyle/>
          <a:p>
            <a:fld id="{F114C422-BD2B-4498-9DCA-BD40A17DF548}" type="slidenum">
              <a:rPr lang="en-US" smtClean="0"/>
              <a:pPr/>
              <a:t>65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upper bound of the </a:t>
            </a:r>
            <a:r>
              <a:rPr lang="en-US" baseline="0" dirty="0" err="1" smtClean="0"/>
              <a:t>meq</a:t>
            </a:r>
            <a:r>
              <a:rPr lang="en-US" baseline="0" dirty="0" smtClean="0"/>
              <a:t> problem is obtained trivially by construction. Just have nodes 1 to n-1 send their x to node n and let node n compare the values. So the upper bound is n-1 times </a:t>
            </a:r>
            <a:r>
              <a:rPr lang="en-US" baseline="0" dirty="0" err="1" smtClean="0"/>
              <a:t>logM</a:t>
            </a:r>
            <a:endParaRPr lang="en-US" dirty="0"/>
          </a:p>
        </p:txBody>
      </p:sp>
      <p:sp>
        <p:nvSpPr>
          <p:cNvPr id="4" name="Slide Number Placeholder 3"/>
          <p:cNvSpPr>
            <a:spLocks noGrp="1"/>
          </p:cNvSpPr>
          <p:nvPr>
            <p:ph type="sldNum" sz="quarter" idx="10"/>
          </p:nvPr>
        </p:nvSpPr>
        <p:spPr/>
        <p:txBody>
          <a:bodyPr/>
          <a:lstStyle/>
          <a:p>
            <a:fld id="{F114C422-BD2B-4498-9DCA-BD40A17DF548}" type="slidenum">
              <a:rPr lang="en-US" smtClean="0"/>
              <a:pPr/>
              <a:t>66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14C422-BD2B-4498-9DCA-BD40A17DF548}" type="slidenum">
              <a:rPr lang="en-US" smtClean="0"/>
              <a:pPr/>
              <a:t>67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can show that the upper bound is not tight with the counter example of MEQ(3,6). </a:t>
            </a:r>
            <a:endParaRPr lang="en-US" dirty="0"/>
          </a:p>
        </p:txBody>
      </p:sp>
      <p:sp>
        <p:nvSpPr>
          <p:cNvPr id="4" name="Slide Number Placeholder 3"/>
          <p:cNvSpPr>
            <a:spLocks noGrp="1"/>
          </p:cNvSpPr>
          <p:nvPr>
            <p:ph type="sldNum" sz="quarter" idx="10"/>
          </p:nvPr>
        </p:nvSpPr>
        <p:spPr/>
        <p:txBody>
          <a:bodyPr/>
          <a:lstStyle/>
          <a:p>
            <a:fld id="{F114C422-BD2B-4498-9DCA-BD40A17DF548}" type="slidenum">
              <a:rPr lang="en-US" smtClean="0"/>
              <a:pPr/>
              <a:t>68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multiparty equality function problem</a:t>
            </a:r>
            <a:r>
              <a:rPr lang="en-US" baseline="0" dirty="0" smtClean="0"/>
              <a:t> is defined as this. There are n nodes, each is given a value from 1 to M, and they want to know whether their values are equal or not, by communicating with each other. If the values are not all the same, then at least one of the nodes will know/detect that. If the values are all equal, then no one detects.</a:t>
            </a:r>
            <a:endParaRPr lang="en-US" dirty="0"/>
          </a:p>
        </p:txBody>
      </p:sp>
      <p:sp>
        <p:nvSpPr>
          <p:cNvPr id="4" name="Slide Number Placeholder 3"/>
          <p:cNvSpPr>
            <a:spLocks noGrp="1"/>
          </p:cNvSpPr>
          <p:nvPr>
            <p:ph type="sldNum" sz="quarter" idx="10"/>
          </p:nvPr>
        </p:nvSpPr>
        <p:spPr/>
        <p:txBody>
          <a:bodyPr/>
          <a:lstStyle/>
          <a:p>
            <a:fld id="{F114C422-BD2B-4498-9DCA-BD40A17DF548}"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multiparty equality function problem</a:t>
            </a:r>
            <a:r>
              <a:rPr lang="en-US" baseline="0" dirty="0" smtClean="0"/>
              <a:t> is defined as this. There are n nodes, each is given a value from 1 to M, and they want to know whether their values are equal or not, by communicating with each other. If the values are not all the same, then at least one of the nodes will know/detect that. If the values are all equal, then no one detects.</a:t>
            </a:r>
            <a:endParaRPr lang="en-US" dirty="0"/>
          </a:p>
        </p:txBody>
      </p:sp>
      <p:sp>
        <p:nvSpPr>
          <p:cNvPr id="4" name="Slide Number Placeholder 3"/>
          <p:cNvSpPr>
            <a:spLocks noGrp="1"/>
          </p:cNvSpPr>
          <p:nvPr>
            <p:ph type="sldNum" sz="quarter" idx="10"/>
          </p:nvPr>
        </p:nvSpPr>
        <p:spPr/>
        <p:txBody>
          <a:bodyPr/>
          <a:lstStyle/>
          <a:p>
            <a:fld id="{F114C422-BD2B-4498-9DCA-BD40A17DF548}"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protocol</a:t>
            </a:r>
            <a:r>
              <a:rPr lang="en-US" baseline="0" dirty="0" smtClean="0"/>
              <a:t> that solves the </a:t>
            </a:r>
            <a:r>
              <a:rPr lang="en-US" baseline="0" dirty="0" err="1" smtClean="0"/>
              <a:t>meq</a:t>
            </a:r>
            <a:r>
              <a:rPr lang="en-US" baseline="0" dirty="0" smtClean="0"/>
              <a:t> problem can be represented as a directed multi graph. Each link represents the symbol begin sent in each step. The numbers next to the links denotes which step this link represents, and the </a:t>
            </a:r>
            <a:r>
              <a:rPr lang="en-US" baseline="0" dirty="0" err="1" smtClean="0"/>
              <a:t>f_i</a:t>
            </a:r>
            <a:r>
              <a:rPr lang="en-US" baseline="0" dirty="0" smtClean="0"/>
              <a:t> is the function according to which the sender of each step compute what symbol to send. </a:t>
            </a:r>
          </a:p>
          <a:p>
            <a:endParaRPr lang="en-US" baseline="0" dirty="0" smtClean="0"/>
          </a:p>
          <a:p>
            <a:r>
              <a:rPr lang="en-US" baseline="0" dirty="0" smtClean="0"/>
              <a:t>We can show that, any protocol that solves the </a:t>
            </a:r>
            <a:r>
              <a:rPr lang="en-US" baseline="0" dirty="0" err="1" smtClean="0"/>
              <a:t>meq</a:t>
            </a:r>
            <a:r>
              <a:rPr lang="en-US" baseline="0" dirty="0" smtClean="0"/>
              <a:t> problem can be transformed to one that the graph is acyclic, and every node only transits to nodes with larger indices. </a:t>
            </a:r>
            <a:endParaRPr lang="en-US" dirty="0"/>
          </a:p>
        </p:txBody>
      </p:sp>
      <p:sp>
        <p:nvSpPr>
          <p:cNvPr id="4" name="Slide Number Placeholder 3"/>
          <p:cNvSpPr>
            <a:spLocks noGrp="1"/>
          </p:cNvSpPr>
          <p:nvPr>
            <p:ph type="sldNum" sz="quarter" idx="10"/>
          </p:nvPr>
        </p:nvSpPr>
        <p:spPr/>
        <p:txBody>
          <a:bodyPr/>
          <a:lstStyle/>
          <a:p>
            <a:fld id="{F114C422-BD2B-4498-9DCA-BD40A17DF548}" type="slidenum">
              <a:rPr lang="en-US" smtClean="0"/>
              <a:pPr/>
              <a:t>34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protocol</a:t>
            </a:r>
            <a:r>
              <a:rPr lang="en-US" baseline="0" dirty="0" smtClean="0"/>
              <a:t> that solves the </a:t>
            </a:r>
            <a:r>
              <a:rPr lang="en-US" baseline="0" dirty="0" err="1" smtClean="0"/>
              <a:t>meq</a:t>
            </a:r>
            <a:r>
              <a:rPr lang="en-US" baseline="0" dirty="0" smtClean="0"/>
              <a:t> problem can be represented as a directed multi graph. Each link represents the symbol begin sent in each step. The numbers next to the links denotes which step this link represents, and the </a:t>
            </a:r>
            <a:r>
              <a:rPr lang="en-US" baseline="0" dirty="0" err="1" smtClean="0"/>
              <a:t>f_i</a:t>
            </a:r>
            <a:r>
              <a:rPr lang="en-US" baseline="0" dirty="0" smtClean="0"/>
              <a:t> is the function according to which the sender of each step compute what symbol to send. </a:t>
            </a:r>
          </a:p>
          <a:p>
            <a:endParaRPr lang="en-US" baseline="0" dirty="0" smtClean="0"/>
          </a:p>
          <a:p>
            <a:r>
              <a:rPr lang="en-US" baseline="0" dirty="0" smtClean="0"/>
              <a:t>We can show that, any protocol that solves the </a:t>
            </a:r>
            <a:r>
              <a:rPr lang="en-US" baseline="0" dirty="0" err="1" smtClean="0"/>
              <a:t>meq</a:t>
            </a:r>
            <a:r>
              <a:rPr lang="en-US" baseline="0" dirty="0" smtClean="0"/>
              <a:t> problem can be transformed to one that the graph is acyclic, and every node only transits to nodes with larger indices. </a:t>
            </a:r>
            <a:endParaRPr lang="en-US" dirty="0"/>
          </a:p>
        </p:txBody>
      </p:sp>
      <p:sp>
        <p:nvSpPr>
          <p:cNvPr id="4" name="Slide Number Placeholder 3"/>
          <p:cNvSpPr>
            <a:spLocks noGrp="1"/>
          </p:cNvSpPr>
          <p:nvPr>
            <p:ph type="sldNum" sz="quarter" idx="10"/>
          </p:nvPr>
        </p:nvSpPr>
        <p:spPr/>
        <p:txBody>
          <a:bodyPr/>
          <a:lstStyle/>
          <a:p>
            <a:fld id="{F114C422-BD2B-4498-9DCA-BD40A17DF548}" type="slidenum">
              <a:rPr lang="en-US" smtClean="0"/>
              <a:pPr/>
              <a:t>35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protocol</a:t>
            </a:r>
            <a:r>
              <a:rPr lang="en-US" baseline="0" dirty="0" smtClean="0"/>
              <a:t> that solves the </a:t>
            </a:r>
            <a:r>
              <a:rPr lang="en-US" baseline="0" dirty="0" err="1" smtClean="0"/>
              <a:t>meq</a:t>
            </a:r>
            <a:r>
              <a:rPr lang="en-US" baseline="0" dirty="0" smtClean="0"/>
              <a:t> problem can be represented as a directed multi graph. Each link represents the symbol begin sent in each step. The numbers next to the links denotes which step this link represents, and the </a:t>
            </a:r>
            <a:r>
              <a:rPr lang="en-US" baseline="0" dirty="0" err="1" smtClean="0"/>
              <a:t>f_i</a:t>
            </a:r>
            <a:r>
              <a:rPr lang="en-US" baseline="0" dirty="0" smtClean="0"/>
              <a:t> is the function according to which the sender of each step compute what symbol to send. </a:t>
            </a:r>
          </a:p>
          <a:p>
            <a:endParaRPr lang="en-US" baseline="0" dirty="0" smtClean="0"/>
          </a:p>
          <a:p>
            <a:r>
              <a:rPr lang="en-US" baseline="0" dirty="0" smtClean="0"/>
              <a:t>We can show that, any protocol that solves the </a:t>
            </a:r>
            <a:r>
              <a:rPr lang="en-US" baseline="0" dirty="0" err="1" smtClean="0"/>
              <a:t>meq</a:t>
            </a:r>
            <a:r>
              <a:rPr lang="en-US" baseline="0" dirty="0" smtClean="0"/>
              <a:t> problem can be transformed to one that the graph is acyclic, and every node only transits to nodes with larger indices. </a:t>
            </a:r>
            <a:endParaRPr lang="en-US" dirty="0"/>
          </a:p>
        </p:txBody>
      </p:sp>
      <p:sp>
        <p:nvSpPr>
          <p:cNvPr id="4" name="Slide Number Placeholder 3"/>
          <p:cNvSpPr>
            <a:spLocks noGrp="1"/>
          </p:cNvSpPr>
          <p:nvPr>
            <p:ph type="sldNum" sz="quarter" idx="10"/>
          </p:nvPr>
        </p:nvSpPr>
        <p:spPr/>
        <p:txBody>
          <a:bodyPr/>
          <a:lstStyle/>
          <a:p>
            <a:fld id="{F114C422-BD2B-4498-9DCA-BD40A17DF548}" type="slidenum">
              <a:rPr lang="en-US" smtClean="0"/>
              <a:pPr/>
              <a:t>36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multiparty equality function problem</a:t>
            </a:r>
            <a:r>
              <a:rPr lang="en-US" baseline="0" dirty="0" smtClean="0"/>
              <a:t> is defined as this. There are n nodes, each is given a value from 1 to M, and they want to know whether their values are equal or not, by communicating with each other. If the values are not all the same, then at least one of the nodes will know/detect that. If the values are all equal, then no one detects.</a:t>
            </a:r>
            <a:endParaRPr lang="en-US" dirty="0"/>
          </a:p>
        </p:txBody>
      </p:sp>
      <p:sp>
        <p:nvSpPr>
          <p:cNvPr id="4" name="Slide Number Placeholder 3"/>
          <p:cNvSpPr>
            <a:spLocks noGrp="1"/>
          </p:cNvSpPr>
          <p:nvPr>
            <p:ph type="sldNum" sz="quarter" idx="10"/>
          </p:nvPr>
        </p:nvSpPr>
        <p:spPr/>
        <p:txBody>
          <a:bodyPr/>
          <a:lstStyle/>
          <a:p>
            <a:fld id="{F114C422-BD2B-4498-9DCA-BD40A17DF548}" type="slidenum">
              <a:rPr lang="en-US" smtClean="0"/>
              <a:pPr/>
              <a:t>62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protocol</a:t>
            </a:r>
            <a:r>
              <a:rPr lang="en-US" baseline="0" dirty="0" smtClean="0"/>
              <a:t> that solves the </a:t>
            </a:r>
            <a:r>
              <a:rPr lang="en-US" baseline="0" dirty="0" err="1" smtClean="0"/>
              <a:t>meq</a:t>
            </a:r>
            <a:r>
              <a:rPr lang="en-US" baseline="0" dirty="0" smtClean="0"/>
              <a:t> problem can be represented as a directed multi graph. Each link represents the symbol begin sent in each step. The numbers next to the links denotes which step this link represents, and the </a:t>
            </a:r>
            <a:r>
              <a:rPr lang="en-US" baseline="0" dirty="0" err="1" smtClean="0"/>
              <a:t>f_i</a:t>
            </a:r>
            <a:r>
              <a:rPr lang="en-US" baseline="0" dirty="0" smtClean="0"/>
              <a:t> is the function according to which the sender of each step compute what symbol to send. </a:t>
            </a:r>
          </a:p>
          <a:p>
            <a:endParaRPr lang="en-US" baseline="0" dirty="0" smtClean="0"/>
          </a:p>
          <a:p>
            <a:r>
              <a:rPr lang="en-US" baseline="0" dirty="0" smtClean="0"/>
              <a:t>We can show that, any protocol that solves the </a:t>
            </a:r>
            <a:r>
              <a:rPr lang="en-US" baseline="0" dirty="0" err="1" smtClean="0"/>
              <a:t>meq</a:t>
            </a:r>
            <a:r>
              <a:rPr lang="en-US" baseline="0" dirty="0" smtClean="0"/>
              <a:t> problem can be transformed to one that the graph is acyclic, and every node only transits to nodes with larger indices. </a:t>
            </a:r>
            <a:endParaRPr lang="en-US" dirty="0"/>
          </a:p>
        </p:txBody>
      </p:sp>
      <p:sp>
        <p:nvSpPr>
          <p:cNvPr id="4" name="Slide Number Placeholder 3"/>
          <p:cNvSpPr>
            <a:spLocks noGrp="1"/>
          </p:cNvSpPr>
          <p:nvPr>
            <p:ph type="sldNum" sz="quarter" idx="10"/>
          </p:nvPr>
        </p:nvSpPr>
        <p:spPr/>
        <p:txBody>
          <a:bodyPr/>
          <a:lstStyle/>
          <a:p>
            <a:fld id="{F114C422-BD2B-4498-9DCA-BD40A17DF548}" type="slidenum">
              <a:rPr lang="en-US" smtClean="0"/>
              <a:pPr/>
              <a:t>63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we prove</a:t>
            </a:r>
            <a:r>
              <a:rPr lang="en-US" baseline="0" dirty="0" smtClean="0"/>
              <a:t> that it’s sufficient for each node to compute the messages it sent only with its input value x. then we can pack the symbol sent in all steps into 1, and the graph looks like this. </a:t>
            </a:r>
            <a:endParaRPr lang="en-US" dirty="0"/>
          </a:p>
        </p:txBody>
      </p:sp>
      <p:sp>
        <p:nvSpPr>
          <p:cNvPr id="4" name="Slide Number Placeholder 3"/>
          <p:cNvSpPr>
            <a:spLocks noGrp="1"/>
          </p:cNvSpPr>
          <p:nvPr>
            <p:ph type="sldNum" sz="quarter" idx="10"/>
          </p:nvPr>
        </p:nvSpPr>
        <p:spPr/>
        <p:txBody>
          <a:bodyPr/>
          <a:lstStyle/>
          <a:p>
            <a:fld id="{F114C422-BD2B-4498-9DCA-BD40A17DF548}" type="slidenum">
              <a:rPr lang="en-US" smtClean="0"/>
              <a:pPr/>
              <a:t>64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Mobicom'98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 1998 Vaidya, Texas A&amp;M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0DB4A4FE-C508-445A-BEEA-5241DB609F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Mobicom'98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 1998 Vaidya, Texas A&amp;M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F6887A4A-469E-41B4-A4BB-20E7ADC1FB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Mobicom'98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 1998 Vaidya, Texas A&amp;M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DE30D3AB-AD66-458A-851D-A518A4FC23B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Mobicom'98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 1998 Vaidya, Texas A&amp;M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5CF62DA2-7D97-4C00-81E8-74648167329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Mobicom'98</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(c) 1998 Vaidya, Texas A&amp;M University</a:t>
            </a:r>
          </a:p>
        </p:txBody>
      </p:sp>
      <p:sp>
        <p:nvSpPr>
          <p:cNvPr id="9" name="Rectangle 6"/>
          <p:cNvSpPr>
            <a:spLocks noGrp="1" noChangeArrowheads="1"/>
          </p:cNvSpPr>
          <p:nvPr>
            <p:ph type="sldNum" sz="quarter" idx="12"/>
          </p:nvPr>
        </p:nvSpPr>
        <p:spPr>
          <a:ln/>
        </p:spPr>
        <p:txBody>
          <a:bodyPr/>
          <a:lstStyle>
            <a:lvl1pPr>
              <a:defRPr/>
            </a:lvl1pPr>
          </a:lstStyle>
          <a:p>
            <a:pPr>
              <a:defRPr/>
            </a:pPr>
            <a:fld id="{C3A90451-B3EB-4D27-9BF6-B2ED89E4389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86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a:t>Mobicom'98</a:t>
            </a:r>
          </a:p>
        </p:txBody>
      </p:sp>
      <p:sp>
        <p:nvSpPr>
          <p:cNvPr id="7" name="Rectangle 5"/>
          <p:cNvSpPr>
            <a:spLocks noGrp="1" noChangeArrowheads="1"/>
          </p:cNvSpPr>
          <p:nvPr>
            <p:ph type="ftr" sz="quarter" idx="11"/>
          </p:nvPr>
        </p:nvSpPr>
        <p:spPr>
          <a:ln/>
        </p:spPr>
        <p:txBody>
          <a:bodyPr/>
          <a:lstStyle>
            <a:lvl1pPr>
              <a:defRPr/>
            </a:lvl1pPr>
          </a:lstStyle>
          <a:p>
            <a:pPr>
              <a:defRPr/>
            </a:pPr>
            <a:r>
              <a:rPr lang="en-US"/>
              <a:t>(c) 1998 Vaidya, Texas A&amp;M University</a:t>
            </a:r>
          </a:p>
        </p:txBody>
      </p:sp>
      <p:sp>
        <p:nvSpPr>
          <p:cNvPr id="8" name="Rectangle 6"/>
          <p:cNvSpPr>
            <a:spLocks noGrp="1" noChangeArrowheads="1"/>
          </p:cNvSpPr>
          <p:nvPr>
            <p:ph type="sldNum" sz="quarter" idx="12"/>
          </p:nvPr>
        </p:nvSpPr>
        <p:spPr>
          <a:ln/>
        </p:spPr>
        <p:txBody>
          <a:bodyPr/>
          <a:lstStyle>
            <a:lvl1pPr>
              <a:defRPr/>
            </a:lvl1pPr>
          </a:lstStyle>
          <a:p>
            <a:pPr>
              <a:defRPr/>
            </a:pPr>
            <a:fld id="{5095E721-646B-43FE-9C59-B1DD65377C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Mobicom'98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 1998 Vaidya, Texas A&amp;M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D207DEF5-A307-4F25-8C66-A6D5B058479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Mobicom'98</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(c) 1998 Vaidya, Texas A&amp;M University</a:t>
            </a:r>
          </a:p>
        </p:txBody>
      </p:sp>
      <p:sp>
        <p:nvSpPr>
          <p:cNvPr id="6" name="Rectangle 6"/>
          <p:cNvSpPr>
            <a:spLocks noGrp="1" noChangeArrowheads="1"/>
          </p:cNvSpPr>
          <p:nvPr>
            <p:ph type="sldNum" sz="quarter" idx="12"/>
          </p:nvPr>
        </p:nvSpPr>
        <p:spPr>
          <a:ln/>
        </p:spPr>
        <p:txBody>
          <a:bodyPr/>
          <a:lstStyle>
            <a:lvl1pPr>
              <a:defRPr/>
            </a:lvl1pPr>
          </a:lstStyle>
          <a:p>
            <a:pPr>
              <a:defRPr/>
            </a:pPr>
            <a:fld id="{990EE0C2-57FB-4ADE-AB30-1194CE51D78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Mobicom'98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 1998 Vaidya, Texas A&amp;M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201EC7BB-7051-4029-9E77-635DAEA5F5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Mobicom'98</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(c) 1998 Vaidya, Texas A&amp;M University</a:t>
            </a:r>
          </a:p>
        </p:txBody>
      </p:sp>
      <p:sp>
        <p:nvSpPr>
          <p:cNvPr id="9" name="Rectangle 6"/>
          <p:cNvSpPr>
            <a:spLocks noGrp="1" noChangeArrowheads="1"/>
          </p:cNvSpPr>
          <p:nvPr>
            <p:ph type="sldNum" sz="quarter" idx="12"/>
          </p:nvPr>
        </p:nvSpPr>
        <p:spPr>
          <a:ln/>
        </p:spPr>
        <p:txBody>
          <a:bodyPr/>
          <a:lstStyle>
            <a:lvl1pPr>
              <a:defRPr/>
            </a:lvl1pPr>
          </a:lstStyle>
          <a:p>
            <a:pPr>
              <a:defRPr/>
            </a:pPr>
            <a:fld id="{CF951084-5C69-499E-A268-F024F611477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Mobicom'98</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(c) 1998 Vaidya, Texas A&amp;M University</a:t>
            </a:r>
          </a:p>
        </p:txBody>
      </p:sp>
      <p:sp>
        <p:nvSpPr>
          <p:cNvPr id="5" name="Rectangle 6"/>
          <p:cNvSpPr>
            <a:spLocks noGrp="1" noChangeArrowheads="1"/>
          </p:cNvSpPr>
          <p:nvPr>
            <p:ph type="sldNum" sz="quarter" idx="12"/>
          </p:nvPr>
        </p:nvSpPr>
        <p:spPr>
          <a:ln/>
        </p:spPr>
        <p:txBody>
          <a:bodyPr/>
          <a:lstStyle>
            <a:lvl1pPr>
              <a:defRPr/>
            </a:lvl1pPr>
          </a:lstStyle>
          <a:p>
            <a:pPr>
              <a:defRPr/>
            </a:pPr>
            <a:fld id="{CBDAEBF2-5F63-4212-9814-96C2174E3A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Mobicom'98</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(c) 1998 Vaidya, Texas A&amp;M University</a:t>
            </a:r>
          </a:p>
        </p:txBody>
      </p:sp>
      <p:sp>
        <p:nvSpPr>
          <p:cNvPr id="4" name="Rectangle 6"/>
          <p:cNvSpPr>
            <a:spLocks noGrp="1" noChangeArrowheads="1"/>
          </p:cNvSpPr>
          <p:nvPr>
            <p:ph type="sldNum" sz="quarter" idx="12"/>
          </p:nvPr>
        </p:nvSpPr>
        <p:spPr>
          <a:ln/>
        </p:spPr>
        <p:txBody>
          <a:bodyPr/>
          <a:lstStyle>
            <a:lvl1pPr>
              <a:defRPr/>
            </a:lvl1pPr>
          </a:lstStyle>
          <a:p>
            <a:pPr>
              <a:defRPr/>
            </a:pPr>
            <a:fld id="{7022C1C9-E007-43BE-85CB-100AF574EE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Mobicom'98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 1998 Vaidya, Texas A&amp;M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FA892685-606E-40D3-AC53-BA20005A57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Mobicom'98</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(c) 1998 Vaidya, Texas A&amp;M University</a:t>
            </a:r>
          </a:p>
        </p:txBody>
      </p:sp>
      <p:sp>
        <p:nvSpPr>
          <p:cNvPr id="7" name="Rectangle 6"/>
          <p:cNvSpPr>
            <a:spLocks noGrp="1" noChangeArrowheads="1"/>
          </p:cNvSpPr>
          <p:nvPr>
            <p:ph type="sldNum" sz="quarter" idx="12"/>
          </p:nvPr>
        </p:nvSpPr>
        <p:spPr>
          <a:ln/>
        </p:spPr>
        <p:txBody>
          <a:bodyPr/>
          <a:lstStyle>
            <a:lvl1pPr>
              <a:defRPr/>
            </a:lvl1pPr>
          </a:lstStyle>
          <a:p>
            <a:pPr>
              <a:defRPr/>
            </a:pPr>
            <a:fld id="{50522931-C89A-41AC-84F8-145AE746D5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400"/>
            </a:lvl1pPr>
          </a:lstStyle>
          <a:p>
            <a:pPr>
              <a:defRPr/>
            </a:pPr>
            <a:r>
              <a:rPr lang="en-US"/>
              <a:t>Mobicom'98</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lvl1pPr>
          </a:lstStyle>
          <a:p>
            <a:pPr>
              <a:defRPr/>
            </a:pPr>
            <a:r>
              <a:rPr lang="en-US"/>
              <a:t>(c) 1998 Vaidya, Texas A&amp;M University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lvl1pPr>
          </a:lstStyle>
          <a:p>
            <a:pPr>
              <a:defRPr/>
            </a:pPr>
            <a:fld id="{9FF9E353-2231-45A2-B736-4E2E121B5C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2800">
          <a:solidFill>
            <a:srgbClr val="0000FF"/>
          </a:solidFill>
          <a:latin typeface="+mj-lt"/>
          <a:ea typeface="+mj-ea"/>
          <a:cs typeface="+mj-cs"/>
        </a:defRPr>
      </a:lvl1pPr>
      <a:lvl2pPr algn="ctr" rtl="0" eaLnBrk="0" fontAlgn="base" hangingPunct="0">
        <a:spcBef>
          <a:spcPct val="0"/>
        </a:spcBef>
        <a:spcAft>
          <a:spcPct val="0"/>
        </a:spcAft>
        <a:defRPr sz="2800">
          <a:solidFill>
            <a:srgbClr val="0000FF"/>
          </a:solidFill>
          <a:latin typeface="Comic Sans MS" pitchFamily="66" charset="0"/>
        </a:defRPr>
      </a:lvl2pPr>
      <a:lvl3pPr algn="ctr" rtl="0" eaLnBrk="0" fontAlgn="base" hangingPunct="0">
        <a:spcBef>
          <a:spcPct val="0"/>
        </a:spcBef>
        <a:spcAft>
          <a:spcPct val="0"/>
        </a:spcAft>
        <a:defRPr sz="2800">
          <a:solidFill>
            <a:srgbClr val="0000FF"/>
          </a:solidFill>
          <a:latin typeface="Comic Sans MS" pitchFamily="66" charset="0"/>
        </a:defRPr>
      </a:lvl3pPr>
      <a:lvl4pPr algn="ctr" rtl="0" eaLnBrk="0" fontAlgn="base" hangingPunct="0">
        <a:spcBef>
          <a:spcPct val="0"/>
        </a:spcBef>
        <a:spcAft>
          <a:spcPct val="0"/>
        </a:spcAft>
        <a:defRPr sz="2800">
          <a:solidFill>
            <a:srgbClr val="0000FF"/>
          </a:solidFill>
          <a:latin typeface="Comic Sans MS" pitchFamily="66" charset="0"/>
        </a:defRPr>
      </a:lvl4pPr>
      <a:lvl5pPr algn="ctr" rtl="0" eaLnBrk="0" fontAlgn="base" hangingPunct="0">
        <a:spcBef>
          <a:spcPct val="0"/>
        </a:spcBef>
        <a:spcAft>
          <a:spcPct val="0"/>
        </a:spcAft>
        <a:defRPr sz="2800">
          <a:solidFill>
            <a:srgbClr val="0000FF"/>
          </a:solidFill>
          <a:latin typeface="Comic Sans MS" pitchFamily="66" charset="0"/>
        </a:defRPr>
      </a:lvl5pPr>
      <a:lvl6pPr marL="457200" algn="ctr" rtl="0" eaLnBrk="0" fontAlgn="base" hangingPunct="0">
        <a:spcBef>
          <a:spcPct val="0"/>
        </a:spcBef>
        <a:spcAft>
          <a:spcPct val="0"/>
        </a:spcAft>
        <a:defRPr sz="2800">
          <a:solidFill>
            <a:srgbClr val="0000FF"/>
          </a:solidFill>
          <a:latin typeface="Comic Sans MS" pitchFamily="66" charset="0"/>
        </a:defRPr>
      </a:lvl6pPr>
      <a:lvl7pPr marL="914400" algn="ctr" rtl="0" eaLnBrk="0" fontAlgn="base" hangingPunct="0">
        <a:spcBef>
          <a:spcPct val="0"/>
        </a:spcBef>
        <a:spcAft>
          <a:spcPct val="0"/>
        </a:spcAft>
        <a:defRPr sz="2800">
          <a:solidFill>
            <a:srgbClr val="0000FF"/>
          </a:solidFill>
          <a:latin typeface="Comic Sans MS" pitchFamily="66" charset="0"/>
        </a:defRPr>
      </a:lvl7pPr>
      <a:lvl8pPr marL="1371600" algn="ctr" rtl="0" eaLnBrk="0" fontAlgn="base" hangingPunct="0">
        <a:spcBef>
          <a:spcPct val="0"/>
        </a:spcBef>
        <a:spcAft>
          <a:spcPct val="0"/>
        </a:spcAft>
        <a:defRPr sz="2800">
          <a:solidFill>
            <a:srgbClr val="0000FF"/>
          </a:solidFill>
          <a:latin typeface="Comic Sans MS" pitchFamily="66" charset="0"/>
        </a:defRPr>
      </a:lvl8pPr>
      <a:lvl9pPr marL="1828800" algn="ctr" rtl="0" eaLnBrk="0" fontAlgn="base" hangingPunct="0">
        <a:spcBef>
          <a:spcPct val="0"/>
        </a:spcBef>
        <a:spcAft>
          <a:spcPct val="0"/>
        </a:spcAft>
        <a:defRPr sz="2800">
          <a:solidFill>
            <a:srgbClr val="0000FF"/>
          </a:solidFill>
          <a:latin typeface="Comic Sans MS" pitchFamily="66" charset="0"/>
        </a:defRPr>
      </a:lvl9pPr>
    </p:titleStyle>
    <p:bodyStyle>
      <a:lvl1pPr marL="342900" indent="-342900" algn="l" rtl="0" eaLnBrk="0" fontAlgn="base" hangingPunct="0">
        <a:spcBef>
          <a:spcPct val="20000"/>
        </a:spcBef>
        <a:spcAft>
          <a:spcPct val="0"/>
        </a:spcAft>
        <a:buClr>
          <a:srgbClr val="FF0000"/>
        </a:buClr>
        <a:buSzPct val="65000"/>
        <a:buFont typeface="Marlett" pitchFamily="2" charset="2"/>
        <a:buChar char="g"/>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125000"/>
        <a:buFont typeface="Marlett" pitchFamily="2" charset="2"/>
        <a:buChar char="i"/>
        <a:defRPr sz="2000">
          <a:solidFill>
            <a:schemeClr val="tx1"/>
          </a:solidFill>
          <a:latin typeface="+mn-lt"/>
        </a:defRPr>
      </a:lvl2pPr>
      <a:lvl3pPr marL="1143000" indent="-228600" algn="l" rtl="0" eaLnBrk="0" fontAlgn="base" hangingPunct="0">
        <a:spcBef>
          <a:spcPct val="20000"/>
        </a:spcBef>
        <a:spcAft>
          <a:spcPct val="0"/>
        </a:spcAft>
        <a:buClr>
          <a:schemeClr val="accent2"/>
        </a:buClr>
        <a:buSzPct val="175000"/>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oleObject" Target="../embeddings/oleObject2.bin"/><Relationship Id="rId7"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3.bin"/><Relationship Id="rId5" Type="http://schemas.openxmlformats.org/officeDocument/2006/relationships/image" Target="../media/image2.wmf"/><Relationship Id="rId6" Type="http://schemas.openxmlformats.org/officeDocument/2006/relationships/oleObject" Target="../embeddings/oleObject4.bin"/><Relationship Id="rId7" Type="http://schemas.openxmlformats.org/officeDocument/2006/relationships/image" Target="../media/image4.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5.emf"/><Relationship Id="rId5" Type="http://schemas.openxmlformats.org/officeDocument/2006/relationships/oleObject" Target="../embeddings/oleObject6.bin"/><Relationship Id="rId6"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7.emf"/><Relationship Id="rId5" Type="http://schemas.openxmlformats.org/officeDocument/2006/relationships/oleObject" Target="../embeddings/oleObject8.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3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9.bin"/><Relationship Id="rId5" Type="http://schemas.openxmlformats.org/officeDocument/2006/relationships/image" Target="../media/image2.wmf"/><Relationship Id="rId6" Type="http://schemas.openxmlformats.org/officeDocument/2006/relationships/oleObject" Target="../embeddings/oleObject10.bin"/><Relationship Id="rId7" Type="http://schemas.openxmlformats.org/officeDocument/2006/relationships/image" Target="../media/image4.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11.bin"/><Relationship Id="rId5" Type="http://schemas.openxmlformats.org/officeDocument/2006/relationships/image" Target="../media/image10.wmf"/><Relationship Id="rId6" Type="http://schemas.openxmlformats.org/officeDocument/2006/relationships/oleObject" Target="../embeddings/oleObject12.bin"/><Relationship Id="rId7" Type="http://schemas.openxmlformats.org/officeDocument/2006/relationships/image" Target="../media/image11.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13.bin"/><Relationship Id="rId5" Type="http://schemas.openxmlformats.org/officeDocument/2006/relationships/image" Target="../media/image12.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4.bin"/><Relationship Id="rId5" Type="http://schemas.openxmlformats.org/officeDocument/2006/relationships/image" Target="../media/image13.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15.bin"/><Relationship Id="rId5" Type="http://schemas.openxmlformats.org/officeDocument/2006/relationships/image" Target="../media/image14.w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ctrTitle"/>
          </p:nvPr>
        </p:nvSpPr>
        <p:spPr>
          <a:xfrm>
            <a:off x="685800" y="623955"/>
            <a:ext cx="7772400" cy="4918234"/>
          </a:xfrm>
        </p:spPr>
        <p:txBody>
          <a:bodyPr/>
          <a:lstStyle/>
          <a:p>
            <a:pPr>
              <a:lnSpc>
                <a:spcPct val="120000"/>
              </a:lnSpc>
            </a:pPr>
            <a:r>
              <a:rPr lang="en-US" dirty="0" smtClean="0"/>
              <a:t>Equality </a:t>
            </a:r>
            <a:r>
              <a:rPr lang="en-US" dirty="0"/>
              <a:t>Function </a:t>
            </a:r>
            <a:r>
              <a:rPr lang="en-US" dirty="0" smtClean="0"/>
              <a:t>Computation</a:t>
            </a:r>
            <a:br>
              <a:rPr lang="en-US" dirty="0" smtClean="0"/>
            </a:br>
            <a:r>
              <a:rPr lang="en-US" dirty="0" smtClean="0"/>
              <a:t/>
            </a:r>
            <a:br>
              <a:rPr lang="en-US" dirty="0" smtClean="0"/>
            </a:br>
            <a:r>
              <a:rPr lang="en-US" sz="2400" dirty="0" smtClean="0">
                <a:solidFill>
                  <a:schemeClr val="bg2"/>
                </a:solidFill>
              </a:rPr>
              <a:t>(How to make simple things complicated)</a:t>
            </a: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sz="2400" dirty="0" smtClean="0">
                <a:solidFill>
                  <a:schemeClr val="tx1"/>
                </a:solidFill>
              </a:rPr>
              <a:t>Nitin Vaidya</a:t>
            </a:r>
            <a:r>
              <a:rPr lang="en-US" sz="2400" dirty="0" smtClean="0"/>
              <a:t/>
            </a:r>
            <a:br>
              <a:rPr lang="en-US" sz="2400" dirty="0" smtClean="0"/>
            </a:br>
            <a:r>
              <a:rPr lang="en-US" sz="2400" dirty="0" smtClean="0">
                <a:solidFill>
                  <a:srgbClr val="993300"/>
                </a:solidFill>
              </a:rPr>
              <a:t>University of Illinois at Urbana-Champaign</a:t>
            </a:r>
            <a:br>
              <a:rPr lang="en-US" sz="2400" dirty="0" smtClean="0">
                <a:solidFill>
                  <a:srgbClr val="993300"/>
                </a:solidFill>
              </a:rPr>
            </a:br>
            <a:r>
              <a:rPr lang="en-US" sz="2400" dirty="0">
                <a:solidFill>
                  <a:srgbClr val="993300"/>
                </a:solidFill>
              </a:rPr>
              <a:t/>
            </a:r>
            <a:br>
              <a:rPr lang="en-US" sz="2400" dirty="0">
                <a:solidFill>
                  <a:srgbClr val="993300"/>
                </a:solidFill>
              </a:rPr>
            </a:br>
            <a:r>
              <a:rPr lang="en-US" sz="2400" dirty="0" smtClean="0">
                <a:solidFill>
                  <a:srgbClr val="2E9246"/>
                </a:solidFill>
              </a:rPr>
              <a:t>Joint work with </a:t>
            </a:r>
            <a:r>
              <a:rPr lang="en-US" sz="2400" dirty="0" err="1" smtClean="0">
                <a:solidFill>
                  <a:srgbClr val="2E9246"/>
                </a:solidFill>
              </a:rPr>
              <a:t>Guanfeng</a:t>
            </a:r>
            <a:r>
              <a:rPr lang="en-US" sz="2400" dirty="0" smtClean="0">
                <a:solidFill>
                  <a:srgbClr val="2E9246"/>
                </a:solidFill>
              </a:rPr>
              <a:t> Liang</a:t>
            </a:r>
            <a:endParaRPr lang="en-US" dirty="0" smtClean="0">
              <a:solidFill>
                <a:srgbClr val="2E9246"/>
              </a:solidFill>
            </a:endParaRPr>
          </a:p>
        </p:txBody>
      </p:sp>
      <p:pic>
        <p:nvPicPr>
          <p:cNvPr id="33799" name="Picture 8"/>
          <p:cNvPicPr>
            <a:picLocks noChangeAspect="1" noChangeArrowheads="1"/>
          </p:cNvPicPr>
          <p:nvPr/>
        </p:nvPicPr>
        <p:blipFill>
          <a:blip r:embed="rId3" cstate="print"/>
          <a:srcRect/>
          <a:stretch>
            <a:fillRect/>
          </a:stretch>
        </p:blipFill>
        <p:spPr bwMode="auto">
          <a:xfrm>
            <a:off x="8621713" y="38100"/>
            <a:ext cx="476250" cy="619125"/>
          </a:xfrm>
          <a:prstGeom prst="rect">
            <a:avLst/>
          </a:prstGeom>
          <a:noFill/>
          <a:ln w="9525" algn="ctr">
            <a:noFill/>
            <a:miter lim="800000"/>
            <a:headEnd/>
            <a:tailEnd/>
          </a:ln>
        </p:spPr>
      </p:pic>
      <p:sp>
        <p:nvSpPr>
          <p:cNvPr id="2" name="TextBox 1"/>
          <p:cNvSpPr txBox="1"/>
          <p:nvPr/>
        </p:nvSpPr>
        <p:spPr>
          <a:xfrm>
            <a:off x="881188" y="6550223"/>
            <a:ext cx="7377165" cy="307777"/>
          </a:xfrm>
          <a:prstGeom prst="rect">
            <a:avLst/>
          </a:prstGeom>
          <a:noFill/>
        </p:spPr>
        <p:txBody>
          <a:bodyPr wrap="none" rtlCol="0">
            <a:spAutoFit/>
          </a:bodyPr>
          <a:lstStyle/>
          <a:p>
            <a:pPr algn="l">
              <a:buNone/>
            </a:pPr>
            <a:r>
              <a:rPr lang="en-US" sz="1400" dirty="0" smtClean="0">
                <a:solidFill>
                  <a:schemeClr val="bg1">
                    <a:lumMod val="50000"/>
                  </a:schemeClr>
                </a:solidFill>
              </a:rPr>
              <a:t>Research supported in part by National Science Foundation and Army Research Office</a:t>
            </a:r>
            <a:endParaRPr lang="en-US" sz="1400" dirty="0">
              <a:solidFill>
                <a:schemeClr val="bg1">
                  <a:lumMod val="50000"/>
                </a:schemeClr>
              </a:solidFill>
            </a:endParaRPr>
          </a:p>
        </p:txBody>
      </p:sp>
    </p:spTree>
    <p:extLst>
      <p:ext uri="{BB962C8B-B14F-4D97-AF65-F5344CB8AC3E}">
        <p14:creationId xmlns:p14="http://schemas.microsoft.com/office/powerpoint/2010/main" val="12802288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MEQ(</a:t>
            </a:r>
            <a:r>
              <a:rPr lang="en-US" dirty="0" err="1" smtClean="0"/>
              <a:t>n,K</a:t>
            </a:r>
            <a:r>
              <a:rPr lang="en-US" dirty="0" smtClean="0"/>
              <a:t>) Problem</a:t>
            </a:r>
            <a:endParaRPr lang="en-US" dirty="0"/>
          </a:p>
        </p:txBody>
      </p:sp>
      <p:sp>
        <p:nvSpPr>
          <p:cNvPr id="3" name="Content Placeholder 2"/>
          <p:cNvSpPr>
            <a:spLocks noGrp="1"/>
          </p:cNvSpPr>
          <p:nvPr>
            <p:ph idx="1"/>
          </p:nvPr>
        </p:nvSpPr>
        <p:spPr/>
        <p:txBody>
          <a:bodyPr/>
          <a:lstStyle/>
          <a:p>
            <a:r>
              <a:rPr lang="en-US" dirty="0" smtClean="0"/>
              <a:t>n nodes each given x</a:t>
            </a:r>
            <a:r>
              <a:rPr lang="en-US" baseline="-25000" dirty="0" smtClean="0"/>
              <a:t>i</a:t>
            </a:r>
            <a:r>
              <a:rPr lang="en-US" dirty="0" smtClean="0"/>
              <a:t> from {1,…,K},</a:t>
            </a:r>
            <a:br>
              <a:rPr lang="en-US" dirty="0" smtClean="0"/>
            </a:br>
            <a:r>
              <a:rPr lang="en-US" dirty="0" smtClean="0"/>
              <a:t>to check if all x</a:t>
            </a:r>
            <a:r>
              <a:rPr lang="en-US" baseline="-25000" dirty="0" smtClean="0"/>
              <a:t>i</a:t>
            </a:r>
            <a:r>
              <a:rPr lang="en-US" dirty="0" smtClean="0"/>
              <a:t> are equal</a:t>
            </a:r>
          </a:p>
          <a:p>
            <a:endParaRPr lang="en-US" dirty="0" smtClean="0"/>
          </a:p>
          <a:p>
            <a:endParaRPr lang="en-US" dirty="0" smtClean="0"/>
          </a:p>
          <a:p>
            <a:endParaRPr lang="en-US" dirty="0" smtClean="0"/>
          </a:p>
          <a:p>
            <a:endParaRPr lang="en-US" dirty="0"/>
          </a:p>
          <a:p>
            <a:r>
              <a:rPr lang="en-US" dirty="0" smtClean="0"/>
              <a:t>Each node </a:t>
            </a:r>
            <a:r>
              <a:rPr lang="en-US" dirty="0" err="1" smtClean="0"/>
              <a:t>i</a:t>
            </a:r>
            <a:r>
              <a:rPr lang="en-US" dirty="0" smtClean="0"/>
              <a:t> computes </a:t>
            </a:r>
            <a:r>
              <a:rPr lang="en-US" dirty="0" err="1" smtClean="0"/>
              <a:t>EQ</a:t>
            </a:r>
            <a:r>
              <a:rPr lang="en-US" baseline="-25000" dirty="0" err="1" smtClean="0"/>
              <a:t>i</a:t>
            </a:r>
            <a:endParaRPr lang="en-US" baseline="-25000" dirty="0" smtClean="0"/>
          </a:p>
          <a:p>
            <a:endParaRPr lang="en-US" baseline="-25000" dirty="0" smtClean="0"/>
          </a:p>
          <a:p>
            <a:endParaRPr lang="en-US" baseline="-25000" dirty="0"/>
          </a:p>
          <a:p>
            <a:endParaRPr lang="en-US" baseline="-25000" dirty="0" smtClean="0"/>
          </a:p>
          <a:p>
            <a:pPr marL="0" indent="0">
              <a:buNone/>
            </a:pPr>
            <a:endParaRPr lang="en-US" dirty="0" smtClean="0"/>
          </a:p>
          <a:p>
            <a:pPr marL="0" indent="0">
              <a:buNone/>
            </a:pPr>
            <a:r>
              <a:rPr lang="en-US" dirty="0" smtClean="0"/>
              <a:t>“</a:t>
            </a:r>
            <a:r>
              <a:rPr lang="en-US" dirty="0" smtClean="0">
                <a:solidFill>
                  <a:srgbClr val="FF0000"/>
                </a:solidFill>
              </a:rPr>
              <a:t>Everyone detects</a:t>
            </a:r>
            <a:r>
              <a:rPr lang="en-US" dirty="0" smtClean="0"/>
              <a:t>”  (MEQ-ED)</a:t>
            </a:r>
            <a:endParaRPr lang="en-US" dirty="0"/>
          </a:p>
          <a:p>
            <a:endParaRPr lang="en-US" baseline="-25000" dirty="0" smtClean="0"/>
          </a:p>
          <a:p>
            <a:endParaRPr lang="en-US" baseline="-25000" dirty="0"/>
          </a:p>
          <a:p>
            <a:pPr marL="0" indent="0">
              <a:buNone/>
            </a:pPr>
            <a:r>
              <a:rPr lang="en-US" baseline="-25000" dirty="0" smtClean="0"/>
              <a:t>    </a:t>
            </a:r>
          </a:p>
        </p:txBody>
      </p:sp>
      <p:sp>
        <p:nvSpPr>
          <p:cNvPr id="4" name="Slide Number Placeholder 3"/>
          <p:cNvSpPr>
            <a:spLocks noGrp="1"/>
          </p:cNvSpPr>
          <p:nvPr>
            <p:ph type="sldNum" sz="quarter" idx="12"/>
          </p:nvPr>
        </p:nvSpPr>
        <p:spPr/>
        <p:txBody>
          <a:bodyPr/>
          <a:lstStyle/>
          <a:p>
            <a:fld id="{D043341E-0F3F-4B93-83A0-9033F196A361}" type="slidenum">
              <a:rPr lang="en-US" smtClean="0"/>
              <a:pPr/>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61212102"/>
              </p:ext>
            </p:extLst>
          </p:nvPr>
        </p:nvGraphicFramePr>
        <p:xfrm>
          <a:off x="2015067" y="2743200"/>
          <a:ext cx="5037667" cy="1066800"/>
        </p:xfrm>
        <a:graphic>
          <a:graphicData uri="http://schemas.openxmlformats.org/presentationml/2006/ole">
            <mc:AlternateContent xmlns:mc="http://schemas.openxmlformats.org/markup-compatibility/2006">
              <mc:Choice xmlns:v="urn:schemas-microsoft-com:vml" Requires="v">
                <p:oleObj spid="_x0000_s18464" name="Equation" r:id="rId4" imgW="2158920" imgH="457200" progId="Equation.3">
                  <p:embed/>
                </p:oleObj>
              </mc:Choice>
              <mc:Fallback>
                <p:oleObj name="Equation" r:id="rId4" imgW="215892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5067" y="2743200"/>
                        <a:ext cx="503766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1529727703"/>
              </p:ext>
            </p:extLst>
          </p:nvPr>
        </p:nvGraphicFramePr>
        <p:xfrm>
          <a:off x="2635250" y="4738688"/>
          <a:ext cx="3794125" cy="503237"/>
        </p:xfrm>
        <a:graphic>
          <a:graphicData uri="http://schemas.openxmlformats.org/presentationml/2006/ole">
            <mc:AlternateContent xmlns:mc="http://schemas.openxmlformats.org/markup-compatibility/2006">
              <mc:Choice xmlns:v="urn:schemas-microsoft-com:vml" Requires="v">
                <p:oleObj spid="_x0000_s18465" name="Equation" r:id="rId6" imgW="1625600" imgH="215900" progId="Equation.3">
                  <p:embed/>
                </p:oleObj>
              </mc:Choice>
              <mc:Fallback>
                <p:oleObj name="Equation" r:id="rId6" imgW="1625600" imgH="215900" progId="Equation.3">
                  <p:embed/>
                  <p:pic>
                    <p:nvPicPr>
                      <p:cNvPr id="0" name=""/>
                      <p:cNvPicPr>
                        <a:picLocks noChangeAspect="1" noChangeArrowheads="1"/>
                      </p:cNvPicPr>
                      <p:nvPr/>
                    </p:nvPicPr>
                    <p:blipFill>
                      <a:blip r:embed="rId7"/>
                      <a:srcRect/>
                      <a:stretch>
                        <a:fillRect/>
                      </a:stretch>
                    </p:blipFill>
                    <p:spPr bwMode="auto">
                      <a:xfrm>
                        <a:off x="2635250" y="4738688"/>
                        <a:ext cx="379412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626218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MEQ(</a:t>
            </a:r>
            <a:r>
              <a:rPr lang="en-US" dirty="0" err="1" smtClean="0"/>
              <a:t>n,K</a:t>
            </a:r>
            <a:r>
              <a:rPr lang="en-US" dirty="0" smtClean="0"/>
              <a:t>) Problem</a:t>
            </a:r>
            <a:endParaRPr lang="en-US" dirty="0"/>
          </a:p>
        </p:txBody>
      </p:sp>
      <p:sp>
        <p:nvSpPr>
          <p:cNvPr id="3" name="Content Placeholder 2"/>
          <p:cNvSpPr>
            <a:spLocks noGrp="1"/>
          </p:cNvSpPr>
          <p:nvPr>
            <p:ph idx="1"/>
          </p:nvPr>
        </p:nvSpPr>
        <p:spPr/>
        <p:txBody>
          <a:bodyPr/>
          <a:lstStyle/>
          <a:p>
            <a:r>
              <a:rPr lang="en-US" dirty="0" smtClean="0"/>
              <a:t>n nodes each given x</a:t>
            </a:r>
            <a:r>
              <a:rPr lang="en-US" baseline="-25000" dirty="0" smtClean="0"/>
              <a:t>i</a:t>
            </a:r>
            <a:r>
              <a:rPr lang="en-US" dirty="0" smtClean="0"/>
              <a:t> from {1,…,K},</a:t>
            </a:r>
            <a:br>
              <a:rPr lang="en-US" dirty="0" smtClean="0"/>
            </a:br>
            <a:r>
              <a:rPr lang="en-US" dirty="0" smtClean="0"/>
              <a:t>to check if all x</a:t>
            </a:r>
            <a:r>
              <a:rPr lang="en-US" baseline="-25000" dirty="0" smtClean="0"/>
              <a:t>i</a:t>
            </a:r>
            <a:r>
              <a:rPr lang="en-US" dirty="0" smtClean="0"/>
              <a:t> are equal</a:t>
            </a:r>
          </a:p>
          <a:p>
            <a:endParaRPr lang="en-US" dirty="0" smtClean="0"/>
          </a:p>
          <a:p>
            <a:endParaRPr lang="en-US" dirty="0" smtClean="0"/>
          </a:p>
          <a:p>
            <a:endParaRPr lang="en-US" dirty="0" smtClean="0"/>
          </a:p>
          <a:p>
            <a:endParaRPr lang="en-US" dirty="0"/>
          </a:p>
          <a:p>
            <a:r>
              <a:rPr lang="en-US" dirty="0" smtClean="0"/>
              <a:t>Each node </a:t>
            </a:r>
            <a:r>
              <a:rPr lang="en-US" dirty="0" err="1" smtClean="0"/>
              <a:t>i</a:t>
            </a:r>
            <a:r>
              <a:rPr lang="en-US" dirty="0" smtClean="0"/>
              <a:t> computes </a:t>
            </a:r>
            <a:r>
              <a:rPr lang="en-US" dirty="0" err="1" smtClean="0"/>
              <a:t>EQ</a:t>
            </a:r>
            <a:r>
              <a:rPr lang="en-US" baseline="-25000" dirty="0" err="1" smtClean="0"/>
              <a:t>i</a:t>
            </a:r>
            <a:endParaRPr lang="en-US" baseline="-25000" dirty="0" smtClean="0"/>
          </a:p>
          <a:p>
            <a:endParaRPr lang="en-US" baseline="-25000" dirty="0" smtClean="0"/>
          </a:p>
          <a:p>
            <a:endParaRPr lang="en-US" baseline="-25000" dirty="0"/>
          </a:p>
          <a:p>
            <a:endParaRPr lang="en-US" baseline="-25000" dirty="0" smtClean="0"/>
          </a:p>
          <a:p>
            <a:pPr marL="0" indent="0">
              <a:buNone/>
            </a:pPr>
            <a:endParaRPr lang="en-US" dirty="0" smtClean="0"/>
          </a:p>
          <a:p>
            <a:pPr marL="0" indent="0">
              <a:buNone/>
            </a:pPr>
            <a:r>
              <a:rPr lang="en-US" dirty="0" smtClean="0"/>
              <a:t>“</a:t>
            </a:r>
            <a:r>
              <a:rPr lang="en-US" dirty="0" smtClean="0">
                <a:solidFill>
                  <a:srgbClr val="FF0000"/>
                </a:solidFill>
              </a:rPr>
              <a:t>Anyone detects</a:t>
            </a:r>
            <a:r>
              <a:rPr lang="en-US" dirty="0" smtClean="0"/>
              <a:t>”  (MEQ-</a:t>
            </a:r>
            <a:r>
              <a:rPr lang="en-US" dirty="0" smtClean="0">
                <a:solidFill>
                  <a:srgbClr val="FF0000"/>
                </a:solidFill>
              </a:rPr>
              <a:t>AD</a:t>
            </a:r>
            <a:r>
              <a:rPr lang="en-US" dirty="0" smtClean="0"/>
              <a:t>)</a:t>
            </a:r>
            <a:endParaRPr lang="en-US" dirty="0"/>
          </a:p>
          <a:p>
            <a:endParaRPr lang="en-US" baseline="-25000" dirty="0" smtClean="0"/>
          </a:p>
          <a:p>
            <a:endParaRPr lang="en-US" baseline="-25000" dirty="0"/>
          </a:p>
          <a:p>
            <a:pPr marL="0" indent="0">
              <a:buNone/>
            </a:pPr>
            <a:r>
              <a:rPr lang="en-US" baseline="-25000" dirty="0" smtClean="0"/>
              <a:t>    </a:t>
            </a:r>
          </a:p>
        </p:txBody>
      </p:sp>
      <p:sp>
        <p:nvSpPr>
          <p:cNvPr id="4" name="Slide Number Placeholder 3"/>
          <p:cNvSpPr>
            <a:spLocks noGrp="1"/>
          </p:cNvSpPr>
          <p:nvPr>
            <p:ph type="sldNum" sz="quarter" idx="12"/>
          </p:nvPr>
        </p:nvSpPr>
        <p:spPr/>
        <p:txBody>
          <a:bodyPr/>
          <a:lstStyle/>
          <a:p>
            <a:fld id="{D043341E-0F3F-4B93-83A0-9033F196A361}" type="slidenum">
              <a:rPr lang="en-US" smtClean="0"/>
              <a:pPr/>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004337951"/>
              </p:ext>
            </p:extLst>
          </p:nvPr>
        </p:nvGraphicFramePr>
        <p:xfrm>
          <a:off x="2015067" y="2743200"/>
          <a:ext cx="5037667" cy="1066800"/>
        </p:xfrm>
        <a:graphic>
          <a:graphicData uri="http://schemas.openxmlformats.org/presentationml/2006/ole">
            <mc:AlternateContent xmlns:mc="http://schemas.openxmlformats.org/markup-compatibility/2006">
              <mc:Choice xmlns:v="urn:schemas-microsoft-com:vml" Requires="v">
                <p:oleObj spid="_x0000_s19484" name="Equation" r:id="rId4" imgW="2158920" imgH="457200" progId="Equation.3">
                  <p:embed/>
                </p:oleObj>
              </mc:Choice>
              <mc:Fallback>
                <p:oleObj name="Equation" r:id="rId4" imgW="215892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5067" y="2743200"/>
                        <a:ext cx="503766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1133716550"/>
              </p:ext>
            </p:extLst>
          </p:nvPr>
        </p:nvGraphicFramePr>
        <p:xfrm>
          <a:off x="2266950" y="4724400"/>
          <a:ext cx="4532313" cy="533400"/>
        </p:xfrm>
        <a:graphic>
          <a:graphicData uri="http://schemas.openxmlformats.org/presentationml/2006/ole">
            <mc:AlternateContent xmlns:mc="http://schemas.openxmlformats.org/markup-compatibility/2006">
              <mc:Choice xmlns:v="urn:schemas-microsoft-com:vml" Requires="v">
                <p:oleObj spid="_x0000_s19485" name="Equation" r:id="rId6" imgW="1942920" imgH="228600" progId="Equation.3">
                  <p:embed/>
                </p:oleObj>
              </mc:Choice>
              <mc:Fallback>
                <p:oleObj name="Equation" r:id="rId6" imgW="194292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6950" y="4724400"/>
                        <a:ext cx="45323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13875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a:t>
            </a:r>
            <a:r>
              <a:rPr lang="en-US" dirty="0" smtClean="0"/>
              <a:t>-Node Equality Problem</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12</a:t>
            </a:fld>
            <a:endParaRPr lang="en-US"/>
          </a:p>
        </p:txBody>
      </p:sp>
      <p:sp>
        <p:nvSpPr>
          <p:cNvPr id="5" name="Oval 4"/>
          <p:cNvSpPr/>
          <p:nvPr/>
        </p:nvSpPr>
        <p:spPr bwMode="auto">
          <a:xfrm>
            <a:off x="2307777" y="26706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6081499" y="26706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sp>
        <p:nvSpPr>
          <p:cNvPr id="10" name="Oval 9"/>
          <p:cNvSpPr/>
          <p:nvPr/>
        </p:nvSpPr>
        <p:spPr bwMode="auto">
          <a:xfrm>
            <a:off x="4194638" y="4898570"/>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sp>
        <p:nvSpPr>
          <p:cNvPr id="19" name="Cloud 18"/>
          <p:cNvSpPr/>
          <p:nvPr/>
        </p:nvSpPr>
        <p:spPr bwMode="auto">
          <a:xfrm>
            <a:off x="3251200" y="2857500"/>
            <a:ext cx="2794000" cy="1803400"/>
          </a:xfrm>
          <a:prstGeom prst="cloud">
            <a:avLst/>
          </a:prstGeom>
          <a:solidFill>
            <a:srgbClr val="C9F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endParaRPr kumimoji="0" lang="en-US" sz="2400" b="0" i="0" u="none" strike="noStrike" cap="none" normalizeH="0" baseline="0" dirty="0" smtClean="0">
              <a:ln>
                <a:noFill/>
              </a:ln>
              <a:solidFill>
                <a:schemeClr val="tx1"/>
              </a:solidFill>
              <a:effectLst/>
              <a:latin typeface="Comic Sans MS" pitchFamily="66" charset="0"/>
            </a:endParaRPr>
          </a:p>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smtClean="0">
                <a:ln>
                  <a:noFill/>
                </a:ln>
                <a:solidFill>
                  <a:schemeClr val="tx1"/>
                </a:solidFill>
                <a:effectLst/>
                <a:latin typeface="Comic Sans MS" pitchFamily="66" charset="0"/>
              </a:rPr>
              <a:t>Network</a:t>
            </a:r>
          </a:p>
        </p:txBody>
      </p:sp>
    </p:spTree>
    <p:extLst>
      <p:ext uri="{BB962C8B-B14F-4D97-AF65-F5344CB8AC3E}">
        <p14:creationId xmlns:p14="http://schemas.microsoft.com/office/powerpoint/2010/main" val="20737533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Number-in-Hand Model</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13</a:t>
            </a:fld>
            <a:endParaRPr lang="en-US"/>
          </a:p>
        </p:txBody>
      </p:sp>
      <p:sp>
        <p:nvSpPr>
          <p:cNvPr id="5" name="Oval 4"/>
          <p:cNvSpPr/>
          <p:nvPr/>
        </p:nvSpPr>
        <p:spPr bwMode="auto">
          <a:xfrm>
            <a:off x="2307777" y="26706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6081499" y="26706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sp>
        <p:nvSpPr>
          <p:cNvPr id="10" name="Oval 9"/>
          <p:cNvSpPr/>
          <p:nvPr/>
        </p:nvSpPr>
        <p:spPr bwMode="auto">
          <a:xfrm>
            <a:off x="4194638" y="4898570"/>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sp>
        <p:nvSpPr>
          <p:cNvPr id="19" name="Cloud 18"/>
          <p:cNvSpPr/>
          <p:nvPr/>
        </p:nvSpPr>
        <p:spPr bwMode="auto">
          <a:xfrm>
            <a:off x="3251200" y="2857500"/>
            <a:ext cx="2794000" cy="1803400"/>
          </a:xfrm>
          <a:prstGeom prst="cloud">
            <a:avLst/>
          </a:prstGeom>
          <a:solidFill>
            <a:srgbClr val="C9F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smtClean="0">
                <a:ln>
                  <a:noFill/>
                </a:ln>
                <a:solidFill>
                  <a:srgbClr val="2E9246"/>
                </a:solidFill>
                <a:effectLst/>
                <a:latin typeface="Comic Sans MS" pitchFamily="66" charset="0"/>
              </a:rPr>
              <a:t>Broadcast</a:t>
            </a:r>
          </a:p>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solidFill>
                  <a:srgbClr val="008000"/>
                </a:solidFill>
              </a:rPr>
              <a:t>Channel</a:t>
            </a:r>
            <a:endParaRPr kumimoji="0" lang="en-US" sz="2400" b="0" i="0" u="none" strike="noStrike" cap="none" normalizeH="0" baseline="0" dirty="0" smtClean="0">
              <a:ln>
                <a:noFill/>
              </a:ln>
              <a:solidFill>
                <a:srgbClr val="008000"/>
              </a:solidFill>
              <a:effectLst/>
            </a:endParaRPr>
          </a:p>
        </p:txBody>
      </p:sp>
      <p:sp>
        <p:nvSpPr>
          <p:cNvPr id="3" name="TextBox 2"/>
          <p:cNvSpPr txBox="1"/>
          <p:nvPr/>
        </p:nvSpPr>
        <p:spPr>
          <a:xfrm>
            <a:off x="913864" y="2336800"/>
            <a:ext cx="1401796" cy="830997"/>
          </a:xfrm>
          <a:prstGeom prst="rect">
            <a:avLst/>
          </a:prstGeom>
          <a:noFill/>
        </p:spPr>
        <p:txBody>
          <a:bodyPr wrap="none" rtlCol="0">
            <a:spAutoFit/>
          </a:bodyPr>
          <a:lstStyle/>
          <a:p>
            <a:pPr>
              <a:buNone/>
            </a:pPr>
            <a:r>
              <a:rPr lang="en-US" dirty="0" smtClean="0"/>
              <a:t>K-valued</a:t>
            </a:r>
            <a:br>
              <a:rPr lang="en-US" dirty="0" smtClean="0"/>
            </a:br>
            <a:r>
              <a:rPr lang="en-US" dirty="0" smtClean="0"/>
              <a:t>input</a:t>
            </a:r>
            <a:endParaRPr lang="en-US" dirty="0"/>
          </a:p>
        </p:txBody>
      </p:sp>
      <p:sp>
        <p:nvSpPr>
          <p:cNvPr id="7" name="TextBox 6"/>
          <p:cNvSpPr txBox="1"/>
          <p:nvPr/>
        </p:nvSpPr>
        <p:spPr>
          <a:xfrm>
            <a:off x="447227" y="5930900"/>
            <a:ext cx="3605073" cy="461665"/>
          </a:xfrm>
          <a:prstGeom prst="rect">
            <a:avLst/>
          </a:prstGeom>
          <a:solidFill>
            <a:srgbClr val="CCFF99"/>
          </a:solidFill>
        </p:spPr>
        <p:txBody>
          <a:bodyPr wrap="none" rtlCol="0">
            <a:spAutoFit/>
          </a:bodyPr>
          <a:lstStyle/>
          <a:p>
            <a:pPr>
              <a:buNone/>
            </a:pPr>
            <a:r>
              <a:rPr lang="en-US" dirty="0" smtClean="0"/>
              <a:t>Node </a:t>
            </a:r>
            <a:r>
              <a:rPr lang="en-US" dirty="0" err="1" smtClean="0">
                <a:solidFill>
                  <a:srgbClr val="FF0000"/>
                </a:solidFill>
              </a:rPr>
              <a:t>i</a:t>
            </a:r>
            <a:r>
              <a:rPr lang="en-US" dirty="0" smtClean="0"/>
              <a:t> initially knows </a:t>
            </a:r>
            <a:r>
              <a:rPr lang="en-US" dirty="0" smtClean="0">
                <a:solidFill>
                  <a:srgbClr val="FF0000"/>
                </a:solidFill>
              </a:rPr>
              <a:t>Xi</a:t>
            </a:r>
            <a:endParaRPr lang="en-US" dirty="0">
              <a:solidFill>
                <a:srgbClr val="FF0000"/>
              </a:solidFill>
            </a:endParaRPr>
          </a:p>
        </p:txBody>
      </p:sp>
    </p:spTree>
    <p:extLst>
      <p:ext uri="{BB962C8B-B14F-4D97-AF65-F5344CB8AC3E}">
        <p14:creationId xmlns:p14="http://schemas.microsoft.com/office/powerpoint/2010/main" val="402794869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n-Party Equality : Complexity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a:p>
            <a:r>
              <a:rPr lang="en-US" dirty="0" smtClean="0"/>
              <a:t>Broadcast channel  + Number-in-hand model</a:t>
            </a:r>
          </a:p>
          <a:p>
            <a:pPr marL="0" indent="0">
              <a:buNone/>
            </a:pPr>
            <a:endParaRPr lang="en-US" dirty="0" smtClean="0"/>
          </a:p>
          <a:p>
            <a:pPr marL="0" indent="0">
              <a:buNone/>
            </a:pPr>
            <a:r>
              <a:rPr lang="en-US" dirty="0" smtClean="0"/>
              <a:t>			</a:t>
            </a:r>
            <a:r>
              <a:rPr lang="en-US" dirty="0" smtClean="0">
                <a:solidFill>
                  <a:srgbClr val="FF0000"/>
                </a:solidFill>
              </a:rPr>
              <a:t>log K   bits</a:t>
            </a:r>
            <a:endParaRPr lang="en-US" dirty="0">
              <a:solidFill>
                <a:srgbClr val="FF0000"/>
              </a:solidFill>
            </a:endParaRP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14</a:t>
            </a:fld>
            <a:endParaRPr lang="en-US"/>
          </a:p>
        </p:txBody>
      </p:sp>
    </p:spTree>
    <p:extLst>
      <p:ext uri="{BB962C8B-B14F-4D97-AF65-F5344CB8AC3E}">
        <p14:creationId xmlns:p14="http://schemas.microsoft.com/office/powerpoint/2010/main" val="36752542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Number-on-Forehead Model</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15</a:t>
            </a:fld>
            <a:endParaRPr lang="en-US"/>
          </a:p>
        </p:txBody>
      </p:sp>
      <p:sp>
        <p:nvSpPr>
          <p:cNvPr id="5" name="Oval 4"/>
          <p:cNvSpPr/>
          <p:nvPr/>
        </p:nvSpPr>
        <p:spPr bwMode="auto">
          <a:xfrm>
            <a:off x="2307777" y="26706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6081499" y="26706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sp>
        <p:nvSpPr>
          <p:cNvPr id="10" name="Oval 9"/>
          <p:cNvSpPr/>
          <p:nvPr/>
        </p:nvSpPr>
        <p:spPr bwMode="auto">
          <a:xfrm>
            <a:off x="4194638" y="4898570"/>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sp>
        <p:nvSpPr>
          <p:cNvPr id="19" name="Cloud 18"/>
          <p:cNvSpPr/>
          <p:nvPr/>
        </p:nvSpPr>
        <p:spPr bwMode="auto">
          <a:xfrm>
            <a:off x="3251200" y="2857500"/>
            <a:ext cx="2794000" cy="1803400"/>
          </a:xfrm>
          <a:prstGeom prst="cloud">
            <a:avLst/>
          </a:prstGeom>
          <a:solidFill>
            <a:srgbClr val="C9F6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kumimoji="0" lang="en-US" sz="2400" b="0" i="0" u="none" strike="noStrike" cap="none" normalizeH="0" baseline="0" dirty="0" smtClean="0">
                <a:ln>
                  <a:noFill/>
                </a:ln>
                <a:solidFill>
                  <a:srgbClr val="2E9246"/>
                </a:solidFill>
                <a:effectLst/>
                <a:latin typeface="Comic Sans MS" pitchFamily="66" charset="0"/>
              </a:rPr>
              <a:t>Broadcast</a:t>
            </a:r>
          </a:p>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solidFill>
                  <a:srgbClr val="2E9246"/>
                </a:solidFill>
              </a:rPr>
              <a:t>Channel</a:t>
            </a:r>
            <a:endParaRPr kumimoji="0" lang="en-US" sz="2400" b="0" i="0" u="none" strike="noStrike" cap="none" normalizeH="0" baseline="0" dirty="0" smtClean="0">
              <a:ln>
                <a:noFill/>
              </a:ln>
              <a:solidFill>
                <a:srgbClr val="2E9246"/>
              </a:solidFill>
              <a:effectLst/>
            </a:endParaRPr>
          </a:p>
        </p:txBody>
      </p:sp>
      <p:sp>
        <p:nvSpPr>
          <p:cNvPr id="7" name="TextBox 6"/>
          <p:cNvSpPr txBox="1"/>
          <p:nvPr/>
        </p:nvSpPr>
        <p:spPr>
          <a:xfrm>
            <a:off x="278804" y="5918200"/>
            <a:ext cx="6304129" cy="461665"/>
          </a:xfrm>
          <a:prstGeom prst="rect">
            <a:avLst/>
          </a:prstGeom>
          <a:solidFill>
            <a:srgbClr val="CCFF99"/>
          </a:solidFill>
        </p:spPr>
        <p:txBody>
          <a:bodyPr wrap="none" rtlCol="0">
            <a:spAutoFit/>
          </a:bodyPr>
          <a:lstStyle/>
          <a:p>
            <a:pPr>
              <a:buNone/>
            </a:pPr>
            <a:r>
              <a:rPr lang="en-US" dirty="0" smtClean="0"/>
              <a:t>Node </a:t>
            </a:r>
            <a:r>
              <a:rPr lang="en-US" dirty="0" err="1" smtClean="0">
                <a:solidFill>
                  <a:srgbClr val="FF0000"/>
                </a:solidFill>
              </a:rPr>
              <a:t>i</a:t>
            </a:r>
            <a:r>
              <a:rPr lang="en-US" dirty="0" smtClean="0"/>
              <a:t> initially knows everything except </a:t>
            </a:r>
            <a:r>
              <a:rPr lang="en-US" dirty="0" smtClean="0">
                <a:solidFill>
                  <a:srgbClr val="FF0000"/>
                </a:solidFill>
              </a:rPr>
              <a:t>Xi</a:t>
            </a:r>
            <a:endParaRPr lang="en-US" dirty="0">
              <a:solidFill>
                <a:srgbClr val="FF0000"/>
              </a:solidFill>
            </a:endParaRPr>
          </a:p>
        </p:txBody>
      </p:sp>
    </p:spTree>
    <p:extLst>
      <p:ext uri="{BB962C8B-B14F-4D97-AF65-F5344CB8AC3E}">
        <p14:creationId xmlns:p14="http://schemas.microsoft.com/office/powerpoint/2010/main" val="22119299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n-Party Equality : Complexity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a:p>
            <a:r>
              <a:rPr lang="en-US" dirty="0" smtClean="0"/>
              <a:t>Broadcast channel  + Number-on-forehead model</a:t>
            </a:r>
          </a:p>
          <a:p>
            <a:pPr marL="0" indent="0">
              <a:buNone/>
            </a:pPr>
            <a:endParaRPr lang="en-US" dirty="0" smtClean="0"/>
          </a:p>
          <a:p>
            <a:pPr marL="0" indent="0">
              <a:buNone/>
            </a:pPr>
            <a:r>
              <a:rPr lang="en-US" dirty="0" smtClean="0"/>
              <a:t>			</a:t>
            </a:r>
            <a:r>
              <a:rPr lang="en-US" dirty="0" smtClean="0">
                <a:solidFill>
                  <a:srgbClr val="FF0000"/>
                </a:solidFill>
              </a:rPr>
              <a:t>2  bits	</a:t>
            </a:r>
            <a:r>
              <a:rPr lang="en-US" dirty="0" smtClean="0"/>
              <a:t>when n &gt; 2</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16</a:t>
            </a:fld>
            <a:endParaRPr lang="en-US"/>
          </a:p>
        </p:txBody>
      </p:sp>
    </p:spTree>
    <p:extLst>
      <p:ext uri="{BB962C8B-B14F-4D97-AF65-F5344CB8AC3E}">
        <p14:creationId xmlns:p14="http://schemas.microsoft.com/office/powerpoint/2010/main" val="11841483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Point-to-Point Networks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17</a:t>
            </a:fld>
            <a:endParaRPr lang="en-US"/>
          </a:p>
        </p:txBody>
      </p:sp>
      <p:sp>
        <p:nvSpPr>
          <p:cNvPr id="5" name="Oval 4"/>
          <p:cNvSpPr/>
          <p:nvPr/>
        </p:nvSpPr>
        <p:spPr bwMode="auto">
          <a:xfrm>
            <a:off x="2307777" y="26706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6081499" y="26706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cxnSp>
        <p:nvCxnSpPr>
          <p:cNvPr id="9" name="Straight Connector 8"/>
          <p:cNvCxnSpPr>
            <a:stCxn id="5" idx="6"/>
            <a:endCxn id="6" idx="2"/>
          </p:cNvCxnSpPr>
          <p:nvPr/>
        </p:nvCxnSpPr>
        <p:spPr bwMode="auto">
          <a:xfrm flipV="1">
            <a:off x="3207663" y="3040742"/>
            <a:ext cx="2873836"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Oval 9"/>
          <p:cNvSpPr/>
          <p:nvPr/>
        </p:nvSpPr>
        <p:spPr bwMode="auto">
          <a:xfrm>
            <a:off x="4194638" y="4898570"/>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cxnSp>
        <p:nvCxnSpPr>
          <p:cNvPr id="15" name="Straight Connector 14"/>
          <p:cNvCxnSpPr>
            <a:stCxn id="5" idx="4"/>
            <a:endCxn id="10" idx="1"/>
          </p:cNvCxnSpPr>
          <p:nvPr/>
        </p:nvCxnSpPr>
        <p:spPr bwMode="auto">
          <a:xfrm>
            <a:off x="2757720" y="3410857"/>
            <a:ext cx="1568703" cy="159611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 name="Straight Connector 16"/>
          <p:cNvCxnSpPr>
            <a:stCxn id="10" idx="7"/>
            <a:endCxn id="6" idx="3"/>
          </p:cNvCxnSpPr>
          <p:nvPr/>
        </p:nvCxnSpPr>
        <p:spPr bwMode="auto">
          <a:xfrm flipV="1">
            <a:off x="4962739" y="3302452"/>
            <a:ext cx="1250545" cy="1704522"/>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8" name="TextBox 17"/>
          <p:cNvSpPr txBox="1"/>
          <p:nvPr/>
        </p:nvSpPr>
        <p:spPr>
          <a:xfrm>
            <a:off x="617594" y="1793908"/>
            <a:ext cx="5687525" cy="461665"/>
          </a:xfrm>
          <a:prstGeom prst="rect">
            <a:avLst/>
          </a:prstGeom>
          <a:noFill/>
        </p:spPr>
        <p:txBody>
          <a:bodyPr wrap="none" rtlCol="0">
            <a:spAutoFit/>
          </a:bodyPr>
          <a:lstStyle/>
          <a:p>
            <a:pPr>
              <a:buNone/>
            </a:pPr>
            <a:r>
              <a:rPr lang="en-US" dirty="0" smtClean="0">
                <a:solidFill>
                  <a:srgbClr val="2E9246"/>
                </a:solidFill>
              </a:rPr>
              <a:t>Private</a:t>
            </a:r>
            <a:r>
              <a:rPr lang="en-US" dirty="0" smtClean="0"/>
              <a:t> channels    &amp;    number-in-hand</a:t>
            </a:r>
            <a:endParaRPr lang="en-US" dirty="0"/>
          </a:p>
        </p:txBody>
      </p:sp>
      <p:sp>
        <p:nvSpPr>
          <p:cNvPr id="3" name="TextBox 2"/>
          <p:cNvSpPr txBox="1"/>
          <p:nvPr/>
        </p:nvSpPr>
        <p:spPr>
          <a:xfrm>
            <a:off x="5889158" y="4394200"/>
            <a:ext cx="874608" cy="461665"/>
          </a:xfrm>
          <a:prstGeom prst="rect">
            <a:avLst/>
          </a:prstGeom>
          <a:solidFill>
            <a:srgbClr val="C9F6FF"/>
          </a:solidFill>
        </p:spPr>
        <p:txBody>
          <a:bodyPr wrap="none" rtlCol="0">
            <a:spAutoFit/>
          </a:bodyPr>
          <a:lstStyle/>
          <a:p>
            <a:pPr>
              <a:buNone/>
            </a:pPr>
            <a:r>
              <a:rPr lang="en-US" dirty="0" smtClean="0"/>
              <a:t>n = 3</a:t>
            </a:r>
            <a:endParaRPr lang="en-US" dirty="0"/>
          </a:p>
        </p:txBody>
      </p:sp>
    </p:spTree>
    <p:extLst>
      <p:ext uri="{BB962C8B-B14F-4D97-AF65-F5344CB8AC3E}">
        <p14:creationId xmlns:p14="http://schemas.microsoft.com/office/powerpoint/2010/main" val="3277088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Bound</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solidFill>
                  <a:srgbClr val="800000"/>
                </a:solidFill>
              </a:rPr>
              <a:t>Emulate broadcast </a:t>
            </a:r>
            <a:r>
              <a:rPr lang="en-US" dirty="0" smtClean="0"/>
              <a:t>channel using p2p links</a:t>
            </a:r>
          </a:p>
          <a:p>
            <a:pPr marL="0" indent="0">
              <a:buNone/>
            </a:pPr>
            <a:endParaRPr lang="en-US" dirty="0" smtClean="0"/>
          </a:p>
          <a:p>
            <a:pPr marL="0" indent="0">
              <a:buNone/>
            </a:pPr>
            <a:r>
              <a:rPr lang="en-US" dirty="0" smtClean="0">
                <a:sym typeface="Wingdings"/>
              </a:rPr>
              <a:t>   </a:t>
            </a:r>
            <a:r>
              <a:rPr lang="en-US" dirty="0" smtClean="0"/>
              <a:t>(n-1) </a:t>
            </a:r>
            <a:r>
              <a:rPr lang="en-US" dirty="0"/>
              <a:t> </a:t>
            </a:r>
            <a:r>
              <a:rPr lang="en-US" dirty="0" smtClean="0"/>
              <a:t>* complexity with</a:t>
            </a:r>
            <a:r>
              <a:rPr lang="en-US" dirty="0"/>
              <a:t> </a:t>
            </a:r>
            <a:r>
              <a:rPr lang="en-US" dirty="0" smtClean="0"/>
              <a:t>broadcast channel</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18</a:t>
            </a:fld>
            <a:endParaRPr lang="en-US"/>
          </a:p>
        </p:txBody>
      </p:sp>
    </p:spTree>
    <p:extLst>
      <p:ext uri="{BB962C8B-B14F-4D97-AF65-F5344CB8AC3E}">
        <p14:creationId xmlns:p14="http://schemas.microsoft.com/office/powerpoint/2010/main" val="30683218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Bound  =  2 log K</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19</a:t>
            </a:fld>
            <a:endParaRPr lang="en-US"/>
          </a:p>
        </p:txBody>
      </p:sp>
      <p:sp>
        <p:nvSpPr>
          <p:cNvPr id="5" name="Oval 4"/>
          <p:cNvSpPr/>
          <p:nvPr/>
        </p:nvSpPr>
        <p:spPr bwMode="auto">
          <a:xfrm>
            <a:off x="2307777" y="26706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6081499" y="26706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cxnSp>
        <p:nvCxnSpPr>
          <p:cNvPr id="9" name="Straight Connector 8"/>
          <p:cNvCxnSpPr>
            <a:stCxn id="5" idx="6"/>
            <a:endCxn id="6" idx="2"/>
          </p:cNvCxnSpPr>
          <p:nvPr/>
        </p:nvCxnSpPr>
        <p:spPr bwMode="auto">
          <a:xfrm flipV="1">
            <a:off x="3207663" y="3040742"/>
            <a:ext cx="2873836" cy="1"/>
          </a:xfrm>
          <a:prstGeom prst="line">
            <a:avLst/>
          </a:prstGeom>
          <a:solidFill>
            <a:schemeClr val="accent1"/>
          </a:solidFill>
          <a:ln w="28575" cap="flat" cmpd="sng" algn="ctr">
            <a:solidFill>
              <a:schemeClr val="tx1"/>
            </a:solidFill>
            <a:prstDash val="solid"/>
            <a:round/>
            <a:headEnd type="none" w="med" len="med"/>
            <a:tailEnd type="arrow" w="med" len="med"/>
          </a:ln>
          <a:effectLst/>
        </p:spPr>
      </p:cxnSp>
      <p:sp>
        <p:nvSpPr>
          <p:cNvPr id="10" name="Oval 9"/>
          <p:cNvSpPr/>
          <p:nvPr/>
        </p:nvSpPr>
        <p:spPr bwMode="auto">
          <a:xfrm>
            <a:off x="4194638" y="4898570"/>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cxnSp>
        <p:nvCxnSpPr>
          <p:cNvPr id="17" name="Straight Connector 16"/>
          <p:cNvCxnSpPr>
            <a:stCxn id="10" idx="7"/>
            <a:endCxn id="6" idx="3"/>
          </p:cNvCxnSpPr>
          <p:nvPr/>
        </p:nvCxnSpPr>
        <p:spPr bwMode="auto">
          <a:xfrm flipV="1">
            <a:off x="4962739" y="3302452"/>
            <a:ext cx="1250545" cy="1704522"/>
          </a:xfrm>
          <a:prstGeom prst="line">
            <a:avLst/>
          </a:prstGeom>
          <a:solidFill>
            <a:schemeClr val="accent1"/>
          </a:solidFill>
          <a:ln w="28575" cap="flat" cmpd="sng" algn="ctr">
            <a:solidFill>
              <a:schemeClr val="tx1"/>
            </a:solidFill>
            <a:prstDash val="solid"/>
            <a:round/>
            <a:headEnd type="none" w="med" len="med"/>
            <a:tailEnd type="arrow" w="med" len="med"/>
          </a:ln>
          <a:effectLst/>
        </p:spPr>
      </p:cxnSp>
      <p:sp>
        <p:nvSpPr>
          <p:cNvPr id="18" name="TextBox 17"/>
          <p:cNvSpPr txBox="1"/>
          <p:nvPr/>
        </p:nvSpPr>
        <p:spPr>
          <a:xfrm>
            <a:off x="3816486" y="2579075"/>
            <a:ext cx="1529836" cy="461665"/>
          </a:xfrm>
          <a:prstGeom prst="rect">
            <a:avLst/>
          </a:prstGeom>
          <a:noFill/>
        </p:spPr>
        <p:txBody>
          <a:bodyPr wrap="none" rtlCol="0">
            <a:spAutoFit/>
          </a:bodyPr>
          <a:lstStyle/>
          <a:p>
            <a:pPr>
              <a:buNone/>
            </a:pPr>
            <a:r>
              <a:rPr lang="en-US" dirty="0"/>
              <a:t>l</a:t>
            </a:r>
            <a:r>
              <a:rPr lang="en-US" dirty="0" smtClean="0"/>
              <a:t>og K bits</a:t>
            </a:r>
            <a:endParaRPr lang="en-US" dirty="0"/>
          </a:p>
        </p:txBody>
      </p:sp>
      <p:sp>
        <p:nvSpPr>
          <p:cNvPr id="19" name="TextBox 18"/>
          <p:cNvSpPr txBox="1"/>
          <p:nvPr/>
        </p:nvSpPr>
        <p:spPr>
          <a:xfrm>
            <a:off x="5017441" y="3967422"/>
            <a:ext cx="2173642" cy="461665"/>
          </a:xfrm>
          <a:prstGeom prst="rect">
            <a:avLst/>
          </a:prstGeom>
          <a:noFill/>
        </p:spPr>
        <p:txBody>
          <a:bodyPr wrap="none" rtlCol="0">
            <a:spAutoFit/>
          </a:bodyPr>
          <a:lstStyle/>
          <a:p>
            <a:pPr>
              <a:buNone/>
            </a:pPr>
            <a:r>
              <a:rPr lang="en-US" dirty="0" smtClean="0"/>
              <a:t>       log K bits</a:t>
            </a:r>
            <a:endParaRPr lang="en-US" dirty="0"/>
          </a:p>
        </p:txBody>
      </p:sp>
      <p:sp>
        <p:nvSpPr>
          <p:cNvPr id="3" name="TextBox 2"/>
          <p:cNvSpPr txBox="1"/>
          <p:nvPr/>
        </p:nvSpPr>
        <p:spPr>
          <a:xfrm>
            <a:off x="482064" y="2527300"/>
            <a:ext cx="1401796" cy="904863"/>
          </a:xfrm>
          <a:prstGeom prst="rect">
            <a:avLst/>
          </a:prstGeom>
          <a:noFill/>
        </p:spPr>
        <p:txBody>
          <a:bodyPr wrap="none" rtlCol="0">
            <a:spAutoFit/>
          </a:bodyPr>
          <a:lstStyle/>
          <a:p>
            <a:pPr>
              <a:buNone/>
            </a:pPr>
            <a:r>
              <a:rPr lang="en-US" dirty="0" smtClean="0"/>
              <a:t>K-valued</a:t>
            </a:r>
          </a:p>
          <a:p>
            <a:pPr>
              <a:buNone/>
            </a:pPr>
            <a:r>
              <a:rPr lang="en-US" dirty="0" smtClean="0"/>
              <a:t>input</a:t>
            </a:r>
            <a:endParaRPr lang="en-US" dirty="0"/>
          </a:p>
        </p:txBody>
      </p:sp>
    </p:spTree>
    <p:extLst>
      <p:ext uri="{BB962C8B-B14F-4D97-AF65-F5344CB8AC3E}">
        <p14:creationId xmlns:p14="http://schemas.microsoft.com/office/powerpoint/2010/main" val="38455305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08300"/>
            <a:ext cx="7772400" cy="1143000"/>
          </a:xfrm>
        </p:spPr>
        <p:txBody>
          <a:bodyPr/>
          <a:lstStyle/>
          <a:p>
            <a:r>
              <a:rPr lang="en-US" dirty="0" smtClean="0"/>
              <a:t>Background</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a:t>
            </a:fld>
            <a:endParaRPr lang="en-US"/>
          </a:p>
        </p:txBody>
      </p:sp>
    </p:spTree>
    <p:extLst>
      <p:ext uri="{BB962C8B-B14F-4D97-AF65-F5344CB8AC3E}">
        <p14:creationId xmlns:p14="http://schemas.microsoft.com/office/powerpoint/2010/main" val="33849746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Bound  =      log K</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20</a:t>
            </a:fld>
            <a:endParaRPr lang="en-US"/>
          </a:p>
        </p:txBody>
      </p:sp>
      <p:sp>
        <p:nvSpPr>
          <p:cNvPr id="5" name="Oval 4"/>
          <p:cNvSpPr/>
          <p:nvPr/>
        </p:nvSpPr>
        <p:spPr bwMode="auto">
          <a:xfrm>
            <a:off x="2307777" y="26706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6081499" y="2670627"/>
            <a:ext cx="899886" cy="740229"/>
          </a:xfrm>
          <a:prstGeom prst="ellipse">
            <a:avLst/>
          </a:prstGeom>
          <a:solidFill>
            <a:srgbClr val="FFCC66"/>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sp>
        <p:nvSpPr>
          <p:cNvPr id="10" name="Oval 9"/>
          <p:cNvSpPr/>
          <p:nvPr/>
        </p:nvSpPr>
        <p:spPr bwMode="auto">
          <a:xfrm>
            <a:off x="4194638" y="4898570"/>
            <a:ext cx="899886" cy="740229"/>
          </a:xfrm>
          <a:prstGeom prst="ellipse">
            <a:avLst/>
          </a:prstGeom>
          <a:solidFill>
            <a:srgbClr val="FFCC66"/>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sp>
        <p:nvSpPr>
          <p:cNvPr id="3" name="TextBox 2"/>
          <p:cNvSpPr txBox="1"/>
          <p:nvPr/>
        </p:nvSpPr>
        <p:spPr>
          <a:xfrm>
            <a:off x="306182" y="2209800"/>
            <a:ext cx="2210761" cy="461665"/>
          </a:xfrm>
          <a:prstGeom prst="rect">
            <a:avLst/>
          </a:prstGeom>
          <a:noFill/>
        </p:spPr>
        <p:txBody>
          <a:bodyPr wrap="none" rtlCol="0">
            <a:spAutoFit/>
          </a:bodyPr>
          <a:lstStyle/>
          <a:p>
            <a:pPr>
              <a:buNone/>
            </a:pPr>
            <a:r>
              <a:rPr lang="en-US" dirty="0" smtClean="0"/>
              <a:t>K-valued input</a:t>
            </a:r>
            <a:endParaRPr lang="en-US" dirty="0"/>
          </a:p>
        </p:txBody>
      </p:sp>
      <p:graphicFrame>
        <p:nvGraphicFramePr>
          <p:cNvPr id="12" name="Object 3"/>
          <p:cNvGraphicFramePr>
            <a:graphicFrameLocks noChangeAspect="1"/>
          </p:cNvGraphicFramePr>
          <p:nvPr>
            <p:extLst>
              <p:ext uri="{D42A27DB-BD31-4B8C-83A1-F6EECF244321}">
                <p14:modId xmlns:p14="http://schemas.microsoft.com/office/powerpoint/2010/main" val="2500590354"/>
              </p:ext>
            </p:extLst>
          </p:nvPr>
        </p:nvGraphicFramePr>
        <p:xfrm>
          <a:off x="5383213" y="455613"/>
          <a:ext cx="355600" cy="917575"/>
        </p:xfrm>
        <a:graphic>
          <a:graphicData uri="http://schemas.openxmlformats.org/presentationml/2006/ole">
            <mc:AlternateContent xmlns:mc="http://schemas.openxmlformats.org/markup-compatibility/2006">
              <mc:Choice xmlns:v="urn:schemas-microsoft-com:vml" Requires="v">
                <p:oleObj spid="_x0000_s1327" name="Equation" r:id="rId3" imgW="152400" imgH="393700" progId="Equation.3">
                  <p:embed/>
                </p:oleObj>
              </mc:Choice>
              <mc:Fallback>
                <p:oleObj name="Equation" r:id="rId3" imgW="152400" imgH="393700" progId="Equation.3">
                  <p:embed/>
                  <p:pic>
                    <p:nvPicPr>
                      <p:cNvPr id="0" name=""/>
                      <p:cNvPicPr>
                        <a:picLocks noChangeAspect="1" noChangeArrowheads="1"/>
                      </p:cNvPicPr>
                      <p:nvPr/>
                    </p:nvPicPr>
                    <p:blipFill>
                      <a:blip r:embed="rId4"/>
                      <a:srcRect/>
                      <a:stretch>
                        <a:fillRect/>
                      </a:stretch>
                    </p:blipFill>
                    <p:spPr bwMode="auto">
                      <a:xfrm>
                        <a:off x="5383213" y="455613"/>
                        <a:ext cx="355600" cy="917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Straight Connector 12"/>
          <p:cNvCxnSpPr/>
          <p:nvPr/>
        </p:nvCxnSpPr>
        <p:spPr bwMode="auto">
          <a:xfrm flipV="1">
            <a:off x="3207663" y="3040742"/>
            <a:ext cx="2873836"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2757720" y="3410857"/>
            <a:ext cx="1568703" cy="159611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4962739" y="3302452"/>
            <a:ext cx="1250545" cy="1704522"/>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Curved Connector 10"/>
          <p:cNvCxnSpPr/>
          <p:nvPr/>
        </p:nvCxnSpPr>
        <p:spPr bwMode="auto">
          <a:xfrm rot="5400000">
            <a:off x="2374900" y="2705100"/>
            <a:ext cx="1993900" cy="1333500"/>
          </a:xfrm>
          <a:prstGeom prst="curvedConnector3">
            <a:avLst>
              <a:gd name="adj1" fmla="val 102866"/>
            </a:avLst>
          </a:prstGeom>
          <a:solidFill>
            <a:schemeClr val="accent1"/>
          </a:solidFill>
          <a:ln w="38100" cap="flat" cmpd="sng" algn="ctr">
            <a:solidFill>
              <a:srgbClr val="FF0000"/>
            </a:solidFill>
            <a:prstDash val="solid"/>
            <a:round/>
            <a:headEnd type="none" w="med" len="med"/>
            <a:tailEnd type="none" w="med" len="med"/>
          </a:ln>
          <a:effectLst/>
        </p:spPr>
      </p:cxnSp>
      <p:sp>
        <p:nvSpPr>
          <p:cNvPr id="22" name="TextBox 21"/>
          <p:cNvSpPr txBox="1"/>
          <p:nvPr/>
        </p:nvSpPr>
        <p:spPr>
          <a:xfrm>
            <a:off x="577750" y="4089400"/>
            <a:ext cx="1896222" cy="1717393"/>
          </a:xfrm>
          <a:prstGeom prst="rect">
            <a:avLst/>
          </a:prstGeom>
          <a:noFill/>
        </p:spPr>
        <p:txBody>
          <a:bodyPr wrap="none" rtlCol="0">
            <a:spAutoFit/>
          </a:bodyPr>
          <a:lstStyle/>
          <a:p>
            <a:pPr>
              <a:buNone/>
            </a:pPr>
            <a:r>
              <a:rPr lang="en-US" dirty="0">
                <a:solidFill>
                  <a:srgbClr val="2E9246"/>
                </a:solidFill>
              </a:rPr>
              <a:t>c</a:t>
            </a:r>
            <a:r>
              <a:rPr lang="en-US" dirty="0" smtClean="0">
                <a:solidFill>
                  <a:srgbClr val="2E9246"/>
                </a:solidFill>
              </a:rPr>
              <a:t>ut     log K</a:t>
            </a:r>
          </a:p>
          <a:p>
            <a:pPr>
              <a:buNone/>
            </a:pPr>
            <a:endParaRPr lang="en-US" dirty="0"/>
          </a:p>
          <a:p>
            <a:pPr>
              <a:buNone/>
            </a:pPr>
            <a:r>
              <a:rPr lang="en-US" dirty="0" smtClean="0"/>
              <a:t>by 2-node</a:t>
            </a:r>
            <a:br>
              <a:rPr lang="en-US" dirty="0" smtClean="0"/>
            </a:br>
            <a:r>
              <a:rPr lang="en-US" dirty="0" smtClean="0"/>
              <a:t>lower bound </a:t>
            </a:r>
            <a:endParaRPr lang="en-US" dirty="0"/>
          </a:p>
        </p:txBody>
      </p:sp>
      <p:graphicFrame>
        <p:nvGraphicFramePr>
          <p:cNvPr id="23" name="Object 2"/>
          <p:cNvGraphicFramePr>
            <a:graphicFrameLocks noChangeAspect="1"/>
          </p:cNvGraphicFramePr>
          <p:nvPr>
            <p:extLst>
              <p:ext uri="{D42A27DB-BD31-4B8C-83A1-F6EECF244321}">
                <p14:modId xmlns:p14="http://schemas.microsoft.com/office/powerpoint/2010/main" val="1249885879"/>
              </p:ext>
            </p:extLst>
          </p:nvPr>
        </p:nvGraphicFramePr>
        <p:xfrm>
          <a:off x="1300163" y="4171950"/>
          <a:ext cx="342900" cy="342900"/>
        </p:xfrm>
        <a:graphic>
          <a:graphicData uri="http://schemas.openxmlformats.org/presentationml/2006/ole">
            <mc:AlternateContent xmlns:mc="http://schemas.openxmlformats.org/markup-compatibility/2006">
              <mc:Choice xmlns:v="urn:schemas-microsoft-com:vml" Requires="v">
                <p:oleObj spid="_x0000_s1328" name="Equation" r:id="rId5" imgW="127000" imgH="127000" progId="Equation.3">
                  <p:embed/>
                </p:oleObj>
              </mc:Choice>
              <mc:Fallback>
                <p:oleObj name="Equation" r:id="rId5" imgW="127000" imgH="127000" progId="Equation.3">
                  <p:embed/>
                  <p:pic>
                    <p:nvPicPr>
                      <p:cNvPr id="0" name=""/>
                      <p:cNvPicPr>
                        <a:picLocks noChangeAspect="1" noChangeArrowheads="1"/>
                      </p:cNvPicPr>
                      <p:nvPr/>
                    </p:nvPicPr>
                    <p:blipFill>
                      <a:blip r:embed="rId6"/>
                      <a:srcRect/>
                      <a:stretch>
                        <a:fillRect/>
                      </a:stretch>
                    </p:blipFill>
                    <p:spPr bwMode="auto">
                      <a:xfrm>
                        <a:off x="1300163" y="4171950"/>
                        <a:ext cx="342900" cy="342900"/>
                      </a:xfrm>
                      <a:prstGeom prst="rect">
                        <a:avLst/>
                      </a:prstGeom>
                      <a:noFill/>
                      <a:extLst/>
                    </p:spPr>
                  </p:pic>
                </p:oleObj>
              </mc:Fallback>
            </mc:AlternateContent>
          </a:graphicData>
        </a:graphic>
      </p:graphicFrame>
      <p:sp>
        <p:nvSpPr>
          <p:cNvPr id="24" name="TextBox 23"/>
          <p:cNvSpPr txBox="1"/>
          <p:nvPr/>
        </p:nvSpPr>
        <p:spPr>
          <a:xfrm>
            <a:off x="6165056" y="4267200"/>
            <a:ext cx="2316710" cy="830997"/>
          </a:xfrm>
          <a:prstGeom prst="rect">
            <a:avLst/>
          </a:prstGeom>
          <a:noFill/>
        </p:spPr>
        <p:txBody>
          <a:bodyPr wrap="none" rtlCol="0">
            <a:spAutoFit/>
          </a:bodyPr>
          <a:lstStyle/>
          <a:p>
            <a:pPr>
              <a:buNone/>
            </a:pPr>
            <a:r>
              <a:rPr lang="en-US" dirty="0"/>
              <a:t> </a:t>
            </a:r>
            <a:r>
              <a:rPr lang="en-US" dirty="0" smtClean="0"/>
              <a:t>identical value</a:t>
            </a:r>
            <a:br>
              <a:rPr lang="en-US" dirty="0" smtClean="0"/>
            </a:br>
            <a:r>
              <a:rPr lang="en-US" dirty="0" smtClean="0"/>
              <a:t>at B and C</a:t>
            </a:r>
            <a:endParaRPr lang="en-US" dirty="0"/>
          </a:p>
        </p:txBody>
      </p:sp>
      <p:sp>
        <p:nvSpPr>
          <p:cNvPr id="7" name="Oval 6"/>
          <p:cNvSpPr/>
          <p:nvPr/>
        </p:nvSpPr>
        <p:spPr bwMode="auto">
          <a:xfrm>
            <a:off x="3159125" y="3333750"/>
            <a:ext cx="4889500" cy="1412875"/>
          </a:xfrm>
          <a:prstGeom prst="ellipse">
            <a:avLst/>
          </a:prstGeom>
          <a:noFill/>
          <a:ln w="28575" cap="flat" cmpd="sng" algn="ctr">
            <a:solidFill>
              <a:schemeClr val="bg1">
                <a:lumMod val="50000"/>
              </a:schemeClr>
            </a:solidFill>
            <a:prstDash val="solid"/>
            <a:round/>
            <a:headEnd type="none" w="med" len="med"/>
            <a:tailEnd type="triangle" w="med" len="med"/>
          </a:ln>
          <a:effectLst/>
          <a:scene3d>
            <a:camera prst="orthographicFront">
              <a:rot lat="0" lon="0" rev="3000000"/>
            </a:camera>
            <a:lightRig rig="threePt" dir="t"/>
          </a:scene3d>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31384986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log K        Complexity         2 log K   </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21</a:t>
            </a:fld>
            <a:endParaRPr lang="en-US"/>
          </a:p>
        </p:txBody>
      </p:sp>
      <p:sp>
        <p:nvSpPr>
          <p:cNvPr id="5" name="Oval 4"/>
          <p:cNvSpPr/>
          <p:nvPr/>
        </p:nvSpPr>
        <p:spPr bwMode="auto">
          <a:xfrm>
            <a:off x="2307777" y="26706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6081499" y="26706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cxnSp>
        <p:nvCxnSpPr>
          <p:cNvPr id="9" name="Straight Connector 8"/>
          <p:cNvCxnSpPr>
            <a:stCxn id="5" idx="6"/>
            <a:endCxn id="6" idx="2"/>
          </p:cNvCxnSpPr>
          <p:nvPr/>
        </p:nvCxnSpPr>
        <p:spPr bwMode="auto">
          <a:xfrm flipV="1">
            <a:off x="3207663" y="3040742"/>
            <a:ext cx="2873836"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Oval 9"/>
          <p:cNvSpPr/>
          <p:nvPr/>
        </p:nvSpPr>
        <p:spPr bwMode="auto">
          <a:xfrm>
            <a:off x="4194638" y="4898570"/>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cxnSp>
        <p:nvCxnSpPr>
          <p:cNvPr id="15" name="Straight Connector 14"/>
          <p:cNvCxnSpPr>
            <a:stCxn id="5" idx="4"/>
            <a:endCxn id="10" idx="1"/>
          </p:cNvCxnSpPr>
          <p:nvPr/>
        </p:nvCxnSpPr>
        <p:spPr bwMode="auto">
          <a:xfrm>
            <a:off x="2757720" y="3410857"/>
            <a:ext cx="1568703" cy="159611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 name="Straight Connector 16"/>
          <p:cNvCxnSpPr>
            <a:stCxn id="10" idx="7"/>
            <a:endCxn id="6" idx="3"/>
          </p:cNvCxnSpPr>
          <p:nvPr/>
        </p:nvCxnSpPr>
        <p:spPr bwMode="auto">
          <a:xfrm flipV="1">
            <a:off x="4962739" y="3302452"/>
            <a:ext cx="1250545" cy="1704522"/>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 name="TextBox 2"/>
          <p:cNvSpPr txBox="1"/>
          <p:nvPr/>
        </p:nvSpPr>
        <p:spPr>
          <a:xfrm>
            <a:off x="544657" y="5407966"/>
            <a:ext cx="3071875" cy="830997"/>
          </a:xfrm>
          <a:prstGeom prst="rect">
            <a:avLst/>
          </a:prstGeom>
          <a:noFill/>
        </p:spPr>
        <p:txBody>
          <a:bodyPr wrap="none" rtlCol="0">
            <a:spAutoFit/>
          </a:bodyPr>
          <a:lstStyle/>
          <a:p>
            <a:pPr>
              <a:buNone/>
            </a:pPr>
            <a:r>
              <a:rPr lang="en-US" dirty="0" smtClean="0"/>
              <a:t>Neither bound tight</a:t>
            </a:r>
            <a:br>
              <a:rPr lang="en-US" dirty="0" smtClean="0"/>
            </a:br>
            <a:r>
              <a:rPr lang="en-US" dirty="0" smtClean="0"/>
              <a:t>in general</a:t>
            </a:r>
            <a:endParaRPr lang="en-US" dirty="0"/>
          </a:p>
        </p:txBody>
      </p:sp>
      <p:graphicFrame>
        <p:nvGraphicFramePr>
          <p:cNvPr id="12" name="Object 2"/>
          <p:cNvGraphicFramePr>
            <a:graphicFrameLocks noChangeAspect="1"/>
          </p:cNvGraphicFramePr>
          <p:nvPr>
            <p:extLst>
              <p:ext uri="{D42A27DB-BD31-4B8C-83A1-F6EECF244321}">
                <p14:modId xmlns:p14="http://schemas.microsoft.com/office/powerpoint/2010/main" val="1399934913"/>
              </p:ext>
            </p:extLst>
          </p:nvPr>
        </p:nvGraphicFramePr>
        <p:xfrm>
          <a:off x="2971801" y="579081"/>
          <a:ext cx="520700" cy="665520"/>
        </p:xfrm>
        <a:graphic>
          <a:graphicData uri="http://schemas.openxmlformats.org/presentationml/2006/ole">
            <mc:AlternateContent xmlns:mc="http://schemas.openxmlformats.org/markup-compatibility/2006">
              <mc:Choice xmlns:v="urn:schemas-microsoft-com:vml" Requires="v">
                <p:oleObj spid="_x0000_s2346" name="Equation" r:id="rId3" imgW="127000" imgH="127000" progId="Equation.3">
                  <p:embed/>
                </p:oleObj>
              </mc:Choice>
              <mc:Fallback>
                <p:oleObj name="Equation" r:id="rId3" imgW="127000" imgH="127000" progId="Equation.3">
                  <p:embed/>
                  <p:pic>
                    <p:nvPicPr>
                      <p:cNvPr id="0" name=""/>
                      <p:cNvPicPr>
                        <a:picLocks noChangeAspect="1" noChangeArrowheads="1"/>
                      </p:cNvPicPr>
                      <p:nvPr/>
                    </p:nvPicPr>
                    <p:blipFill>
                      <a:blip r:embed="rId4"/>
                      <a:srcRect/>
                      <a:stretch>
                        <a:fillRect/>
                      </a:stretch>
                    </p:blipFill>
                    <p:spPr bwMode="auto">
                      <a:xfrm>
                        <a:off x="2971801" y="579081"/>
                        <a:ext cx="520700" cy="665520"/>
                      </a:xfrm>
                      <a:prstGeom prst="rect">
                        <a:avLst/>
                      </a:prstGeom>
                      <a:noFill/>
                      <a:extLst/>
                    </p:spPr>
                  </p:pic>
                </p:oleObj>
              </mc:Fallback>
            </mc:AlternateContent>
          </a:graphicData>
        </a:graphic>
      </p:graphicFrame>
      <p:graphicFrame>
        <p:nvGraphicFramePr>
          <p:cNvPr id="13" name="Object 2"/>
          <p:cNvGraphicFramePr>
            <a:graphicFrameLocks noChangeAspect="1"/>
          </p:cNvGraphicFramePr>
          <p:nvPr>
            <p:extLst>
              <p:ext uri="{D42A27DB-BD31-4B8C-83A1-F6EECF244321}">
                <p14:modId xmlns:p14="http://schemas.microsoft.com/office/powerpoint/2010/main" val="918491628"/>
              </p:ext>
            </p:extLst>
          </p:nvPr>
        </p:nvGraphicFramePr>
        <p:xfrm>
          <a:off x="5676901" y="540981"/>
          <a:ext cx="520700" cy="665520"/>
        </p:xfrm>
        <a:graphic>
          <a:graphicData uri="http://schemas.openxmlformats.org/presentationml/2006/ole">
            <mc:AlternateContent xmlns:mc="http://schemas.openxmlformats.org/markup-compatibility/2006">
              <mc:Choice xmlns:v="urn:schemas-microsoft-com:vml" Requires="v">
                <p:oleObj spid="_x0000_s2347" name="Equation" r:id="rId5" imgW="127000" imgH="127000" progId="Equation.3">
                  <p:embed/>
                </p:oleObj>
              </mc:Choice>
              <mc:Fallback>
                <p:oleObj name="Equation" r:id="rId5" imgW="127000" imgH="127000" progId="Equation.3">
                  <p:embed/>
                  <p:pic>
                    <p:nvPicPr>
                      <p:cNvPr id="0" name=""/>
                      <p:cNvPicPr>
                        <a:picLocks noChangeAspect="1" noChangeArrowheads="1"/>
                      </p:cNvPicPr>
                      <p:nvPr/>
                    </p:nvPicPr>
                    <p:blipFill>
                      <a:blip r:embed="rId4"/>
                      <a:srcRect/>
                      <a:stretch>
                        <a:fillRect/>
                      </a:stretch>
                    </p:blipFill>
                    <p:spPr bwMode="auto">
                      <a:xfrm>
                        <a:off x="5676901" y="540981"/>
                        <a:ext cx="520700" cy="665520"/>
                      </a:xfrm>
                      <a:prstGeom prst="rect">
                        <a:avLst/>
                      </a:prstGeom>
                      <a:noFill/>
                      <a:extLst/>
                    </p:spPr>
                  </p:pic>
                </p:oleObj>
              </mc:Fallback>
            </mc:AlternateContent>
          </a:graphicData>
        </a:graphic>
      </p:graphicFrame>
    </p:spTree>
    <p:extLst>
      <p:ext uri="{BB962C8B-B14F-4D97-AF65-F5344CB8AC3E}">
        <p14:creationId xmlns:p14="http://schemas.microsoft.com/office/powerpoint/2010/main" val="28830389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E9246"/>
                </a:solidFill>
              </a:rPr>
              <a:t>1.5 log K    </a:t>
            </a:r>
            <a:r>
              <a:rPr lang="en-US" dirty="0" smtClean="0"/>
              <a:t>Not Tight   </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22</a:t>
            </a:fld>
            <a:endParaRPr lang="en-US"/>
          </a:p>
        </p:txBody>
      </p:sp>
      <p:sp>
        <p:nvSpPr>
          <p:cNvPr id="5" name="Oval 4"/>
          <p:cNvSpPr/>
          <p:nvPr/>
        </p:nvSpPr>
        <p:spPr bwMode="auto">
          <a:xfrm>
            <a:off x="2307777" y="26706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6081499" y="26706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cxnSp>
        <p:nvCxnSpPr>
          <p:cNvPr id="9" name="Straight Connector 8"/>
          <p:cNvCxnSpPr>
            <a:stCxn id="5" idx="6"/>
            <a:endCxn id="6" idx="2"/>
          </p:cNvCxnSpPr>
          <p:nvPr/>
        </p:nvCxnSpPr>
        <p:spPr bwMode="auto">
          <a:xfrm flipV="1">
            <a:off x="3207663" y="3040742"/>
            <a:ext cx="2873836"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Oval 9"/>
          <p:cNvSpPr/>
          <p:nvPr/>
        </p:nvSpPr>
        <p:spPr bwMode="auto">
          <a:xfrm>
            <a:off x="4194638" y="4898570"/>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cxnSp>
        <p:nvCxnSpPr>
          <p:cNvPr id="15" name="Straight Connector 14"/>
          <p:cNvCxnSpPr>
            <a:stCxn id="5" idx="4"/>
            <a:endCxn id="10" idx="1"/>
          </p:cNvCxnSpPr>
          <p:nvPr/>
        </p:nvCxnSpPr>
        <p:spPr bwMode="auto">
          <a:xfrm>
            <a:off x="2757720" y="3410857"/>
            <a:ext cx="1568703" cy="159611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 name="Straight Connector 16"/>
          <p:cNvCxnSpPr>
            <a:stCxn id="10" idx="7"/>
            <a:endCxn id="6" idx="3"/>
          </p:cNvCxnSpPr>
          <p:nvPr/>
        </p:nvCxnSpPr>
        <p:spPr bwMode="auto">
          <a:xfrm flipV="1">
            <a:off x="4962739" y="3302452"/>
            <a:ext cx="1250545" cy="1704522"/>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 name="TextBox 2"/>
          <p:cNvSpPr txBox="1"/>
          <p:nvPr/>
        </p:nvSpPr>
        <p:spPr>
          <a:xfrm>
            <a:off x="381000" y="5026966"/>
            <a:ext cx="3546614" cy="1274195"/>
          </a:xfrm>
          <a:prstGeom prst="rect">
            <a:avLst/>
          </a:prstGeom>
          <a:noFill/>
        </p:spPr>
        <p:txBody>
          <a:bodyPr wrap="none" rtlCol="0">
            <a:spAutoFit/>
          </a:bodyPr>
          <a:lstStyle/>
          <a:p>
            <a:pPr>
              <a:buNone/>
            </a:pPr>
            <a:r>
              <a:rPr lang="en-US" dirty="0" smtClean="0"/>
              <a:t>K = 2</a:t>
            </a:r>
            <a:br>
              <a:rPr lang="en-US" dirty="0" smtClean="0"/>
            </a:br>
            <a:endParaRPr lang="en-US" dirty="0" smtClean="0"/>
          </a:p>
          <a:p>
            <a:pPr>
              <a:buNone/>
            </a:pPr>
            <a:r>
              <a:rPr lang="en-US" dirty="0" smtClean="0"/>
              <a:t>Requires at least 2 bits</a:t>
            </a:r>
            <a:endParaRPr lang="en-US" dirty="0"/>
          </a:p>
        </p:txBody>
      </p:sp>
    </p:spTree>
    <p:extLst>
      <p:ext uri="{BB962C8B-B14F-4D97-AF65-F5344CB8AC3E}">
        <p14:creationId xmlns:p14="http://schemas.microsoft.com/office/powerpoint/2010/main" val="17233650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E9246"/>
                </a:solidFill>
              </a:rPr>
              <a:t>2</a:t>
            </a:r>
            <a:r>
              <a:rPr lang="en-US" dirty="0" smtClean="0">
                <a:solidFill>
                  <a:srgbClr val="2E9246"/>
                </a:solidFill>
              </a:rPr>
              <a:t> log K    </a:t>
            </a:r>
            <a:r>
              <a:rPr lang="en-US" dirty="0" smtClean="0"/>
              <a:t>Not Tight   </a:t>
            </a:r>
            <a:endParaRPr lang="en-US" dirty="0"/>
          </a:p>
        </p:txBody>
      </p:sp>
      <p:sp>
        <p:nvSpPr>
          <p:cNvPr id="5" name="Oval 4"/>
          <p:cNvSpPr/>
          <p:nvPr/>
        </p:nvSpPr>
        <p:spPr bwMode="auto">
          <a:xfrm>
            <a:off x="580577" y="26452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4354299" y="26452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cxnSp>
        <p:nvCxnSpPr>
          <p:cNvPr id="9" name="Straight Connector 8"/>
          <p:cNvCxnSpPr>
            <a:stCxn id="5" idx="6"/>
            <a:endCxn id="6" idx="2"/>
          </p:cNvCxnSpPr>
          <p:nvPr/>
        </p:nvCxnSpPr>
        <p:spPr bwMode="auto">
          <a:xfrm flipV="1">
            <a:off x="1480463" y="3015342"/>
            <a:ext cx="2873836"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0" name="Oval 9"/>
          <p:cNvSpPr/>
          <p:nvPr/>
        </p:nvSpPr>
        <p:spPr bwMode="auto">
          <a:xfrm>
            <a:off x="2467438" y="4873170"/>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cxnSp>
        <p:nvCxnSpPr>
          <p:cNvPr id="15" name="Straight Connector 14"/>
          <p:cNvCxnSpPr>
            <a:stCxn id="5" idx="4"/>
            <a:endCxn id="10" idx="1"/>
          </p:cNvCxnSpPr>
          <p:nvPr/>
        </p:nvCxnSpPr>
        <p:spPr bwMode="auto">
          <a:xfrm>
            <a:off x="1030520" y="3385457"/>
            <a:ext cx="1568703" cy="159611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 name="Straight Connector 16"/>
          <p:cNvCxnSpPr>
            <a:stCxn id="10" idx="7"/>
            <a:endCxn id="6" idx="3"/>
          </p:cNvCxnSpPr>
          <p:nvPr/>
        </p:nvCxnSpPr>
        <p:spPr bwMode="auto">
          <a:xfrm flipV="1">
            <a:off x="3235539" y="3277052"/>
            <a:ext cx="1250545" cy="1704522"/>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 name="TextBox 2"/>
          <p:cNvSpPr txBox="1"/>
          <p:nvPr/>
        </p:nvSpPr>
        <p:spPr>
          <a:xfrm>
            <a:off x="5700714" y="4379266"/>
            <a:ext cx="3295794" cy="1791260"/>
          </a:xfrm>
          <a:prstGeom prst="rect">
            <a:avLst/>
          </a:prstGeom>
          <a:noFill/>
        </p:spPr>
        <p:txBody>
          <a:bodyPr wrap="none" rtlCol="0">
            <a:spAutoFit/>
          </a:bodyPr>
          <a:lstStyle/>
          <a:p>
            <a:pPr>
              <a:buNone/>
            </a:pPr>
            <a:r>
              <a:rPr lang="en-US" dirty="0" smtClean="0"/>
              <a:t>Proof by construction</a:t>
            </a:r>
          </a:p>
          <a:p>
            <a:pPr>
              <a:buNone/>
            </a:pPr>
            <a:r>
              <a:rPr lang="en-US" dirty="0" smtClean="0"/>
              <a:t>for K = 6             </a:t>
            </a:r>
          </a:p>
          <a:p>
            <a:pPr>
              <a:buNone/>
            </a:pPr>
            <a:endParaRPr lang="en-US" dirty="0"/>
          </a:p>
          <a:p>
            <a:pPr>
              <a:buNone/>
            </a:pPr>
            <a:r>
              <a:rPr lang="en-US" dirty="0" smtClean="0"/>
              <a:t> 2 log K = log 36     </a:t>
            </a:r>
            <a:endParaRPr lang="en-US" dirty="0"/>
          </a:p>
        </p:txBody>
      </p:sp>
      <p:sp>
        <p:nvSpPr>
          <p:cNvPr id="7" name="Right Arrow 6"/>
          <p:cNvSpPr/>
          <p:nvPr/>
        </p:nvSpPr>
        <p:spPr bwMode="auto">
          <a:xfrm>
            <a:off x="5600700" y="5842000"/>
            <a:ext cx="406400" cy="177800"/>
          </a:xfrm>
          <a:prstGeom prst="rightArrow">
            <a:avLst/>
          </a:prstGeom>
          <a:noFill/>
          <a:ln w="28575"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pPr>
            <a:endParaRPr kumimoji="0" lang="en-US" sz="2400" b="0" i="0" u="none" strike="noStrike" cap="none" normalizeH="0" baseline="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771589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 = 6</a:t>
            </a:r>
            <a:endParaRPr lang="en-US" dirty="0"/>
          </a:p>
        </p:txBody>
      </p:sp>
      <p:sp>
        <p:nvSpPr>
          <p:cNvPr id="5" name="Oval 4"/>
          <p:cNvSpPr/>
          <p:nvPr/>
        </p:nvSpPr>
        <p:spPr bwMode="auto">
          <a:xfrm>
            <a:off x="263077" y="17435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2411199" y="17562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cxnSp>
        <p:nvCxnSpPr>
          <p:cNvPr id="9" name="Straight Connector 8"/>
          <p:cNvCxnSpPr>
            <a:stCxn id="5" idx="6"/>
            <a:endCxn id="6" idx="2"/>
          </p:cNvCxnSpPr>
          <p:nvPr/>
        </p:nvCxnSpPr>
        <p:spPr bwMode="auto">
          <a:xfrm>
            <a:off x="1162963" y="2113643"/>
            <a:ext cx="1248236" cy="12699"/>
          </a:xfrm>
          <a:prstGeom prst="line">
            <a:avLst/>
          </a:prstGeom>
          <a:solidFill>
            <a:schemeClr val="accent1"/>
          </a:solidFill>
          <a:ln w="28575" cap="flat" cmpd="sng" algn="ctr">
            <a:solidFill>
              <a:schemeClr val="tx1"/>
            </a:solidFill>
            <a:prstDash val="solid"/>
            <a:round/>
            <a:headEnd type="none" w="med" len="med"/>
            <a:tailEnd type="arrow" w="med" len="med"/>
          </a:ln>
          <a:effectLst/>
        </p:spPr>
      </p:cxnSp>
      <p:sp>
        <p:nvSpPr>
          <p:cNvPr id="10" name="Oval 9"/>
          <p:cNvSpPr/>
          <p:nvPr/>
        </p:nvSpPr>
        <p:spPr bwMode="auto">
          <a:xfrm>
            <a:off x="1146638" y="3260270"/>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cxnSp>
        <p:nvCxnSpPr>
          <p:cNvPr id="15" name="Straight Connector 14"/>
          <p:cNvCxnSpPr>
            <a:stCxn id="5" idx="4"/>
            <a:endCxn id="10" idx="1"/>
          </p:cNvCxnSpPr>
          <p:nvPr/>
        </p:nvCxnSpPr>
        <p:spPr bwMode="auto">
          <a:xfrm>
            <a:off x="713020" y="2483757"/>
            <a:ext cx="565403" cy="884917"/>
          </a:xfrm>
          <a:prstGeom prst="line">
            <a:avLst/>
          </a:prstGeom>
          <a:solidFill>
            <a:schemeClr val="accent1"/>
          </a:solidFill>
          <a:ln w="28575" cap="flat" cmpd="sng" algn="ctr">
            <a:solidFill>
              <a:schemeClr val="tx1"/>
            </a:solidFill>
            <a:prstDash val="solid"/>
            <a:round/>
            <a:headEnd type="none" w="med" len="med"/>
            <a:tailEnd type="arrow" w="med" len="med"/>
          </a:ln>
          <a:effectLst/>
        </p:spPr>
      </p:cxnSp>
      <p:cxnSp>
        <p:nvCxnSpPr>
          <p:cNvPr id="17" name="Straight Connector 16"/>
          <p:cNvCxnSpPr>
            <a:stCxn id="10" idx="7"/>
            <a:endCxn id="6" idx="3"/>
          </p:cNvCxnSpPr>
          <p:nvPr/>
        </p:nvCxnSpPr>
        <p:spPr bwMode="auto">
          <a:xfrm flipV="1">
            <a:off x="1914739" y="2388052"/>
            <a:ext cx="628245" cy="980622"/>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aphicFrame>
        <p:nvGraphicFramePr>
          <p:cNvPr id="20" name="Table 19"/>
          <p:cNvGraphicFramePr>
            <a:graphicFrameLocks noGrp="1"/>
          </p:cNvGraphicFramePr>
          <p:nvPr>
            <p:extLst>
              <p:ext uri="{D42A27DB-BD31-4B8C-83A1-F6EECF244321}">
                <p14:modId xmlns:p14="http://schemas.microsoft.com/office/powerpoint/2010/main" val="2268011987"/>
              </p:ext>
            </p:extLst>
          </p:nvPr>
        </p:nvGraphicFramePr>
        <p:xfrm>
          <a:off x="2184400" y="4102100"/>
          <a:ext cx="6134100" cy="2461260"/>
        </p:xfrm>
        <a:graphic>
          <a:graphicData uri="http://schemas.openxmlformats.org/drawingml/2006/table">
            <a:tbl>
              <a:tblPr firstRow="1" bandRow="1">
                <a:effectLst>
                  <a:outerShdw blurRad="50800" dist="50800" dir="5400000" algn="tl" rotWithShape="0">
                    <a:schemeClr val="tx1">
                      <a:alpha val="0"/>
                    </a:schemeClr>
                  </a:outerShdw>
                </a:effectLst>
                <a:tableStyleId>{2D5ABB26-0587-4C30-8999-92F81FD0307C}</a:tableStyleId>
              </a:tblPr>
              <a:tblGrid>
                <a:gridCol w="876300"/>
                <a:gridCol w="876300"/>
                <a:gridCol w="876300"/>
                <a:gridCol w="876300"/>
                <a:gridCol w="876300"/>
                <a:gridCol w="876300"/>
                <a:gridCol w="876300"/>
              </a:tblGrid>
              <a:tr h="615315">
                <a:tc>
                  <a:txBody>
                    <a:bodyPr/>
                    <a:lstStyle/>
                    <a:p>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4</a:t>
                      </a:r>
                      <a:endParaRPr lang="en-US" sz="2400" dirty="0"/>
                    </a:p>
                  </a:txBody>
                  <a:tcPr>
                    <a:solidFill>
                      <a:srgbClr val="CCFF99"/>
                    </a:solidFill>
                  </a:tcPr>
                </a:tc>
                <a:tc>
                  <a:txBody>
                    <a:bodyPr/>
                    <a:lstStyle/>
                    <a:p>
                      <a:r>
                        <a:rPr lang="en-US" sz="2400" dirty="0" smtClean="0"/>
                        <a:t>5</a:t>
                      </a:r>
                      <a:endParaRPr lang="en-US" sz="2400" dirty="0"/>
                    </a:p>
                  </a:txBody>
                  <a:tcPr>
                    <a:solidFill>
                      <a:srgbClr val="CCFF99"/>
                    </a:solidFill>
                  </a:tcPr>
                </a:tc>
                <a:tc>
                  <a:txBody>
                    <a:bodyPr/>
                    <a:lstStyle/>
                    <a:p>
                      <a:r>
                        <a:rPr lang="en-US" sz="2400" dirty="0" smtClean="0"/>
                        <a:t>6</a:t>
                      </a:r>
                      <a:endParaRPr lang="en-US" sz="2400" dirty="0"/>
                    </a:p>
                  </a:txBody>
                  <a:tcPr>
                    <a:solidFill>
                      <a:srgbClr val="CCFF99"/>
                    </a:solidFill>
                  </a:tcPr>
                </a:tc>
              </a:tr>
              <a:tr h="615315">
                <a:tc>
                  <a:txBody>
                    <a:bodyPr/>
                    <a:lstStyle/>
                    <a:p>
                      <a:r>
                        <a:rPr lang="en-US" sz="2400" dirty="0" smtClean="0"/>
                        <a:t>AB</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r>
              <a:tr h="615315">
                <a:tc>
                  <a:txBody>
                    <a:bodyPr/>
                    <a:lstStyle/>
                    <a:p>
                      <a:r>
                        <a:rPr lang="en-US" sz="2400" dirty="0" smtClean="0"/>
                        <a:t>AC</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r>
              <a:tr h="615315">
                <a:tc>
                  <a:txBody>
                    <a:bodyPr/>
                    <a:lstStyle/>
                    <a:p>
                      <a:r>
                        <a:rPr lang="en-US" sz="2400" dirty="0" smtClean="0"/>
                        <a:t>BC</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r>
            </a:tbl>
          </a:graphicData>
        </a:graphic>
      </p:graphicFrame>
      <p:cxnSp>
        <p:nvCxnSpPr>
          <p:cNvPr id="22" name="Straight Connector 21"/>
          <p:cNvCxnSpPr/>
          <p:nvPr/>
        </p:nvCxnSpPr>
        <p:spPr bwMode="auto">
          <a:xfrm flipV="1">
            <a:off x="2197100" y="45974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V="1">
            <a:off x="2171700" y="52070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V="1">
            <a:off x="2184400" y="58674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2921000" y="4140200"/>
            <a:ext cx="0" cy="23876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0" name="TextBox 29"/>
          <p:cNvSpPr txBox="1"/>
          <p:nvPr/>
        </p:nvSpPr>
        <p:spPr>
          <a:xfrm>
            <a:off x="148882" y="1308100"/>
            <a:ext cx="366356" cy="461665"/>
          </a:xfrm>
          <a:prstGeom prst="rect">
            <a:avLst/>
          </a:prstGeom>
          <a:noFill/>
        </p:spPr>
        <p:txBody>
          <a:bodyPr wrap="none" rtlCol="0">
            <a:spAutoFit/>
          </a:bodyPr>
          <a:lstStyle/>
          <a:p>
            <a:pPr>
              <a:buNone/>
            </a:pPr>
            <a:r>
              <a:rPr lang="en-US" dirty="0" smtClean="0"/>
              <a:t>x</a:t>
            </a:r>
            <a:endParaRPr lang="en-US" dirty="0"/>
          </a:p>
        </p:txBody>
      </p:sp>
      <p:sp>
        <p:nvSpPr>
          <p:cNvPr id="31" name="TextBox 30"/>
          <p:cNvSpPr txBox="1"/>
          <p:nvPr/>
        </p:nvSpPr>
        <p:spPr>
          <a:xfrm>
            <a:off x="2623427" y="1308100"/>
            <a:ext cx="344866" cy="461665"/>
          </a:xfrm>
          <a:prstGeom prst="rect">
            <a:avLst/>
          </a:prstGeom>
          <a:noFill/>
        </p:spPr>
        <p:txBody>
          <a:bodyPr wrap="none" rtlCol="0">
            <a:spAutoFit/>
          </a:bodyPr>
          <a:lstStyle/>
          <a:p>
            <a:pPr>
              <a:buNone/>
            </a:pPr>
            <a:r>
              <a:rPr lang="en-US" dirty="0"/>
              <a:t>y</a:t>
            </a:r>
          </a:p>
        </p:txBody>
      </p:sp>
      <p:sp>
        <p:nvSpPr>
          <p:cNvPr id="32" name="TextBox 31"/>
          <p:cNvSpPr txBox="1"/>
          <p:nvPr/>
        </p:nvSpPr>
        <p:spPr>
          <a:xfrm>
            <a:off x="1172922" y="3975100"/>
            <a:ext cx="350276" cy="461665"/>
          </a:xfrm>
          <a:prstGeom prst="rect">
            <a:avLst/>
          </a:prstGeom>
          <a:noFill/>
        </p:spPr>
        <p:txBody>
          <a:bodyPr wrap="none" rtlCol="0">
            <a:spAutoFit/>
          </a:bodyPr>
          <a:lstStyle/>
          <a:p>
            <a:pPr>
              <a:buNone/>
            </a:pPr>
            <a:r>
              <a:rPr lang="en-US" dirty="0"/>
              <a:t>z</a:t>
            </a:r>
          </a:p>
        </p:txBody>
      </p:sp>
    </p:spTree>
    <p:extLst>
      <p:ext uri="{BB962C8B-B14F-4D97-AF65-F5344CB8AC3E}">
        <p14:creationId xmlns:p14="http://schemas.microsoft.com/office/powerpoint/2010/main" val="7149789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Oval 4"/>
          <p:cNvSpPr/>
          <p:nvPr/>
        </p:nvSpPr>
        <p:spPr bwMode="auto">
          <a:xfrm>
            <a:off x="263077" y="17435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2411199" y="17562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cxnSp>
        <p:nvCxnSpPr>
          <p:cNvPr id="9" name="Straight Connector 8"/>
          <p:cNvCxnSpPr>
            <a:stCxn id="5" idx="6"/>
            <a:endCxn id="6" idx="2"/>
          </p:cNvCxnSpPr>
          <p:nvPr/>
        </p:nvCxnSpPr>
        <p:spPr bwMode="auto">
          <a:xfrm>
            <a:off x="1162963" y="2113643"/>
            <a:ext cx="1248236" cy="12699"/>
          </a:xfrm>
          <a:prstGeom prst="line">
            <a:avLst/>
          </a:prstGeom>
          <a:solidFill>
            <a:schemeClr val="accent1"/>
          </a:solidFill>
          <a:ln w="28575" cap="flat" cmpd="sng" algn="ctr">
            <a:solidFill>
              <a:schemeClr val="tx1"/>
            </a:solidFill>
            <a:prstDash val="solid"/>
            <a:round/>
            <a:headEnd type="none" w="med" len="med"/>
            <a:tailEnd type="arrow" w="med" len="med"/>
          </a:ln>
          <a:effectLst/>
        </p:spPr>
      </p:cxnSp>
      <p:sp>
        <p:nvSpPr>
          <p:cNvPr id="10" name="Oval 9"/>
          <p:cNvSpPr/>
          <p:nvPr/>
        </p:nvSpPr>
        <p:spPr bwMode="auto">
          <a:xfrm>
            <a:off x="1146638" y="3260270"/>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cxnSp>
        <p:nvCxnSpPr>
          <p:cNvPr id="15" name="Straight Connector 14"/>
          <p:cNvCxnSpPr>
            <a:stCxn id="5" idx="4"/>
            <a:endCxn id="10" idx="1"/>
          </p:cNvCxnSpPr>
          <p:nvPr/>
        </p:nvCxnSpPr>
        <p:spPr bwMode="auto">
          <a:xfrm>
            <a:off x="713020" y="2483757"/>
            <a:ext cx="565403" cy="884917"/>
          </a:xfrm>
          <a:prstGeom prst="line">
            <a:avLst/>
          </a:prstGeom>
          <a:solidFill>
            <a:schemeClr val="accent1"/>
          </a:solidFill>
          <a:ln w="28575" cap="flat" cmpd="sng" algn="ctr">
            <a:solidFill>
              <a:schemeClr val="tx1"/>
            </a:solidFill>
            <a:prstDash val="solid"/>
            <a:round/>
            <a:headEnd type="none" w="med" len="med"/>
            <a:tailEnd type="arrow" w="med" len="med"/>
          </a:ln>
          <a:effectLst/>
        </p:spPr>
      </p:cxnSp>
      <p:cxnSp>
        <p:nvCxnSpPr>
          <p:cNvPr id="17" name="Straight Connector 16"/>
          <p:cNvCxnSpPr>
            <a:stCxn id="10" idx="7"/>
            <a:endCxn id="6" idx="3"/>
          </p:cNvCxnSpPr>
          <p:nvPr/>
        </p:nvCxnSpPr>
        <p:spPr bwMode="auto">
          <a:xfrm flipV="1">
            <a:off x="1914739" y="2388052"/>
            <a:ext cx="628245" cy="980622"/>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aphicFrame>
        <p:nvGraphicFramePr>
          <p:cNvPr id="20" name="Table 19"/>
          <p:cNvGraphicFramePr>
            <a:graphicFrameLocks noGrp="1"/>
          </p:cNvGraphicFramePr>
          <p:nvPr>
            <p:extLst>
              <p:ext uri="{D42A27DB-BD31-4B8C-83A1-F6EECF244321}">
                <p14:modId xmlns:p14="http://schemas.microsoft.com/office/powerpoint/2010/main" val="1186897970"/>
              </p:ext>
            </p:extLst>
          </p:nvPr>
        </p:nvGraphicFramePr>
        <p:xfrm>
          <a:off x="2184400" y="4102100"/>
          <a:ext cx="6134100" cy="2461260"/>
        </p:xfrm>
        <a:graphic>
          <a:graphicData uri="http://schemas.openxmlformats.org/drawingml/2006/table">
            <a:tbl>
              <a:tblPr firstRow="1" bandRow="1">
                <a:effectLst>
                  <a:outerShdw blurRad="50800" dist="50800" dir="5400000" algn="tl" rotWithShape="0">
                    <a:schemeClr val="tx1">
                      <a:alpha val="0"/>
                    </a:schemeClr>
                  </a:outerShdw>
                </a:effectLst>
                <a:tableStyleId>{2D5ABB26-0587-4C30-8999-92F81FD0307C}</a:tableStyleId>
              </a:tblPr>
              <a:tblGrid>
                <a:gridCol w="876300"/>
                <a:gridCol w="876300"/>
                <a:gridCol w="876300"/>
                <a:gridCol w="876300"/>
                <a:gridCol w="876300"/>
                <a:gridCol w="876300"/>
                <a:gridCol w="876300"/>
              </a:tblGrid>
              <a:tr h="615315">
                <a:tc>
                  <a:txBody>
                    <a:bodyPr/>
                    <a:lstStyle/>
                    <a:p>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4</a:t>
                      </a:r>
                      <a:endParaRPr lang="en-US" sz="2400" dirty="0"/>
                    </a:p>
                  </a:txBody>
                  <a:tcPr>
                    <a:solidFill>
                      <a:srgbClr val="CCFF99"/>
                    </a:solidFill>
                  </a:tcPr>
                </a:tc>
                <a:tc>
                  <a:txBody>
                    <a:bodyPr/>
                    <a:lstStyle/>
                    <a:p>
                      <a:r>
                        <a:rPr lang="en-US" sz="2400" dirty="0" smtClean="0"/>
                        <a:t>5</a:t>
                      </a:r>
                      <a:endParaRPr lang="en-US" sz="2400" dirty="0"/>
                    </a:p>
                  </a:txBody>
                  <a:tcPr>
                    <a:solidFill>
                      <a:srgbClr val="CCFF99"/>
                    </a:solidFill>
                  </a:tcPr>
                </a:tc>
                <a:tc>
                  <a:txBody>
                    <a:bodyPr/>
                    <a:lstStyle/>
                    <a:p>
                      <a:r>
                        <a:rPr lang="en-US" sz="2400" dirty="0" smtClean="0"/>
                        <a:t>6</a:t>
                      </a:r>
                      <a:endParaRPr lang="en-US" sz="2400" dirty="0"/>
                    </a:p>
                  </a:txBody>
                  <a:tcPr>
                    <a:solidFill>
                      <a:srgbClr val="CCFF99"/>
                    </a:solidFill>
                  </a:tcPr>
                </a:tc>
              </a:tr>
              <a:tr h="615315">
                <a:tc>
                  <a:txBody>
                    <a:bodyPr/>
                    <a:lstStyle/>
                    <a:p>
                      <a:r>
                        <a:rPr lang="en-US" sz="2400" dirty="0" smtClean="0"/>
                        <a:t>AB</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solidFill>
                            <a:schemeClr val="tx1"/>
                          </a:solidFill>
                        </a:rPr>
                        <a:t>2</a:t>
                      </a:r>
                      <a:endParaRPr lang="en-US" sz="2400" dirty="0">
                        <a:solidFill>
                          <a:schemeClr val="tx1"/>
                        </a:solidFill>
                      </a:endParaRPr>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r>
              <a:tr h="615315">
                <a:tc>
                  <a:txBody>
                    <a:bodyPr/>
                    <a:lstStyle/>
                    <a:p>
                      <a:r>
                        <a:rPr lang="en-US" sz="2400" dirty="0" smtClean="0"/>
                        <a:t>AC</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r>
              <a:tr h="615315">
                <a:tc>
                  <a:txBody>
                    <a:bodyPr/>
                    <a:lstStyle/>
                    <a:p>
                      <a:r>
                        <a:rPr lang="en-US" sz="2400" dirty="0" smtClean="0"/>
                        <a:t>BC</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r>
            </a:tbl>
          </a:graphicData>
        </a:graphic>
      </p:graphicFrame>
      <p:cxnSp>
        <p:nvCxnSpPr>
          <p:cNvPr id="22" name="Straight Connector 21"/>
          <p:cNvCxnSpPr/>
          <p:nvPr/>
        </p:nvCxnSpPr>
        <p:spPr bwMode="auto">
          <a:xfrm flipV="1">
            <a:off x="2197100" y="45974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V="1">
            <a:off x="2171700" y="52070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V="1">
            <a:off x="2184400" y="58674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2921000" y="4140200"/>
            <a:ext cx="0" cy="23876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 name="TextBox 2"/>
          <p:cNvSpPr txBox="1"/>
          <p:nvPr/>
        </p:nvSpPr>
        <p:spPr>
          <a:xfrm>
            <a:off x="145801" y="1308100"/>
            <a:ext cx="372518" cy="461665"/>
          </a:xfrm>
          <a:prstGeom prst="rect">
            <a:avLst/>
          </a:prstGeom>
          <a:noFill/>
        </p:spPr>
        <p:txBody>
          <a:bodyPr wrap="none" rtlCol="0">
            <a:spAutoFit/>
          </a:bodyPr>
          <a:lstStyle/>
          <a:p>
            <a:pPr>
              <a:buNone/>
            </a:pPr>
            <a:r>
              <a:rPr lang="en-US" dirty="0"/>
              <a:t>3</a:t>
            </a:r>
          </a:p>
        </p:txBody>
      </p:sp>
      <p:sp>
        <p:nvSpPr>
          <p:cNvPr id="16" name="TextBox 15"/>
          <p:cNvSpPr txBox="1"/>
          <p:nvPr/>
        </p:nvSpPr>
        <p:spPr>
          <a:xfrm>
            <a:off x="2607347" y="1308100"/>
            <a:ext cx="377026" cy="461665"/>
          </a:xfrm>
          <a:prstGeom prst="rect">
            <a:avLst/>
          </a:prstGeom>
          <a:noFill/>
        </p:spPr>
        <p:txBody>
          <a:bodyPr wrap="none" rtlCol="0">
            <a:spAutoFit/>
          </a:bodyPr>
          <a:lstStyle/>
          <a:p>
            <a:pPr>
              <a:buNone/>
            </a:pPr>
            <a:r>
              <a:rPr lang="en-US" dirty="0" smtClean="0"/>
              <a:t>4</a:t>
            </a:r>
            <a:endParaRPr lang="en-US" dirty="0"/>
          </a:p>
        </p:txBody>
      </p:sp>
      <p:sp>
        <p:nvSpPr>
          <p:cNvPr id="18" name="TextBox 17"/>
          <p:cNvSpPr txBox="1"/>
          <p:nvPr/>
        </p:nvSpPr>
        <p:spPr>
          <a:xfrm>
            <a:off x="1161801" y="3975100"/>
            <a:ext cx="372518" cy="461665"/>
          </a:xfrm>
          <a:prstGeom prst="rect">
            <a:avLst/>
          </a:prstGeom>
          <a:noFill/>
        </p:spPr>
        <p:txBody>
          <a:bodyPr wrap="none" rtlCol="0">
            <a:spAutoFit/>
          </a:bodyPr>
          <a:lstStyle/>
          <a:p>
            <a:pPr>
              <a:buNone/>
            </a:pPr>
            <a:r>
              <a:rPr lang="en-US" dirty="0"/>
              <a:t>3</a:t>
            </a:r>
          </a:p>
        </p:txBody>
      </p:sp>
    </p:spTree>
    <p:extLst>
      <p:ext uri="{BB962C8B-B14F-4D97-AF65-F5344CB8AC3E}">
        <p14:creationId xmlns:p14="http://schemas.microsoft.com/office/powerpoint/2010/main" val="34141880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Oval 4"/>
          <p:cNvSpPr/>
          <p:nvPr/>
        </p:nvSpPr>
        <p:spPr bwMode="auto">
          <a:xfrm>
            <a:off x="263077" y="17435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2411199" y="17562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cxnSp>
        <p:nvCxnSpPr>
          <p:cNvPr id="9" name="Straight Connector 8"/>
          <p:cNvCxnSpPr>
            <a:stCxn id="5" idx="6"/>
            <a:endCxn id="6" idx="2"/>
          </p:cNvCxnSpPr>
          <p:nvPr/>
        </p:nvCxnSpPr>
        <p:spPr bwMode="auto">
          <a:xfrm>
            <a:off x="1162963" y="2113643"/>
            <a:ext cx="1248236" cy="12699"/>
          </a:xfrm>
          <a:prstGeom prst="line">
            <a:avLst/>
          </a:prstGeom>
          <a:solidFill>
            <a:schemeClr val="accent1"/>
          </a:solidFill>
          <a:ln w="28575" cap="flat" cmpd="sng" algn="ctr">
            <a:solidFill>
              <a:schemeClr val="tx1"/>
            </a:solidFill>
            <a:prstDash val="solid"/>
            <a:round/>
            <a:headEnd type="none" w="med" len="med"/>
            <a:tailEnd type="arrow" w="med" len="med"/>
          </a:ln>
          <a:effectLst/>
        </p:spPr>
      </p:cxnSp>
      <p:sp>
        <p:nvSpPr>
          <p:cNvPr id="10" name="Oval 9"/>
          <p:cNvSpPr/>
          <p:nvPr/>
        </p:nvSpPr>
        <p:spPr bwMode="auto">
          <a:xfrm>
            <a:off x="1146638" y="3260270"/>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cxnSp>
        <p:nvCxnSpPr>
          <p:cNvPr id="15" name="Straight Connector 14"/>
          <p:cNvCxnSpPr>
            <a:stCxn id="5" idx="4"/>
            <a:endCxn id="10" idx="1"/>
          </p:cNvCxnSpPr>
          <p:nvPr/>
        </p:nvCxnSpPr>
        <p:spPr bwMode="auto">
          <a:xfrm>
            <a:off x="713020" y="2483757"/>
            <a:ext cx="565403" cy="884917"/>
          </a:xfrm>
          <a:prstGeom prst="line">
            <a:avLst/>
          </a:prstGeom>
          <a:solidFill>
            <a:schemeClr val="accent1"/>
          </a:solidFill>
          <a:ln w="28575" cap="flat" cmpd="sng" algn="ctr">
            <a:solidFill>
              <a:schemeClr val="tx1"/>
            </a:solidFill>
            <a:prstDash val="solid"/>
            <a:round/>
            <a:headEnd type="none" w="med" len="med"/>
            <a:tailEnd type="arrow" w="med" len="med"/>
          </a:ln>
          <a:effectLst/>
        </p:spPr>
      </p:cxnSp>
      <p:cxnSp>
        <p:nvCxnSpPr>
          <p:cNvPr id="17" name="Straight Connector 16"/>
          <p:cNvCxnSpPr>
            <a:stCxn id="10" idx="7"/>
            <a:endCxn id="6" idx="3"/>
          </p:cNvCxnSpPr>
          <p:nvPr/>
        </p:nvCxnSpPr>
        <p:spPr bwMode="auto">
          <a:xfrm flipV="1">
            <a:off x="1914739" y="2388052"/>
            <a:ext cx="628245" cy="980622"/>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aphicFrame>
        <p:nvGraphicFramePr>
          <p:cNvPr id="20" name="Table 19"/>
          <p:cNvGraphicFramePr>
            <a:graphicFrameLocks noGrp="1"/>
          </p:cNvGraphicFramePr>
          <p:nvPr>
            <p:extLst>
              <p:ext uri="{D42A27DB-BD31-4B8C-83A1-F6EECF244321}">
                <p14:modId xmlns:p14="http://schemas.microsoft.com/office/powerpoint/2010/main" val="1191444586"/>
              </p:ext>
            </p:extLst>
          </p:nvPr>
        </p:nvGraphicFramePr>
        <p:xfrm>
          <a:off x="2184400" y="4102100"/>
          <a:ext cx="6134100" cy="2461260"/>
        </p:xfrm>
        <a:graphic>
          <a:graphicData uri="http://schemas.openxmlformats.org/drawingml/2006/table">
            <a:tbl>
              <a:tblPr firstRow="1" bandRow="1">
                <a:effectLst>
                  <a:outerShdw blurRad="50800" dist="50800" dir="5400000" algn="tl" rotWithShape="0">
                    <a:schemeClr val="tx1">
                      <a:alpha val="0"/>
                    </a:schemeClr>
                  </a:outerShdw>
                </a:effectLst>
                <a:tableStyleId>{2D5ABB26-0587-4C30-8999-92F81FD0307C}</a:tableStyleId>
              </a:tblPr>
              <a:tblGrid>
                <a:gridCol w="876300"/>
                <a:gridCol w="876300"/>
                <a:gridCol w="876300"/>
                <a:gridCol w="876300"/>
                <a:gridCol w="876300"/>
                <a:gridCol w="876300"/>
                <a:gridCol w="876300"/>
              </a:tblGrid>
              <a:tr h="615315">
                <a:tc>
                  <a:txBody>
                    <a:bodyPr/>
                    <a:lstStyle/>
                    <a:p>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4</a:t>
                      </a:r>
                      <a:endParaRPr lang="en-US" sz="2400" dirty="0"/>
                    </a:p>
                  </a:txBody>
                  <a:tcPr>
                    <a:solidFill>
                      <a:srgbClr val="CCFF99"/>
                    </a:solidFill>
                  </a:tcPr>
                </a:tc>
                <a:tc>
                  <a:txBody>
                    <a:bodyPr/>
                    <a:lstStyle/>
                    <a:p>
                      <a:r>
                        <a:rPr lang="en-US" sz="2400" dirty="0" smtClean="0"/>
                        <a:t>5</a:t>
                      </a:r>
                      <a:endParaRPr lang="en-US" sz="2400" dirty="0"/>
                    </a:p>
                  </a:txBody>
                  <a:tcPr>
                    <a:solidFill>
                      <a:srgbClr val="CCFF99"/>
                    </a:solidFill>
                  </a:tcPr>
                </a:tc>
                <a:tc>
                  <a:txBody>
                    <a:bodyPr/>
                    <a:lstStyle/>
                    <a:p>
                      <a:r>
                        <a:rPr lang="en-US" sz="2400" dirty="0" smtClean="0"/>
                        <a:t>6</a:t>
                      </a:r>
                      <a:endParaRPr lang="en-US" sz="2400" dirty="0"/>
                    </a:p>
                  </a:txBody>
                  <a:tcPr>
                    <a:solidFill>
                      <a:srgbClr val="CCFF99"/>
                    </a:solidFill>
                  </a:tcPr>
                </a:tc>
              </a:tr>
              <a:tr h="615315">
                <a:tc>
                  <a:txBody>
                    <a:bodyPr/>
                    <a:lstStyle/>
                    <a:p>
                      <a:r>
                        <a:rPr lang="en-US" sz="2400" dirty="0" smtClean="0"/>
                        <a:t>AB</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solidFill>
                            <a:srgbClr val="FF0000"/>
                          </a:solidFill>
                        </a:rPr>
                        <a:t>2</a:t>
                      </a:r>
                      <a:endParaRPr lang="en-US" sz="2400" dirty="0">
                        <a:solidFill>
                          <a:srgbClr val="FF0000"/>
                        </a:solidFill>
                      </a:endParaRPr>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r>
              <a:tr h="615315">
                <a:tc>
                  <a:txBody>
                    <a:bodyPr/>
                    <a:lstStyle/>
                    <a:p>
                      <a:r>
                        <a:rPr lang="en-US" sz="2400" dirty="0" smtClean="0"/>
                        <a:t>AC</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r>
              <a:tr h="615315">
                <a:tc>
                  <a:txBody>
                    <a:bodyPr/>
                    <a:lstStyle/>
                    <a:p>
                      <a:r>
                        <a:rPr lang="en-US" sz="2400" dirty="0" smtClean="0"/>
                        <a:t>BC</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r>
            </a:tbl>
          </a:graphicData>
        </a:graphic>
      </p:graphicFrame>
      <p:cxnSp>
        <p:nvCxnSpPr>
          <p:cNvPr id="22" name="Straight Connector 21"/>
          <p:cNvCxnSpPr/>
          <p:nvPr/>
        </p:nvCxnSpPr>
        <p:spPr bwMode="auto">
          <a:xfrm flipV="1">
            <a:off x="2197100" y="45974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V="1">
            <a:off x="2171700" y="52070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V="1">
            <a:off x="2184400" y="58674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2921000" y="4140200"/>
            <a:ext cx="0" cy="23876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 name="TextBox 2"/>
          <p:cNvSpPr txBox="1"/>
          <p:nvPr/>
        </p:nvSpPr>
        <p:spPr>
          <a:xfrm>
            <a:off x="145801" y="1308100"/>
            <a:ext cx="372518" cy="461665"/>
          </a:xfrm>
          <a:prstGeom prst="rect">
            <a:avLst/>
          </a:prstGeom>
          <a:noFill/>
        </p:spPr>
        <p:txBody>
          <a:bodyPr wrap="none" rtlCol="0">
            <a:spAutoFit/>
          </a:bodyPr>
          <a:lstStyle/>
          <a:p>
            <a:pPr>
              <a:buNone/>
            </a:pPr>
            <a:r>
              <a:rPr lang="en-US" dirty="0"/>
              <a:t>3</a:t>
            </a:r>
          </a:p>
        </p:txBody>
      </p:sp>
      <p:sp>
        <p:nvSpPr>
          <p:cNvPr id="16" name="TextBox 15"/>
          <p:cNvSpPr txBox="1"/>
          <p:nvPr/>
        </p:nvSpPr>
        <p:spPr>
          <a:xfrm>
            <a:off x="2607347" y="1308100"/>
            <a:ext cx="377026" cy="461665"/>
          </a:xfrm>
          <a:prstGeom prst="rect">
            <a:avLst/>
          </a:prstGeom>
          <a:noFill/>
        </p:spPr>
        <p:txBody>
          <a:bodyPr wrap="none" rtlCol="0">
            <a:spAutoFit/>
          </a:bodyPr>
          <a:lstStyle/>
          <a:p>
            <a:pPr>
              <a:buNone/>
            </a:pPr>
            <a:r>
              <a:rPr lang="en-US" dirty="0" smtClean="0"/>
              <a:t>4</a:t>
            </a:r>
            <a:endParaRPr lang="en-US" dirty="0"/>
          </a:p>
        </p:txBody>
      </p:sp>
      <p:sp>
        <p:nvSpPr>
          <p:cNvPr id="18" name="TextBox 17"/>
          <p:cNvSpPr txBox="1"/>
          <p:nvPr/>
        </p:nvSpPr>
        <p:spPr>
          <a:xfrm>
            <a:off x="1161801" y="3975100"/>
            <a:ext cx="372518" cy="461665"/>
          </a:xfrm>
          <a:prstGeom prst="rect">
            <a:avLst/>
          </a:prstGeom>
          <a:noFill/>
        </p:spPr>
        <p:txBody>
          <a:bodyPr wrap="none" rtlCol="0">
            <a:spAutoFit/>
          </a:bodyPr>
          <a:lstStyle/>
          <a:p>
            <a:pPr>
              <a:buNone/>
            </a:pPr>
            <a:r>
              <a:rPr lang="en-US" dirty="0"/>
              <a:t>3</a:t>
            </a:r>
          </a:p>
        </p:txBody>
      </p:sp>
      <p:sp>
        <p:nvSpPr>
          <p:cNvPr id="27" name="TextBox 26"/>
          <p:cNvSpPr txBox="1"/>
          <p:nvPr/>
        </p:nvSpPr>
        <p:spPr>
          <a:xfrm>
            <a:off x="1479301" y="1600200"/>
            <a:ext cx="372518" cy="461665"/>
          </a:xfrm>
          <a:prstGeom prst="rect">
            <a:avLst/>
          </a:prstGeom>
          <a:noFill/>
        </p:spPr>
        <p:txBody>
          <a:bodyPr wrap="none" rtlCol="0">
            <a:spAutoFit/>
          </a:bodyPr>
          <a:lstStyle/>
          <a:p>
            <a:pPr>
              <a:buNone/>
            </a:pPr>
            <a:r>
              <a:rPr lang="en-US" dirty="0">
                <a:solidFill>
                  <a:srgbClr val="FF0000"/>
                </a:solidFill>
              </a:rPr>
              <a:t>2</a:t>
            </a:r>
          </a:p>
        </p:txBody>
      </p:sp>
    </p:spTree>
    <p:extLst>
      <p:ext uri="{BB962C8B-B14F-4D97-AF65-F5344CB8AC3E}">
        <p14:creationId xmlns:p14="http://schemas.microsoft.com/office/powerpoint/2010/main" val="11281882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Oval 4"/>
          <p:cNvSpPr/>
          <p:nvPr/>
        </p:nvSpPr>
        <p:spPr bwMode="auto">
          <a:xfrm>
            <a:off x="263077" y="17435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2411199" y="17562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cxnSp>
        <p:nvCxnSpPr>
          <p:cNvPr id="9" name="Straight Connector 8"/>
          <p:cNvCxnSpPr>
            <a:stCxn id="5" idx="6"/>
            <a:endCxn id="6" idx="2"/>
          </p:cNvCxnSpPr>
          <p:nvPr/>
        </p:nvCxnSpPr>
        <p:spPr bwMode="auto">
          <a:xfrm>
            <a:off x="1162963" y="2113643"/>
            <a:ext cx="1248236" cy="12699"/>
          </a:xfrm>
          <a:prstGeom prst="line">
            <a:avLst/>
          </a:prstGeom>
          <a:solidFill>
            <a:schemeClr val="accent1"/>
          </a:solidFill>
          <a:ln w="28575" cap="flat" cmpd="sng" algn="ctr">
            <a:solidFill>
              <a:schemeClr val="tx1"/>
            </a:solidFill>
            <a:prstDash val="solid"/>
            <a:round/>
            <a:headEnd type="none" w="med" len="med"/>
            <a:tailEnd type="arrow" w="med" len="med"/>
          </a:ln>
          <a:effectLst/>
        </p:spPr>
      </p:cxnSp>
      <p:sp>
        <p:nvSpPr>
          <p:cNvPr id="10" name="Oval 9"/>
          <p:cNvSpPr/>
          <p:nvPr/>
        </p:nvSpPr>
        <p:spPr bwMode="auto">
          <a:xfrm>
            <a:off x="1146638" y="3260270"/>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cxnSp>
        <p:nvCxnSpPr>
          <p:cNvPr id="15" name="Straight Connector 14"/>
          <p:cNvCxnSpPr>
            <a:stCxn id="5" idx="4"/>
            <a:endCxn id="10" idx="1"/>
          </p:cNvCxnSpPr>
          <p:nvPr/>
        </p:nvCxnSpPr>
        <p:spPr bwMode="auto">
          <a:xfrm>
            <a:off x="713020" y="2483757"/>
            <a:ext cx="565403" cy="884917"/>
          </a:xfrm>
          <a:prstGeom prst="line">
            <a:avLst/>
          </a:prstGeom>
          <a:solidFill>
            <a:schemeClr val="accent1"/>
          </a:solidFill>
          <a:ln w="28575" cap="flat" cmpd="sng" algn="ctr">
            <a:solidFill>
              <a:schemeClr val="tx1"/>
            </a:solidFill>
            <a:prstDash val="solid"/>
            <a:round/>
            <a:headEnd type="none" w="med" len="med"/>
            <a:tailEnd type="arrow" w="med" len="med"/>
          </a:ln>
          <a:effectLst/>
        </p:spPr>
      </p:cxnSp>
      <p:cxnSp>
        <p:nvCxnSpPr>
          <p:cNvPr id="17" name="Straight Connector 16"/>
          <p:cNvCxnSpPr>
            <a:stCxn id="10" idx="7"/>
            <a:endCxn id="6" idx="3"/>
          </p:cNvCxnSpPr>
          <p:nvPr/>
        </p:nvCxnSpPr>
        <p:spPr bwMode="auto">
          <a:xfrm flipV="1">
            <a:off x="1914739" y="2388052"/>
            <a:ext cx="628245" cy="980622"/>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aphicFrame>
        <p:nvGraphicFramePr>
          <p:cNvPr id="20" name="Table 19"/>
          <p:cNvGraphicFramePr>
            <a:graphicFrameLocks noGrp="1"/>
          </p:cNvGraphicFramePr>
          <p:nvPr>
            <p:extLst>
              <p:ext uri="{D42A27DB-BD31-4B8C-83A1-F6EECF244321}">
                <p14:modId xmlns:p14="http://schemas.microsoft.com/office/powerpoint/2010/main" val="1246878997"/>
              </p:ext>
            </p:extLst>
          </p:nvPr>
        </p:nvGraphicFramePr>
        <p:xfrm>
          <a:off x="2184400" y="4102100"/>
          <a:ext cx="6134100" cy="2461260"/>
        </p:xfrm>
        <a:graphic>
          <a:graphicData uri="http://schemas.openxmlformats.org/drawingml/2006/table">
            <a:tbl>
              <a:tblPr firstRow="1" bandRow="1">
                <a:effectLst>
                  <a:outerShdw blurRad="50800" dist="50800" dir="5400000" algn="tl" rotWithShape="0">
                    <a:schemeClr val="tx1">
                      <a:alpha val="0"/>
                    </a:schemeClr>
                  </a:outerShdw>
                </a:effectLst>
                <a:tableStyleId>{2D5ABB26-0587-4C30-8999-92F81FD0307C}</a:tableStyleId>
              </a:tblPr>
              <a:tblGrid>
                <a:gridCol w="876300"/>
                <a:gridCol w="876300"/>
                <a:gridCol w="876300"/>
                <a:gridCol w="876300"/>
                <a:gridCol w="876300"/>
                <a:gridCol w="876300"/>
                <a:gridCol w="876300"/>
              </a:tblGrid>
              <a:tr h="615315">
                <a:tc>
                  <a:txBody>
                    <a:bodyPr/>
                    <a:lstStyle/>
                    <a:p>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4</a:t>
                      </a:r>
                      <a:endParaRPr lang="en-US" sz="2400" dirty="0"/>
                    </a:p>
                  </a:txBody>
                  <a:tcPr>
                    <a:solidFill>
                      <a:srgbClr val="CCFF99"/>
                    </a:solidFill>
                  </a:tcPr>
                </a:tc>
                <a:tc>
                  <a:txBody>
                    <a:bodyPr/>
                    <a:lstStyle/>
                    <a:p>
                      <a:r>
                        <a:rPr lang="en-US" sz="2400" dirty="0" smtClean="0"/>
                        <a:t>5</a:t>
                      </a:r>
                      <a:endParaRPr lang="en-US" sz="2400" dirty="0"/>
                    </a:p>
                  </a:txBody>
                  <a:tcPr>
                    <a:solidFill>
                      <a:srgbClr val="CCFF99"/>
                    </a:solidFill>
                  </a:tcPr>
                </a:tc>
                <a:tc>
                  <a:txBody>
                    <a:bodyPr/>
                    <a:lstStyle/>
                    <a:p>
                      <a:r>
                        <a:rPr lang="en-US" sz="2400" dirty="0" smtClean="0"/>
                        <a:t>6</a:t>
                      </a:r>
                      <a:endParaRPr lang="en-US" sz="2400" dirty="0"/>
                    </a:p>
                  </a:txBody>
                  <a:tcPr>
                    <a:solidFill>
                      <a:srgbClr val="CCFF99"/>
                    </a:solidFill>
                  </a:tcPr>
                </a:tc>
              </a:tr>
              <a:tr h="615315">
                <a:tc>
                  <a:txBody>
                    <a:bodyPr/>
                    <a:lstStyle/>
                    <a:p>
                      <a:r>
                        <a:rPr lang="en-US" sz="2400" dirty="0" smtClean="0"/>
                        <a:t>AB</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solidFill>
                            <a:srgbClr val="FF0000"/>
                          </a:solidFill>
                        </a:rPr>
                        <a:t>2</a:t>
                      </a:r>
                      <a:endParaRPr lang="en-US" sz="2400" dirty="0">
                        <a:solidFill>
                          <a:srgbClr val="FF0000"/>
                        </a:solidFill>
                      </a:endParaRPr>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r>
              <a:tr h="615315">
                <a:tc>
                  <a:txBody>
                    <a:bodyPr/>
                    <a:lstStyle/>
                    <a:p>
                      <a:r>
                        <a:rPr lang="en-US" sz="2400" dirty="0" smtClean="0"/>
                        <a:t>AC</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solidFill>
                            <a:srgbClr val="FF6600"/>
                          </a:solidFill>
                        </a:rPr>
                        <a:t>2</a:t>
                      </a:r>
                      <a:endParaRPr lang="en-US" sz="2400" dirty="0">
                        <a:solidFill>
                          <a:srgbClr val="FF6600"/>
                        </a:solidFill>
                      </a:endParaRPr>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r>
              <a:tr h="615315">
                <a:tc>
                  <a:txBody>
                    <a:bodyPr/>
                    <a:lstStyle/>
                    <a:p>
                      <a:r>
                        <a:rPr lang="en-US" sz="2400" dirty="0" smtClean="0"/>
                        <a:t>BC</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r>
            </a:tbl>
          </a:graphicData>
        </a:graphic>
      </p:graphicFrame>
      <p:cxnSp>
        <p:nvCxnSpPr>
          <p:cNvPr id="22" name="Straight Connector 21"/>
          <p:cNvCxnSpPr/>
          <p:nvPr/>
        </p:nvCxnSpPr>
        <p:spPr bwMode="auto">
          <a:xfrm flipV="1">
            <a:off x="2197100" y="45974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V="1">
            <a:off x="2171700" y="52070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V="1">
            <a:off x="2184400" y="58674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2921000" y="4140200"/>
            <a:ext cx="0" cy="23876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 name="TextBox 2"/>
          <p:cNvSpPr txBox="1"/>
          <p:nvPr/>
        </p:nvSpPr>
        <p:spPr>
          <a:xfrm>
            <a:off x="145801" y="1308100"/>
            <a:ext cx="372518" cy="461665"/>
          </a:xfrm>
          <a:prstGeom prst="rect">
            <a:avLst/>
          </a:prstGeom>
          <a:noFill/>
        </p:spPr>
        <p:txBody>
          <a:bodyPr wrap="none" rtlCol="0">
            <a:spAutoFit/>
          </a:bodyPr>
          <a:lstStyle/>
          <a:p>
            <a:pPr>
              <a:buNone/>
            </a:pPr>
            <a:r>
              <a:rPr lang="en-US" dirty="0"/>
              <a:t>3</a:t>
            </a:r>
          </a:p>
        </p:txBody>
      </p:sp>
      <p:sp>
        <p:nvSpPr>
          <p:cNvPr id="16" name="TextBox 15"/>
          <p:cNvSpPr txBox="1"/>
          <p:nvPr/>
        </p:nvSpPr>
        <p:spPr>
          <a:xfrm>
            <a:off x="2607347" y="1308100"/>
            <a:ext cx="377026" cy="461665"/>
          </a:xfrm>
          <a:prstGeom prst="rect">
            <a:avLst/>
          </a:prstGeom>
          <a:noFill/>
        </p:spPr>
        <p:txBody>
          <a:bodyPr wrap="none" rtlCol="0">
            <a:spAutoFit/>
          </a:bodyPr>
          <a:lstStyle/>
          <a:p>
            <a:pPr>
              <a:buNone/>
            </a:pPr>
            <a:r>
              <a:rPr lang="en-US" dirty="0" smtClean="0"/>
              <a:t>4</a:t>
            </a:r>
            <a:endParaRPr lang="en-US" dirty="0"/>
          </a:p>
        </p:txBody>
      </p:sp>
      <p:sp>
        <p:nvSpPr>
          <p:cNvPr id="18" name="TextBox 17"/>
          <p:cNvSpPr txBox="1"/>
          <p:nvPr/>
        </p:nvSpPr>
        <p:spPr>
          <a:xfrm>
            <a:off x="1161801" y="3975100"/>
            <a:ext cx="372518" cy="461665"/>
          </a:xfrm>
          <a:prstGeom prst="rect">
            <a:avLst/>
          </a:prstGeom>
          <a:noFill/>
        </p:spPr>
        <p:txBody>
          <a:bodyPr wrap="none" rtlCol="0">
            <a:spAutoFit/>
          </a:bodyPr>
          <a:lstStyle/>
          <a:p>
            <a:pPr>
              <a:buNone/>
            </a:pPr>
            <a:r>
              <a:rPr lang="en-US" dirty="0"/>
              <a:t>3</a:t>
            </a:r>
          </a:p>
        </p:txBody>
      </p:sp>
      <p:sp>
        <p:nvSpPr>
          <p:cNvPr id="27" name="TextBox 26"/>
          <p:cNvSpPr txBox="1"/>
          <p:nvPr/>
        </p:nvSpPr>
        <p:spPr>
          <a:xfrm>
            <a:off x="1479301" y="1600200"/>
            <a:ext cx="372518" cy="461665"/>
          </a:xfrm>
          <a:prstGeom prst="rect">
            <a:avLst/>
          </a:prstGeom>
          <a:noFill/>
        </p:spPr>
        <p:txBody>
          <a:bodyPr wrap="none" rtlCol="0">
            <a:spAutoFit/>
          </a:bodyPr>
          <a:lstStyle/>
          <a:p>
            <a:pPr>
              <a:buNone/>
            </a:pPr>
            <a:r>
              <a:rPr lang="en-US" dirty="0">
                <a:solidFill>
                  <a:srgbClr val="FF0000"/>
                </a:solidFill>
              </a:rPr>
              <a:t>2</a:t>
            </a:r>
          </a:p>
        </p:txBody>
      </p:sp>
      <p:sp>
        <p:nvSpPr>
          <p:cNvPr id="19" name="TextBox 18"/>
          <p:cNvSpPr txBox="1"/>
          <p:nvPr/>
        </p:nvSpPr>
        <p:spPr>
          <a:xfrm>
            <a:off x="501401" y="2844800"/>
            <a:ext cx="372518" cy="461665"/>
          </a:xfrm>
          <a:prstGeom prst="rect">
            <a:avLst/>
          </a:prstGeom>
          <a:noFill/>
        </p:spPr>
        <p:txBody>
          <a:bodyPr wrap="none" rtlCol="0">
            <a:spAutoFit/>
          </a:bodyPr>
          <a:lstStyle/>
          <a:p>
            <a:pPr>
              <a:buNone/>
            </a:pPr>
            <a:r>
              <a:rPr lang="en-US" dirty="0">
                <a:solidFill>
                  <a:srgbClr val="FF6600"/>
                </a:solidFill>
              </a:rPr>
              <a:t>2</a:t>
            </a:r>
          </a:p>
        </p:txBody>
      </p:sp>
    </p:spTree>
    <p:extLst>
      <p:ext uri="{BB962C8B-B14F-4D97-AF65-F5344CB8AC3E}">
        <p14:creationId xmlns:p14="http://schemas.microsoft.com/office/powerpoint/2010/main" val="270754068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Oval 4"/>
          <p:cNvSpPr/>
          <p:nvPr/>
        </p:nvSpPr>
        <p:spPr bwMode="auto">
          <a:xfrm>
            <a:off x="263077" y="17435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2411199" y="17562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cxnSp>
        <p:nvCxnSpPr>
          <p:cNvPr id="9" name="Straight Connector 8"/>
          <p:cNvCxnSpPr>
            <a:stCxn id="5" idx="6"/>
            <a:endCxn id="6" idx="2"/>
          </p:cNvCxnSpPr>
          <p:nvPr/>
        </p:nvCxnSpPr>
        <p:spPr bwMode="auto">
          <a:xfrm>
            <a:off x="1162963" y="2113643"/>
            <a:ext cx="1248236" cy="12699"/>
          </a:xfrm>
          <a:prstGeom prst="line">
            <a:avLst/>
          </a:prstGeom>
          <a:solidFill>
            <a:schemeClr val="accent1"/>
          </a:solidFill>
          <a:ln w="28575" cap="flat" cmpd="sng" algn="ctr">
            <a:solidFill>
              <a:schemeClr val="tx1"/>
            </a:solidFill>
            <a:prstDash val="solid"/>
            <a:round/>
            <a:headEnd type="none" w="med" len="med"/>
            <a:tailEnd type="arrow" w="med" len="med"/>
          </a:ln>
          <a:effectLst/>
        </p:spPr>
      </p:cxnSp>
      <p:sp>
        <p:nvSpPr>
          <p:cNvPr id="10" name="Oval 9"/>
          <p:cNvSpPr/>
          <p:nvPr/>
        </p:nvSpPr>
        <p:spPr bwMode="auto">
          <a:xfrm>
            <a:off x="1146638" y="3260270"/>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cxnSp>
        <p:nvCxnSpPr>
          <p:cNvPr id="15" name="Straight Connector 14"/>
          <p:cNvCxnSpPr>
            <a:stCxn id="5" idx="4"/>
            <a:endCxn id="10" idx="1"/>
          </p:cNvCxnSpPr>
          <p:nvPr/>
        </p:nvCxnSpPr>
        <p:spPr bwMode="auto">
          <a:xfrm>
            <a:off x="713020" y="2483757"/>
            <a:ext cx="565403" cy="884917"/>
          </a:xfrm>
          <a:prstGeom prst="line">
            <a:avLst/>
          </a:prstGeom>
          <a:solidFill>
            <a:schemeClr val="accent1"/>
          </a:solidFill>
          <a:ln w="28575" cap="flat" cmpd="sng" algn="ctr">
            <a:solidFill>
              <a:schemeClr val="tx1"/>
            </a:solidFill>
            <a:prstDash val="solid"/>
            <a:round/>
            <a:headEnd type="none" w="med" len="med"/>
            <a:tailEnd type="arrow" w="med" len="med"/>
          </a:ln>
          <a:effectLst/>
        </p:spPr>
      </p:cxnSp>
      <p:cxnSp>
        <p:nvCxnSpPr>
          <p:cNvPr id="17" name="Straight Connector 16"/>
          <p:cNvCxnSpPr>
            <a:stCxn id="10" idx="7"/>
            <a:endCxn id="6" idx="3"/>
          </p:cNvCxnSpPr>
          <p:nvPr/>
        </p:nvCxnSpPr>
        <p:spPr bwMode="auto">
          <a:xfrm flipV="1">
            <a:off x="1914739" y="2388052"/>
            <a:ext cx="628245" cy="980622"/>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aphicFrame>
        <p:nvGraphicFramePr>
          <p:cNvPr id="20" name="Table 19"/>
          <p:cNvGraphicFramePr>
            <a:graphicFrameLocks noGrp="1"/>
          </p:cNvGraphicFramePr>
          <p:nvPr>
            <p:extLst>
              <p:ext uri="{D42A27DB-BD31-4B8C-83A1-F6EECF244321}">
                <p14:modId xmlns:p14="http://schemas.microsoft.com/office/powerpoint/2010/main" val="1608320127"/>
              </p:ext>
            </p:extLst>
          </p:nvPr>
        </p:nvGraphicFramePr>
        <p:xfrm>
          <a:off x="2184400" y="4102100"/>
          <a:ext cx="6134100" cy="2461260"/>
        </p:xfrm>
        <a:graphic>
          <a:graphicData uri="http://schemas.openxmlformats.org/drawingml/2006/table">
            <a:tbl>
              <a:tblPr firstRow="1" bandRow="1">
                <a:effectLst>
                  <a:outerShdw blurRad="50800" dist="50800" dir="5400000" algn="tl" rotWithShape="0">
                    <a:schemeClr val="tx1">
                      <a:alpha val="0"/>
                    </a:schemeClr>
                  </a:outerShdw>
                </a:effectLst>
                <a:tableStyleId>{2D5ABB26-0587-4C30-8999-92F81FD0307C}</a:tableStyleId>
              </a:tblPr>
              <a:tblGrid>
                <a:gridCol w="876300"/>
                <a:gridCol w="876300"/>
                <a:gridCol w="876300"/>
                <a:gridCol w="876300"/>
                <a:gridCol w="876300"/>
                <a:gridCol w="876300"/>
                <a:gridCol w="876300"/>
              </a:tblGrid>
              <a:tr h="615315">
                <a:tc>
                  <a:txBody>
                    <a:bodyPr/>
                    <a:lstStyle/>
                    <a:p>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4</a:t>
                      </a:r>
                      <a:endParaRPr lang="en-US" sz="2400" dirty="0"/>
                    </a:p>
                  </a:txBody>
                  <a:tcPr>
                    <a:solidFill>
                      <a:srgbClr val="CCFF99"/>
                    </a:solidFill>
                  </a:tcPr>
                </a:tc>
                <a:tc>
                  <a:txBody>
                    <a:bodyPr/>
                    <a:lstStyle/>
                    <a:p>
                      <a:r>
                        <a:rPr lang="en-US" sz="2400" dirty="0" smtClean="0"/>
                        <a:t>5</a:t>
                      </a:r>
                      <a:endParaRPr lang="en-US" sz="2400" dirty="0"/>
                    </a:p>
                  </a:txBody>
                  <a:tcPr>
                    <a:solidFill>
                      <a:srgbClr val="CCFF99"/>
                    </a:solidFill>
                  </a:tcPr>
                </a:tc>
                <a:tc>
                  <a:txBody>
                    <a:bodyPr/>
                    <a:lstStyle/>
                    <a:p>
                      <a:r>
                        <a:rPr lang="en-US" sz="2400" dirty="0" smtClean="0"/>
                        <a:t>6</a:t>
                      </a:r>
                      <a:endParaRPr lang="en-US" sz="2400" dirty="0"/>
                    </a:p>
                  </a:txBody>
                  <a:tcPr>
                    <a:solidFill>
                      <a:srgbClr val="CCFF99"/>
                    </a:solidFill>
                  </a:tcPr>
                </a:tc>
              </a:tr>
              <a:tr h="615315">
                <a:tc>
                  <a:txBody>
                    <a:bodyPr/>
                    <a:lstStyle/>
                    <a:p>
                      <a:r>
                        <a:rPr lang="en-US" sz="2400" dirty="0" smtClean="0"/>
                        <a:t>AB</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solidFill>
                            <a:srgbClr val="FF0000"/>
                          </a:solidFill>
                        </a:rPr>
                        <a:t>2</a:t>
                      </a:r>
                      <a:endParaRPr lang="en-US" sz="2400" dirty="0">
                        <a:solidFill>
                          <a:srgbClr val="FF0000"/>
                        </a:solidFill>
                      </a:endParaRPr>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r>
              <a:tr h="615315">
                <a:tc>
                  <a:txBody>
                    <a:bodyPr/>
                    <a:lstStyle/>
                    <a:p>
                      <a:r>
                        <a:rPr lang="en-US" sz="2400" dirty="0" smtClean="0"/>
                        <a:t>AC</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solidFill>
                            <a:srgbClr val="FF6600"/>
                          </a:solidFill>
                        </a:rPr>
                        <a:t>2</a:t>
                      </a:r>
                      <a:endParaRPr lang="en-US" sz="2400" dirty="0">
                        <a:solidFill>
                          <a:srgbClr val="FF6600"/>
                        </a:solidFill>
                      </a:endParaRPr>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r>
              <a:tr h="615315">
                <a:tc>
                  <a:txBody>
                    <a:bodyPr/>
                    <a:lstStyle/>
                    <a:p>
                      <a:r>
                        <a:rPr lang="en-US" sz="2400" dirty="0" smtClean="0"/>
                        <a:t>BC</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solidFill>
                            <a:srgbClr val="800000"/>
                          </a:solidFill>
                        </a:rPr>
                        <a:t>1</a:t>
                      </a:r>
                      <a:endParaRPr lang="en-US" sz="2400" dirty="0">
                        <a:solidFill>
                          <a:srgbClr val="800000"/>
                        </a:solidFill>
                      </a:endParaRPr>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r>
            </a:tbl>
          </a:graphicData>
        </a:graphic>
      </p:graphicFrame>
      <p:cxnSp>
        <p:nvCxnSpPr>
          <p:cNvPr id="22" name="Straight Connector 21"/>
          <p:cNvCxnSpPr/>
          <p:nvPr/>
        </p:nvCxnSpPr>
        <p:spPr bwMode="auto">
          <a:xfrm flipV="1">
            <a:off x="2197100" y="45974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V="1">
            <a:off x="2171700" y="52070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V="1">
            <a:off x="2184400" y="58674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2921000" y="4140200"/>
            <a:ext cx="0" cy="23876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 name="TextBox 2"/>
          <p:cNvSpPr txBox="1"/>
          <p:nvPr/>
        </p:nvSpPr>
        <p:spPr>
          <a:xfrm>
            <a:off x="145801" y="1308100"/>
            <a:ext cx="372518" cy="461665"/>
          </a:xfrm>
          <a:prstGeom prst="rect">
            <a:avLst/>
          </a:prstGeom>
          <a:noFill/>
        </p:spPr>
        <p:txBody>
          <a:bodyPr wrap="none" rtlCol="0">
            <a:spAutoFit/>
          </a:bodyPr>
          <a:lstStyle/>
          <a:p>
            <a:pPr>
              <a:buNone/>
            </a:pPr>
            <a:r>
              <a:rPr lang="en-US" dirty="0"/>
              <a:t>3</a:t>
            </a:r>
          </a:p>
        </p:txBody>
      </p:sp>
      <p:sp>
        <p:nvSpPr>
          <p:cNvPr id="16" name="TextBox 15"/>
          <p:cNvSpPr txBox="1"/>
          <p:nvPr/>
        </p:nvSpPr>
        <p:spPr>
          <a:xfrm>
            <a:off x="2607347" y="1308100"/>
            <a:ext cx="377026" cy="461665"/>
          </a:xfrm>
          <a:prstGeom prst="rect">
            <a:avLst/>
          </a:prstGeom>
          <a:noFill/>
        </p:spPr>
        <p:txBody>
          <a:bodyPr wrap="none" rtlCol="0">
            <a:spAutoFit/>
          </a:bodyPr>
          <a:lstStyle/>
          <a:p>
            <a:pPr>
              <a:buNone/>
            </a:pPr>
            <a:r>
              <a:rPr lang="en-US" dirty="0" smtClean="0"/>
              <a:t>4</a:t>
            </a:r>
            <a:endParaRPr lang="en-US" dirty="0"/>
          </a:p>
        </p:txBody>
      </p:sp>
      <p:sp>
        <p:nvSpPr>
          <p:cNvPr id="18" name="TextBox 17"/>
          <p:cNvSpPr txBox="1"/>
          <p:nvPr/>
        </p:nvSpPr>
        <p:spPr>
          <a:xfrm>
            <a:off x="1161801" y="3975100"/>
            <a:ext cx="372518" cy="461665"/>
          </a:xfrm>
          <a:prstGeom prst="rect">
            <a:avLst/>
          </a:prstGeom>
          <a:noFill/>
        </p:spPr>
        <p:txBody>
          <a:bodyPr wrap="none" rtlCol="0">
            <a:spAutoFit/>
          </a:bodyPr>
          <a:lstStyle/>
          <a:p>
            <a:pPr>
              <a:buNone/>
            </a:pPr>
            <a:r>
              <a:rPr lang="en-US" dirty="0"/>
              <a:t>3</a:t>
            </a:r>
          </a:p>
        </p:txBody>
      </p:sp>
      <p:sp>
        <p:nvSpPr>
          <p:cNvPr id="27" name="TextBox 26"/>
          <p:cNvSpPr txBox="1"/>
          <p:nvPr/>
        </p:nvSpPr>
        <p:spPr>
          <a:xfrm>
            <a:off x="1479301" y="1600200"/>
            <a:ext cx="372518" cy="461665"/>
          </a:xfrm>
          <a:prstGeom prst="rect">
            <a:avLst/>
          </a:prstGeom>
          <a:noFill/>
        </p:spPr>
        <p:txBody>
          <a:bodyPr wrap="none" rtlCol="0">
            <a:spAutoFit/>
          </a:bodyPr>
          <a:lstStyle/>
          <a:p>
            <a:pPr>
              <a:buNone/>
            </a:pPr>
            <a:r>
              <a:rPr lang="en-US" dirty="0">
                <a:solidFill>
                  <a:srgbClr val="FF0000"/>
                </a:solidFill>
              </a:rPr>
              <a:t>2</a:t>
            </a:r>
          </a:p>
        </p:txBody>
      </p:sp>
      <p:sp>
        <p:nvSpPr>
          <p:cNvPr id="19" name="TextBox 18"/>
          <p:cNvSpPr txBox="1"/>
          <p:nvPr/>
        </p:nvSpPr>
        <p:spPr>
          <a:xfrm>
            <a:off x="501401" y="2844800"/>
            <a:ext cx="372518" cy="461665"/>
          </a:xfrm>
          <a:prstGeom prst="rect">
            <a:avLst/>
          </a:prstGeom>
          <a:noFill/>
        </p:spPr>
        <p:txBody>
          <a:bodyPr wrap="none" rtlCol="0">
            <a:spAutoFit/>
          </a:bodyPr>
          <a:lstStyle/>
          <a:p>
            <a:pPr>
              <a:buNone/>
            </a:pPr>
            <a:r>
              <a:rPr lang="en-US" dirty="0">
                <a:solidFill>
                  <a:srgbClr val="FF6600"/>
                </a:solidFill>
              </a:rPr>
              <a:t>2</a:t>
            </a:r>
          </a:p>
        </p:txBody>
      </p:sp>
      <p:sp>
        <p:nvSpPr>
          <p:cNvPr id="21" name="TextBox 20"/>
          <p:cNvSpPr txBox="1"/>
          <p:nvPr/>
        </p:nvSpPr>
        <p:spPr>
          <a:xfrm>
            <a:off x="2392947" y="2794000"/>
            <a:ext cx="323226" cy="461665"/>
          </a:xfrm>
          <a:prstGeom prst="rect">
            <a:avLst/>
          </a:prstGeom>
          <a:noFill/>
        </p:spPr>
        <p:txBody>
          <a:bodyPr wrap="none" rtlCol="0">
            <a:spAutoFit/>
          </a:bodyPr>
          <a:lstStyle/>
          <a:p>
            <a:pPr>
              <a:buNone/>
            </a:pPr>
            <a:r>
              <a:rPr lang="en-US" dirty="0">
                <a:solidFill>
                  <a:srgbClr val="800000"/>
                </a:solidFill>
              </a:rPr>
              <a:t>1</a:t>
            </a:r>
          </a:p>
        </p:txBody>
      </p:sp>
    </p:spTree>
    <p:extLst>
      <p:ext uri="{BB962C8B-B14F-4D97-AF65-F5344CB8AC3E}">
        <p14:creationId xmlns:p14="http://schemas.microsoft.com/office/powerpoint/2010/main" val="42149252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Oval 4"/>
          <p:cNvSpPr/>
          <p:nvPr/>
        </p:nvSpPr>
        <p:spPr bwMode="auto">
          <a:xfrm>
            <a:off x="263077" y="17435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2411199" y="17562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cxnSp>
        <p:nvCxnSpPr>
          <p:cNvPr id="9" name="Straight Connector 8"/>
          <p:cNvCxnSpPr>
            <a:stCxn id="5" idx="6"/>
            <a:endCxn id="6" idx="2"/>
          </p:cNvCxnSpPr>
          <p:nvPr/>
        </p:nvCxnSpPr>
        <p:spPr bwMode="auto">
          <a:xfrm>
            <a:off x="1162963" y="2113643"/>
            <a:ext cx="1248236" cy="12699"/>
          </a:xfrm>
          <a:prstGeom prst="line">
            <a:avLst/>
          </a:prstGeom>
          <a:solidFill>
            <a:schemeClr val="accent1"/>
          </a:solidFill>
          <a:ln w="28575" cap="flat" cmpd="sng" algn="ctr">
            <a:solidFill>
              <a:schemeClr val="tx1"/>
            </a:solidFill>
            <a:prstDash val="solid"/>
            <a:round/>
            <a:headEnd type="none" w="med" len="med"/>
            <a:tailEnd type="arrow" w="med" len="med"/>
          </a:ln>
          <a:effectLst/>
        </p:spPr>
      </p:cxnSp>
      <p:sp>
        <p:nvSpPr>
          <p:cNvPr id="10" name="Oval 9"/>
          <p:cNvSpPr/>
          <p:nvPr/>
        </p:nvSpPr>
        <p:spPr bwMode="auto">
          <a:xfrm>
            <a:off x="1146638" y="3260270"/>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C</a:t>
            </a:r>
          </a:p>
        </p:txBody>
      </p:sp>
      <p:cxnSp>
        <p:nvCxnSpPr>
          <p:cNvPr id="15" name="Straight Connector 14"/>
          <p:cNvCxnSpPr>
            <a:stCxn id="5" idx="4"/>
            <a:endCxn id="10" idx="1"/>
          </p:cNvCxnSpPr>
          <p:nvPr/>
        </p:nvCxnSpPr>
        <p:spPr bwMode="auto">
          <a:xfrm>
            <a:off x="713020" y="2483757"/>
            <a:ext cx="565403" cy="884917"/>
          </a:xfrm>
          <a:prstGeom prst="line">
            <a:avLst/>
          </a:prstGeom>
          <a:solidFill>
            <a:schemeClr val="accent1"/>
          </a:solidFill>
          <a:ln w="28575" cap="flat" cmpd="sng" algn="ctr">
            <a:solidFill>
              <a:schemeClr val="tx1"/>
            </a:solidFill>
            <a:prstDash val="solid"/>
            <a:round/>
            <a:headEnd type="none" w="med" len="med"/>
            <a:tailEnd type="arrow" w="med" len="med"/>
          </a:ln>
          <a:effectLst/>
        </p:spPr>
      </p:cxnSp>
      <p:cxnSp>
        <p:nvCxnSpPr>
          <p:cNvPr id="17" name="Straight Connector 16"/>
          <p:cNvCxnSpPr>
            <a:stCxn id="10" idx="7"/>
            <a:endCxn id="6" idx="3"/>
          </p:cNvCxnSpPr>
          <p:nvPr/>
        </p:nvCxnSpPr>
        <p:spPr bwMode="auto">
          <a:xfrm flipV="1">
            <a:off x="1914739" y="2388052"/>
            <a:ext cx="628245" cy="980622"/>
          </a:xfrm>
          <a:prstGeom prst="line">
            <a:avLst/>
          </a:prstGeom>
          <a:solidFill>
            <a:schemeClr val="accent1"/>
          </a:solidFill>
          <a:ln w="28575" cap="flat" cmpd="sng" algn="ctr">
            <a:solidFill>
              <a:schemeClr val="tx1"/>
            </a:solidFill>
            <a:prstDash val="solid"/>
            <a:round/>
            <a:headEnd type="arrow" w="med" len="med"/>
            <a:tailEnd type="none" w="med" len="med"/>
          </a:ln>
          <a:effectLst/>
        </p:spPr>
      </p:cxnSp>
      <p:graphicFrame>
        <p:nvGraphicFramePr>
          <p:cNvPr id="20" name="Table 19"/>
          <p:cNvGraphicFramePr>
            <a:graphicFrameLocks noGrp="1"/>
          </p:cNvGraphicFramePr>
          <p:nvPr>
            <p:extLst>
              <p:ext uri="{D42A27DB-BD31-4B8C-83A1-F6EECF244321}">
                <p14:modId xmlns:p14="http://schemas.microsoft.com/office/powerpoint/2010/main" val="633860341"/>
              </p:ext>
            </p:extLst>
          </p:nvPr>
        </p:nvGraphicFramePr>
        <p:xfrm>
          <a:off x="2184400" y="4102100"/>
          <a:ext cx="6134100" cy="2461260"/>
        </p:xfrm>
        <a:graphic>
          <a:graphicData uri="http://schemas.openxmlformats.org/drawingml/2006/table">
            <a:tbl>
              <a:tblPr firstRow="1" bandRow="1">
                <a:effectLst>
                  <a:outerShdw blurRad="50800" dist="50800" dir="5400000" algn="tl" rotWithShape="0">
                    <a:schemeClr val="tx1">
                      <a:alpha val="0"/>
                    </a:schemeClr>
                  </a:outerShdw>
                </a:effectLst>
                <a:tableStyleId>{2D5ABB26-0587-4C30-8999-92F81FD0307C}</a:tableStyleId>
              </a:tblPr>
              <a:tblGrid>
                <a:gridCol w="876300"/>
                <a:gridCol w="876300"/>
                <a:gridCol w="876300"/>
                <a:gridCol w="876300"/>
                <a:gridCol w="876300"/>
                <a:gridCol w="876300"/>
                <a:gridCol w="876300"/>
              </a:tblGrid>
              <a:tr h="615315">
                <a:tc>
                  <a:txBody>
                    <a:bodyPr/>
                    <a:lstStyle/>
                    <a:p>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4</a:t>
                      </a:r>
                      <a:endParaRPr lang="en-US" sz="2400" dirty="0"/>
                    </a:p>
                  </a:txBody>
                  <a:tcPr>
                    <a:solidFill>
                      <a:srgbClr val="CCFF99"/>
                    </a:solidFill>
                  </a:tcPr>
                </a:tc>
                <a:tc>
                  <a:txBody>
                    <a:bodyPr/>
                    <a:lstStyle/>
                    <a:p>
                      <a:r>
                        <a:rPr lang="en-US" sz="2400" dirty="0" smtClean="0"/>
                        <a:t>5</a:t>
                      </a:r>
                      <a:endParaRPr lang="en-US" sz="2400" dirty="0"/>
                    </a:p>
                  </a:txBody>
                  <a:tcPr>
                    <a:solidFill>
                      <a:srgbClr val="CCFF99"/>
                    </a:solidFill>
                  </a:tcPr>
                </a:tc>
                <a:tc>
                  <a:txBody>
                    <a:bodyPr/>
                    <a:lstStyle/>
                    <a:p>
                      <a:r>
                        <a:rPr lang="en-US" sz="2400" dirty="0" smtClean="0"/>
                        <a:t>6</a:t>
                      </a:r>
                      <a:endParaRPr lang="en-US" sz="2400" dirty="0"/>
                    </a:p>
                  </a:txBody>
                  <a:tcPr>
                    <a:solidFill>
                      <a:srgbClr val="CCFF99"/>
                    </a:solidFill>
                  </a:tcPr>
                </a:tc>
              </a:tr>
              <a:tr h="615315">
                <a:tc>
                  <a:txBody>
                    <a:bodyPr/>
                    <a:lstStyle/>
                    <a:p>
                      <a:r>
                        <a:rPr lang="en-US" sz="2400" dirty="0" smtClean="0"/>
                        <a:t>AB</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solidFill>
                            <a:srgbClr val="FF0000"/>
                          </a:solidFill>
                        </a:rPr>
                        <a:t>2</a:t>
                      </a:r>
                      <a:endParaRPr lang="en-US" sz="2400" dirty="0">
                        <a:solidFill>
                          <a:srgbClr val="FF0000"/>
                        </a:solidFill>
                      </a:endParaRPr>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r>
              <a:tr h="615315">
                <a:tc>
                  <a:txBody>
                    <a:bodyPr/>
                    <a:lstStyle/>
                    <a:p>
                      <a:r>
                        <a:rPr lang="en-US" sz="2400" dirty="0" smtClean="0"/>
                        <a:t>AC</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solidFill>
                            <a:srgbClr val="FF6600"/>
                          </a:solidFill>
                        </a:rPr>
                        <a:t>2</a:t>
                      </a:r>
                      <a:endParaRPr lang="en-US" sz="2400" dirty="0">
                        <a:solidFill>
                          <a:srgbClr val="FF6600"/>
                        </a:solidFill>
                      </a:endParaRPr>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r>
              <a:tr h="615315">
                <a:tc>
                  <a:txBody>
                    <a:bodyPr/>
                    <a:lstStyle/>
                    <a:p>
                      <a:r>
                        <a:rPr lang="en-US" sz="2400" dirty="0" smtClean="0"/>
                        <a:t>BC</a:t>
                      </a:r>
                      <a:endParaRPr lang="en-US" sz="2400" dirty="0"/>
                    </a:p>
                  </a:txBody>
                  <a:tcPr>
                    <a:solidFill>
                      <a:srgbClr val="CCFF99"/>
                    </a:solidFill>
                  </a:tcPr>
                </a:tc>
                <a:tc>
                  <a:txBody>
                    <a:bodyPr/>
                    <a:lstStyle/>
                    <a:p>
                      <a:r>
                        <a:rPr lang="en-US" sz="2400" dirty="0" smtClean="0"/>
                        <a:t>1</a:t>
                      </a:r>
                      <a:endParaRPr lang="en-US" sz="2400" dirty="0"/>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c>
                  <a:txBody>
                    <a:bodyPr/>
                    <a:lstStyle/>
                    <a:p>
                      <a:r>
                        <a:rPr lang="en-US" sz="2400" dirty="0" smtClean="0">
                          <a:solidFill>
                            <a:srgbClr val="800000"/>
                          </a:solidFill>
                        </a:rPr>
                        <a:t>1</a:t>
                      </a:r>
                      <a:endParaRPr lang="en-US" sz="2400" dirty="0">
                        <a:solidFill>
                          <a:srgbClr val="800000"/>
                        </a:solidFill>
                      </a:endParaRPr>
                    </a:p>
                  </a:txBody>
                  <a:tcPr>
                    <a:solidFill>
                      <a:srgbClr val="CCFF99"/>
                    </a:solidFill>
                  </a:tcPr>
                </a:tc>
                <a:tc>
                  <a:txBody>
                    <a:bodyPr/>
                    <a:lstStyle/>
                    <a:p>
                      <a:r>
                        <a:rPr lang="en-US" sz="2400" dirty="0" smtClean="0"/>
                        <a:t>2</a:t>
                      </a:r>
                      <a:endParaRPr lang="en-US" sz="2400" dirty="0"/>
                    </a:p>
                  </a:txBody>
                  <a:tcPr>
                    <a:solidFill>
                      <a:srgbClr val="CCFF99"/>
                    </a:solidFill>
                  </a:tcPr>
                </a:tc>
                <a:tc>
                  <a:txBody>
                    <a:bodyPr/>
                    <a:lstStyle/>
                    <a:p>
                      <a:r>
                        <a:rPr lang="en-US" sz="2400" dirty="0" smtClean="0"/>
                        <a:t>3</a:t>
                      </a:r>
                      <a:endParaRPr lang="en-US" sz="2400" dirty="0"/>
                    </a:p>
                  </a:txBody>
                  <a:tcPr>
                    <a:solidFill>
                      <a:srgbClr val="CCFF99"/>
                    </a:solidFill>
                  </a:tcPr>
                </a:tc>
              </a:tr>
            </a:tbl>
          </a:graphicData>
        </a:graphic>
      </p:graphicFrame>
      <p:cxnSp>
        <p:nvCxnSpPr>
          <p:cNvPr id="22" name="Straight Connector 21"/>
          <p:cNvCxnSpPr/>
          <p:nvPr/>
        </p:nvCxnSpPr>
        <p:spPr bwMode="auto">
          <a:xfrm flipV="1">
            <a:off x="2197100" y="45974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flipV="1">
            <a:off x="2171700" y="52070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flipV="1">
            <a:off x="2184400" y="5867400"/>
            <a:ext cx="6134100" cy="254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2921000" y="4140200"/>
            <a:ext cx="0" cy="23876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3" name="TextBox 2"/>
          <p:cNvSpPr txBox="1"/>
          <p:nvPr/>
        </p:nvSpPr>
        <p:spPr>
          <a:xfrm>
            <a:off x="145801" y="1308100"/>
            <a:ext cx="372518" cy="461665"/>
          </a:xfrm>
          <a:prstGeom prst="rect">
            <a:avLst/>
          </a:prstGeom>
          <a:noFill/>
        </p:spPr>
        <p:txBody>
          <a:bodyPr wrap="none" rtlCol="0">
            <a:spAutoFit/>
          </a:bodyPr>
          <a:lstStyle/>
          <a:p>
            <a:pPr>
              <a:buNone/>
            </a:pPr>
            <a:r>
              <a:rPr lang="en-US" dirty="0"/>
              <a:t>3</a:t>
            </a:r>
          </a:p>
        </p:txBody>
      </p:sp>
      <p:sp>
        <p:nvSpPr>
          <p:cNvPr id="16" name="TextBox 15"/>
          <p:cNvSpPr txBox="1"/>
          <p:nvPr/>
        </p:nvSpPr>
        <p:spPr>
          <a:xfrm>
            <a:off x="2607347" y="1308100"/>
            <a:ext cx="377026" cy="461665"/>
          </a:xfrm>
          <a:prstGeom prst="rect">
            <a:avLst/>
          </a:prstGeom>
          <a:noFill/>
        </p:spPr>
        <p:txBody>
          <a:bodyPr wrap="none" rtlCol="0">
            <a:spAutoFit/>
          </a:bodyPr>
          <a:lstStyle/>
          <a:p>
            <a:pPr>
              <a:buNone/>
            </a:pPr>
            <a:r>
              <a:rPr lang="en-US" dirty="0" smtClean="0"/>
              <a:t>4</a:t>
            </a:r>
            <a:endParaRPr lang="en-US" dirty="0"/>
          </a:p>
        </p:txBody>
      </p:sp>
      <p:sp>
        <p:nvSpPr>
          <p:cNvPr id="18" name="TextBox 17"/>
          <p:cNvSpPr txBox="1"/>
          <p:nvPr/>
        </p:nvSpPr>
        <p:spPr>
          <a:xfrm>
            <a:off x="1161801" y="3975100"/>
            <a:ext cx="372518" cy="461665"/>
          </a:xfrm>
          <a:prstGeom prst="rect">
            <a:avLst/>
          </a:prstGeom>
          <a:noFill/>
        </p:spPr>
        <p:txBody>
          <a:bodyPr wrap="none" rtlCol="0">
            <a:spAutoFit/>
          </a:bodyPr>
          <a:lstStyle/>
          <a:p>
            <a:pPr>
              <a:buNone/>
            </a:pPr>
            <a:r>
              <a:rPr lang="en-US" dirty="0"/>
              <a:t>3</a:t>
            </a:r>
          </a:p>
        </p:txBody>
      </p:sp>
      <p:sp>
        <p:nvSpPr>
          <p:cNvPr id="27" name="TextBox 26"/>
          <p:cNvSpPr txBox="1"/>
          <p:nvPr/>
        </p:nvSpPr>
        <p:spPr>
          <a:xfrm>
            <a:off x="1479301" y="1600200"/>
            <a:ext cx="372518" cy="461665"/>
          </a:xfrm>
          <a:prstGeom prst="rect">
            <a:avLst/>
          </a:prstGeom>
          <a:noFill/>
        </p:spPr>
        <p:txBody>
          <a:bodyPr wrap="none" rtlCol="0">
            <a:spAutoFit/>
          </a:bodyPr>
          <a:lstStyle/>
          <a:p>
            <a:pPr>
              <a:buNone/>
            </a:pPr>
            <a:r>
              <a:rPr lang="en-US" dirty="0">
                <a:solidFill>
                  <a:srgbClr val="FF0000"/>
                </a:solidFill>
              </a:rPr>
              <a:t>2</a:t>
            </a:r>
          </a:p>
        </p:txBody>
      </p:sp>
      <p:sp>
        <p:nvSpPr>
          <p:cNvPr id="19" name="TextBox 18"/>
          <p:cNvSpPr txBox="1"/>
          <p:nvPr/>
        </p:nvSpPr>
        <p:spPr>
          <a:xfrm>
            <a:off x="501401" y="2844800"/>
            <a:ext cx="372518" cy="461665"/>
          </a:xfrm>
          <a:prstGeom prst="rect">
            <a:avLst/>
          </a:prstGeom>
          <a:noFill/>
        </p:spPr>
        <p:txBody>
          <a:bodyPr wrap="none" rtlCol="0">
            <a:spAutoFit/>
          </a:bodyPr>
          <a:lstStyle/>
          <a:p>
            <a:pPr>
              <a:buNone/>
            </a:pPr>
            <a:r>
              <a:rPr lang="en-US" dirty="0">
                <a:solidFill>
                  <a:srgbClr val="FF6600"/>
                </a:solidFill>
              </a:rPr>
              <a:t>2</a:t>
            </a:r>
          </a:p>
        </p:txBody>
      </p:sp>
      <p:sp>
        <p:nvSpPr>
          <p:cNvPr id="21" name="TextBox 20"/>
          <p:cNvSpPr txBox="1"/>
          <p:nvPr/>
        </p:nvSpPr>
        <p:spPr>
          <a:xfrm>
            <a:off x="2392947" y="2794000"/>
            <a:ext cx="323226" cy="461665"/>
          </a:xfrm>
          <a:prstGeom prst="rect">
            <a:avLst/>
          </a:prstGeom>
          <a:noFill/>
        </p:spPr>
        <p:txBody>
          <a:bodyPr wrap="none" rtlCol="0">
            <a:spAutoFit/>
          </a:bodyPr>
          <a:lstStyle/>
          <a:p>
            <a:pPr>
              <a:buNone/>
            </a:pPr>
            <a:r>
              <a:rPr lang="en-US" dirty="0">
                <a:solidFill>
                  <a:srgbClr val="800000"/>
                </a:solidFill>
              </a:rPr>
              <a:t>1</a:t>
            </a:r>
          </a:p>
        </p:txBody>
      </p:sp>
      <p:sp>
        <p:nvSpPr>
          <p:cNvPr id="4" name="TextBox 3"/>
          <p:cNvSpPr txBox="1"/>
          <p:nvPr/>
        </p:nvSpPr>
        <p:spPr>
          <a:xfrm>
            <a:off x="4370276" y="1943100"/>
            <a:ext cx="1550174" cy="1348061"/>
          </a:xfrm>
          <a:prstGeom prst="rect">
            <a:avLst/>
          </a:prstGeom>
          <a:noFill/>
        </p:spPr>
        <p:txBody>
          <a:bodyPr wrap="none" rtlCol="0">
            <a:spAutoFit/>
          </a:bodyPr>
          <a:lstStyle/>
          <a:p>
            <a:pPr>
              <a:buNone/>
            </a:pPr>
            <a:r>
              <a:rPr lang="en-US" dirty="0" smtClean="0"/>
              <a:t>AB(4) = 2</a:t>
            </a:r>
          </a:p>
          <a:p>
            <a:pPr>
              <a:buNone/>
            </a:pPr>
            <a:r>
              <a:rPr lang="en-US" dirty="0" smtClean="0"/>
              <a:t>AC(2) = 3</a:t>
            </a:r>
          </a:p>
          <a:p>
            <a:pPr>
              <a:buNone/>
            </a:pPr>
            <a:r>
              <a:rPr lang="en-US" dirty="0" smtClean="0"/>
              <a:t>BC(3) =  1</a:t>
            </a:r>
            <a:endParaRPr lang="en-US" dirty="0"/>
          </a:p>
        </p:txBody>
      </p:sp>
      <p:cxnSp>
        <p:nvCxnSpPr>
          <p:cNvPr id="11" name="Straight Connector 10"/>
          <p:cNvCxnSpPr/>
          <p:nvPr/>
        </p:nvCxnSpPr>
        <p:spPr bwMode="auto">
          <a:xfrm flipH="1">
            <a:off x="5359400" y="2921000"/>
            <a:ext cx="114300" cy="317500"/>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4" name="Straight Arrow Connector 13"/>
          <p:cNvCxnSpPr/>
          <p:nvPr/>
        </p:nvCxnSpPr>
        <p:spPr bwMode="auto">
          <a:xfrm flipH="1" flipV="1">
            <a:off x="6172200" y="3073400"/>
            <a:ext cx="1574800" cy="254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1740209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Function</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a:t>
            </a:fld>
            <a:endParaRPr lang="en-US"/>
          </a:p>
        </p:txBody>
      </p:sp>
      <p:sp>
        <p:nvSpPr>
          <p:cNvPr id="5" name="Oval 4"/>
          <p:cNvSpPr/>
          <p:nvPr/>
        </p:nvSpPr>
        <p:spPr bwMode="auto">
          <a:xfrm>
            <a:off x="2046525" y="26706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5820247" y="26706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sp>
        <p:nvSpPr>
          <p:cNvPr id="7" name="TextBox 6"/>
          <p:cNvSpPr txBox="1"/>
          <p:nvPr/>
        </p:nvSpPr>
        <p:spPr>
          <a:xfrm>
            <a:off x="1391088" y="3725706"/>
            <a:ext cx="2210761" cy="461665"/>
          </a:xfrm>
          <a:prstGeom prst="rect">
            <a:avLst/>
          </a:prstGeom>
          <a:noFill/>
        </p:spPr>
        <p:txBody>
          <a:bodyPr wrap="none" rtlCol="0">
            <a:spAutoFit/>
          </a:bodyPr>
          <a:lstStyle/>
          <a:p>
            <a:pPr>
              <a:buNone/>
            </a:pPr>
            <a:r>
              <a:rPr lang="en-US" dirty="0" smtClean="0"/>
              <a:t>K-valued input</a:t>
            </a:r>
            <a:endParaRPr lang="en-US" dirty="0"/>
          </a:p>
        </p:txBody>
      </p:sp>
      <p:sp>
        <p:nvSpPr>
          <p:cNvPr id="8" name="TextBox 7"/>
          <p:cNvSpPr txBox="1"/>
          <p:nvPr/>
        </p:nvSpPr>
        <p:spPr>
          <a:xfrm>
            <a:off x="5227990" y="3711192"/>
            <a:ext cx="2210761" cy="461665"/>
          </a:xfrm>
          <a:prstGeom prst="rect">
            <a:avLst/>
          </a:prstGeom>
          <a:noFill/>
        </p:spPr>
        <p:txBody>
          <a:bodyPr wrap="none" rtlCol="0">
            <a:spAutoFit/>
          </a:bodyPr>
          <a:lstStyle/>
          <a:p>
            <a:pPr>
              <a:buNone/>
            </a:pPr>
            <a:r>
              <a:rPr lang="en-US" dirty="0" smtClean="0"/>
              <a:t>K-valued input</a:t>
            </a:r>
            <a:endParaRPr lang="en-US" dirty="0"/>
          </a:p>
        </p:txBody>
      </p:sp>
      <p:cxnSp>
        <p:nvCxnSpPr>
          <p:cNvPr id="10" name="Straight Connector 9"/>
          <p:cNvCxnSpPr>
            <a:stCxn id="5" idx="6"/>
            <a:endCxn id="6" idx="2"/>
          </p:cNvCxnSpPr>
          <p:nvPr/>
        </p:nvCxnSpPr>
        <p:spPr bwMode="auto">
          <a:xfrm flipV="1">
            <a:off x="2946411" y="3040742"/>
            <a:ext cx="2873836"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1" name="TextBox 10"/>
          <p:cNvSpPr txBox="1"/>
          <p:nvPr/>
        </p:nvSpPr>
        <p:spPr>
          <a:xfrm>
            <a:off x="1054791" y="5165272"/>
            <a:ext cx="7017666" cy="461665"/>
          </a:xfrm>
          <a:prstGeom prst="rect">
            <a:avLst/>
          </a:prstGeom>
          <a:noFill/>
        </p:spPr>
        <p:txBody>
          <a:bodyPr wrap="none" rtlCol="0">
            <a:spAutoFit/>
          </a:bodyPr>
          <a:lstStyle/>
          <a:p>
            <a:pPr>
              <a:buNone/>
            </a:pPr>
            <a:r>
              <a:rPr lang="en-US" dirty="0" smtClean="0">
                <a:solidFill>
                  <a:srgbClr val="2E9246"/>
                </a:solidFill>
              </a:rPr>
              <a:t>Determine whether the two inputs are identical</a:t>
            </a:r>
            <a:endParaRPr lang="en-US" dirty="0">
              <a:solidFill>
                <a:srgbClr val="2E9246"/>
              </a:solidFill>
            </a:endParaRPr>
          </a:p>
        </p:txBody>
      </p:sp>
    </p:spTree>
    <p:extLst>
      <p:ext uri="{BB962C8B-B14F-4D97-AF65-F5344CB8AC3E}">
        <p14:creationId xmlns:p14="http://schemas.microsoft.com/office/powerpoint/2010/main" val="322550535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Cost</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3 log 3 = log 27    </a:t>
            </a:r>
            <a:r>
              <a:rPr lang="en-US" sz="3600" dirty="0" smtClean="0">
                <a:solidFill>
                  <a:srgbClr val="FF0000"/>
                </a:solidFill>
              </a:rPr>
              <a:t>&lt;</a:t>
            </a:r>
            <a:r>
              <a:rPr lang="en-US" sz="3600" dirty="0" smtClean="0"/>
              <a:t>  </a:t>
            </a:r>
            <a:r>
              <a:rPr lang="en-US" dirty="0" smtClean="0"/>
              <a:t>log 36 = 2 log K</a:t>
            </a:r>
          </a:p>
          <a:p>
            <a:pPr marL="0" indent="0">
              <a:buNone/>
            </a:pPr>
            <a:endParaRPr lang="en-US" dirty="0"/>
          </a:p>
          <a:p>
            <a:pPr marL="0" indent="0">
              <a:buNone/>
            </a:pPr>
            <a:endParaRPr lang="en-US" dirty="0" smtClean="0"/>
          </a:p>
          <a:p>
            <a:pPr marL="0" indent="0">
              <a:buNone/>
            </a:pPr>
            <a:r>
              <a:rPr lang="en-US" dirty="0" smtClean="0"/>
              <a:t>Can be generalized to large K and n to yield communication cost approximately</a:t>
            </a:r>
          </a:p>
          <a:p>
            <a:pPr marL="0" indent="0">
              <a:buNone/>
            </a:pPr>
            <a:endParaRPr lang="en-US" dirty="0"/>
          </a:p>
          <a:p>
            <a:pPr marL="0" indent="0">
              <a:buNone/>
            </a:pPr>
            <a:r>
              <a:rPr lang="en-US" dirty="0" smtClean="0"/>
              <a:t>		0.92 (n-1) log K</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30</a:t>
            </a:fld>
            <a:endParaRPr lang="en-US"/>
          </a:p>
        </p:txBody>
      </p:sp>
    </p:spTree>
    <p:extLst>
      <p:ext uri="{BB962C8B-B14F-4D97-AF65-F5344CB8AC3E}">
        <p14:creationId xmlns:p14="http://schemas.microsoft.com/office/powerpoint/2010/main" val="412318474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Cost</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3 log 3 = log 27    </a:t>
            </a:r>
            <a:r>
              <a:rPr lang="en-US" sz="3600" dirty="0" smtClean="0">
                <a:solidFill>
                  <a:srgbClr val="FF0000"/>
                </a:solidFill>
              </a:rPr>
              <a:t>&lt;</a:t>
            </a:r>
            <a:r>
              <a:rPr lang="en-US" sz="3600" dirty="0" smtClean="0"/>
              <a:t>  </a:t>
            </a:r>
            <a:r>
              <a:rPr lang="en-US" dirty="0" smtClean="0"/>
              <a:t>log 36 = 2 log K</a:t>
            </a:r>
          </a:p>
          <a:p>
            <a:pPr marL="0" indent="0">
              <a:buNone/>
            </a:pPr>
            <a:endParaRPr lang="en-US" dirty="0"/>
          </a:p>
          <a:p>
            <a:pPr marL="0" indent="0">
              <a:buNone/>
            </a:pPr>
            <a:endParaRPr lang="en-US" dirty="0" smtClean="0"/>
          </a:p>
          <a:p>
            <a:pPr marL="0" indent="0">
              <a:buNone/>
            </a:pPr>
            <a:r>
              <a:rPr lang="en-US" dirty="0" smtClean="0"/>
              <a:t>Can be generalized to large K and n to yield communication cost approximately</a:t>
            </a:r>
          </a:p>
          <a:p>
            <a:pPr marL="0" indent="0">
              <a:buNone/>
            </a:pPr>
            <a:endParaRPr lang="en-US" dirty="0"/>
          </a:p>
          <a:p>
            <a:pPr marL="0" indent="0">
              <a:buNone/>
            </a:pPr>
            <a:r>
              <a:rPr lang="en-US" dirty="0" smtClean="0"/>
              <a:t>		0.92 (n-1) log K</a:t>
            </a:r>
          </a:p>
          <a:p>
            <a:pPr marL="0" indent="0">
              <a:buNone/>
            </a:pPr>
            <a:endParaRPr lang="en-US" dirty="0"/>
          </a:p>
          <a:p>
            <a:pPr marL="0" indent="0">
              <a:buNone/>
            </a:pPr>
            <a:r>
              <a:rPr lang="en-US" dirty="0" smtClean="0">
                <a:solidFill>
                  <a:srgbClr val="C00000"/>
                </a:solidFill>
              </a:rPr>
              <a:t>Cost of informing outcome to each other negligible for large K</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31</a:t>
            </a:fld>
            <a:endParaRPr lang="en-US"/>
          </a:p>
        </p:txBody>
      </p:sp>
    </p:spTree>
    <p:extLst>
      <p:ext uri="{BB962C8B-B14F-4D97-AF65-F5344CB8AC3E}">
        <p14:creationId xmlns:p14="http://schemas.microsoft.com/office/powerpoint/2010/main" val="33599856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Nitin\AppData\Local\Microsoft\Windows\Temporary Internet Files\Content.IE5\P09JKSCN\MC90019879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27" y="593766"/>
            <a:ext cx="5614798" cy="61762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ble 19"/>
          <p:cNvGraphicFramePr>
            <a:graphicFrameLocks noGrp="1"/>
          </p:cNvGraphicFramePr>
          <p:nvPr>
            <p:extLst>
              <p:ext uri="{D42A27DB-BD31-4B8C-83A1-F6EECF244321}">
                <p14:modId xmlns:p14="http://schemas.microsoft.com/office/powerpoint/2010/main" val="3939291145"/>
              </p:ext>
            </p:extLst>
          </p:nvPr>
        </p:nvGraphicFramePr>
        <p:xfrm>
          <a:off x="5438236" y="1187532"/>
          <a:ext cx="2684486" cy="1265548"/>
        </p:xfrm>
        <a:graphic>
          <a:graphicData uri="http://schemas.openxmlformats.org/drawingml/2006/table">
            <a:tbl>
              <a:tblPr firstRow="1" bandRow="1">
                <a:effectLst>
                  <a:outerShdw blurRad="50800" dist="50800" dir="5400000" algn="tl" rotWithShape="0">
                    <a:schemeClr val="tx1">
                      <a:alpha val="0"/>
                    </a:schemeClr>
                  </a:outerShdw>
                </a:effectLst>
                <a:tableStyleId>{2D5ABB26-0587-4C30-8999-92F81FD0307C}</a:tableStyleId>
              </a:tblPr>
              <a:tblGrid>
                <a:gridCol w="383498"/>
                <a:gridCol w="383498"/>
                <a:gridCol w="383498"/>
                <a:gridCol w="383498"/>
                <a:gridCol w="383498"/>
                <a:gridCol w="383498"/>
                <a:gridCol w="383498"/>
              </a:tblGrid>
              <a:tr h="316387">
                <a:tc>
                  <a:txBody>
                    <a:bodyPr/>
                    <a:lstStyle/>
                    <a:p>
                      <a:endParaRPr lang="en-US" sz="1100" dirty="0"/>
                    </a:p>
                  </a:txBody>
                  <a:tcPr>
                    <a:solidFill>
                      <a:srgbClr val="CCFF99"/>
                    </a:solidFill>
                  </a:tcPr>
                </a:tc>
                <a:tc>
                  <a:txBody>
                    <a:bodyPr/>
                    <a:lstStyle/>
                    <a:p>
                      <a:r>
                        <a:rPr lang="en-US" sz="1100" dirty="0" smtClean="0"/>
                        <a:t>1</a:t>
                      </a:r>
                      <a:endParaRPr lang="en-US" sz="1100" dirty="0"/>
                    </a:p>
                  </a:txBody>
                  <a:tcPr>
                    <a:solidFill>
                      <a:srgbClr val="CCFF99"/>
                    </a:solidFill>
                  </a:tcPr>
                </a:tc>
                <a:tc>
                  <a:txBody>
                    <a:bodyPr/>
                    <a:lstStyle/>
                    <a:p>
                      <a:r>
                        <a:rPr lang="en-US" sz="1100" dirty="0" smtClean="0"/>
                        <a:t>2</a:t>
                      </a:r>
                      <a:endParaRPr lang="en-US" sz="1100" dirty="0"/>
                    </a:p>
                  </a:txBody>
                  <a:tcPr>
                    <a:solidFill>
                      <a:srgbClr val="CCFF99"/>
                    </a:solidFill>
                  </a:tcPr>
                </a:tc>
                <a:tc>
                  <a:txBody>
                    <a:bodyPr/>
                    <a:lstStyle/>
                    <a:p>
                      <a:r>
                        <a:rPr lang="en-US" sz="1100" dirty="0" smtClean="0"/>
                        <a:t>3</a:t>
                      </a:r>
                      <a:endParaRPr lang="en-US" sz="1100" dirty="0"/>
                    </a:p>
                  </a:txBody>
                  <a:tcPr>
                    <a:solidFill>
                      <a:srgbClr val="CCFF99"/>
                    </a:solidFill>
                  </a:tcPr>
                </a:tc>
                <a:tc>
                  <a:txBody>
                    <a:bodyPr/>
                    <a:lstStyle/>
                    <a:p>
                      <a:r>
                        <a:rPr lang="en-US" sz="1100" dirty="0" smtClean="0"/>
                        <a:t>4</a:t>
                      </a:r>
                      <a:endParaRPr lang="en-US" sz="1100" dirty="0"/>
                    </a:p>
                  </a:txBody>
                  <a:tcPr>
                    <a:solidFill>
                      <a:srgbClr val="CCFF99"/>
                    </a:solidFill>
                  </a:tcPr>
                </a:tc>
                <a:tc>
                  <a:txBody>
                    <a:bodyPr/>
                    <a:lstStyle/>
                    <a:p>
                      <a:r>
                        <a:rPr lang="en-US" sz="1100" dirty="0" smtClean="0"/>
                        <a:t>5</a:t>
                      </a:r>
                      <a:endParaRPr lang="en-US" sz="1100" dirty="0"/>
                    </a:p>
                  </a:txBody>
                  <a:tcPr>
                    <a:solidFill>
                      <a:srgbClr val="CCFF99"/>
                    </a:solidFill>
                  </a:tcPr>
                </a:tc>
                <a:tc>
                  <a:txBody>
                    <a:bodyPr/>
                    <a:lstStyle/>
                    <a:p>
                      <a:r>
                        <a:rPr lang="en-US" sz="1100" dirty="0" smtClean="0"/>
                        <a:t>6</a:t>
                      </a:r>
                      <a:endParaRPr lang="en-US" sz="1100" dirty="0"/>
                    </a:p>
                  </a:txBody>
                  <a:tcPr>
                    <a:solidFill>
                      <a:srgbClr val="CCFF99"/>
                    </a:solidFill>
                  </a:tcPr>
                </a:tc>
              </a:tr>
              <a:tr h="316387">
                <a:tc>
                  <a:txBody>
                    <a:bodyPr/>
                    <a:lstStyle/>
                    <a:p>
                      <a:r>
                        <a:rPr lang="en-US" sz="1100" dirty="0" smtClean="0"/>
                        <a:t>AB</a:t>
                      </a:r>
                      <a:endParaRPr lang="en-US" sz="1100" dirty="0"/>
                    </a:p>
                  </a:txBody>
                  <a:tcPr>
                    <a:solidFill>
                      <a:srgbClr val="CCFF99"/>
                    </a:solidFill>
                  </a:tcPr>
                </a:tc>
                <a:tc>
                  <a:txBody>
                    <a:bodyPr/>
                    <a:lstStyle/>
                    <a:p>
                      <a:r>
                        <a:rPr lang="en-US" sz="1100" dirty="0" smtClean="0"/>
                        <a:t>1</a:t>
                      </a:r>
                      <a:endParaRPr lang="en-US" sz="1100" dirty="0"/>
                    </a:p>
                  </a:txBody>
                  <a:tcPr>
                    <a:solidFill>
                      <a:srgbClr val="CCFF99"/>
                    </a:solidFill>
                  </a:tcPr>
                </a:tc>
                <a:tc>
                  <a:txBody>
                    <a:bodyPr/>
                    <a:lstStyle/>
                    <a:p>
                      <a:r>
                        <a:rPr lang="en-US" sz="1100" dirty="0" smtClean="0"/>
                        <a:t>1</a:t>
                      </a:r>
                      <a:endParaRPr lang="en-US" sz="1100" dirty="0"/>
                    </a:p>
                  </a:txBody>
                  <a:tcPr>
                    <a:solidFill>
                      <a:srgbClr val="CCFF99"/>
                    </a:solidFill>
                  </a:tcPr>
                </a:tc>
                <a:tc>
                  <a:txBody>
                    <a:bodyPr/>
                    <a:lstStyle/>
                    <a:p>
                      <a:r>
                        <a:rPr lang="en-US" sz="1100" dirty="0" smtClean="0">
                          <a:solidFill>
                            <a:schemeClr val="tx1"/>
                          </a:solidFill>
                        </a:rPr>
                        <a:t>2</a:t>
                      </a:r>
                      <a:endParaRPr lang="en-US" sz="1100" dirty="0">
                        <a:solidFill>
                          <a:schemeClr val="tx1"/>
                        </a:solidFill>
                      </a:endParaRPr>
                    </a:p>
                  </a:txBody>
                  <a:tcPr>
                    <a:solidFill>
                      <a:srgbClr val="CCFF99"/>
                    </a:solidFill>
                  </a:tcPr>
                </a:tc>
                <a:tc>
                  <a:txBody>
                    <a:bodyPr/>
                    <a:lstStyle/>
                    <a:p>
                      <a:r>
                        <a:rPr lang="en-US" sz="1100" dirty="0" smtClean="0"/>
                        <a:t>2</a:t>
                      </a:r>
                      <a:endParaRPr lang="en-US" sz="1100" dirty="0"/>
                    </a:p>
                  </a:txBody>
                  <a:tcPr>
                    <a:solidFill>
                      <a:srgbClr val="CCFF99"/>
                    </a:solidFill>
                  </a:tcPr>
                </a:tc>
                <a:tc>
                  <a:txBody>
                    <a:bodyPr/>
                    <a:lstStyle/>
                    <a:p>
                      <a:r>
                        <a:rPr lang="en-US" sz="1100" dirty="0" smtClean="0"/>
                        <a:t>3</a:t>
                      </a:r>
                      <a:endParaRPr lang="en-US" sz="1100" dirty="0"/>
                    </a:p>
                  </a:txBody>
                  <a:tcPr>
                    <a:solidFill>
                      <a:srgbClr val="CCFF99"/>
                    </a:solidFill>
                  </a:tcPr>
                </a:tc>
                <a:tc>
                  <a:txBody>
                    <a:bodyPr/>
                    <a:lstStyle/>
                    <a:p>
                      <a:r>
                        <a:rPr lang="en-US" sz="1100" dirty="0" smtClean="0"/>
                        <a:t>3</a:t>
                      </a:r>
                      <a:endParaRPr lang="en-US" sz="1100" dirty="0"/>
                    </a:p>
                  </a:txBody>
                  <a:tcPr>
                    <a:solidFill>
                      <a:srgbClr val="CCFF99"/>
                    </a:solidFill>
                  </a:tcPr>
                </a:tc>
              </a:tr>
              <a:tr h="316387">
                <a:tc>
                  <a:txBody>
                    <a:bodyPr/>
                    <a:lstStyle/>
                    <a:p>
                      <a:r>
                        <a:rPr lang="en-US" sz="1100" dirty="0" smtClean="0"/>
                        <a:t>AC</a:t>
                      </a:r>
                      <a:endParaRPr lang="en-US" sz="1100" dirty="0"/>
                    </a:p>
                  </a:txBody>
                  <a:tcPr>
                    <a:solidFill>
                      <a:srgbClr val="CCFF99"/>
                    </a:solidFill>
                  </a:tcPr>
                </a:tc>
                <a:tc>
                  <a:txBody>
                    <a:bodyPr/>
                    <a:lstStyle/>
                    <a:p>
                      <a:r>
                        <a:rPr lang="en-US" sz="1100" dirty="0" smtClean="0"/>
                        <a:t>1</a:t>
                      </a:r>
                      <a:endParaRPr lang="en-US" sz="1100" dirty="0"/>
                    </a:p>
                  </a:txBody>
                  <a:tcPr>
                    <a:solidFill>
                      <a:srgbClr val="CCFF99"/>
                    </a:solidFill>
                  </a:tcPr>
                </a:tc>
                <a:tc>
                  <a:txBody>
                    <a:bodyPr/>
                    <a:lstStyle/>
                    <a:p>
                      <a:r>
                        <a:rPr lang="en-US" sz="1100" dirty="0" smtClean="0">
                          <a:solidFill>
                            <a:schemeClr val="tx1"/>
                          </a:solidFill>
                        </a:rPr>
                        <a:t>2</a:t>
                      </a:r>
                      <a:endParaRPr lang="en-US" sz="1100" dirty="0">
                        <a:solidFill>
                          <a:schemeClr val="tx1"/>
                        </a:solidFill>
                      </a:endParaRPr>
                    </a:p>
                  </a:txBody>
                  <a:tcPr>
                    <a:solidFill>
                      <a:srgbClr val="CCFF99"/>
                    </a:solidFill>
                  </a:tcPr>
                </a:tc>
                <a:tc>
                  <a:txBody>
                    <a:bodyPr/>
                    <a:lstStyle/>
                    <a:p>
                      <a:r>
                        <a:rPr lang="en-US" sz="1100" dirty="0" smtClean="0">
                          <a:solidFill>
                            <a:schemeClr val="tx1"/>
                          </a:solidFill>
                        </a:rPr>
                        <a:t>2</a:t>
                      </a:r>
                      <a:endParaRPr lang="en-US" sz="1100" dirty="0">
                        <a:solidFill>
                          <a:schemeClr val="tx1"/>
                        </a:solidFill>
                      </a:endParaRPr>
                    </a:p>
                  </a:txBody>
                  <a:tcPr>
                    <a:solidFill>
                      <a:srgbClr val="CCFF99"/>
                    </a:solidFill>
                  </a:tcPr>
                </a:tc>
                <a:tc>
                  <a:txBody>
                    <a:bodyPr/>
                    <a:lstStyle/>
                    <a:p>
                      <a:r>
                        <a:rPr lang="en-US" sz="1100" dirty="0" smtClean="0"/>
                        <a:t>3</a:t>
                      </a:r>
                      <a:endParaRPr lang="en-US" sz="1100" dirty="0"/>
                    </a:p>
                  </a:txBody>
                  <a:tcPr>
                    <a:solidFill>
                      <a:srgbClr val="CCFF99"/>
                    </a:solidFill>
                  </a:tcPr>
                </a:tc>
                <a:tc>
                  <a:txBody>
                    <a:bodyPr/>
                    <a:lstStyle/>
                    <a:p>
                      <a:r>
                        <a:rPr lang="en-US" sz="1100" dirty="0" smtClean="0"/>
                        <a:t>3</a:t>
                      </a:r>
                      <a:endParaRPr lang="en-US" sz="1100" dirty="0"/>
                    </a:p>
                  </a:txBody>
                  <a:tcPr>
                    <a:solidFill>
                      <a:srgbClr val="CCFF99"/>
                    </a:solidFill>
                  </a:tcPr>
                </a:tc>
                <a:tc>
                  <a:txBody>
                    <a:bodyPr/>
                    <a:lstStyle/>
                    <a:p>
                      <a:r>
                        <a:rPr lang="en-US" sz="1100" dirty="0" smtClean="0"/>
                        <a:t>1</a:t>
                      </a:r>
                      <a:endParaRPr lang="en-US" sz="1100" dirty="0"/>
                    </a:p>
                  </a:txBody>
                  <a:tcPr>
                    <a:solidFill>
                      <a:srgbClr val="CCFF99"/>
                    </a:solidFill>
                  </a:tcPr>
                </a:tc>
              </a:tr>
              <a:tr h="316387">
                <a:tc>
                  <a:txBody>
                    <a:bodyPr/>
                    <a:lstStyle/>
                    <a:p>
                      <a:r>
                        <a:rPr lang="en-US" sz="1100" dirty="0" smtClean="0"/>
                        <a:t>BC</a:t>
                      </a:r>
                      <a:endParaRPr lang="en-US" sz="1100" dirty="0"/>
                    </a:p>
                  </a:txBody>
                  <a:tcPr>
                    <a:solidFill>
                      <a:srgbClr val="CCFF99"/>
                    </a:solidFill>
                  </a:tcPr>
                </a:tc>
                <a:tc>
                  <a:txBody>
                    <a:bodyPr/>
                    <a:lstStyle/>
                    <a:p>
                      <a:r>
                        <a:rPr lang="en-US" sz="1100" dirty="0" smtClean="0"/>
                        <a:t>1</a:t>
                      </a:r>
                      <a:endParaRPr lang="en-US" sz="1100" dirty="0"/>
                    </a:p>
                  </a:txBody>
                  <a:tcPr>
                    <a:solidFill>
                      <a:srgbClr val="CCFF99"/>
                    </a:solidFill>
                  </a:tcPr>
                </a:tc>
                <a:tc>
                  <a:txBody>
                    <a:bodyPr/>
                    <a:lstStyle/>
                    <a:p>
                      <a:r>
                        <a:rPr lang="en-US" sz="1100" dirty="0" smtClean="0"/>
                        <a:t>2</a:t>
                      </a:r>
                      <a:endParaRPr lang="en-US" sz="1100" dirty="0"/>
                    </a:p>
                  </a:txBody>
                  <a:tcPr>
                    <a:solidFill>
                      <a:srgbClr val="CCFF99"/>
                    </a:solidFill>
                  </a:tcPr>
                </a:tc>
                <a:tc>
                  <a:txBody>
                    <a:bodyPr/>
                    <a:lstStyle/>
                    <a:p>
                      <a:r>
                        <a:rPr lang="en-US" sz="1100" dirty="0" smtClean="0"/>
                        <a:t>3</a:t>
                      </a:r>
                      <a:endParaRPr lang="en-US" sz="1100" dirty="0"/>
                    </a:p>
                  </a:txBody>
                  <a:tcPr>
                    <a:solidFill>
                      <a:srgbClr val="CCFF99"/>
                    </a:solidFill>
                  </a:tcPr>
                </a:tc>
                <a:tc>
                  <a:txBody>
                    <a:bodyPr/>
                    <a:lstStyle/>
                    <a:p>
                      <a:r>
                        <a:rPr lang="en-US" sz="1100" dirty="0" smtClean="0">
                          <a:solidFill>
                            <a:schemeClr val="tx1"/>
                          </a:solidFill>
                        </a:rPr>
                        <a:t>1</a:t>
                      </a:r>
                      <a:endParaRPr lang="en-US" sz="1100" dirty="0">
                        <a:solidFill>
                          <a:schemeClr val="tx1"/>
                        </a:solidFill>
                      </a:endParaRPr>
                    </a:p>
                  </a:txBody>
                  <a:tcPr>
                    <a:solidFill>
                      <a:srgbClr val="CCFF99"/>
                    </a:solidFill>
                  </a:tcPr>
                </a:tc>
                <a:tc>
                  <a:txBody>
                    <a:bodyPr/>
                    <a:lstStyle/>
                    <a:p>
                      <a:r>
                        <a:rPr lang="en-US" sz="1100" dirty="0" smtClean="0"/>
                        <a:t>2</a:t>
                      </a:r>
                      <a:endParaRPr lang="en-US" sz="1100" dirty="0"/>
                    </a:p>
                  </a:txBody>
                  <a:tcPr>
                    <a:solidFill>
                      <a:srgbClr val="CCFF99"/>
                    </a:solidFill>
                  </a:tcPr>
                </a:tc>
                <a:tc>
                  <a:txBody>
                    <a:bodyPr/>
                    <a:lstStyle/>
                    <a:p>
                      <a:r>
                        <a:rPr lang="en-US" sz="1100" dirty="0" smtClean="0"/>
                        <a:t>3</a:t>
                      </a:r>
                      <a:endParaRPr lang="en-US" sz="1100" dirty="0"/>
                    </a:p>
                  </a:txBody>
                  <a:tcPr>
                    <a:solidFill>
                      <a:srgbClr val="CCFF99"/>
                    </a:solidFill>
                  </a:tcPr>
                </a:tc>
              </a:tr>
            </a:tbl>
          </a:graphicData>
        </a:graphic>
      </p:graphicFrame>
      <p:cxnSp>
        <p:nvCxnSpPr>
          <p:cNvPr id="17" name="Straight Connector 16"/>
          <p:cNvCxnSpPr/>
          <p:nvPr/>
        </p:nvCxnSpPr>
        <p:spPr bwMode="auto">
          <a:xfrm flipH="1">
            <a:off x="5438236" y="1448789"/>
            <a:ext cx="2671948"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9605606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 Search Space</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dirty="0" smtClean="0"/>
              <a:t>“</a:t>
            </a:r>
            <a:r>
              <a:rPr lang="en-US" dirty="0" smtClean="0">
                <a:solidFill>
                  <a:srgbClr val="FF0000"/>
                </a:solidFill>
              </a:rPr>
              <a:t>Static</a:t>
            </a:r>
            <a:r>
              <a:rPr lang="en-US" dirty="0" smtClean="0"/>
              <a:t>” Protocols</a:t>
            </a:r>
          </a:p>
          <a:p>
            <a:pPr marL="0" indent="0">
              <a:buNone/>
            </a:pPr>
            <a:endParaRPr lang="en-US" dirty="0"/>
          </a:p>
          <a:p>
            <a:r>
              <a:rPr lang="en-US" dirty="0" smtClean="0">
                <a:solidFill>
                  <a:srgbClr val="2E9246"/>
                </a:solidFill>
              </a:rPr>
              <a:t>Node</a:t>
            </a:r>
            <a:r>
              <a:rPr lang="en-US" dirty="0" smtClean="0"/>
              <a:t> transmitting in round R    </a:t>
            </a:r>
            <a:r>
              <a:rPr lang="en-US" dirty="0" smtClean="0">
                <a:solidFill>
                  <a:srgbClr val="C00000"/>
                </a:solidFill>
              </a:rPr>
              <a:t>&amp;</a:t>
            </a:r>
            <a:r>
              <a:rPr lang="en-US" dirty="0" smtClean="0"/>
              <a:t> </a:t>
            </a:r>
            <a:br>
              <a:rPr lang="en-US" dirty="0" smtClean="0"/>
            </a:br>
            <a:r>
              <a:rPr lang="en-US" dirty="0" smtClean="0"/>
              <a:t>its </a:t>
            </a:r>
            <a:r>
              <a:rPr lang="en-US" dirty="0" smtClean="0">
                <a:solidFill>
                  <a:srgbClr val="2E9246"/>
                </a:solidFill>
              </a:rPr>
              <a:t>output function </a:t>
            </a:r>
            <a:r>
              <a:rPr lang="en-US" dirty="0" smtClean="0"/>
              <a:t>in round R</a:t>
            </a:r>
            <a:br>
              <a:rPr lang="en-US" dirty="0" smtClean="0"/>
            </a:br>
            <a:r>
              <a:rPr lang="en-US" dirty="0" smtClean="0"/>
              <a:t>pre-determined</a:t>
            </a:r>
          </a:p>
          <a:p>
            <a:endParaRPr lang="en-US" dirty="0"/>
          </a:p>
          <a:p>
            <a:pPr lvl="1"/>
            <a:r>
              <a:rPr lang="en-US" sz="2400" dirty="0" smtClean="0"/>
              <a:t>Output</a:t>
            </a:r>
            <a:r>
              <a:rPr lang="en-US" sz="2400" dirty="0"/>
              <a:t> </a:t>
            </a:r>
            <a:r>
              <a:rPr lang="en-US" sz="2400" dirty="0" smtClean="0"/>
              <a:t>… function of initial input, and history</a:t>
            </a:r>
            <a:endParaRPr lang="en-US" sz="2400"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33</a:t>
            </a:fld>
            <a:endParaRPr lang="en-US"/>
          </a:p>
        </p:txBody>
      </p:sp>
    </p:spTree>
    <p:extLst>
      <p:ext uri="{BB962C8B-B14F-4D97-AF65-F5344CB8AC3E}">
        <p14:creationId xmlns:p14="http://schemas.microsoft.com/office/powerpoint/2010/main" val="25701202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39700"/>
            <a:ext cx="8407400" cy="1473200"/>
          </a:xfrm>
        </p:spPr>
        <p:txBody>
          <a:bodyPr>
            <a:normAutofit/>
          </a:bodyPr>
          <a:lstStyle/>
          <a:p>
            <a:pPr algn="l"/>
            <a:r>
              <a:rPr lang="en-US" dirty="0" smtClean="0"/>
              <a:t>Static Protocol: </a:t>
            </a:r>
            <a:r>
              <a:rPr lang="en-US" dirty="0" smtClean="0">
                <a:solidFill>
                  <a:srgbClr val="00B050"/>
                </a:solidFill>
              </a:rPr>
              <a:t>Directed Graph Representation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D043341E-0F3F-4B93-83A0-9033F196A361}" type="slidenum">
              <a:rPr lang="en-US" smtClean="0"/>
              <a:pPr/>
              <a:t>34</a:t>
            </a:fld>
            <a:endParaRPr lang="en-US" dirty="0"/>
          </a:p>
        </p:txBody>
      </p:sp>
      <p:sp>
        <p:nvSpPr>
          <p:cNvPr id="5" name="Oval 4"/>
          <p:cNvSpPr/>
          <p:nvPr/>
        </p:nvSpPr>
        <p:spPr>
          <a:xfrm>
            <a:off x="1858670" y="4006235"/>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A</a:t>
            </a:r>
          </a:p>
        </p:txBody>
      </p:sp>
      <p:sp>
        <p:nvSpPr>
          <p:cNvPr id="6" name="Oval 5"/>
          <p:cNvSpPr/>
          <p:nvPr/>
        </p:nvSpPr>
        <p:spPr>
          <a:xfrm>
            <a:off x="4545815" y="1720235"/>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B</a:t>
            </a:r>
          </a:p>
        </p:txBody>
      </p:sp>
      <p:sp>
        <p:nvSpPr>
          <p:cNvPr id="7" name="Oval 6"/>
          <p:cNvSpPr/>
          <p:nvPr/>
        </p:nvSpPr>
        <p:spPr>
          <a:xfrm>
            <a:off x="6222215" y="5016500"/>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C</a:t>
            </a:r>
          </a:p>
        </p:txBody>
      </p:sp>
      <p:cxnSp>
        <p:nvCxnSpPr>
          <p:cNvPr id="11" name="Straight Arrow Connector 10"/>
          <p:cNvCxnSpPr>
            <a:stCxn id="5" idx="7"/>
            <a:endCxn id="6" idx="2"/>
          </p:cNvCxnSpPr>
          <p:nvPr/>
        </p:nvCxnSpPr>
        <p:spPr>
          <a:xfrm rot="5400000" flipH="1" flipV="1">
            <a:off x="2476971" y="2040704"/>
            <a:ext cx="2036580" cy="2101108"/>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7" idx="1"/>
          </p:cNvCxnSpPr>
          <p:nvPr/>
        </p:nvCxnSpPr>
        <p:spPr>
          <a:xfrm rot="16200000" flipH="1">
            <a:off x="4258879" y="3055928"/>
            <a:ext cx="2694113" cy="1433655"/>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6"/>
            <a:endCxn id="6" idx="3"/>
          </p:cNvCxnSpPr>
          <p:nvPr/>
        </p:nvCxnSpPr>
        <p:spPr>
          <a:xfrm flipV="1">
            <a:off x="2545255" y="2322387"/>
            <a:ext cx="2101108" cy="2036581"/>
          </a:xfrm>
          <a:prstGeom prst="straightConnector1">
            <a:avLst/>
          </a:prstGeom>
          <a:ln w="28575">
            <a:solidFill>
              <a:schemeClr val="tx2">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5" idx="5"/>
          </p:cNvCxnSpPr>
          <p:nvPr/>
        </p:nvCxnSpPr>
        <p:spPr>
          <a:xfrm rot="10800000">
            <a:off x="2444707" y="4608387"/>
            <a:ext cx="3777508" cy="760846"/>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59818" y="2678668"/>
            <a:ext cx="749224" cy="461665"/>
          </a:xfrm>
          <a:prstGeom prst="rect">
            <a:avLst/>
          </a:prstGeom>
          <a:noFill/>
        </p:spPr>
        <p:txBody>
          <a:bodyPr wrap="none" rtlCol="0">
            <a:spAutoFit/>
          </a:bodyPr>
          <a:lstStyle/>
          <a:p>
            <a:pPr>
              <a:buNone/>
            </a:pPr>
            <a:r>
              <a:rPr lang="en-US" dirty="0" smtClean="0"/>
              <a:t>1, f</a:t>
            </a:r>
            <a:r>
              <a:rPr lang="en-US" baseline="-25000" dirty="0" smtClean="0"/>
              <a:t>1</a:t>
            </a:r>
            <a:endParaRPr lang="en-US" baseline="-25000" dirty="0"/>
          </a:p>
        </p:txBody>
      </p:sp>
      <p:sp>
        <p:nvSpPr>
          <p:cNvPr id="30" name="TextBox 29"/>
          <p:cNvSpPr txBox="1"/>
          <p:nvPr/>
        </p:nvSpPr>
        <p:spPr>
          <a:xfrm>
            <a:off x="4862524" y="3568700"/>
            <a:ext cx="831377" cy="461665"/>
          </a:xfrm>
          <a:prstGeom prst="rect">
            <a:avLst/>
          </a:prstGeom>
          <a:noFill/>
        </p:spPr>
        <p:txBody>
          <a:bodyPr wrap="none" rtlCol="0">
            <a:spAutoFit/>
          </a:bodyPr>
          <a:lstStyle/>
          <a:p>
            <a:pPr>
              <a:buNone/>
            </a:pPr>
            <a:r>
              <a:rPr lang="en-US" dirty="0" smtClean="0"/>
              <a:t>2, f</a:t>
            </a:r>
            <a:r>
              <a:rPr lang="en-US" baseline="-25000" dirty="0" smtClean="0"/>
              <a:t>2</a:t>
            </a:r>
            <a:endParaRPr lang="en-US" baseline="-25000" dirty="0"/>
          </a:p>
        </p:txBody>
      </p:sp>
      <p:sp>
        <p:nvSpPr>
          <p:cNvPr id="32" name="TextBox 31"/>
          <p:cNvSpPr txBox="1"/>
          <p:nvPr/>
        </p:nvSpPr>
        <p:spPr>
          <a:xfrm>
            <a:off x="3795724" y="4494768"/>
            <a:ext cx="831377" cy="461665"/>
          </a:xfrm>
          <a:prstGeom prst="rect">
            <a:avLst/>
          </a:prstGeom>
          <a:noFill/>
        </p:spPr>
        <p:txBody>
          <a:bodyPr wrap="none" rtlCol="0">
            <a:spAutoFit/>
          </a:bodyPr>
          <a:lstStyle/>
          <a:p>
            <a:pPr>
              <a:buNone/>
            </a:pPr>
            <a:r>
              <a:rPr lang="en-US" dirty="0" smtClean="0"/>
              <a:t>3, f</a:t>
            </a:r>
            <a:r>
              <a:rPr lang="en-US" baseline="-25000" dirty="0" smtClean="0"/>
              <a:t>3</a:t>
            </a:r>
            <a:endParaRPr lang="en-US" baseline="-25000" dirty="0"/>
          </a:p>
        </p:txBody>
      </p:sp>
      <p:sp>
        <p:nvSpPr>
          <p:cNvPr id="33" name="TextBox 32"/>
          <p:cNvSpPr txBox="1"/>
          <p:nvPr/>
        </p:nvSpPr>
        <p:spPr>
          <a:xfrm>
            <a:off x="3230075" y="3580368"/>
            <a:ext cx="831377" cy="461665"/>
          </a:xfrm>
          <a:prstGeom prst="rect">
            <a:avLst/>
          </a:prstGeom>
          <a:noFill/>
        </p:spPr>
        <p:txBody>
          <a:bodyPr wrap="none" rtlCol="0">
            <a:spAutoFit/>
          </a:bodyPr>
          <a:lstStyle/>
          <a:p>
            <a:pPr>
              <a:buNone/>
            </a:pPr>
            <a:r>
              <a:rPr lang="en-US" dirty="0" smtClean="0"/>
              <a:t>5, f</a:t>
            </a:r>
            <a:r>
              <a:rPr lang="en-US" baseline="-25000" dirty="0" smtClean="0"/>
              <a:t>5</a:t>
            </a:r>
            <a:endParaRPr lang="en-US" baseline="-25000" dirty="0"/>
          </a:p>
        </p:txBody>
      </p:sp>
      <p:cxnSp>
        <p:nvCxnSpPr>
          <p:cNvPr id="58" name="Straight Arrow Connector 57"/>
          <p:cNvCxnSpPr>
            <a:stCxn id="7" idx="0"/>
            <a:endCxn id="6" idx="5"/>
          </p:cNvCxnSpPr>
          <p:nvPr/>
        </p:nvCxnSpPr>
        <p:spPr>
          <a:xfrm rot="16200000" flipV="1">
            <a:off x="4501624" y="2952616"/>
            <a:ext cx="2694113" cy="1433656"/>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hape 62"/>
          <p:cNvCxnSpPr>
            <a:stCxn id="7" idx="7"/>
            <a:endCxn id="6" idx="6"/>
          </p:cNvCxnSpPr>
          <p:nvPr/>
        </p:nvCxnSpPr>
        <p:spPr>
          <a:xfrm rot="16200000" flipV="1">
            <a:off x="4496904" y="2808465"/>
            <a:ext cx="3046845" cy="1575852"/>
          </a:xfrm>
          <a:prstGeom prst="curvedConnector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602424" y="3504168"/>
            <a:ext cx="831377" cy="461665"/>
          </a:xfrm>
          <a:prstGeom prst="rect">
            <a:avLst/>
          </a:prstGeom>
          <a:noFill/>
        </p:spPr>
        <p:txBody>
          <a:bodyPr wrap="none" rtlCol="0">
            <a:spAutoFit/>
          </a:bodyPr>
          <a:lstStyle/>
          <a:p>
            <a:pPr>
              <a:buNone/>
            </a:pPr>
            <a:r>
              <a:rPr lang="en-US" dirty="0" smtClean="0"/>
              <a:t>6, f</a:t>
            </a:r>
            <a:r>
              <a:rPr lang="en-US" baseline="-25000" dirty="0" smtClean="0"/>
              <a:t>6</a:t>
            </a:r>
            <a:endParaRPr lang="en-US" baseline="-25000" dirty="0"/>
          </a:p>
        </p:txBody>
      </p:sp>
      <p:sp>
        <p:nvSpPr>
          <p:cNvPr id="69" name="TextBox 68"/>
          <p:cNvSpPr txBox="1"/>
          <p:nvPr/>
        </p:nvSpPr>
        <p:spPr>
          <a:xfrm>
            <a:off x="5516543" y="2882900"/>
            <a:ext cx="838691" cy="461665"/>
          </a:xfrm>
          <a:prstGeom prst="rect">
            <a:avLst/>
          </a:prstGeom>
          <a:noFill/>
        </p:spPr>
        <p:txBody>
          <a:bodyPr wrap="none" rtlCol="0">
            <a:spAutoFit/>
          </a:bodyPr>
          <a:lstStyle/>
          <a:p>
            <a:pPr>
              <a:buNone/>
            </a:pPr>
            <a:r>
              <a:rPr lang="en-US" dirty="0" smtClean="0"/>
              <a:t>4, f</a:t>
            </a:r>
            <a:r>
              <a:rPr lang="en-US" baseline="-25000" dirty="0" smtClean="0"/>
              <a:t>4</a:t>
            </a:r>
            <a:endParaRPr lang="en-US" baseline="-25000" dirty="0"/>
          </a:p>
        </p:txBody>
      </p:sp>
      <p:sp>
        <p:nvSpPr>
          <p:cNvPr id="8" name="TextBox 7"/>
          <p:cNvSpPr txBox="1"/>
          <p:nvPr/>
        </p:nvSpPr>
        <p:spPr>
          <a:xfrm>
            <a:off x="-9366" y="6396335"/>
            <a:ext cx="6804266" cy="461665"/>
          </a:xfrm>
          <a:prstGeom prst="rect">
            <a:avLst/>
          </a:prstGeom>
          <a:noFill/>
        </p:spPr>
        <p:txBody>
          <a:bodyPr wrap="none" rtlCol="0">
            <a:spAutoFit/>
          </a:bodyPr>
          <a:lstStyle/>
          <a:p>
            <a:pPr>
              <a:buNone/>
            </a:pPr>
            <a:r>
              <a:rPr lang="en-US" dirty="0" smtClean="0"/>
              <a:t>Round number R   ,  function f used in round R</a:t>
            </a:r>
            <a:endParaRPr lang="en-US" dirty="0"/>
          </a:p>
        </p:txBody>
      </p:sp>
      <p:sp>
        <p:nvSpPr>
          <p:cNvPr id="3" name="TextBox 2"/>
          <p:cNvSpPr txBox="1"/>
          <p:nvPr/>
        </p:nvSpPr>
        <p:spPr>
          <a:xfrm>
            <a:off x="1731540" y="4608387"/>
            <a:ext cx="365806" cy="461665"/>
          </a:xfrm>
          <a:prstGeom prst="rect">
            <a:avLst/>
          </a:prstGeom>
          <a:noFill/>
        </p:spPr>
        <p:txBody>
          <a:bodyPr wrap="none" rtlCol="0">
            <a:spAutoFit/>
          </a:bodyPr>
          <a:lstStyle/>
          <a:p>
            <a:pPr>
              <a:buNone/>
            </a:pPr>
            <a:r>
              <a:rPr lang="en-US" dirty="0" smtClean="0"/>
              <a:t>x</a:t>
            </a:r>
            <a:endParaRPr lang="en-US" dirty="0"/>
          </a:p>
        </p:txBody>
      </p:sp>
      <p:sp>
        <p:nvSpPr>
          <p:cNvPr id="21" name="TextBox 20"/>
          <p:cNvSpPr txBox="1"/>
          <p:nvPr/>
        </p:nvSpPr>
        <p:spPr>
          <a:xfrm>
            <a:off x="6856921" y="5491132"/>
            <a:ext cx="349776" cy="461665"/>
          </a:xfrm>
          <a:prstGeom prst="rect">
            <a:avLst/>
          </a:prstGeom>
          <a:noFill/>
        </p:spPr>
        <p:txBody>
          <a:bodyPr wrap="none" rtlCol="0">
            <a:spAutoFit/>
          </a:bodyPr>
          <a:lstStyle/>
          <a:p>
            <a:pPr>
              <a:buNone/>
            </a:pPr>
            <a:r>
              <a:rPr lang="en-US" dirty="0"/>
              <a:t>z</a:t>
            </a:r>
          </a:p>
        </p:txBody>
      </p:sp>
      <p:sp>
        <p:nvSpPr>
          <p:cNvPr id="22" name="TextBox 21"/>
          <p:cNvSpPr txBox="1"/>
          <p:nvPr/>
        </p:nvSpPr>
        <p:spPr>
          <a:xfrm>
            <a:off x="4794000" y="1258570"/>
            <a:ext cx="344967" cy="461665"/>
          </a:xfrm>
          <a:prstGeom prst="rect">
            <a:avLst/>
          </a:prstGeom>
          <a:noFill/>
        </p:spPr>
        <p:txBody>
          <a:bodyPr wrap="none" rtlCol="0">
            <a:spAutoFit/>
          </a:bodyPr>
          <a:lstStyle/>
          <a:p>
            <a:pPr>
              <a:buNone/>
            </a:pPr>
            <a:r>
              <a:rPr lang="en-US" dirty="0"/>
              <a:t>y</a:t>
            </a:r>
          </a:p>
        </p:txBody>
      </p:sp>
    </p:spTree>
    <p:custDataLst>
      <p:tags r:id="rId1"/>
    </p:custDataLst>
    <p:extLst>
      <p:ext uri="{BB962C8B-B14F-4D97-AF65-F5344CB8AC3E}">
        <p14:creationId xmlns:p14="http://schemas.microsoft.com/office/powerpoint/2010/main" val="269636132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39700"/>
            <a:ext cx="8407400" cy="1473200"/>
          </a:xfrm>
        </p:spPr>
        <p:txBody>
          <a:bodyPr>
            <a:normAutofit/>
          </a:bodyPr>
          <a:lstStyle/>
          <a:p>
            <a:pPr algn="l"/>
            <a:r>
              <a:rPr lang="en-US" dirty="0" smtClean="0"/>
              <a:t>Static Protocol: </a:t>
            </a:r>
            <a:r>
              <a:rPr lang="en-US" dirty="0" smtClean="0">
                <a:solidFill>
                  <a:srgbClr val="00B050"/>
                </a:solidFill>
              </a:rPr>
              <a:t>Directed Graph Representation</a:t>
            </a:r>
            <a:endParaRPr lang="en-US" dirty="0">
              <a:solidFill>
                <a:srgbClr val="00B050"/>
              </a:solidFill>
            </a:endParaRPr>
          </a:p>
        </p:txBody>
      </p:sp>
      <p:sp>
        <p:nvSpPr>
          <p:cNvPr id="4" name="Slide Number Placeholder 3"/>
          <p:cNvSpPr>
            <a:spLocks noGrp="1"/>
          </p:cNvSpPr>
          <p:nvPr>
            <p:ph type="sldNum" sz="quarter" idx="12"/>
          </p:nvPr>
        </p:nvSpPr>
        <p:spPr/>
        <p:txBody>
          <a:bodyPr/>
          <a:lstStyle/>
          <a:p>
            <a:fld id="{D043341E-0F3F-4B93-83A0-9033F196A361}" type="slidenum">
              <a:rPr lang="en-US" smtClean="0"/>
              <a:pPr/>
              <a:t>35</a:t>
            </a:fld>
            <a:endParaRPr lang="en-US" dirty="0"/>
          </a:p>
        </p:txBody>
      </p:sp>
      <p:sp>
        <p:nvSpPr>
          <p:cNvPr id="5" name="Oval 4"/>
          <p:cNvSpPr/>
          <p:nvPr/>
        </p:nvSpPr>
        <p:spPr>
          <a:xfrm>
            <a:off x="1858670" y="4006235"/>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A</a:t>
            </a:r>
          </a:p>
        </p:txBody>
      </p:sp>
      <p:sp>
        <p:nvSpPr>
          <p:cNvPr id="6" name="Oval 5"/>
          <p:cNvSpPr/>
          <p:nvPr/>
        </p:nvSpPr>
        <p:spPr>
          <a:xfrm>
            <a:off x="4545815" y="1720235"/>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B</a:t>
            </a:r>
          </a:p>
        </p:txBody>
      </p:sp>
      <p:sp>
        <p:nvSpPr>
          <p:cNvPr id="7" name="Oval 6"/>
          <p:cNvSpPr/>
          <p:nvPr/>
        </p:nvSpPr>
        <p:spPr>
          <a:xfrm>
            <a:off x="6222215" y="5016500"/>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C</a:t>
            </a:r>
          </a:p>
        </p:txBody>
      </p:sp>
      <p:cxnSp>
        <p:nvCxnSpPr>
          <p:cNvPr id="11" name="Straight Arrow Connector 10"/>
          <p:cNvCxnSpPr>
            <a:stCxn id="5" idx="7"/>
            <a:endCxn id="6" idx="2"/>
          </p:cNvCxnSpPr>
          <p:nvPr/>
        </p:nvCxnSpPr>
        <p:spPr>
          <a:xfrm rot="5400000" flipH="1" flipV="1">
            <a:off x="2476971" y="2040704"/>
            <a:ext cx="2036580" cy="2101108"/>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7" idx="1"/>
          </p:cNvCxnSpPr>
          <p:nvPr/>
        </p:nvCxnSpPr>
        <p:spPr>
          <a:xfrm rot="16200000" flipH="1">
            <a:off x="4258879" y="3055928"/>
            <a:ext cx="2694113" cy="1433655"/>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6"/>
            <a:endCxn id="6" idx="3"/>
          </p:cNvCxnSpPr>
          <p:nvPr/>
        </p:nvCxnSpPr>
        <p:spPr>
          <a:xfrm flipV="1">
            <a:off x="2545255" y="2322387"/>
            <a:ext cx="2101108" cy="2036581"/>
          </a:xfrm>
          <a:prstGeom prst="straightConnector1">
            <a:avLst/>
          </a:prstGeom>
          <a:ln w="28575">
            <a:solidFill>
              <a:schemeClr val="tx2">
                <a:lumMod val="7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5" idx="5"/>
          </p:cNvCxnSpPr>
          <p:nvPr/>
        </p:nvCxnSpPr>
        <p:spPr>
          <a:xfrm rot="10800000">
            <a:off x="2444707" y="4608387"/>
            <a:ext cx="3777508" cy="760846"/>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59818" y="2678668"/>
            <a:ext cx="749224" cy="461665"/>
          </a:xfrm>
          <a:prstGeom prst="rect">
            <a:avLst/>
          </a:prstGeom>
          <a:noFill/>
        </p:spPr>
        <p:txBody>
          <a:bodyPr wrap="none" rtlCol="0">
            <a:spAutoFit/>
          </a:bodyPr>
          <a:lstStyle/>
          <a:p>
            <a:pPr>
              <a:buNone/>
            </a:pPr>
            <a:r>
              <a:rPr lang="en-US" dirty="0" smtClean="0"/>
              <a:t>1, f</a:t>
            </a:r>
            <a:r>
              <a:rPr lang="en-US" baseline="-25000" dirty="0" smtClean="0"/>
              <a:t>1</a:t>
            </a:r>
            <a:endParaRPr lang="en-US" baseline="-25000" dirty="0"/>
          </a:p>
        </p:txBody>
      </p:sp>
      <p:sp>
        <p:nvSpPr>
          <p:cNvPr id="30" name="TextBox 29"/>
          <p:cNvSpPr txBox="1"/>
          <p:nvPr/>
        </p:nvSpPr>
        <p:spPr>
          <a:xfrm>
            <a:off x="4862524" y="3568700"/>
            <a:ext cx="831377" cy="461665"/>
          </a:xfrm>
          <a:prstGeom prst="rect">
            <a:avLst/>
          </a:prstGeom>
          <a:noFill/>
        </p:spPr>
        <p:txBody>
          <a:bodyPr wrap="none" rtlCol="0">
            <a:spAutoFit/>
          </a:bodyPr>
          <a:lstStyle/>
          <a:p>
            <a:pPr>
              <a:buNone/>
            </a:pPr>
            <a:r>
              <a:rPr lang="en-US" dirty="0" smtClean="0"/>
              <a:t>2, f</a:t>
            </a:r>
            <a:r>
              <a:rPr lang="en-US" baseline="-25000" dirty="0" smtClean="0"/>
              <a:t>2</a:t>
            </a:r>
            <a:endParaRPr lang="en-US" baseline="-25000" dirty="0"/>
          </a:p>
        </p:txBody>
      </p:sp>
      <p:sp>
        <p:nvSpPr>
          <p:cNvPr id="32" name="TextBox 31"/>
          <p:cNvSpPr txBox="1"/>
          <p:nvPr/>
        </p:nvSpPr>
        <p:spPr>
          <a:xfrm>
            <a:off x="3795724" y="4494768"/>
            <a:ext cx="831377" cy="461665"/>
          </a:xfrm>
          <a:prstGeom prst="rect">
            <a:avLst/>
          </a:prstGeom>
          <a:noFill/>
        </p:spPr>
        <p:txBody>
          <a:bodyPr wrap="none" rtlCol="0">
            <a:spAutoFit/>
          </a:bodyPr>
          <a:lstStyle/>
          <a:p>
            <a:pPr>
              <a:buNone/>
            </a:pPr>
            <a:r>
              <a:rPr lang="en-US" dirty="0" smtClean="0"/>
              <a:t>3, f</a:t>
            </a:r>
            <a:r>
              <a:rPr lang="en-US" baseline="-25000" dirty="0" smtClean="0"/>
              <a:t>3</a:t>
            </a:r>
            <a:endParaRPr lang="en-US" baseline="-25000" dirty="0"/>
          </a:p>
        </p:txBody>
      </p:sp>
      <p:sp>
        <p:nvSpPr>
          <p:cNvPr id="33" name="TextBox 32"/>
          <p:cNvSpPr txBox="1"/>
          <p:nvPr/>
        </p:nvSpPr>
        <p:spPr>
          <a:xfrm>
            <a:off x="3230075" y="3580368"/>
            <a:ext cx="831377" cy="461665"/>
          </a:xfrm>
          <a:prstGeom prst="rect">
            <a:avLst/>
          </a:prstGeom>
          <a:noFill/>
        </p:spPr>
        <p:txBody>
          <a:bodyPr wrap="none" rtlCol="0">
            <a:spAutoFit/>
          </a:bodyPr>
          <a:lstStyle/>
          <a:p>
            <a:pPr>
              <a:buNone/>
            </a:pPr>
            <a:r>
              <a:rPr lang="en-US" dirty="0" smtClean="0"/>
              <a:t>5, f</a:t>
            </a:r>
            <a:r>
              <a:rPr lang="en-US" baseline="-25000" dirty="0" smtClean="0"/>
              <a:t>5</a:t>
            </a:r>
            <a:endParaRPr lang="en-US" baseline="-25000" dirty="0"/>
          </a:p>
        </p:txBody>
      </p:sp>
      <p:cxnSp>
        <p:nvCxnSpPr>
          <p:cNvPr id="58" name="Straight Arrow Connector 57"/>
          <p:cNvCxnSpPr>
            <a:stCxn id="7" idx="0"/>
            <a:endCxn id="6" idx="5"/>
          </p:cNvCxnSpPr>
          <p:nvPr/>
        </p:nvCxnSpPr>
        <p:spPr>
          <a:xfrm rot="16200000" flipV="1">
            <a:off x="4501624" y="2952616"/>
            <a:ext cx="2694113" cy="1433656"/>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hape 62"/>
          <p:cNvCxnSpPr>
            <a:stCxn id="7" idx="7"/>
            <a:endCxn id="6" idx="6"/>
          </p:cNvCxnSpPr>
          <p:nvPr/>
        </p:nvCxnSpPr>
        <p:spPr>
          <a:xfrm rot="16200000" flipV="1">
            <a:off x="4496904" y="2808465"/>
            <a:ext cx="3046845" cy="1575852"/>
          </a:xfrm>
          <a:prstGeom prst="curvedConnector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602424" y="3504168"/>
            <a:ext cx="831377" cy="461665"/>
          </a:xfrm>
          <a:prstGeom prst="rect">
            <a:avLst/>
          </a:prstGeom>
          <a:noFill/>
        </p:spPr>
        <p:txBody>
          <a:bodyPr wrap="none" rtlCol="0">
            <a:spAutoFit/>
          </a:bodyPr>
          <a:lstStyle/>
          <a:p>
            <a:pPr>
              <a:buNone/>
            </a:pPr>
            <a:r>
              <a:rPr lang="en-US" dirty="0" smtClean="0"/>
              <a:t>6, f</a:t>
            </a:r>
            <a:r>
              <a:rPr lang="en-US" baseline="-25000" dirty="0" smtClean="0"/>
              <a:t>6</a:t>
            </a:r>
            <a:endParaRPr lang="en-US" baseline="-25000" dirty="0"/>
          </a:p>
        </p:txBody>
      </p:sp>
      <p:sp>
        <p:nvSpPr>
          <p:cNvPr id="69" name="TextBox 68"/>
          <p:cNvSpPr txBox="1"/>
          <p:nvPr/>
        </p:nvSpPr>
        <p:spPr>
          <a:xfrm>
            <a:off x="5516543" y="2882900"/>
            <a:ext cx="838691" cy="461665"/>
          </a:xfrm>
          <a:prstGeom prst="rect">
            <a:avLst/>
          </a:prstGeom>
          <a:noFill/>
        </p:spPr>
        <p:txBody>
          <a:bodyPr wrap="none" rtlCol="0">
            <a:spAutoFit/>
          </a:bodyPr>
          <a:lstStyle/>
          <a:p>
            <a:pPr>
              <a:buNone/>
            </a:pPr>
            <a:r>
              <a:rPr lang="en-US" dirty="0" smtClean="0"/>
              <a:t>4, f</a:t>
            </a:r>
            <a:r>
              <a:rPr lang="en-US" baseline="-25000" dirty="0" smtClean="0"/>
              <a:t>4</a:t>
            </a:r>
            <a:endParaRPr lang="en-US" baseline="-25000" dirty="0"/>
          </a:p>
        </p:txBody>
      </p:sp>
      <p:sp>
        <p:nvSpPr>
          <p:cNvPr id="8" name="TextBox 7"/>
          <p:cNvSpPr txBox="1"/>
          <p:nvPr/>
        </p:nvSpPr>
        <p:spPr>
          <a:xfrm>
            <a:off x="-9366" y="6396335"/>
            <a:ext cx="6804266" cy="461665"/>
          </a:xfrm>
          <a:prstGeom prst="rect">
            <a:avLst/>
          </a:prstGeom>
          <a:noFill/>
        </p:spPr>
        <p:txBody>
          <a:bodyPr wrap="none" rtlCol="0">
            <a:spAutoFit/>
          </a:bodyPr>
          <a:lstStyle/>
          <a:p>
            <a:pPr>
              <a:buNone/>
            </a:pPr>
            <a:r>
              <a:rPr lang="en-US" dirty="0" smtClean="0"/>
              <a:t>Round number R   ,  function f used in round R</a:t>
            </a:r>
            <a:endParaRPr lang="en-US" dirty="0"/>
          </a:p>
        </p:txBody>
      </p:sp>
      <p:sp>
        <p:nvSpPr>
          <p:cNvPr id="20" name="TextBox 19"/>
          <p:cNvSpPr txBox="1"/>
          <p:nvPr/>
        </p:nvSpPr>
        <p:spPr>
          <a:xfrm>
            <a:off x="1731540" y="4608387"/>
            <a:ext cx="365806" cy="461665"/>
          </a:xfrm>
          <a:prstGeom prst="rect">
            <a:avLst/>
          </a:prstGeom>
          <a:noFill/>
        </p:spPr>
        <p:txBody>
          <a:bodyPr wrap="none" rtlCol="0">
            <a:spAutoFit/>
          </a:bodyPr>
          <a:lstStyle/>
          <a:p>
            <a:pPr>
              <a:buNone/>
            </a:pPr>
            <a:r>
              <a:rPr lang="en-US" dirty="0" smtClean="0"/>
              <a:t>x</a:t>
            </a:r>
            <a:endParaRPr lang="en-US" dirty="0"/>
          </a:p>
        </p:txBody>
      </p:sp>
      <p:sp>
        <p:nvSpPr>
          <p:cNvPr id="21" name="TextBox 20"/>
          <p:cNvSpPr txBox="1"/>
          <p:nvPr/>
        </p:nvSpPr>
        <p:spPr>
          <a:xfrm>
            <a:off x="6856921" y="5491132"/>
            <a:ext cx="349776" cy="461665"/>
          </a:xfrm>
          <a:prstGeom prst="rect">
            <a:avLst/>
          </a:prstGeom>
          <a:noFill/>
        </p:spPr>
        <p:txBody>
          <a:bodyPr wrap="none" rtlCol="0">
            <a:spAutoFit/>
          </a:bodyPr>
          <a:lstStyle/>
          <a:p>
            <a:pPr>
              <a:buNone/>
            </a:pPr>
            <a:r>
              <a:rPr lang="en-US" dirty="0"/>
              <a:t>z</a:t>
            </a:r>
          </a:p>
        </p:txBody>
      </p:sp>
      <p:sp>
        <p:nvSpPr>
          <p:cNvPr id="22" name="TextBox 21"/>
          <p:cNvSpPr txBox="1"/>
          <p:nvPr/>
        </p:nvSpPr>
        <p:spPr>
          <a:xfrm>
            <a:off x="4794000" y="1258570"/>
            <a:ext cx="344967" cy="461665"/>
          </a:xfrm>
          <a:prstGeom prst="rect">
            <a:avLst/>
          </a:prstGeom>
          <a:noFill/>
        </p:spPr>
        <p:txBody>
          <a:bodyPr wrap="none" rtlCol="0">
            <a:spAutoFit/>
          </a:bodyPr>
          <a:lstStyle/>
          <a:p>
            <a:pPr>
              <a:buNone/>
            </a:pPr>
            <a:r>
              <a:rPr lang="en-US" dirty="0"/>
              <a:t>y</a:t>
            </a:r>
          </a:p>
        </p:txBody>
      </p:sp>
    </p:spTree>
    <p:custDataLst>
      <p:tags r:id="rId1"/>
    </p:custDataLst>
    <p:extLst>
      <p:ext uri="{BB962C8B-B14F-4D97-AF65-F5344CB8AC3E}">
        <p14:creationId xmlns:p14="http://schemas.microsoft.com/office/powerpoint/2010/main" val="32130542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2" grpId="0"/>
      <p:bldP spid="33" grpId="0"/>
      <p:bldP spid="68" grpId="0"/>
      <p:bldP spid="6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39700"/>
            <a:ext cx="8407400" cy="1473200"/>
          </a:xfrm>
        </p:spPr>
        <p:txBody>
          <a:bodyPr>
            <a:normAutofit/>
          </a:bodyPr>
          <a:lstStyle/>
          <a:p>
            <a:r>
              <a:rPr lang="en-US" dirty="0" smtClean="0"/>
              <a:t>Equivalent Protocol: </a:t>
            </a:r>
            <a:r>
              <a:rPr lang="en-US" dirty="0" smtClean="0">
                <a:solidFill>
                  <a:srgbClr val="2E9246"/>
                </a:solidFill>
              </a:rPr>
              <a:t>Directed </a:t>
            </a:r>
            <a:r>
              <a:rPr lang="en-US" dirty="0" smtClean="0">
                <a:solidFill>
                  <a:srgbClr val="FF0000"/>
                </a:solidFill>
              </a:rPr>
              <a:t>Acyclic</a:t>
            </a:r>
            <a:r>
              <a:rPr lang="en-US" dirty="0" smtClean="0"/>
              <a:t> </a:t>
            </a:r>
            <a:r>
              <a:rPr lang="en-US" dirty="0" smtClean="0">
                <a:solidFill>
                  <a:srgbClr val="2E9246"/>
                </a:solidFill>
              </a:rPr>
              <a:t>Graph</a:t>
            </a:r>
            <a:endParaRPr lang="en-US" dirty="0">
              <a:solidFill>
                <a:srgbClr val="2E9246"/>
              </a:solidFill>
            </a:endParaRPr>
          </a:p>
        </p:txBody>
      </p:sp>
      <p:sp>
        <p:nvSpPr>
          <p:cNvPr id="4" name="Slide Number Placeholder 3"/>
          <p:cNvSpPr>
            <a:spLocks noGrp="1"/>
          </p:cNvSpPr>
          <p:nvPr>
            <p:ph type="sldNum" sz="quarter" idx="12"/>
          </p:nvPr>
        </p:nvSpPr>
        <p:spPr/>
        <p:txBody>
          <a:bodyPr/>
          <a:lstStyle/>
          <a:p>
            <a:fld id="{D043341E-0F3F-4B93-83A0-9033F196A361}" type="slidenum">
              <a:rPr lang="en-US" smtClean="0"/>
              <a:pPr/>
              <a:t>36</a:t>
            </a:fld>
            <a:endParaRPr lang="en-US" dirty="0"/>
          </a:p>
        </p:txBody>
      </p:sp>
      <p:sp>
        <p:nvSpPr>
          <p:cNvPr id="5" name="Oval 4"/>
          <p:cNvSpPr/>
          <p:nvPr/>
        </p:nvSpPr>
        <p:spPr>
          <a:xfrm>
            <a:off x="1858670" y="4006235"/>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A</a:t>
            </a:r>
          </a:p>
        </p:txBody>
      </p:sp>
      <p:sp>
        <p:nvSpPr>
          <p:cNvPr id="6" name="Oval 5"/>
          <p:cNvSpPr/>
          <p:nvPr/>
        </p:nvSpPr>
        <p:spPr>
          <a:xfrm>
            <a:off x="4545815" y="1720235"/>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B</a:t>
            </a:r>
          </a:p>
        </p:txBody>
      </p:sp>
      <p:sp>
        <p:nvSpPr>
          <p:cNvPr id="7" name="Oval 6"/>
          <p:cNvSpPr/>
          <p:nvPr/>
        </p:nvSpPr>
        <p:spPr>
          <a:xfrm>
            <a:off x="6222215" y="5016500"/>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C</a:t>
            </a:r>
          </a:p>
        </p:txBody>
      </p:sp>
      <p:cxnSp>
        <p:nvCxnSpPr>
          <p:cNvPr id="11" name="Straight Arrow Connector 10"/>
          <p:cNvCxnSpPr>
            <a:stCxn id="5" idx="7"/>
            <a:endCxn id="6" idx="2"/>
          </p:cNvCxnSpPr>
          <p:nvPr/>
        </p:nvCxnSpPr>
        <p:spPr>
          <a:xfrm rot="5400000" flipH="1" flipV="1">
            <a:off x="2476971" y="2040704"/>
            <a:ext cx="2036580" cy="2101108"/>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7" idx="1"/>
          </p:cNvCxnSpPr>
          <p:nvPr/>
        </p:nvCxnSpPr>
        <p:spPr>
          <a:xfrm rot="16200000" flipH="1">
            <a:off x="4258879" y="3055928"/>
            <a:ext cx="2694113" cy="1433655"/>
          </a:xfrm>
          <a:prstGeom prst="straightConnector1">
            <a:avLst/>
          </a:prstGeom>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6"/>
            <a:endCxn id="6" idx="3"/>
          </p:cNvCxnSpPr>
          <p:nvPr/>
        </p:nvCxnSpPr>
        <p:spPr>
          <a:xfrm flipV="1">
            <a:off x="2545255" y="2322387"/>
            <a:ext cx="2101108" cy="203658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5" idx="5"/>
          </p:cNvCxnSpPr>
          <p:nvPr/>
        </p:nvCxnSpPr>
        <p:spPr>
          <a:xfrm rot="10800000">
            <a:off x="2444707" y="4608387"/>
            <a:ext cx="3777508" cy="760846"/>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59818" y="2678668"/>
            <a:ext cx="749224" cy="461665"/>
          </a:xfrm>
          <a:prstGeom prst="rect">
            <a:avLst/>
          </a:prstGeom>
          <a:noFill/>
        </p:spPr>
        <p:txBody>
          <a:bodyPr wrap="none" rtlCol="0">
            <a:spAutoFit/>
          </a:bodyPr>
          <a:lstStyle/>
          <a:p>
            <a:pPr>
              <a:buNone/>
            </a:pPr>
            <a:r>
              <a:rPr lang="en-US" dirty="0" smtClean="0"/>
              <a:t>1, f</a:t>
            </a:r>
            <a:r>
              <a:rPr lang="en-US" baseline="-25000" dirty="0" smtClean="0"/>
              <a:t>1</a:t>
            </a:r>
            <a:endParaRPr lang="en-US" baseline="-25000" dirty="0"/>
          </a:p>
        </p:txBody>
      </p:sp>
      <p:sp>
        <p:nvSpPr>
          <p:cNvPr id="30" name="TextBox 29"/>
          <p:cNvSpPr txBox="1"/>
          <p:nvPr/>
        </p:nvSpPr>
        <p:spPr>
          <a:xfrm>
            <a:off x="4862524" y="3568700"/>
            <a:ext cx="831377" cy="461665"/>
          </a:xfrm>
          <a:prstGeom prst="rect">
            <a:avLst/>
          </a:prstGeom>
          <a:noFill/>
        </p:spPr>
        <p:txBody>
          <a:bodyPr wrap="none" rtlCol="0">
            <a:spAutoFit/>
          </a:bodyPr>
          <a:lstStyle/>
          <a:p>
            <a:pPr>
              <a:buNone/>
            </a:pPr>
            <a:r>
              <a:rPr lang="en-US" dirty="0" smtClean="0"/>
              <a:t>2, f</a:t>
            </a:r>
            <a:r>
              <a:rPr lang="en-US" baseline="-25000" dirty="0" smtClean="0"/>
              <a:t>2</a:t>
            </a:r>
            <a:endParaRPr lang="en-US" baseline="-25000" dirty="0"/>
          </a:p>
        </p:txBody>
      </p:sp>
      <p:sp>
        <p:nvSpPr>
          <p:cNvPr id="32" name="TextBox 31"/>
          <p:cNvSpPr txBox="1"/>
          <p:nvPr/>
        </p:nvSpPr>
        <p:spPr>
          <a:xfrm>
            <a:off x="3795724" y="4494768"/>
            <a:ext cx="831377" cy="461665"/>
          </a:xfrm>
          <a:prstGeom prst="rect">
            <a:avLst/>
          </a:prstGeom>
          <a:noFill/>
        </p:spPr>
        <p:txBody>
          <a:bodyPr wrap="none" rtlCol="0">
            <a:spAutoFit/>
          </a:bodyPr>
          <a:lstStyle/>
          <a:p>
            <a:pPr>
              <a:buNone/>
            </a:pPr>
            <a:r>
              <a:rPr lang="en-US" dirty="0" smtClean="0"/>
              <a:t>3, f</a:t>
            </a:r>
            <a:r>
              <a:rPr lang="en-US" baseline="-25000" dirty="0" smtClean="0"/>
              <a:t>3</a:t>
            </a:r>
            <a:endParaRPr lang="en-US" baseline="-25000" dirty="0"/>
          </a:p>
        </p:txBody>
      </p:sp>
      <p:sp>
        <p:nvSpPr>
          <p:cNvPr id="33" name="TextBox 32"/>
          <p:cNvSpPr txBox="1"/>
          <p:nvPr/>
        </p:nvSpPr>
        <p:spPr>
          <a:xfrm>
            <a:off x="3230075" y="3580368"/>
            <a:ext cx="831377" cy="461665"/>
          </a:xfrm>
          <a:prstGeom prst="rect">
            <a:avLst/>
          </a:prstGeom>
          <a:noFill/>
        </p:spPr>
        <p:txBody>
          <a:bodyPr wrap="none" rtlCol="0">
            <a:spAutoFit/>
          </a:bodyPr>
          <a:lstStyle/>
          <a:p>
            <a:pPr>
              <a:buNone/>
            </a:pPr>
            <a:r>
              <a:rPr lang="en-US" dirty="0" smtClean="0"/>
              <a:t>5, f</a:t>
            </a:r>
            <a:r>
              <a:rPr lang="en-US" baseline="-25000" dirty="0" smtClean="0"/>
              <a:t>5</a:t>
            </a:r>
            <a:endParaRPr lang="en-US" baseline="-25000" dirty="0"/>
          </a:p>
        </p:txBody>
      </p:sp>
      <p:cxnSp>
        <p:nvCxnSpPr>
          <p:cNvPr id="58" name="Straight Arrow Connector 57"/>
          <p:cNvCxnSpPr>
            <a:stCxn id="7" idx="0"/>
            <a:endCxn id="6" idx="5"/>
          </p:cNvCxnSpPr>
          <p:nvPr/>
        </p:nvCxnSpPr>
        <p:spPr>
          <a:xfrm rot="16200000" flipV="1">
            <a:off x="4501624" y="2952616"/>
            <a:ext cx="2694113" cy="1433656"/>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hape 62"/>
          <p:cNvCxnSpPr>
            <a:stCxn id="7" idx="7"/>
            <a:endCxn id="6" idx="6"/>
          </p:cNvCxnSpPr>
          <p:nvPr/>
        </p:nvCxnSpPr>
        <p:spPr>
          <a:xfrm rot="16200000" flipV="1">
            <a:off x="4496904" y="2808465"/>
            <a:ext cx="3046845" cy="1575852"/>
          </a:xfrm>
          <a:prstGeom prst="curvedConnector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602424" y="3504168"/>
            <a:ext cx="831377" cy="461665"/>
          </a:xfrm>
          <a:prstGeom prst="rect">
            <a:avLst/>
          </a:prstGeom>
          <a:noFill/>
        </p:spPr>
        <p:txBody>
          <a:bodyPr wrap="none" rtlCol="0">
            <a:spAutoFit/>
          </a:bodyPr>
          <a:lstStyle/>
          <a:p>
            <a:pPr>
              <a:buNone/>
            </a:pPr>
            <a:r>
              <a:rPr lang="en-US" dirty="0" smtClean="0"/>
              <a:t>6, f</a:t>
            </a:r>
            <a:r>
              <a:rPr lang="en-US" baseline="-25000" dirty="0" smtClean="0"/>
              <a:t>6</a:t>
            </a:r>
            <a:endParaRPr lang="en-US" baseline="-25000" dirty="0"/>
          </a:p>
        </p:txBody>
      </p:sp>
      <p:sp>
        <p:nvSpPr>
          <p:cNvPr id="69" name="TextBox 68"/>
          <p:cNvSpPr txBox="1"/>
          <p:nvPr/>
        </p:nvSpPr>
        <p:spPr>
          <a:xfrm>
            <a:off x="5516543" y="2882900"/>
            <a:ext cx="838691" cy="461665"/>
          </a:xfrm>
          <a:prstGeom prst="rect">
            <a:avLst/>
          </a:prstGeom>
          <a:noFill/>
        </p:spPr>
        <p:txBody>
          <a:bodyPr wrap="none" rtlCol="0">
            <a:spAutoFit/>
          </a:bodyPr>
          <a:lstStyle/>
          <a:p>
            <a:pPr>
              <a:buNone/>
            </a:pPr>
            <a:r>
              <a:rPr lang="en-US" dirty="0" smtClean="0"/>
              <a:t>4, f</a:t>
            </a:r>
            <a:r>
              <a:rPr lang="en-US" baseline="-25000" dirty="0" smtClean="0"/>
              <a:t>4</a:t>
            </a:r>
            <a:endParaRPr lang="en-US" baseline="-25000" dirty="0"/>
          </a:p>
        </p:txBody>
      </p:sp>
      <p:sp>
        <p:nvSpPr>
          <p:cNvPr id="8" name="TextBox 7"/>
          <p:cNvSpPr txBox="1"/>
          <p:nvPr/>
        </p:nvSpPr>
        <p:spPr>
          <a:xfrm>
            <a:off x="-9366" y="6396335"/>
            <a:ext cx="6804266" cy="461665"/>
          </a:xfrm>
          <a:prstGeom prst="rect">
            <a:avLst/>
          </a:prstGeom>
          <a:noFill/>
        </p:spPr>
        <p:txBody>
          <a:bodyPr wrap="none" rtlCol="0">
            <a:spAutoFit/>
          </a:bodyPr>
          <a:lstStyle/>
          <a:p>
            <a:pPr>
              <a:buNone/>
            </a:pPr>
            <a:r>
              <a:rPr lang="en-US" dirty="0" smtClean="0"/>
              <a:t>Round number R   ,  function f used in round R</a:t>
            </a:r>
            <a:endParaRPr lang="en-US" dirty="0"/>
          </a:p>
        </p:txBody>
      </p:sp>
      <p:sp>
        <p:nvSpPr>
          <p:cNvPr id="20" name="TextBox 19"/>
          <p:cNvSpPr txBox="1"/>
          <p:nvPr/>
        </p:nvSpPr>
        <p:spPr>
          <a:xfrm>
            <a:off x="1731540" y="4608387"/>
            <a:ext cx="365806" cy="461665"/>
          </a:xfrm>
          <a:prstGeom prst="rect">
            <a:avLst/>
          </a:prstGeom>
          <a:noFill/>
        </p:spPr>
        <p:txBody>
          <a:bodyPr wrap="none" rtlCol="0">
            <a:spAutoFit/>
          </a:bodyPr>
          <a:lstStyle/>
          <a:p>
            <a:pPr>
              <a:buNone/>
            </a:pPr>
            <a:r>
              <a:rPr lang="en-US" dirty="0" smtClean="0"/>
              <a:t>x</a:t>
            </a:r>
            <a:endParaRPr lang="en-US" dirty="0"/>
          </a:p>
        </p:txBody>
      </p:sp>
      <p:sp>
        <p:nvSpPr>
          <p:cNvPr id="21" name="TextBox 20"/>
          <p:cNvSpPr txBox="1"/>
          <p:nvPr/>
        </p:nvSpPr>
        <p:spPr>
          <a:xfrm>
            <a:off x="6856921" y="5491132"/>
            <a:ext cx="349776" cy="461665"/>
          </a:xfrm>
          <a:prstGeom prst="rect">
            <a:avLst/>
          </a:prstGeom>
          <a:noFill/>
        </p:spPr>
        <p:txBody>
          <a:bodyPr wrap="none" rtlCol="0">
            <a:spAutoFit/>
          </a:bodyPr>
          <a:lstStyle/>
          <a:p>
            <a:pPr>
              <a:buNone/>
            </a:pPr>
            <a:r>
              <a:rPr lang="en-US" dirty="0"/>
              <a:t>z</a:t>
            </a:r>
          </a:p>
        </p:txBody>
      </p:sp>
      <p:sp>
        <p:nvSpPr>
          <p:cNvPr id="22" name="TextBox 21"/>
          <p:cNvSpPr txBox="1"/>
          <p:nvPr/>
        </p:nvSpPr>
        <p:spPr>
          <a:xfrm>
            <a:off x="4794000" y="1258570"/>
            <a:ext cx="344967" cy="461665"/>
          </a:xfrm>
          <a:prstGeom prst="rect">
            <a:avLst/>
          </a:prstGeom>
          <a:noFill/>
        </p:spPr>
        <p:txBody>
          <a:bodyPr wrap="none" rtlCol="0">
            <a:spAutoFit/>
          </a:bodyPr>
          <a:lstStyle/>
          <a:p>
            <a:pPr>
              <a:buNone/>
            </a:pPr>
            <a:r>
              <a:rPr lang="en-US" dirty="0"/>
              <a:t>y</a:t>
            </a:r>
          </a:p>
        </p:txBody>
      </p:sp>
    </p:spTree>
    <p:custDataLst>
      <p:tags r:id="rId1"/>
    </p:custDataLst>
    <p:extLst>
      <p:ext uri="{BB962C8B-B14F-4D97-AF65-F5344CB8AC3E}">
        <p14:creationId xmlns:p14="http://schemas.microsoft.com/office/powerpoint/2010/main" val="15317363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Equivalent Protocol</a:t>
            </a:r>
            <a:endParaRPr lang="en-US" dirty="0"/>
          </a:p>
        </p:txBody>
      </p:sp>
      <p:sp>
        <p:nvSpPr>
          <p:cNvPr id="3" name="Content Placeholder 2"/>
          <p:cNvSpPr>
            <a:spLocks noGrp="1"/>
          </p:cNvSpPr>
          <p:nvPr>
            <p:ph idx="1"/>
          </p:nvPr>
        </p:nvSpPr>
        <p:spPr/>
        <p:txBody>
          <a:bodyPr/>
          <a:lstStyle/>
          <a:p>
            <a:r>
              <a:rPr lang="en-US" dirty="0" smtClean="0"/>
              <a:t>Acyclic graph</a:t>
            </a:r>
          </a:p>
          <a:p>
            <a:r>
              <a:rPr lang="en-US" dirty="0" smtClean="0"/>
              <a:t>Output depends </a:t>
            </a:r>
            <a:r>
              <a:rPr lang="en-US" dirty="0" smtClean="0">
                <a:solidFill>
                  <a:srgbClr val="FF0000"/>
                </a:solidFill>
              </a:rPr>
              <a:t>only</a:t>
            </a:r>
            <a:r>
              <a:rPr lang="en-US" dirty="0" smtClean="0"/>
              <a:t> on initial input</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37</a:t>
            </a:fld>
            <a:endParaRPr lang="en-US" dirty="0"/>
          </a:p>
        </p:txBody>
      </p:sp>
      <p:grpSp>
        <p:nvGrpSpPr>
          <p:cNvPr id="5" name="Group 4"/>
          <p:cNvGrpSpPr/>
          <p:nvPr/>
        </p:nvGrpSpPr>
        <p:grpSpPr>
          <a:xfrm>
            <a:off x="2339055" y="3466752"/>
            <a:ext cx="4930989" cy="2668578"/>
            <a:chOff x="2417415" y="2761287"/>
            <a:chExt cx="4930989" cy="2668578"/>
          </a:xfrm>
        </p:grpSpPr>
        <p:cxnSp>
          <p:nvCxnSpPr>
            <p:cNvPr id="6" name="Straight Arrow Connector 5"/>
            <p:cNvCxnSpPr>
              <a:stCxn id="10" idx="0"/>
              <a:endCxn id="9" idx="5"/>
            </p:cNvCxnSpPr>
            <p:nvPr/>
          </p:nvCxnSpPr>
          <p:spPr>
            <a:xfrm flipH="1" flipV="1">
              <a:off x="5207717" y="3363439"/>
              <a:ext cx="1797395" cy="1360961"/>
            </a:xfrm>
            <a:prstGeom prst="straightConnector1">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417415" y="2761287"/>
              <a:ext cx="4930989" cy="2668578"/>
              <a:chOff x="2417415" y="2761287"/>
              <a:chExt cx="4930989" cy="2668578"/>
            </a:xfrm>
          </p:grpSpPr>
          <p:sp>
            <p:nvSpPr>
              <p:cNvPr id="8" name="Oval 7"/>
              <p:cNvSpPr/>
              <p:nvPr/>
            </p:nvSpPr>
            <p:spPr>
              <a:xfrm>
                <a:off x="2417415" y="4482532"/>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A</a:t>
                </a:r>
              </a:p>
            </p:txBody>
          </p:sp>
          <p:sp>
            <p:nvSpPr>
              <p:cNvPr id="9" name="Oval 8"/>
              <p:cNvSpPr/>
              <p:nvPr/>
            </p:nvSpPr>
            <p:spPr>
              <a:xfrm>
                <a:off x="4621680" y="2761287"/>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B</a:t>
                </a:r>
              </a:p>
            </p:txBody>
          </p:sp>
          <p:sp>
            <p:nvSpPr>
              <p:cNvPr id="10" name="Oval 9"/>
              <p:cNvSpPr/>
              <p:nvPr/>
            </p:nvSpPr>
            <p:spPr>
              <a:xfrm>
                <a:off x="6661819" y="4724400"/>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C</a:t>
                </a:r>
              </a:p>
            </p:txBody>
          </p:sp>
          <p:cxnSp>
            <p:nvCxnSpPr>
              <p:cNvPr id="11" name="Straight Arrow Connector 10"/>
              <p:cNvCxnSpPr>
                <a:stCxn id="8" idx="7"/>
                <a:endCxn id="9" idx="2"/>
              </p:cNvCxnSpPr>
              <p:nvPr/>
            </p:nvCxnSpPr>
            <p:spPr>
              <a:xfrm flipV="1">
                <a:off x="3003452" y="3114020"/>
                <a:ext cx="1618228" cy="1471825"/>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2"/>
                <a:endCxn id="8" idx="5"/>
              </p:cNvCxnSpPr>
              <p:nvPr/>
            </p:nvCxnSpPr>
            <p:spPr>
              <a:xfrm flipH="1">
                <a:off x="3003452" y="5077133"/>
                <a:ext cx="3658367" cy="7551"/>
              </a:xfrm>
              <a:prstGeom prst="straightConnector1">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00793" y="3340723"/>
                <a:ext cx="728084" cy="523220"/>
              </a:xfrm>
              <a:prstGeom prst="rect">
                <a:avLst/>
              </a:prstGeom>
              <a:noFill/>
            </p:spPr>
            <p:txBody>
              <a:bodyPr wrap="none" rtlCol="0">
                <a:spAutoFit/>
              </a:bodyPr>
              <a:lstStyle/>
              <a:p>
                <a:pPr>
                  <a:buNone/>
                </a:pPr>
                <a:r>
                  <a:rPr lang="en-US" sz="2800" dirty="0" smtClean="0"/>
                  <a:t>F</a:t>
                </a:r>
                <a:r>
                  <a:rPr lang="en-US" sz="2800" baseline="-25000" dirty="0" smtClean="0"/>
                  <a:t>AB</a:t>
                </a:r>
                <a:endParaRPr lang="en-US" sz="2800" baseline="-25000" dirty="0"/>
              </a:p>
            </p:txBody>
          </p:sp>
          <p:sp>
            <p:nvSpPr>
              <p:cNvPr id="14" name="TextBox 13"/>
              <p:cNvSpPr txBox="1"/>
              <p:nvPr/>
            </p:nvSpPr>
            <p:spPr>
              <a:xfrm>
                <a:off x="4160920" y="4376410"/>
                <a:ext cx="721672" cy="523220"/>
              </a:xfrm>
              <a:prstGeom prst="rect">
                <a:avLst/>
              </a:prstGeom>
              <a:noFill/>
            </p:spPr>
            <p:txBody>
              <a:bodyPr wrap="none" rtlCol="0">
                <a:spAutoFit/>
              </a:bodyPr>
              <a:lstStyle/>
              <a:p>
                <a:pPr>
                  <a:buNone/>
                </a:pPr>
                <a:r>
                  <a:rPr lang="en-US" sz="2800" dirty="0" smtClean="0"/>
                  <a:t>F</a:t>
                </a:r>
                <a:r>
                  <a:rPr lang="en-US" sz="2800" baseline="-25000" dirty="0" smtClean="0"/>
                  <a:t>AC</a:t>
                </a:r>
                <a:endParaRPr lang="en-US" sz="2800" baseline="-25000" dirty="0"/>
              </a:p>
            </p:txBody>
          </p:sp>
          <p:sp>
            <p:nvSpPr>
              <p:cNvPr id="15" name="TextBox 14"/>
              <p:cNvSpPr txBox="1"/>
              <p:nvPr/>
            </p:nvSpPr>
            <p:spPr>
              <a:xfrm>
                <a:off x="5757600" y="3205142"/>
                <a:ext cx="697628" cy="523220"/>
              </a:xfrm>
              <a:prstGeom prst="rect">
                <a:avLst/>
              </a:prstGeom>
              <a:noFill/>
            </p:spPr>
            <p:txBody>
              <a:bodyPr wrap="none" rtlCol="0">
                <a:spAutoFit/>
              </a:bodyPr>
              <a:lstStyle/>
              <a:p>
                <a:pPr>
                  <a:buNone/>
                </a:pPr>
                <a:r>
                  <a:rPr lang="en-US" sz="2800" dirty="0" smtClean="0"/>
                  <a:t>F</a:t>
                </a:r>
                <a:r>
                  <a:rPr lang="en-US" sz="2800" baseline="-25000" dirty="0" smtClean="0"/>
                  <a:t>BC</a:t>
                </a:r>
                <a:endParaRPr lang="en-US" sz="2800" baseline="-25000" dirty="0"/>
              </a:p>
            </p:txBody>
          </p:sp>
        </p:grpSp>
      </p:grpSp>
    </p:spTree>
    <p:extLst>
      <p:ext uri="{BB962C8B-B14F-4D97-AF65-F5344CB8AC3E}">
        <p14:creationId xmlns:p14="http://schemas.microsoft.com/office/powerpoint/2010/main" val="21215967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to a Bipartite Graph</a:t>
            </a:r>
            <a:endParaRPr lang="en-US" dirty="0"/>
          </a:p>
        </p:txBody>
      </p:sp>
      <p:sp>
        <p:nvSpPr>
          <p:cNvPr id="3" name="Content Placeholder 2"/>
          <p:cNvSpPr>
            <a:spLocks noGrp="1"/>
          </p:cNvSpPr>
          <p:nvPr>
            <p:ph idx="1"/>
          </p:nvPr>
        </p:nvSpPr>
        <p:spPr/>
        <p:txBody>
          <a:bodyPr/>
          <a:lstStyle/>
          <a:p>
            <a:r>
              <a:rPr lang="en-US" dirty="0" smtClean="0"/>
              <a:t>Each such protocol can be mapped to a bipartite graph representation</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38</a:t>
            </a:fld>
            <a:endParaRPr lang="en-US"/>
          </a:p>
        </p:txBody>
      </p:sp>
      <p:grpSp>
        <p:nvGrpSpPr>
          <p:cNvPr id="5" name="Group 4"/>
          <p:cNvGrpSpPr/>
          <p:nvPr/>
        </p:nvGrpSpPr>
        <p:grpSpPr>
          <a:xfrm>
            <a:off x="2339055" y="3466752"/>
            <a:ext cx="4930989" cy="2668578"/>
            <a:chOff x="2417415" y="2761287"/>
            <a:chExt cx="4930989" cy="2668578"/>
          </a:xfrm>
        </p:grpSpPr>
        <p:cxnSp>
          <p:nvCxnSpPr>
            <p:cNvPr id="6" name="Straight Arrow Connector 5"/>
            <p:cNvCxnSpPr>
              <a:stCxn id="10" idx="0"/>
              <a:endCxn id="9" idx="5"/>
            </p:cNvCxnSpPr>
            <p:nvPr/>
          </p:nvCxnSpPr>
          <p:spPr>
            <a:xfrm flipH="1" flipV="1">
              <a:off x="5207717" y="3363439"/>
              <a:ext cx="1797395" cy="1360961"/>
            </a:xfrm>
            <a:prstGeom prst="straightConnector1">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417415" y="2761287"/>
              <a:ext cx="4930989" cy="2668578"/>
              <a:chOff x="2417415" y="2761287"/>
              <a:chExt cx="4930989" cy="2668578"/>
            </a:xfrm>
          </p:grpSpPr>
          <p:sp>
            <p:nvSpPr>
              <p:cNvPr id="8" name="Oval 7"/>
              <p:cNvSpPr/>
              <p:nvPr/>
            </p:nvSpPr>
            <p:spPr>
              <a:xfrm>
                <a:off x="2417415" y="4482532"/>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A</a:t>
                </a:r>
              </a:p>
            </p:txBody>
          </p:sp>
          <p:sp>
            <p:nvSpPr>
              <p:cNvPr id="9" name="Oval 8"/>
              <p:cNvSpPr/>
              <p:nvPr/>
            </p:nvSpPr>
            <p:spPr>
              <a:xfrm>
                <a:off x="4621680" y="2761287"/>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B</a:t>
                </a:r>
              </a:p>
            </p:txBody>
          </p:sp>
          <p:sp>
            <p:nvSpPr>
              <p:cNvPr id="10" name="Oval 9"/>
              <p:cNvSpPr/>
              <p:nvPr/>
            </p:nvSpPr>
            <p:spPr>
              <a:xfrm>
                <a:off x="6661819" y="4724400"/>
                <a:ext cx="686585" cy="705465"/>
              </a:xfrm>
              <a:prstGeom prst="ellipse">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dirty="0">
                    <a:solidFill>
                      <a:schemeClr val="tx1"/>
                    </a:solidFill>
                  </a:rPr>
                  <a:t>C</a:t>
                </a:r>
              </a:p>
            </p:txBody>
          </p:sp>
          <p:cxnSp>
            <p:nvCxnSpPr>
              <p:cNvPr id="11" name="Straight Arrow Connector 10"/>
              <p:cNvCxnSpPr>
                <a:stCxn id="8" idx="7"/>
                <a:endCxn id="9" idx="2"/>
              </p:cNvCxnSpPr>
              <p:nvPr/>
            </p:nvCxnSpPr>
            <p:spPr>
              <a:xfrm flipV="1">
                <a:off x="3003452" y="3114020"/>
                <a:ext cx="1618228" cy="1471825"/>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0" idx="2"/>
                <a:endCxn id="8" idx="5"/>
              </p:cNvCxnSpPr>
              <p:nvPr/>
            </p:nvCxnSpPr>
            <p:spPr>
              <a:xfrm flipH="1">
                <a:off x="3003452" y="5077133"/>
                <a:ext cx="3658367" cy="7551"/>
              </a:xfrm>
              <a:prstGeom prst="straightConnector1">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00793" y="3340723"/>
                <a:ext cx="728084" cy="523220"/>
              </a:xfrm>
              <a:prstGeom prst="rect">
                <a:avLst/>
              </a:prstGeom>
              <a:noFill/>
            </p:spPr>
            <p:txBody>
              <a:bodyPr wrap="none" rtlCol="0">
                <a:spAutoFit/>
              </a:bodyPr>
              <a:lstStyle/>
              <a:p>
                <a:pPr>
                  <a:buNone/>
                </a:pPr>
                <a:r>
                  <a:rPr lang="en-US" sz="2800" dirty="0" smtClean="0"/>
                  <a:t>F</a:t>
                </a:r>
                <a:r>
                  <a:rPr lang="en-US" sz="2800" baseline="-25000" dirty="0" smtClean="0"/>
                  <a:t>AB</a:t>
                </a:r>
                <a:endParaRPr lang="en-US" sz="2800" baseline="-25000" dirty="0"/>
              </a:p>
            </p:txBody>
          </p:sp>
          <p:sp>
            <p:nvSpPr>
              <p:cNvPr id="14" name="TextBox 13"/>
              <p:cNvSpPr txBox="1"/>
              <p:nvPr/>
            </p:nvSpPr>
            <p:spPr>
              <a:xfrm>
                <a:off x="4160920" y="4376410"/>
                <a:ext cx="721672" cy="523220"/>
              </a:xfrm>
              <a:prstGeom prst="rect">
                <a:avLst/>
              </a:prstGeom>
              <a:noFill/>
            </p:spPr>
            <p:txBody>
              <a:bodyPr wrap="none" rtlCol="0">
                <a:spAutoFit/>
              </a:bodyPr>
              <a:lstStyle/>
              <a:p>
                <a:pPr>
                  <a:buNone/>
                </a:pPr>
                <a:r>
                  <a:rPr lang="en-US" sz="2800" dirty="0" smtClean="0"/>
                  <a:t>F</a:t>
                </a:r>
                <a:r>
                  <a:rPr lang="en-US" sz="2800" baseline="-25000" dirty="0" smtClean="0"/>
                  <a:t>AC</a:t>
                </a:r>
                <a:endParaRPr lang="en-US" sz="2800" baseline="-25000" dirty="0"/>
              </a:p>
            </p:txBody>
          </p:sp>
          <p:sp>
            <p:nvSpPr>
              <p:cNvPr id="15" name="TextBox 14"/>
              <p:cNvSpPr txBox="1"/>
              <p:nvPr/>
            </p:nvSpPr>
            <p:spPr>
              <a:xfrm>
                <a:off x="5757600" y="3205142"/>
                <a:ext cx="697628" cy="523220"/>
              </a:xfrm>
              <a:prstGeom prst="rect">
                <a:avLst/>
              </a:prstGeom>
              <a:noFill/>
            </p:spPr>
            <p:txBody>
              <a:bodyPr wrap="none" rtlCol="0">
                <a:spAutoFit/>
              </a:bodyPr>
              <a:lstStyle/>
              <a:p>
                <a:pPr>
                  <a:buNone/>
                </a:pPr>
                <a:r>
                  <a:rPr lang="en-US" sz="2800" dirty="0" smtClean="0"/>
                  <a:t>F</a:t>
                </a:r>
                <a:r>
                  <a:rPr lang="en-US" sz="2800" baseline="-25000" dirty="0" smtClean="0"/>
                  <a:t>BC</a:t>
                </a:r>
                <a:endParaRPr lang="en-US" sz="2800" baseline="-25000" dirty="0"/>
              </a:p>
            </p:txBody>
          </p:sp>
        </p:grpSp>
      </p:grpSp>
    </p:spTree>
    <p:extLst>
      <p:ext uri="{BB962C8B-B14F-4D97-AF65-F5344CB8AC3E}">
        <p14:creationId xmlns:p14="http://schemas.microsoft.com/office/powerpoint/2010/main" val="22167616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4732084" y="49732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5,6</a:t>
            </a:r>
            <a:endParaRPr lang="en-US" sz="1200" baseline="-25000" dirty="0">
              <a:solidFill>
                <a:schemeClr val="tx1"/>
              </a:solidFill>
            </a:endParaRPr>
          </a:p>
        </p:txBody>
      </p:sp>
      <p:sp>
        <p:nvSpPr>
          <p:cNvPr id="23" name="Oval 22"/>
          <p:cNvSpPr/>
          <p:nvPr/>
        </p:nvSpPr>
        <p:spPr>
          <a:xfrm>
            <a:off x="4732084" y="26872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1,2</a:t>
            </a:r>
            <a:endParaRPr lang="en-US" sz="1200" baseline="-25000" dirty="0">
              <a:solidFill>
                <a:schemeClr val="tx1"/>
              </a:solidFill>
            </a:endParaRPr>
          </a:p>
        </p:txBody>
      </p:sp>
      <p:sp>
        <p:nvSpPr>
          <p:cNvPr id="24" name="Oval 23"/>
          <p:cNvSpPr/>
          <p:nvPr/>
        </p:nvSpPr>
        <p:spPr>
          <a:xfrm>
            <a:off x="4732084" y="37540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3,4</a:t>
            </a:r>
            <a:endParaRPr lang="en-US" sz="1200" baseline="-25000" dirty="0">
              <a:solidFill>
                <a:schemeClr val="tx1"/>
              </a:solidFill>
            </a:endParaRPr>
          </a:p>
        </p:txBody>
      </p:sp>
      <p:sp>
        <p:nvSpPr>
          <p:cNvPr id="34" name="TextBox 33"/>
          <p:cNvSpPr txBox="1"/>
          <p:nvPr/>
        </p:nvSpPr>
        <p:spPr>
          <a:xfrm>
            <a:off x="4732084" y="5478273"/>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AB</a:t>
            </a:r>
            <a:endParaRPr lang="en-US" sz="3600" baseline="-25000" dirty="0">
              <a:solidFill>
                <a:srgbClr val="C00000"/>
              </a:solidFill>
            </a:endParaRPr>
          </a:p>
        </p:txBody>
      </p:sp>
      <p:sp>
        <p:nvSpPr>
          <p:cNvPr id="2" name="Title 1"/>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39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2795742"/>
              </p:ext>
            </p:extLst>
          </p:nvPr>
        </p:nvGraphicFramePr>
        <p:xfrm>
          <a:off x="1" y="1662542"/>
          <a:ext cx="3348842" cy="1983180"/>
        </p:xfrm>
        <a:graphic>
          <a:graphicData uri="http://schemas.openxmlformats.org/drawingml/2006/table">
            <a:tbl>
              <a:tblPr firstRow="1" bandRow="1">
                <a:effectLst>
                  <a:outerShdw blurRad="50800" dist="50800" dir="5400000" algn="tl" rotWithShape="0">
                    <a:schemeClr val="tx1">
                      <a:alpha val="0"/>
                    </a:schemeClr>
                  </a:outerShdw>
                </a:effectLst>
                <a:tableStyleId>{2D5ABB26-0587-4C30-8999-92F81FD0307C}</a:tableStyleId>
              </a:tblPr>
              <a:tblGrid>
                <a:gridCol w="478406"/>
                <a:gridCol w="478406"/>
                <a:gridCol w="478406"/>
                <a:gridCol w="478406"/>
                <a:gridCol w="478406"/>
                <a:gridCol w="478406"/>
                <a:gridCol w="478406"/>
              </a:tblGrid>
              <a:tr h="495795">
                <a:tc>
                  <a:txBody>
                    <a:bodyPr/>
                    <a:lstStyle/>
                    <a:p>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4</a:t>
                      </a:r>
                      <a:endParaRPr lang="en-US" sz="1600" dirty="0"/>
                    </a:p>
                  </a:txBody>
                  <a:tcPr>
                    <a:solidFill>
                      <a:srgbClr val="CCFF99"/>
                    </a:solidFill>
                  </a:tcPr>
                </a:tc>
                <a:tc>
                  <a:txBody>
                    <a:bodyPr/>
                    <a:lstStyle/>
                    <a:p>
                      <a:r>
                        <a:rPr lang="en-US" sz="1600" dirty="0" smtClean="0"/>
                        <a:t>5</a:t>
                      </a:r>
                      <a:endParaRPr lang="en-US" sz="1600" dirty="0"/>
                    </a:p>
                  </a:txBody>
                  <a:tcPr>
                    <a:solidFill>
                      <a:srgbClr val="CCFF99"/>
                    </a:solidFill>
                  </a:tcPr>
                </a:tc>
                <a:tc>
                  <a:txBody>
                    <a:bodyPr/>
                    <a:lstStyle/>
                    <a:p>
                      <a:r>
                        <a:rPr lang="en-US" sz="1600" dirty="0" smtClean="0"/>
                        <a:t>6</a:t>
                      </a:r>
                      <a:endParaRPr lang="en-US" sz="1600" dirty="0"/>
                    </a:p>
                  </a:txBody>
                  <a:tcPr>
                    <a:solidFill>
                      <a:srgbClr val="CCFF99"/>
                    </a:solidFill>
                  </a:tcPr>
                </a:tc>
              </a:tr>
              <a:tr h="495795">
                <a:tc>
                  <a:txBody>
                    <a:bodyPr/>
                    <a:lstStyle/>
                    <a:p>
                      <a:r>
                        <a:rPr lang="en-US" sz="1600" dirty="0" smtClean="0"/>
                        <a:t>AB</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r>
              <a:tr h="495795">
                <a:tc>
                  <a:txBody>
                    <a:bodyPr/>
                    <a:lstStyle/>
                    <a:p>
                      <a:r>
                        <a:rPr lang="en-US" sz="1600" dirty="0" smtClean="0"/>
                        <a:t>AC</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r>
              <a:tr h="495795">
                <a:tc>
                  <a:txBody>
                    <a:bodyPr/>
                    <a:lstStyle/>
                    <a:p>
                      <a:r>
                        <a:rPr lang="en-US" sz="1600" dirty="0" smtClean="0"/>
                        <a:t>BC</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solidFill>
                            <a:schemeClr val="tx1"/>
                          </a:solidFill>
                        </a:rPr>
                        <a:t>1</a:t>
                      </a:r>
                      <a:endParaRPr lang="en-US" sz="1600" dirty="0">
                        <a:solidFill>
                          <a:schemeClr val="tx1"/>
                        </a:solidFill>
                      </a:endParaRPr>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r>
            </a:tbl>
          </a:graphicData>
        </a:graphic>
      </p:graphicFrame>
      <p:cxnSp>
        <p:nvCxnSpPr>
          <p:cNvPr id="8" name="Straight Connector 7"/>
          <p:cNvCxnSpPr/>
          <p:nvPr/>
        </p:nvCxnSpPr>
        <p:spPr bwMode="auto">
          <a:xfrm>
            <a:off x="1384" y="2042554"/>
            <a:ext cx="3323707"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spTree>
    <p:extLst>
      <p:ext uri="{BB962C8B-B14F-4D97-AF65-F5344CB8AC3E}">
        <p14:creationId xmlns:p14="http://schemas.microsoft.com/office/powerpoint/2010/main" val="267989352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2E9246"/>
                </a:solidFill>
              </a:rPr>
              <a:t>Communication cost of an algorithm:</a:t>
            </a:r>
          </a:p>
          <a:p>
            <a:pPr marL="0" indent="0">
              <a:buNone/>
            </a:pPr>
            <a:r>
              <a:rPr lang="en-US" dirty="0" smtClean="0"/>
              <a:t/>
            </a:r>
            <a:br>
              <a:rPr lang="en-US" dirty="0" smtClean="0"/>
            </a:br>
            <a:r>
              <a:rPr lang="en-US" dirty="0" smtClean="0"/>
              <a:t>	# bits of communication required</a:t>
            </a:r>
            <a:br>
              <a:rPr lang="en-US" dirty="0" smtClean="0"/>
            </a:br>
            <a:r>
              <a:rPr lang="en-US" dirty="0" smtClean="0"/>
              <a:t>	in the </a:t>
            </a:r>
            <a:r>
              <a:rPr lang="en-US" dirty="0" smtClean="0">
                <a:solidFill>
                  <a:srgbClr val="FF0000"/>
                </a:solidFill>
              </a:rPr>
              <a:t>worst case</a:t>
            </a:r>
            <a:r>
              <a:rPr lang="en-US" dirty="0">
                <a:solidFill>
                  <a:srgbClr val="FF0000"/>
                </a:solidFill>
              </a:rPr>
              <a:t> </a:t>
            </a:r>
            <a:r>
              <a:rPr lang="en-US" dirty="0" smtClean="0">
                <a:solidFill>
                  <a:srgbClr val="FF0000"/>
                </a:solidFill>
              </a:rPr>
              <a:t>  </a:t>
            </a:r>
            <a:r>
              <a:rPr lang="en-US" dirty="0" smtClean="0"/>
              <a:t>(over all possible inputs)</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a:t>
            </a:fld>
            <a:endParaRPr lang="en-US"/>
          </a:p>
        </p:txBody>
      </p:sp>
    </p:spTree>
    <p:extLst>
      <p:ext uri="{BB962C8B-B14F-4D97-AF65-F5344CB8AC3E}">
        <p14:creationId xmlns:p14="http://schemas.microsoft.com/office/powerpoint/2010/main" val="21832041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4732084" y="49732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5,6</a:t>
            </a:r>
            <a:endParaRPr lang="en-US" sz="1200" baseline="-25000" dirty="0">
              <a:solidFill>
                <a:schemeClr val="tx1"/>
              </a:solidFill>
            </a:endParaRPr>
          </a:p>
        </p:txBody>
      </p:sp>
      <p:sp>
        <p:nvSpPr>
          <p:cNvPr id="23" name="Oval 22"/>
          <p:cNvSpPr/>
          <p:nvPr/>
        </p:nvSpPr>
        <p:spPr>
          <a:xfrm>
            <a:off x="4732084" y="26872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1,2</a:t>
            </a:r>
            <a:endParaRPr lang="en-US" sz="1200" baseline="-25000" dirty="0">
              <a:solidFill>
                <a:schemeClr val="tx1"/>
              </a:solidFill>
            </a:endParaRPr>
          </a:p>
        </p:txBody>
      </p:sp>
      <p:sp>
        <p:nvSpPr>
          <p:cNvPr id="24" name="Oval 23"/>
          <p:cNvSpPr/>
          <p:nvPr/>
        </p:nvSpPr>
        <p:spPr>
          <a:xfrm>
            <a:off x="4732084" y="37540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3,4</a:t>
            </a:r>
            <a:endParaRPr lang="en-US" sz="1200" baseline="-25000" dirty="0">
              <a:solidFill>
                <a:schemeClr val="tx1"/>
              </a:solidFill>
            </a:endParaRPr>
          </a:p>
        </p:txBody>
      </p:sp>
      <p:sp>
        <p:nvSpPr>
          <p:cNvPr id="34" name="TextBox 33"/>
          <p:cNvSpPr txBox="1"/>
          <p:nvPr/>
        </p:nvSpPr>
        <p:spPr>
          <a:xfrm>
            <a:off x="4732084" y="5478273"/>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AB</a:t>
            </a:r>
            <a:endParaRPr lang="en-US" sz="3600" baseline="-25000" dirty="0">
              <a:solidFill>
                <a:srgbClr val="C00000"/>
              </a:solidFill>
            </a:endParaRPr>
          </a:p>
        </p:txBody>
      </p:sp>
      <p:sp>
        <p:nvSpPr>
          <p:cNvPr id="2" name="Title 1"/>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963539459"/>
              </p:ext>
            </p:extLst>
          </p:nvPr>
        </p:nvGraphicFramePr>
        <p:xfrm>
          <a:off x="1" y="1662542"/>
          <a:ext cx="3348842" cy="1983180"/>
        </p:xfrm>
        <a:graphic>
          <a:graphicData uri="http://schemas.openxmlformats.org/drawingml/2006/table">
            <a:tbl>
              <a:tblPr firstRow="1" bandRow="1">
                <a:effectLst>
                  <a:outerShdw blurRad="50800" dist="50800" dir="5400000" algn="tl" rotWithShape="0">
                    <a:schemeClr val="tx1">
                      <a:alpha val="0"/>
                    </a:schemeClr>
                  </a:outerShdw>
                </a:effectLst>
                <a:tableStyleId>{2D5ABB26-0587-4C30-8999-92F81FD0307C}</a:tableStyleId>
              </a:tblPr>
              <a:tblGrid>
                <a:gridCol w="478406"/>
                <a:gridCol w="478406"/>
                <a:gridCol w="478406"/>
                <a:gridCol w="478406"/>
                <a:gridCol w="478406"/>
                <a:gridCol w="478406"/>
                <a:gridCol w="478406"/>
              </a:tblGrid>
              <a:tr h="495795">
                <a:tc>
                  <a:txBody>
                    <a:bodyPr/>
                    <a:lstStyle/>
                    <a:p>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4</a:t>
                      </a:r>
                      <a:endParaRPr lang="en-US" sz="1600" dirty="0"/>
                    </a:p>
                  </a:txBody>
                  <a:tcPr>
                    <a:solidFill>
                      <a:srgbClr val="CCFF99"/>
                    </a:solidFill>
                  </a:tcPr>
                </a:tc>
                <a:tc>
                  <a:txBody>
                    <a:bodyPr/>
                    <a:lstStyle/>
                    <a:p>
                      <a:r>
                        <a:rPr lang="en-US" sz="1600" dirty="0" smtClean="0"/>
                        <a:t>5</a:t>
                      </a:r>
                      <a:endParaRPr lang="en-US" sz="1600" dirty="0"/>
                    </a:p>
                  </a:txBody>
                  <a:tcPr>
                    <a:solidFill>
                      <a:srgbClr val="CCFF99"/>
                    </a:solidFill>
                  </a:tcPr>
                </a:tc>
                <a:tc>
                  <a:txBody>
                    <a:bodyPr/>
                    <a:lstStyle/>
                    <a:p>
                      <a:r>
                        <a:rPr lang="en-US" sz="1600" dirty="0" smtClean="0"/>
                        <a:t>6</a:t>
                      </a:r>
                      <a:endParaRPr lang="en-US" sz="1600" dirty="0"/>
                    </a:p>
                  </a:txBody>
                  <a:tcPr>
                    <a:solidFill>
                      <a:srgbClr val="CCFF99"/>
                    </a:solidFill>
                  </a:tcPr>
                </a:tc>
              </a:tr>
              <a:tr h="495795">
                <a:tc>
                  <a:txBody>
                    <a:bodyPr/>
                    <a:lstStyle/>
                    <a:p>
                      <a:r>
                        <a:rPr lang="en-US" sz="1600" dirty="0" smtClean="0"/>
                        <a:t>AB</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r>
              <a:tr h="495795">
                <a:tc>
                  <a:txBody>
                    <a:bodyPr/>
                    <a:lstStyle/>
                    <a:p>
                      <a:r>
                        <a:rPr lang="en-US" sz="1600" dirty="0" smtClean="0"/>
                        <a:t>AC</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r>
              <a:tr h="495795">
                <a:tc>
                  <a:txBody>
                    <a:bodyPr/>
                    <a:lstStyle/>
                    <a:p>
                      <a:r>
                        <a:rPr lang="en-US" sz="1600" dirty="0" smtClean="0"/>
                        <a:t>BC</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solidFill>
                            <a:schemeClr val="tx1"/>
                          </a:solidFill>
                        </a:rPr>
                        <a:t>1</a:t>
                      </a:r>
                      <a:endParaRPr lang="en-US" sz="1600" dirty="0">
                        <a:solidFill>
                          <a:schemeClr val="tx1"/>
                        </a:solidFill>
                      </a:endParaRPr>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r>
            </a:tbl>
          </a:graphicData>
        </a:graphic>
      </p:graphicFrame>
      <p:cxnSp>
        <p:nvCxnSpPr>
          <p:cNvPr id="8" name="Straight Connector 7"/>
          <p:cNvCxnSpPr/>
          <p:nvPr/>
        </p:nvCxnSpPr>
        <p:spPr bwMode="auto">
          <a:xfrm>
            <a:off x="1384" y="2042554"/>
            <a:ext cx="3323707"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sp>
        <p:nvSpPr>
          <p:cNvPr id="37" name="Oval 36"/>
          <p:cNvSpPr/>
          <p:nvPr/>
        </p:nvSpPr>
        <p:spPr>
          <a:xfrm>
            <a:off x="6941884" y="49732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4,5</a:t>
            </a:r>
            <a:endParaRPr lang="en-US" sz="1200" baseline="-25000" dirty="0">
              <a:solidFill>
                <a:schemeClr val="tx1"/>
              </a:solidFill>
            </a:endParaRPr>
          </a:p>
        </p:txBody>
      </p:sp>
      <p:sp>
        <p:nvSpPr>
          <p:cNvPr id="38" name="Oval 37"/>
          <p:cNvSpPr/>
          <p:nvPr/>
        </p:nvSpPr>
        <p:spPr>
          <a:xfrm>
            <a:off x="6941884" y="26872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6,1</a:t>
            </a:r>
            <a:endParaRPr lang="en-US" sz="1200" baseline="-25000" dirty="0">
              <a:solidFill>
                <a:schemeClr val="tx1"/>
              </a:solidFill>
            </a:endParaRPr>
          </a:p>
        </p:txBody>
      </p:sp>
      <p:sp>
        <p:nvSpPr>
          <p:cNvPr id="39" name="Oval 38"/>
          <p:cNvSpPr/>
          <p:nvPr/>
        </p:nvSpPr>
        <p:spPr>
          <a:xfrm>
            <a:off x="6941884" y="37540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2,3</a:t>
            </a:r>
            <a:endParaRPr lang="en-US" sz="1200" baseline="-25000" dirty="0">
              <a:solidFill>
                <a:schemeClr val="tx1"/>
              </a:solidFill>
            </a:endParaRPr>
          </a:p>
        </p:txBody>
      </p:sp>
      <p:sp>
        <p:nvSpPr>
          <p:cNvPr id="40" name="TextBox 39"/>
          <p:cNvSpPr txBox="1"/>
          <p:nvPr/>
        </p:nvSpPr>
        <p:spPr>
          <a:xfrm>
            <a:off x="6957931" y="5452547"/>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AC</a:t>
            </a:r>
            <a:endParaRPr lang="en-US" sz="3600" baseline="-25000" dirty="0">
              <a:solidFill>
                <a:srgbClr val="C00000"/>
              </a:solidFill>
            </a:endParaRPr>
          </a:p>
        </p:txBody>
      </p:sp>
    </p:spTree>
    <p:extLst>
      <p:ext uri="{BB962C8B-B14F-4D97-AF65-F5344CB8AC3E}">
        <p14:creationId xmlns:p14="http://schemas.microsoft.com/office/powerpoint/2010/main" val="363854426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24963386"/>
              </p:ext>
            </p:extLst>
          </p:nvPr>
        </p:nvGraphicFramePr>
        <p:xfrm>
          <a:off x="1" y="1662542"/>
          <a:ext cx="3348842" cy="1983180"/>
        </p:xfrm>
        <a:graphic>
          <a:graphicData uri="http://schemas.openxmlformats.org/drawingml/2006/table">
            <a:tbl>
              <a:tblPr firstRow="1" bandRow="1">
                <a:effectLst>
                  <a:outerShdw blurRad="50800" dist="50800" dir="5400000" algn="tl" rotWithShape="0">
                    <a:schemeClr val="tx1">
                      <a:alpha val="0"/>
                    </a:schemeClr>
                  </a:outerShdw>
                </a:effectLst>
                <a:tableStyleId>{2D5ABB26-0587-4C30-8999-92F81FD0307C}</a:tableStyleId>
              </a:tblPr>
              <a:tblGrid>
                <a:gridCol w="478406"/>
                <a:gridCol w="478406"/>
                <a:gridCol w="478406"/>
                <a:gridCol w="478406"/>
                <a:gridCol w="478406"/>
                <a:gridCol w="478406"/>
                <a:gridCol w="478406"/>
              </a:tblGrid>
              <a:tr h="495795">
                <a:tc>
                  <a:txBody>
                    <a:bodyPr/>
                    <a:lstStyle/>
                    <a:p>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4</a:t>
                      </a:r>
                      <a:endParaRPr lang="en-US" sz="1600" dirty="0"/>
                    </a:p>
                  </a:txBody>
                  <a:tcPr>
                    <a:solidFill>
                      <a:srgbClr val="CCFF99"/>
                    </a:solidFill>
                  </a:tcPr>
                </a:tc>
                <a:tc>
                  <a:txBody>
                    <a:bodyPr/>
                    <a:lstStyle/>
                    <a:p>
                      <a:r>
                        <a:rPr lang="en-US" sz="1600" dirty="0" smtClean="0"/>
                        <a:t>5</a:t>
                      </a:r>
                      <a:endParaRPr lang="en-US" sz="1600" dirty="0"/>
                    </a:p>
                  </a:txBody>
                  <a:tcPr>
                    <a:solidFill>
                      <a:srgbClr val="CCFF99"/>
                    </a:solidFill>
                  </a:tcPr>
                </a:tc>
                <a:tc>
                  <a:txBody>
                    <a:bodyPr/>
                    <a:lstStyle/>
                    <a:p>
                      <a:r>
                        <a:rPr lang="en-US" sz="1600" dirty="0" smtClean="0"/>
                        <a:t>6</a:t>
                      </a:r>
                      <a:endParaRPr lang="en-US" sz="1600" dirty="0"/>
                    </a:p>
                  </a:txBody>
                  <a:tcPr>
                    <a:solidFill>
                      <a:srgbClr val="CCFF99"/>
                    </a:solidFill>
                  </a:tcPr>
                </a:tc>
              </a:tr>
              <a:tr h="495795">
                <a:tc>
                  <a:txBody>
                    <a:bodyPr/>
                    <a:lstStyle/>
                    <a:p>
                      <a:r>
                        <a:rPr lang="en-US" sz="1600" dirty="0" smtClean="0"/>
                        <a:t>AB</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r>
              <a:tr h="495795">
                <a:tc>
                  <a:txBody>
                    <a:bodyPr/>
                    <a:lstStyle/>
                    <a:p>
                      <a:r>
                        <a:rPr lang="en-US" sz="1600" dirty="0" smtClean="0"/>
                        <a:t>AC</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r>
              <a:tr h="495795">
                <a:tc>
                  <a:txBody>
                    <a:bodyPr/>
                    <a:lstStyle/>
                    <a:p>
                      <a:r>
                        <a:rPr lang="en-US" sz="1600" dirty="0" smtClean="0"/>
                        <a:t>BC</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solidFill>
                            <a:schemeClr val="tx1"/>
                          </a:solidFill>
                        </a:rPr>
                        <a:t>1</a:t>
                      </a:r>
                      <a:endParaRPr lang="en-US" sz="1600" dirty="0">
                        <a:solidFill>
                          <a:schemeClr val="tx1"/>
                        </a:solidFill>
                      </a:endParaRPr>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r>
            </a:tbl>
          </a:graphicData>
        </a:graphic>
      </p:graphicFrame>
      <p:cxnSp>
        <p:nvCxnSpPr>
          <p:cNvPr id="8" name="Straight Connector 7"/>
          <p:cNvCxnSpPr/>
          <p:nvPr/>
        </p:nvCxnSpPr>
        <p:spPr bwMode="auto">
          <a:xfrm>
            <a:off x="1384" y="2042554"/>
            <a:ext cx="3323707"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sp>
        <p:nvSpPr>
          <p:cNvPr id="22" name="Oval 21"/>
          <p:cNvSpPr/>
          <p:nvPr/>
        </p:nvSpPr>
        <p:spPr>
          <a:xfrm>
            <a:off x="4732084" y="49732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5,6</a:t>
            </a:r>
            <a:endParaRPr lang="en-US" sz="1200" baseline="-25000" dirty="0">
              <a:solidFill>
                <a:schemeClr val="tx1"/>
              </a:solidFill>
            </a:endParaRPr>
          </a:p>
        </p:txBody>
      </p:sp>
      <p:sp>
        <p:nvSpPr>
          <p:cNvPr id="23" name="Oval 22"/>
          <p:cNvSpPr/>
          <p:nvPr/>
        </p:nvSpPr>
        <p:spPr>
          <a:xfrm>
            <a:off x="4732084" y="26872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1,2</a:t>
            </a:r>
            <a:endParaRPr lang="en-US" sz="1200" baseline="-25000" dirty="0">
              <a:solidFill>
                <a:schemeClr val="tx1"/>
              </a:solidFill>
            </a:endParaRPr>
          </a:p>
        </p:txBody>
      </p:sp>
      <p:sp>
        <p:nvSpPr>
          <p:cNvPr id="24" name="Oval 23"/>
          <p:cNvSpPr/>
          <p:nvPr/>
        </p:nvSpPr>
        <p:spPr>
          <a:xfrm>
            <a:off x="4732084" y="37540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3,4</a:t>
            </a:r>
            <a:endParaRPr lang="en-US" sz="1200" baseline="-25000" dirty="0">
              <a:solidFill>
                <a:schemeClr val="tx1"/>
              </a:solidFill>
            </a:endParaRPr>
          </a:p>
        </p:txBody>
      </p:sp>
      <p:sp>
        <p:nvSpPr>
          <p:cNvPr id="25" name="Oval 24"/>
          <p:cNvSpPr/>
          <p:nvPr/>
        </p:nvSpPr>
        <p:spPr>
          <a:xfrm>
            <a:off x="6941884" y="49732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4,5</a:t>
            </a:r>
            <a:endParaRPr lang="en-US" sz="1200" baseline="-25000" dirty="0">
              <a:solidFill>
                <a:schemeClr val="tx1"/>
              </a:solidFill>
            </a:endParaRPr>
          </a:p>
        </p:txBody>
      </p:sp>
      <p:sp>
        <p:nvSpPr>
          <p:cNvPr id="26" name="Oval 25"/>
          <p:cNvSpPr/>
          <p:nvPr/>
        </p:nvSpPr>
        <p:spPr>
          <a:xfrm>
            <a:off x="6941884" y="26872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6,1</a:t>
            </a:r>
            <a:endParaRPr lang="en-US" sz="1200" baseline="-25000" dirty="0">
              <a:solidFill>
                <a:schemeClr val="tx1"/>
              </a:solidFill>
            </a:endParaRPr>
          </a:p>
        </p:txBody>
      </p:sp>
      <p:sp>
        <p:nvSpPr>
          <p:cNvPr id="27" name="Oval 26"/>
          <p:cNvSpPr/>
          <p:nvPr/>
        </p:nvSpPr>
        <p:spPr>
          <a:xfrm>
            <a:off x="6941884" y="37540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2,3</a:t>
            </a:r>
            <a:endParaRPr lang="en-US" sz="1200" baseline="-25000" dirty="0">
              <a:solidFill>
                <a:schemeClr val="tx1"/>
              </a:solidFill>
            </a:endParaRPr>
          </a:p>
        </p:txBody>
      </p:sp>
      <p:cxnSp>
        <p:nvCxnSpPr>
          <p:cNvPr id="28" name="Straight Connector 27"/>
          <p:cNvCxnSpPr>
            <a:stCxn id="23" idx="6"/>
            <a:endCxn id="26" idx="2"/>
          </p:cNvCxnSpPr>
          <p:nvPr/>
        </p:nvCxnSpPr>
        <p:spPr>
          <a:xfrm>
            <a:off x="5290670" y="2974245"/>
            <a:ext cx="1651214" cy="0"/>
          </a:xfrm>
          <a:prstGeom prst="line">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3" idx="5"/>
            <a:endCxn id="27" idx="1"/>
          </p:cNvCxnSpPr>
          <p:nvPr/>
        </p:nvCxnSpPr>
        <p:spPr>
          <a:xfrm rot="16200000" flipH="1">
            <a:off x="5785798" y="2600235"/>
            <a:ext cx="660958" cy="1814820"/>
          </a:xfrm>
          <a:prstGeom prst="line">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6"/>
            <a:endCxn id="27" idx="2"/>
          </p:cNvCxnSpPr>
          <p:nvPr/>
        </p:nvCxnSpPr>
        <p:spPr>
          <a:xfrm>
            <a:off x="5290670" y="4041045"/>
            <a:ext cx="1651214" cy="0"/>
          </a:xfrm>
          <a:prstGeom prst="line">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4" idx="5"/>
            <a:endCxn id="25" idx="1"/>
          </p:cNvCxnSpPr>
          <p:nvPr/>
        </p:nvCxnSpPr>
        <p:spPr>
          <a:xfrm rot="16200000" flipH="1">
            <a:off x="5709598" y="3743235"/>
            <a:ext cx="813358" cy="1814820"/>
          </a:xfrm>
          <a:prstGeom prst="line">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2" idx="6"/>
            <a:endCxn id="25" idx="2"/>
          </p:cNvCxnSpPr>
          <p:nvPr/>
        </p:nvCxnSpPr>
        <p:spPr>
          <a:xfrm>
            <a:off x="5290670" y="5260245"/>
            <a:ext cx="1651214" cy="0"/>
          </a:xfrm>
          <a:prstGeom prst="line">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2" idx="7"/>
            <a:endCxn id="26" idx="3"/>
          </p:cNvCxnSpPr>
          <p:nvPr/>
        </p:nvCxnSpPr>
        <p:spPr>
          <a:xfrm rot="5400000" flipH="1" flipV="1">
            <a:off x="5176198" y="3209835"/>
            <a:ext cx="1880158" cy="1814820"/>
          </a:xfrm>
          <a:prstGeom prst="line">
            <a:avLst/>
          </a:prstGeom>
          <a:ln w="571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87677" y="2611072"/>
            <a:ext cx="457200" cy="457200"/>
          </a:xfrm>
          <a:prstGeom prst="rect">
            <a:avLst/>
          </a:prstGeom>
          <a:noFill/>
        </p:spPr>
        <p:txBody>
          <a:bodyPr wrap="none" rtlCol="0" anchor="ctr" anchorCtr="0">
            <a:noAutofit/>
          </a:bodyPr>
          <a:lstStyle/>
          <a:p>
            <a:pPr algn="ctr">
              <a:buNone/>
            </a:pPr>
            <a:r>
              <a:rPr lang="en-US" sz="2000" dirty="0" smtClean="0"/>
              <a:t>1</a:t>
            </a:r>
          </a:p>
        </p:txBody>
      </p:sp>
      <p:sp>
        <p:nvSpPr>
          <p:cNvPr id="17" name="TextBox 16"/>
          <p:cNvSpPr txBox="1"/>
          <p:nvPr/>
        </p:nvSpPr>
        <p:spPr>
          <a:xfrm>
            <a:off x="5909458" y="3144472"/>
            <a:ext cx="457200" cy="457200"/>
          </a:xfrm>
          <a:prstGeom prst="rect">
            <a:avLst/>
          </a:prstGeom>
          <a:noFill/>
        </p:spPr>
        <p:txBody>
          <a:bodyPr wrap="none" rtlCol="0" anchor="ctr" anchorCtr="0">
            <a:noAutofit/>
          </a:bodyPr>
          <a:lstStyle/>
          <a:p>
            <a:pPr algn="ctr">
              <a:buNone/>
            </a:pPr>
            <a:r>
              <a:rPr lang="en-US" sz="2000" dirty="0" smtClean="0"/>
              <a:t>2</a:t>
            </a:r>
          </a:p>
        </p:txBody>
      </p:sp>
      <p:sp>
        <p:nvSpPr>
          <p:cNvPr id="18" name="TextBox 17"/>
          <p:cNvSpPr txBox="1"/>
          <p:nvPr/>
        </p:nvSpPr>
        <p:spPr>
          <a:xfrm>
            <a:off x="5528458" y="3677872"/>
            <a:ext cx="457200" cy="457200"/>
          </a:xfrm>
          <a:prstGeom prst="rect">
            <a:avLst/>
          </a:prstGeom>
          <a:noFill/>
        </p:spPr>
        <p:txBody>
          <a:bodyPr wrap="none" rtlCol="0" anchor="ctr" anchorCtr="0">
            <a:noAutofit/>
          </a:bodyPr>
          <a:lstStyle/>
          <a:p>
            <a:pPr algn="ctr">
              <a:buNone/>
            </a:pPr>
            <a:r>
              <a:rPr lang="en-US" sz="2000" dirty="0" smtClean="0"/>
              <a:t>3</a:t>
            </a:r>
          </a:p>
        </p:txBody>
      </p:sp>
      <p:sp>
        <p:nvSpPr>
          <p:cNvPr id="19" name="TextBox 18"/>
          <p:cNvSpPr txBox="1"/>
          <p:nvPr/>
        </p:nvSpPr>
        <p:spPr>
          <a:xfrm>
            <a:off x="6452027" y="4516072"/>
            <a:ext cx="457200" cy="457200"/>
          </a:xfrm>
          <a:prstGeom prst="rect">
            <a:avLst/>
          </a:prstGeom>
          <a:noFill/>
        </p:spPr>
        <p:txBody>
          <a:bodyPr wrap="none" rtlCol="0" anchor="ctr" anchorCtr="0">
            <a:noAutofit/>
          </a:bodyPr>
          <a:lstStyle/>
          <a:p>
            <a:pPr algn="ctr">
              <a:buNone/>
            </a:pPr>
            <a:r>
              <a:rPr lang="en-US" sz="2000" dirty="0" smtClean="0"/>
              <a:t>4</a:t>
            </a:r>
          </a:p>
        </p:txBody>
      </p:sp>
      <p:sp>
        <p:nvSpPr>
          <p:cNvPr id="20" name="TextBox 19"/>
          <p:cNvSpPr txBox="1"/>
          <p:nvPr/>
        </p:nvSpPr>
        <p:spPr>
          <a:xfrm>
            <a:off x="5909458" y="4897072"/>
            <a:ext cx="457200" cy="457200"/>
          </a:xfrm>
          <a:prstGeom prst="rect">
            <a:avLst/>
          </a:prstGeom>
          <a:noFill/>
        </p:spPr>
        <p:txBody>
          <a:bodyPr wrap="none" rtlCol="0" anchor="ctr" anchorCtr="0">
            <a:noAutofit/>
          </a:bodyPr>
          <a:lstStyle/>
          <a:p>
            <a:pPr algn="ctr">
              <a:buNone/>
            </a:pPr>
            <a:r>
              <a:rPr lang="en-US" sz="2000" dirty="0" smtClean="0"/>
              <a:t>5</a:t>
            </a:r>
          </a:p>
        </p:txBody>
      </p:sp>
      <p:sp>
        <p:nvSpPr>
          <p:cNvPr id="21" name="TextBox 20"/>
          <p:cNvSpPr txBox="1"/>
          <p:nvPr/>
        </p:nvSpPr>
        <p:spPr>
          <a:xfrm>
            <a:off x="5123708" y="4516072"/>
            <a:ext cx="457200" cy="457200"/>
          </a:xfrm>
          <a:prstGeom prst="rect">
            <a:avLst/>
          </a:prstGeom>
          <a:noFill/>
        </p:spPr>
        <p:txBody>
          <a:bodyPr wrap="none" rtlCol="0" anchor="ctr" anchorCtr="0">
            <a:noAutofit/>
          </a:bodyPr>
          <a:lstStyle/>
          <a:p>
            <a:pPr algn="ctr">
              <a:buNone/>
            </a:pPr>
            <a:r>
              <a:rPr lang="en-US" sz="2000" dirty="0" smtClean="0"/>
              <a:t>6</a:t>
            </a:r>
          </a:p>
        </p:txBody>
      </p:sp>
      <p:sp>
        <p:nvSpPr>
          <p:cNvPr id="37" name="TextBox 36"/>
          <p:cNvSpPr txBox="1"/>
          <p:nvPr/>
        </p:nvSpPr>
        <p:spPr>
          <a:xfrm>
            <a:off x="4732084" y="5478273"/>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AB</a:t>
            </a:r>
            <a:endParaRPr lang="en-US" sz="3600" baseline="-25000" dirty="0">
              <a:solidFill>
                <a:srgbClr val="C00000"/>
              </a:solidFill>
            </a:endParaRPr>
          </a:p>
        </p:txBody>
      </p:sp>
      <p:sp>
        <p:nvSpPr>
          <p:cNvPr id="38" name="TextBox 37"/>
          <p:cNvSpPr txBox="1"/>
          <p:nvPr/>
        </p:nvSpPr>
        <p:spPr>
          <a:xfrm>
            <a:off x="6957931" y="5452547"/>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AC</a:t>
            </a:r>
            <a:endParaRPr lang="en-US" sz="3600" baseline="-25000" dirty="0">
              <a:solidFill>
                <a:srgbClr val="C00000"/>
              </a:solidFill>
            </a:endParaRPr>
          </a:p>
        </p:txBody>
      </p:sp>
    </p:spTree>
    <p:extLst>
      <p:ext uri="{BB962C8B-B14F-4D97-AF65-F5344CB8AC3E}">
        <p14:creationId xmlns:p14="http://schemas.microsoft.com/office/powerpoint/2010/main" val="40524792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428869259"/>
              </p:ext>
            </p:extLst>
          </p:nvPr>
        </p:nvGraphicFramePr>
        <p:xfrm>
          <a:off x="1" y="1662542"/>
          <a:ext cx="3348842" cy="1983180"/>
        </p:xfrm>
        <a:graphic>
          <a:graphicData uri="http://schemas.openxmlformats.org/drawingml/2006/table">
            <a:tbl>
              <a:tblPr firstRow="1" bandRow="1">
                <a:effectLst>
                  <a:outerShdw blurRad="50800" dist="50800" dir="5400000" algn="tl" rotWithShape="0">
                    <a:schemeClr val="tx1">
                      <a:alpha val="0"/>
                    </a:schemeClr>
                  </a:outerShdw>
                </a:effectLst>
                <a:tableStyleId>{2D5ABB26-0587-4C30-8999-92F81FD0307C}</a:tableStyleId>
              </a:tblPr>
              <a:tblGrid>
                <a:gridCol w="478406"/>
                <a:gridCol w="478406"/>
                <a:gridCol w="478406"/>
                <a:gridCol w="478406"/>
                <a:gridCol w="478406"/>
                <a:gridCol w="478406"/>
                <a:gridCol w="478406"/>
              </a:tblGrid>
              <a:tr h="495795">
                <a:tc>
                  <a:txBody>
                    <a:bodyPr/>
                    <a:lstStyle/>
                    <a:p>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4</a:t>
                      </a:r>
                      <a:endParaRPr lang="en-US" sz="1600" dirty="0"/>
                    </a:p>
                  </a:txBody>
                  <a:tcPr>
                    <a:solidFill>
                      <a:srgbClr val="CCFF99"/>
                    </a:solidFill>
                  </a:tcPr>
                </a:tc>
                <a:tc>
                  <a:txBody>
                    <a:bodyPr/>
                    <a:lstStyle/>
                    <a:p>
                      <a:r>
                        <a:rPr lang="en-US" sz="1600" dirty="0" smtClean="0"/>
                        <a:t>5</a:t>
                      </a:r>
                      <a:endParaRPr lang="en-US" sz="1600" dirty="0"/>
                    </a:p>
                  </a:txBody>
                  <a:tcPr>
                    <a:solidFill>
                      <a:srgbClr val="CCFF99"/>
                    </a:solidFill>
                  </a:tcPr>
                </a:tc>
                <a:tc>
                  <a:txBody>
                    <a:bodyPr/>
                    <a:lstStyle/>
                    <a:p>
                      <a:r>
                        <a:rPr lang="en-US" sz="1600" dirty="0" smtClean="0"/>
                        <a:t>6</a:t>
                      </a:r>
                      <a:endParaRPr lang="en-US" sz="1600" dirty="0"/>
                    </a:p>
                  </a:txBody>
                  <a:tcPr>
                    <a:solidFill>
                      <a:srgbClr val="CCFF99"/>
                    </a:solidFill>
                  </a:tcPr>
                </a:tc>
              </a:tr>
              <a:tr h="495795">
                <a:tc>
                  <a:txBody>
                    <a:bodyPr/>
                    <a:lstStyle/>
                    <a:p>
                      <a:r>
                        <a:rPr lang="en-US" sz="1600" dirty="0" smtClean="0"/>
                        <a:t>AB</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r>
              <a:tr h="495795">
                <a:tc>
                  <a:txBody>
                    <a:bodyPr/>
                    <a:lstStyle/>
                    <a:p>
                      <a:r>
                        <a:rPr lang="en-US" sz="1600" dirty="0" smtClean="0"/>
                        <a:t>AC</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r>
              <a:tr h="495795">
                <a:tc>
                  <a:txBody>
                    <a:bodyPr/>
                    <a:lstStyle/>
                    <a:p>
                      <a:r>
                        <a:rPr lang="en-US" sz="1600" dirty="0" smtClean="0"/>
                        <a:t>BC</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solidFill>
                            <a:schemeClr val="tx1"/>
                          </a:solidFill>
                        </a:rPr>
                        <a:t>1</a:t>
                      </a:r>
                      <a:endParaRPr lang="en-US" sz="1600" dirty="0">
                        <a:solidFill>
                          <a:schemeClr val="tx1"/>
                        </a:solidFill>
                      </a:endParaRPr>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r>
            </a:tbl>
          </a:graphicData>
        </a:graphic>
      </p:graphicFrame>
      <p:cxnSp>
        <p:nvCxnSpPr>
          <p:cNvPr id="8" name="Straight Connector 7"/>
          <p:cNvCxnSpPr/>
          <p:nvPr/>
        </p:nvCxnSpPr>
        <p:spPr bwMode="auto">
          <a:xfrm>
            <a:off x="1384" y="2042554"/>
            <a:ext cx="3323707"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sp>
        <p:nvSpPr>
          <p:cNvPr id="22" name="Oval 21"/>
          <p:cNvSpPr/>
          <p:nvPr/>
        </p:nvSpPr>
        <p:spPr>
          <a:xfrm>
            <a:off x="4732084" y="49732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5,6</a:t>
            </a:r>
            <a:endParaRPr lang="en-US" sz="1200" baseline="-25000" dirty="0">
              <a:solidFill>
                <a:schemeClr val="tx1"/>
              </a:solidFill>
            </a:endParaRPr>
          </a:p>
        </p:txBody>
      </p:sp>
      <p:sp>
        <p:nvSpPr>
          <p:cNvPr id="23" name="Oval 22"/>
          <p:cNvSpPr/>
          <p:nvPr/>
        </p:nvSpPr>
        <p:spPr>
          <a:xfrm>
            <a:off x="4732084" y="26872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1,2</a:t>
            </a:r>
            <a:endParaRPr lang="en-US" sz="1200" baseline="-25000" dirty="0">
              <a:solidFill>
                <a:schemeClr val="tx1"/>
              </a:solidFill>
            </a:endParaRPr>
          </a:p>
        </p:txBody>
      </p:sp>
      <p:sp>
        <p:nvSpPr>
          <p:cNvPr id="24" name="Oval 23"/>
          <p:cNvSpPr/>
          <p:nvPr/>
        </p:nvSpPr>
        <p:spPr>
          <a:xfrm>
            <a:off x="4732084" y="37540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3,4</a:t>
            </a:r>
            <a:endParaRPr lang="en-US" sz="1200" baseline="-25000" dirty="0">
              <a:solidFill>
                <a:schemeClr val="tx1"/>
              </a:solidFill>
            </a:endParaRPr>
          </a:p>
        </p:txBody>
      </p:sp>
      <p:sp>
        <p:nvSpPr>
          <p:cNvPr id="25" name="Oval 24"/>
          <p:cNvSpPr/>
          <p:nvPr/>
        </p:nvSpPr>
        <p:spPr>
          <a:xfrm>
            <a:off x="6941884" y="49732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4,5</a:t>
            </a:r>
            <a:endParaRPr lang="en-US" sz="1200" baseline="-25000" dirty="0">
              <a:solidFill>
                <a:schemeClr val="tx1"/>
              </a:solidFill>
            </a:endParaRPr>
          </a:p>
        </p:txBody>
      </p:sp>
      <p:sp>
        <p:nvSpPr>
          <p:cNvPr id="26" name="Oval 25"/>
          <p:cNvSpPr/>
          <p:nvPr/>
        </p:nvSpPr>
        <p:spPr>
          <a:xfrm>
            <a:off x="6941884" y="26872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6,1</a:t>
            </a:r>
            <a:endParaRPr lang="en-US" sz="1200" baseline="-25000" dirty="0">
              <a:solidFill>
                <a:schemeClr val="tx1"/>
              </a:solidFill>
            </a:endParaRPr>
          </a:p>
        </p:txBody>
      </p:sp>
      <p:sp>
        <p:nvSpPr>
          <p:cNvPr id="27" name="Oval 26"/>
          <p:cNvSpPr/>
          <p:nvPr/>
        </p:nvSpPr>
        <p:spPr>
          <a:xfrm>
            <a:off x="6941884" y="37540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2,3</a:t>
            </a:r>
            <a:endParaRPr lang="en-US" sz="1200" baseline="-25000" dirty="0">
              <a:solidFill>
                <a:schemeClr val="tx1"/>
              </a:solidFill>
            </a:endParaRPr>
          </a:p>
        </p:txBody>
      </p:sp>
      <p:cxnSp>
        <p:nvCxnSpPr>
          <p:cNvPr id="28" name="Straight Connector 27"/>
          <p:cNvCxnSpPr>
            <a:stCxn id="23" idx="6"/>
            <a:endCxn id="26" idx="2"/>
          </p:cNvCxnSpPr>
          <p:nvPr/>
        </p:nvCxnSpPr>
        <p:spPr>
          <a:xfrm>
            <a:off x="5290670" y="2974245"/>
            <a:ext cx="1651214" cy="0"/>
          </a:xfrm>
          <a:prstGeom prst="line">
            <a:avLst/>
          </a:prstGeom>
          <a:ln w="57150">
            <a:solidFill>
              <a:srgbClr val="0000FF"/>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3" idx="5"/>
            <a:endCxn id="27" idx="1"/>
          </p:cNvCxnSpPr>
          <p:nvPr/>
        </p:nvCxnSpPr>
        <p:spPr>
          <a:xfrm rot="16200000" flipH="1">
            <a:off x="5785798" y="2600235"/>
            <a:ext cx="660958" cy="181482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6"/>
            <a:endCxn id="27" idx="2"/>
          </p:cNvCxnSpPr>
          <p:nvPr/>
        </p:nvCxnSpPr>
        <p:spPr>
          <a:xfrm>
            <a:off x="5290670" y="4041045"/>
            <a:ext cx="1651214" cy="0"/>
          </a:xfrm>
          <a:prstGeom prst="line">
            <a:avLst/>
          </a:prstGeom>
          <a:ln w="571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4" idx="5"/>
            <a:endCxn id="25" idx="1"/>
          </p:cNvCxnSpPr>
          <p:nvPr/>
        </p:nvCxnSpPr>
        <p:spPr>
          <a:xfrm rot="16200000" flipH="1">
            <a:off x="5709598" y="3743235"/>
            <a:ext cx="813358" cy="1814820"/>
          </a:xfrm>
          <a:prstGeom prst="line">
            <a:avLst/>
          </a:prstGeom>
          <a:ln w="57150">
            <a:solidFill>
              <a:srgbClr val="0000FF"/>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2" idx="6"/>
            <a:endCxn id="25" idx="2"/>
          </p:cNvCxnSpPr>
          <p:nvPr/>
        </p:nvCxnSpPr>
        <p:spPr>
          <a:xfrm>
            <a:off x="5290670" y="5260245"/>
            <a:ext cx="1651214" cy="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2" idx="7"/>
            <a:endCxn id="26" idx="3"/>
          </p:cNvCxnSpPr>
          <p:nvPr/>
        </p:nvCxnSpPr>
        <p:spPr>
          <a:xfrm rot="5400000" flipH="1" flipV="1">
            <a:off x="5176198" y="3209835"/>
            <a:ext cx="1880158" cy="1814820"/>
          </a:xfrm>
          <a:prstGeom prst="line">
            <a:avLst/>
          </a:prstGeom>
          <a:ln w="571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87677" y="2611072"/>
            <a:ext cx="457200" cy="457200"/>
          </a:xfrm>
          <a:prstGeom prst="rect">
            <a:avLst/>
          </a:prstGeom>
          <a:noFill/>
        </p:spPr>
        <p:txBody>
          <a:bodyPr wrap="none" rtlCol="0" anchor="ctr" anchorCtr="0">
            <a:noAutofit/>
          </a:bodyPr>
          <a:lstStyle/>
          <a:p>
            <a:pPr algn="ctr">
              <a:buNone/>
            </a:pPr>
            <a:r>
              <a:rPr lang="en-US" sz="2000" dirty="0" smtClean="0"/>
              <a:t>1</a:t>
            </a:r>
          </a:p>
        </p:txBody>
      </p:sp>
      <p:sp>
        <p:nvSpPr>
          <p:cNvPr id="17" name="TextBox 16"/>
          <p:cNvSpPr txBox="1"/>
          <p:nvPr/>
        </p:nvSpPr>
        <p:spPr>
          <a:xfrm>
            <a:off x="5909458" y="3144472"/>
            <a:ext cx="457200" cy="457200"/>
          </a:xfrm>
          <a:prstGeom prst="rect">
            <a:avLst/>
          </a:prstGeom>
          <a:noFill/>
        </p:spPr>
        <p:txBody>
          <a:bodyPr wrap="none" rtlCol="0" anchor="ctr" anchorCtr="0">
            <a:noAutofit/>
          </a:bodyPr>
          <a:lstStyle/>
          <a:p>
            <a:pPr algn="ctr">
              <a:buNone/>
            </a:pPr>
            <a:r>
              <a:rPr lang="en-US" sz="2000" dirty="0" smtClean="0"/>
              <a:t>2</a:t>
            </a:r>
          </a:p>
        </p:txBody>
      </p:sp>
      <p:sp>
        <p:nvSpPr>
          <p:cNvPr id="18" name="TextBox 17"/>
          <p:cNvSpPr txBox="1"/>
          <p:nvPr/>
        </p:nvSpPr>
        <p:spPr>
          <a:xfrm>
            <a:off x="5528458" y="3677872"/>
            <a:ext cx="457200" cy="457200"/>
          </a:xfrm>
          <a:prstGeom prst="rect">
            <a:avLst/>
          </a:prstGeom>
          <a:noFill/>
        </p:spPr>
        <p:txBody>
          <a:bodyPr wrap="none" rtlCol="0" anchor="ctr" anchorCtr="0">
            <a:noAutofit/>
          </a:bodyPr>
          <a:lstStyle/>
          <a:p>
            <a:pPr algn="ctr">
              <a:buNone/>
            </a:pPr>
            <a:r>
              <a:rPr lang="en-US" sz="2000" dirty="0" smtClean="0"/>
              <a:t>3</a:t>
            </a:r>
          </a:p>
        </p:txBody>
      </p:sp>
      <p:sp>
        <p:nvSpPr>
          <p:cNvPr id="19" name="TextBox 18"/>
          <p:cNvSpPr txBox="1"/>
          <p:nvPr/>
        </p:nvSpPr>
        <p:spPr>
          <a:xfrm>
            <a:off x="6452027" y="4516072"/>
            <a:ext cx="457200" cy="457200"/>
          </a:xfrm>
          <a:prstGeom prst="rect">
            <a:avLst/>
          </a:prstGeom>
          <a:noFill/>
        </p:spPr>
        <p:txBody>
          <a:bodyPr wrap="none" rtlCol="0" anchor="ctr" anchorCtr="0">
            <a:noAutofit/>
          </a:bodyPr>
          <a:lstStyle/>
          <a:p>
            <a:pPr algn="ctr">
              <a:buNone/>
            </a:pPr>
            <a:r>
              <a:rPr lang="en-US" sz="2000" dirty="0" smtClean="0"/>
              <a:t>4</a:t>
            </a:r>
          </a:p>
        </p:txBody>
      </p:sp>
      <p:sp>
        <p:nvSpPr>
          <p:cNvPr id="20" name="TextBox 19"/>
          <p:cNvSpPr txBox="1"/>
          <p:nvPr/>
        </p:nvSpPr>
        <p:spPr>
          <a:xfrm>
            <a:off x="5909458" y="4897072"/>
            <a:ext cx="457200" cy="457200"/>
          </a:xfrm>
          <a:prstGeom prst="rect">
            <a:avLst/>
          </a:prstGeom>
          <a:noFill/>
        </p:spPr>
        <p:txBody>
          <a:bodyPr wrap="none" rtlCol="0" anchor="ctr" anchorCtr="0">
            <a:noAutofit/>
          </a:bodyPr>
          <a:lstStyle/>
          <a:p>
            <a:pPr algn="ctr">
              <a:buNone/>
            </a:pPr>
            <a:r>
              <a:rPr lang="en-US" sz="2000" dirty="0" smtClean="0"/>
              <a:t>5</a:t>
            </a:r>
          </a:p>
        </p:txBody>
      </p:sp>
      <p:sp>
        <p:nvSpPr>
          <p:cNvPr id="21" name="TextBox 20"/>
          <p:cNvSpPr txBox="1"/>
          <p:nvPr/>
        </p:nvSpPr>
        <p:spPr>
          <a:xfrm>
            <a:off x="5123708" y="4516072"/>
            <a:ext cx="457200" cy="457200"/>
          </a:xfrm>
          <a:prstGeom prst="rect">
            <a:avLst/>
          </a:prstGeom>
          <a:noFill/>
        </p:spPr>
        <p:txBody>
          <a:bodyPr wrap="none" rtlCol="0" anchor="ctr" anchorCtr="0">
            <a:noAutofit/>
          </a:bodyPr>
          <a:lstStyle/>
          <a:p>
            <a:pPr algn="ctr">
              <a:buNone/>
            </a:pPr>
            <a:r>
              <a:rPr lang="en-US" sz="2000" dirty="0" smtClean="0"/>
              <a:t>6</a:t>
            </a:r>
          </a:p>
        </p:txBody>
      </p:sp>
      <p:sp>
        <p:nvSpPr>
          <p:cNvPr id="37" name="TextBox 36"/>
          <p:cNvSpPr txBox="1"/>
          <p:nvPr/>
        </p:nvSpPr>
        <p:spPr>
          <a:xfrm>
            <a:off x="4732084" y="5478273"/>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AB</a:t>
            </a:r>
            <a:endParaRPr lang="en-US" sz="3600" baseline="-25000" dirty="0">
              <a:solidFill>
                <a:srgbClr val="C00000"/>
              </a:solidFill>
            </a:endParaRPr>
          </a:p>
        </p:txBody>
      </p:sp>
      <p:sp>
        <p:nvSpPr>
          <p:cNvPr id="38" name="TextBox 37"/>
          <p:cNvSpPr txBox="1"/>
          <p:nvPr/>
        </p:nvSpPr>
        <p:spPr>
          <a:xfrm>
            <a:off x="6957931" y="5452547"/>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AC</a:t>
            </a:r>
            <a:endParaRPr lang="en-US" sz="3600" baseline="-25000" dirty="0">
              <a:solidFill>
                <a:srgbClr val="C00000"/>
              </a:solidFill>
            </a:endParaRPr>
          </a:p>
        </p:txBody>
      </p:sp>
      <p:sp>
        <p:nvSpPr>
          <p:cNvPr id="39" name="TextBox 38"/>
          <p:cNvSpPr txBox="1"/>
          <p:nvPr/>
        </p:nvSpPr>
        <p:spPr>
          <a:xfrm>
            <a:off x="5909458" y="5475968"/>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BC</a:t>
            </a:r>
            <a:endParaRPr lang="en-US" sz="3600" baseline="-25000" dirty="0">
              <a:solidFill>
                <a:srgbClr val="C00000"/>
              </a:solidFill>
            </a:endParaRPr>
          </a:p>
        </p:txBody>
      </p:sp>
      <p:cxnSp>
        <p:nvCxnSpPr>
          <p:cNvPr id="34" name="Straight Connector 33"/>
          <p:cNvCxnSpPr/>
          <p:nvPr/>
        </p:nvCxnSpPr>
        <p:spPr>
          <a:xfrm>
            <a:off x="755827" y="5598094"/>
            <a:ext cx="907410" cy="0"/>
          </a:xfrm>
          <a:prstGeom prst="line">
            <a:avLst/>
          </a:prstGeom>
          <a:ln w="571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55827" y="5951411"/>
            <a:ext cx="907410" cy="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67702" y="6343286"/>
            <a:ext cx="907410" cy="0"/>
          </a:xfrm>
          <a:prstGeom prst="line">
            <a:avLst/>
          </a:prstGeom>
          <a:ln w="57150">
            <a:solidFill>
              <a:srgbClr val="0000FF"/>
            </a:solidFil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1827" y="5333796"/>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BC</a:t>
            </a:r>
            <a:endParaRPr lang="en-US" sz="3600" baseline="-25000" dirty="0">
              <a:solidFill>
                <a:srgbClr val="C00000"/>
              </a:solidFill>
            </a:endParaRPr>
          </a:p>
        </p:txBody>
      </p:sp>
      <p:sp>
        <p:nvSpPr>
          <p:cNvPr id="9" name="TextBox 8"/>
          <p:cNvSpPr txBox="1"/>
          <p:nvPr/>
        </p:nvSpPr>
        <p:spPr>
          <a:xfrm>
            <a:off x="1715956" y="5443719"/>
            <a:ext cx="325730" cy="1034129"/>
          </a:xfrm>
          <a:prstGeom prst="rect">
            <a:avLst/>
          </a:prstGeom>
          <a:noFill/>
        </p:spPr>
        <p:txBody>
          <a:bodyPr wrap="none" rtlCol="0">
            <a:spAutoFit/>
          </a:bodyPr>
          <a:lstStyle/>
          <a:p>
            <a:pPr>
              <a:buNone/>
            </a:pPr>
            <a:r>
              <a:rPr lang="en-US" sz="1800" dirty="0" smtClean="0"/>
              <a:t>3</a:t>
            </a:r>
          </a:p>
          <a:p>
            <a:pPr>
              <a:buNone/>
            </a:pPr>
            <a:r>
              <a:rPr lang="en-US" sz="1800" dirty="0" smtClean="0"/>
              <a:t>2</a:t>
            </a:r>
          </a:p>
          <a:p>
            <a:pPr>
              <a:buNone/>
            </a:pPr>
            <a:r>
              <a:rPr lang="en-US" sz="1800" dirty="0"/>
              <a:t>1</a:t>
            </a:r>
          </a:p>
        </p:txBody>
      </p:sp>
    </p:spTree>
    <p:extLst>
      <p:ext uri="{BB962C8B-B14F-4D97-AF65-F5344CB8AC3E}">
        <p14:creationId xmlns:p14="http://schemas.microsoft.com/office/powerpoint/2010/main" val="204263291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3454" y="269174"/>
            <a:ext cx="4634345" cy="811481"/>
          </a:xfrm>
          <a:solidFill>
            <a:srgbClr val="C9F6FF"/>
          </a:solidFill>
        </p:spPr>
        <p:txBody>
          <a:bodyPr/>
          <a:lstStyle/>
          <a:p>
            <a:pPr algn="r"/>
            <a:r>
              <a:rPr lang="en-US" dirty="0" smtClean="0"/>
              <a:t>BC assigns colors to edges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43</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862448531"/>
              </p:ext>
            </p:extLst>
          </p:nvPr>
        </p:nvGraphicFramePr>
        <p:xfrm>
          <a:off x="1" y="1662542"/>
          <a:ext cx="3348842" cy="1983180"/>
        </p:xfrm>
        <a:graphic>
          <a:graphicData uri="http://schemas.openxmlformats.org/drawingml/2006/table">
            <a:tbl>
              <a:tblPr firstRow="1" bandRow="1">
                <a:effectLst>
                  <a:outerShdw blurRad="50800" dist="50800" dir="5400000" algn="tl" rotWithShape="0">
                    <a:schemeClr val="tx1">
                      <a:alpha val="0"/>
                    </a:schemeClr>
                  </a:outerShdw>
                </a:effectLst>
                <a:tableStyleId>{2D5ABB26-0587-4C30-8999-92F81FD0307C}</a:tableStyleId>
              </a:tblPr>
              <a:tblGrid>
                <a:gridCol w="478406"/>
                <a:gridCol w="478406"/>
                <a:gridCol w="478406"/>
                <a:gridCol w="478406"/>
                <a:gridCol w="478406"/>
                <a:gridCol w="478406"/>
                <a:gridCol w="478406"/>
              </a:tblGrid>
              <a:tr h="495795">
                <a:tc>
                  <a:txBody>
                    <a:bodyPr/>
                    <a:lstStyle/>
                    <a:p>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4</a:t>
                      </a:r>
                      <a:endParaRPr lang="en-US" sz="1600" dirty="0"/>
                    </a:p>
                  </a:txBody>
                  <a:tcPr>
                    <a:solidFill>
                      <a:srgbClr val="CCFF99"/>
                    </a:solidFill>
                  </a:tcPr>
                </a:tc>
                <a:tc>
                  <a:txBody>
                    <a:bodyPr/>
                    <a:lstStyle/>
                    <a:p>
                      <a:r>
                        <a:rPr lang="en-US" sz="1600" dirty="0" smtClean="0"/>
                        <a:t>5</a:t>
                      </a:r>
                      <a:endParaRPr lang="en-US" sz="1600" dirty="0"/>
                    </a:p>
                  </a:txBody>
                  <a:tcPr>
                    <a:solidFill>
                      <a:srgbClr val="CCFF99"/>
                    </a:solidFill>
                  </a:tcPr>
                </a:tc>
                <a:tc>
                  <a:txBody>
                    <a:bodyPr/>
                    <a:lstStyle/>
                    <a:p>
                      <a:r>
                        <a:rPr lang="en-US" sz="1600" dirty="0" smtClean="0"/>
                        <a:t>6</a:t>
                      </a:r>
                      <a:endParaRPr lang="en-US" sz="1600" dirty="0"/>
                    </a:p>
                  </a:txBody>
                  <a:tcPr>
                    <a:solidFill>
                      <a:srgbClr val="CCFF99"/>
                    </a:solidFill>
                  </a:tcPr>
                </a:tc>
              </a:tr>
              <a:tr h="495795">
                <a:tc>
                  <a:txBody>
                    <a:bodyPr/>
                    <a:lstStyle/>
                    <a:p>
                      <a:r>
                        <a:rPr lang="en-US" sz="1600" dirty="0" smtClean="0"/>
                        <a:t>AB</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r>
              <a:tr h="495795">
                <a:tc>
                  <a:txBody>
                    <a:bodyPr/>
                    <a:lstStyle/>
                    <a:p>
                      <a:r>
                        <a:rPr lang="en-US" sz="1600" dirty="0" smtClean="0"/>
                        <a:t>AC</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solidFill>
                            <a:schemeClr val="tx1"/>
                          </a:solidFill>
                        </a:rPr>
                        <a:t>2</a:t>
                      </a:r>
                      <a:endParaRPr lang="en-US" sz="1600" dirty="0">
                        <a:solidFill>
                          <a:schemeClr val="tx1"/>
                        </a:solidFill>
                      </a:endParaRPr>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r>
              <a:tr h="495795">
                <a:tc>
                  <a:txBody>
                    <a:bodyPr/>
                    <a:lstStyle/>
                    <a:p>
                      <a:r>
                        <a:rPr lang="en-US" sz="1600" dirty="0" smtClean="0"/>
                        <a:t>BC</a:t>
                      </a:r>
                      <a:endParaRPr lang="en-US" sz="1600" dirty="0"/>
                    </a:p>
                  </a:txBody>
                  <a:tcPr>
                    <a:solidFill>
                      <a:srgbClr val="CCFF99"/>
                    </a:solidFill>
                  </a:tcPr>
                </a:tc>
                <a:tc>
                  <a:txBody>
                    <a:bodyPr/>
                    <a:lstStyle/>
                    <a:p>
                      <a:r>
                        <a:rPr lang="en-US" sz="1600" dirty="0" smtClean="0"/>
                        <a:t>1</a:t>
                      </a:r>
                      <a:endParaRPr lang="en-US" sz="1600" dirty="0"/>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c>
                  <a:txBody>
                    <a:bodyPr/>
                    <a:lstStyle/>
                    <a:p>
                      <a:r>
                        <a:rPr lang="en-US" sz="1600" dirty="0" smtClean="0">
                          <a:solidFill>
                            <a:schemeClr val="tx1"/>
                          </a:solidFill>
                        </a:rPr>
                        <a:t>1</a:t>
                      </a:r>
                      <a:endParaRPr lang="en-US" sz="1600" dirty="0">
                        <a:solidFill>
                          <a:schemeClr val="tx1"/>
                        </a:solidFill>
                      </a:endParaRPr>
                    </a:p>
                  </a:txBody>
                  <a:tcPr>
                    <a:solidFill>
                      <a:srgbClr val="CCFF99"/>
                    </a:solidFill>
                  </a:tcPr>
                </a:tc>
                <a:tc>
                  <a:txBody>
                    <a:bodyPr/>
                    <a:lstStyle/>
                    <a:p>
                      <a:r>
                        <a:rPr lang="en-US" sz="1600" dirty="0" smtClean="0"/>
                        <a:t>2</a:t>
                      </a:r>
                      <a:endParaRPr lang="en-US" sz="1600" dirty="0"/>
                    </a:p>
                  </a:txBody>
                  <a:tcPr>
                    <a:solidFill>
                      <a:srgbClr val="CCFF99"/>
                    </a:solidFill>
                  </a:tcPr>
                </a:tc>
                <a:tc>
                  <a:txBody>
                    <a:bodyPr/>
                    <a:lstStyle/>
                    <a:p>
                      <a:r>
                        <a:rPr lang="en-US" sz="1600" dirty="0" smtClean="0"/>
                        <a:t>3</a:t>
                      </a:r>
                      <a:endParaRPr lang="en-US" sz="1600" dirty="0"/>
                    </a:p>
                  </a:txBody>
                  <a:tcPr>
                    <a:solidFill>
                      <a:srgbClr val="CCFF99"/>
                    </a:solidFill>
                  </a:tcPr>
                </a:tc>
              </a:tr>
            </a:tbl>
          </a:graphicData>
        </a:graphic>
      </p:graphicFrame>
      <p:cxnSp>
        <p:nvCxnSpPr>
          <p:cNvPr id="8" name="Straight Connector 7"/>
          <p:cNvCxnSpPr/>
          <p:nvPr/>
        </p:nvCxnSpPr>
        <p:spPr bwMode="auto">
          <a:xfrm>
            <a:off x="1384" y="2042554"/>
            <a:ext cx="3323707" cy="0"/>
          </a:xfrm>
          <a:prstGeom prst="line">
            <a:avLst/>
          </a:prstGeom>
          <a:solidFill>
            <a:schemeClr val="accent1"/>
          </a:solidFill>
          <a:ln w="28575" cap="flat" cmpd="sng" algn="ctr">
            <a:solidFill>
              <a:schemeClr val="bg2"/>
            </a:solidFill>
            <a:prstDash val="solid"/>
            <a:round/>
            <a:headEnd type="none" w="med" len="med"/>
            <a:tailEnd type="none" w="med" len="med"/>
          </a:ln>
          <a:effectLst/>
        </p:spPr>
      </p:cxnSp>
      <p:sp>
        <p:nvSpPr>
          <p:cNvPr id="22" name="Oval 21"/>
          <p:cNvSpPr/>
          <p:nvPr/>
        </p:nvSpPr>
        <p:spPr>
          <a:xfrm>
            <a:off x="4732084" y="49732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5,6</a:t>
            </a:r>
            <a:endParaRPr lang="en-US" sz="1200" baseline="-25000" dirty="0">
              <a:solidFill>
                <a:schemeClr val="tx1"/>
              </a:solidFill>
            </a:endParaRPr>
          </a:p>
        </p:txBody>
      </p:sp>
      <p:sp>
        <p:nvSpPr>
          <p:cNvPr id="23" name="Oval 22"/>
          <p:cNvSpPr/>
          <p:nvPr/>
        </p:nvSpPr>
        <p:spPr>
          <a:xfrm>
            <a:off x="4732084" y="26872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1,2</a:t>
            </a:r>
            <a:endParaRPr lang="en-US" sz="1200" baseline="-25000" dirty="0">
              <a:solidFill>
                <a:schemeClr val="tx1"/>
              </a:solidFill>
            </a:endParaRPr>
          </a:p>
        </p:txBody>
      </p:sp>
      <p:sp>
        <p:nvSpPr>
          <p:cNvPr id="24" name="Oval 23"/>
          <p:cNvSpPr/>
          <p:nvPr/>
        </p:nvSpPr>
        <p:spPr>
          <a:xfrm>
            <a:off x="4732084" y="37540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3,4</a:t>
            </a:r>
            <a:endParaRPr lang="en-US" sz="1200" baseline="-25000" dirty="0">
              <a:solidFill>
                <a:schemeClr val="tx1"/>
              </a:solidFill>
            </a:endParaRPr>
          </a:p>
        </p:txBody>
      </p:sp>
      <p:sp>
        <p:nvSpPr>
          <p:cNvPr id="25" name="Oval 24"/>
          <p:cNvSpPr/>
          <p:nvPr/>
        </p:nvSpPr>
        <p:spPr>
          <a:xfrm>
            <a:off x="6941884" y="49732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4,5</a:t>
            </a:r>
            <a:endParaRPr lang="en-US" sz="1200" baseline="-25000" dirty="0">
              <a:solidFill>
                <a:schemeClr val="tx1"/>
              </a:solidFill>
            </a:endParaRPr>
          </a:p>
        </p:txBody>
      </p:sp>
      <p:sp>
        <p:nvSpPr>
          <p:cNvPr id="26" name="Oval 25"/>
          <p:cNvSpPr/>
          <p:nvPr/>
        </p:nvSpPr>
        <p:spPr>
          <a:xfrm>
            <a:off x="6941884" y="26872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6,1</a:t>
            </a:r>
            <a:endParaRPr lang="en-US" sz="1200" baseline="-25000" dirty="0">
              <a:solidFill>
                <a:schemeClr val="tx1"/>
              </a:solidFill>
            </a:endParaRPr>
          </a:p>
        </p:txBody>
      </p:sp>
      <p:sp>
        <p:nvSpPr>
          <p:cNvPr id="27" name="Oval 26"/>
          <p:cNvSpPr/>
          <p:nvPr/>
        </p:nvSpPr>
        <p:spPr>
          <a:xfrm>
            <a:off x="6941884" y="37540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2,3</a:t>
            </a:r>
            <a:endParaRPr lang="en-US" sz="1200" baseline="-25000" dirty="0">
              <a:solidFill>
                <a:schemeClr val="tx1"/>
              </a:solidFill>
            </a:endParaRPr>
          </a:p>
        </p:txBody>
      </p:sp>
      <p:cxnSp>
        <p:nvCxnSpPr>
          <p:cNvPr id="28" name="Straight Connector 27"/>
          <p:cNvCxnSpPr>
            <a:stCxn id="23" idx="6"/>
            <a:endCxn id="26" idx="2"/>
          </p:cNvCxnSpPr>
          <p:nvPr/>
        </p:nvCxnSpPr>
        <p:spPr>
          <a:xfrm>
            <a:off x="5290670" y="2974245"/>
            <a:ext cx="1651214" cy="0"/>
          </a:xfrm>
          <a:prstGeom prst="line">
            <a:avLst/>
          </a:prstGeom>
          <a:ln w="57150">
            <a:solidFill>
              <a:srgbClr val="0000FF"/>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3" idx="5"/>
            <a:endCxn id="27" idx="1"/>
          </p:cNvCxnSpPr>
          <p:nvPr/>
        </p:nvCxnSpPr>
        <p:spPr>
          <a:xfrm rot="16200000" flipH="1">
            <a:off x="5785798" y="2600235"/>
            <a:ext cx="660958" cy="181482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6"/>
            <a:endCxn id="27" idx="2"/>
          </p:cNvCxnSpPr>
          <p:nvPr/>
        </p:nvCxnSpPr>
        <p:spPr>
          <a:xfrm>
            <a:off x="5290670" y="4041045"/>
            <a:ext cx="1651214" cy="0"/>
          </a:xfrm>
          <a:prstGeom prst="line">
            <a:avLst/>
          </a:prstGeom>
          <a:ln w="571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4" idx="5"/>
            <a:endCxn id="25" idx="1"/>
          </p:cNvCxnSpPr>
          <p:nvPr/>
        </p:nvCxnSpPr>
        <p:spPr>
          <a:xfrm rot="16200000" flipH="1">
            <a:off x="5709598" y="3743235"/>
            <a:ext cx="813358" cy="1814820"/>
          </a:xfrm>
          <a:prstGeom prst="line">
            <a:avLst/>
          </a:prstGeom>
          <a:ln w="57150">
            <a:solidFill>
              <a:srgbClr val="0000FF"/>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2" idx="6"/>
            <a:endCxn id="25" idx="2"/>
          </p:cNvCxnSpPr>
          <p:nvPr/>
        </p:nvCxnSpPr>
        <p:spPr>
          <a:xfrm>
            <a:off x="5290670" y="5260245"/>
            <a:ext cx="1651214" cy="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2" idx="7"/>
            <a:endCxn id="26" idx="3"/>
          </p:cNvCxnSpPr>
          <p:nvPr/>
        </p:nvCxnSpPr>
        <p:spPr>
          <a:xfrm rot="5400000" flipH="1" flipV="1">
            <a:off x="5176198" y="3209835"/>
            <a:ext cx="1880158" cy="1814820"/>
          </a:xfrm>
          <a:prstGeom prst="line">
            <a:avLst/>
          </a:prstGeom>
          <a:ln w="571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87677" y="2611072"/>
            <a:ext cx="457200" cy="457200"/>
          </a:xfrm>
          <a:prstGeom prst="rect">
            <a:avLst/>
          </a:prstGeom>
          <a:noFill/>
        </p:spPr>
        <p:txBody>
          <a:bodyPr wrap="none" rtlCol="0" anchor="ctr" anchorCtr="0">
            <a:noAutofit/>
          </a:bodyPr>
          <a:lstStyle/>
          <a:p>
            <a:pPr algn="ctr">
              <a:buNone/>
            </a:pPr>
            <a:r>
              <a:rPr lang="en-US" sz="2000" dirty="0" smtClean="0"/>
              <a:t>1</a:t>
            </a:r>
          </a:p>
        </p:txBody>
      </p:sp>
      <p:sp>
        <p:nvSpPr>
          <p:cNvPr id="17" name="TextBox 16"/>
          <p:cNvSpPr txBox="1"/>
          <p:nvPr/>
        </p:nvSpPr>
        <p:spPr>
          <a:xfrm>
            <a:off x="5909458" y="3144472"/>
            <a:ext cx="457200" cy="457200"/>
          </a:xfrm>
          <a:prstGeom prst="rect">
            <a:avLst/>
          </a:prstGeom>
          <a:noFill/>
        </p:spPr>
        <p:txBody>
          <a:bodyPr wrap="none" rtlCol="0" anchor="ctr" anchorCtr="0">
            <a:noAutofit/>
          </a:bodyPr>
          <a:lstStyle/>
          <a:p>
            <a:pPr algn="ctr">
              <a:buNone/>
            </a:pPr>
            <a:r>
              <a:rPr lang="en-US" sz="2000" dirty="0" smtClean="0"/>
              <a:t>2</a:t>
            </a:r>
          </a:p>
        </p:txBody>
      </p:sp>
      <p:sp>
        <p:nvSpPr>
          <p:cNvPr id="18" name="TextBox 17"/>
          <p:cNvSpPr txBox="1"/>
          <p:nvPr/>
        </p:nvSpPr>
        <p:spPr>
          <a:xfrm>
            <a:off x="5528458" y="3677872"/>
            <a:ext cx="457200" cy="457200"/>
          </a:xfrm>
          <a:prstGeom prst="rect">
            <a:avLst/>
          </a:prstGeom>
          <a:noFill/>
        </p:spPr>
        <p:txBody>
          <a:bodyPr wrap="none" rtlCol="0" anchor="ctr" anchorCtr="0">
            <a:noAutofit/>
          </a:bodyPr>
          <a:lstStyle/>
          <a:p>
            <a:pPr algn="ctr">
              <a:buNone/>
            </a:pPr>
            <a:r>
              <a:rPr lang="en-US" sz="2000" dirty="0" smtClean="0"/>
              <a:t>3</a:t>
            </a:r>
          </a:p>
        </p:txBody>
      </p:sp>
      <p:sp>
        <p:nvSpPr>
          <p:cNvPr id="19" name="TextBox 18"/>
          <p:cNvSpPr txBox="1"/>
          <p:nvPr/>
        </p:nvSpPr>
        <p:spPr>
          <a:xfrm>
            <a:off x="6452027" y="4516072"/>
            <a:ext cx="457200" cy="457200"/>
          </a:xfrm>
          <a:prstGeom prst="rect">
            <a:avLst/>
          </a:prstGeom>
          <a:noFill/>
        </p:spPr>
        <p:txBody>
          <a:bodyPr wrap="none" rtlCol="0" anchor="ctr" anchorCtr="0">
            <a:noAutofit/>
          </a:bodyPr>
          <a:lstStyle/>
          <a:p>
            <a:pPr algn="ctr">
              <a:buNone/>
            </a:pPr>
            <a:r>
              <a:rPr lang="en-US" sz="2000" dirty="0" smtClean="0"/>
              <a:t>4</a:t>
            </a:r>
          </a:p>
        </p:txBody>
      </p:sp>
      <p:sp>
        <p:nvSpPr>
          <p:cNvPr id="20" name="TextBox 19"/>
          <p:cNvSpPr txBox="1"/>
          <p:nvPr/>
        </p:nvSpPr>
        <p:spPr>
          <a:xfrm>
            <a:off x="5909458" y="4897072"/>
            <a:ext cx="457200" cy="457200"/>
          </a:xfrm>
          <a:prstGeom prst="rect">
            <a:avLst/>
          </a:prstGeom>
          <a:noFill/>
        </p:spPr>
        <p:txBody>
          <a:bodyPr wrap="none" rtlCol="0" anchor="ctr" anchorCtr="0">
            <a:noAutofit/>
          </a:bodyPr>
          <a:lstStyle/>
          <a:p>
            <a:pPr algn="ctr">
              <a:buNone/>
            </a:pPr>
            <a:r>
              <a:rPr lang="en-US" sz="2000" dirty="0" smtClean="0"/>
              <a:t>5</a:t>
            </a:r>
          </a:p>
        </p:txBody>
      </p:sp>
      <p:sp>
        <p:nvSpPr>
          <p:cNvPr id="21" name="TextBox 20"/>
          <p:cNvSpPr txBox="1"/>
          <p:nvPr/>
        </p:nvSpPr>
        <p:spPr>
          <a:xfrm>
            <a:off x="5123708" y="4516072"/>
            <a:ext cx="457200" cy="457200"/>
          </a:xfrm>
          <a:prstGeom prst="rect">
            <a:avLst/>
          </a:prstGeom>
          <a:noFill/>
        </p:spPr>
        <p:txBody>
          <a:bodyPr wrap="none" rtlCol="0" anchor="ctr" anchorCtr="0">
            <a:noAutofit/>
          </a:bodyPr>
          <a:lstStyle/>
          <a:p>
            <a:pPr algn="ctr">
              <a:buNone/>
            </a:pPr>
            <a:r>
              <a:rPr lang="en-US" sz="2000" dirty="0" smtClean="0"/>
              <a:t>6</a:t>
            </a:r>
          </a:p>
        </p:txBody>
      </p:sp>
      <p:sp>
        <p:nvSpPr>
          <p:cNvPr id="37" name="TextBox 36"/>
          <p:cNvSpPr txBox="1"/>
          <p:nvPr/>
        </p:nvSpPr>
        <p:spPr>
          <a:xfrm>
            <a:off x="4732084" y="5478273"/>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AB</a:t>
            </a:r>
            <a:endParaRPr lang="en-US" sz="3600" baseline="-25000" dirty="0">
              <a:solidFill>
                <a:srgbClr val="C00000"/>
              </a:solidFill>
            </a:endParaRPr>
          </a:p>
        </p:txBody>
      </p:sp>
      <p:sp>
        <p:nvSpPr>
          <p:cNvPr id="38" name="TextBox 37"/>
          <p:cNvSpPr txBox="1"/>
          <p:nvPr/>
        </p:nvSpPr>
        <p:spPr>
          <a:xfrm>
            <a:off x="6957931" y="5452547"/>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AC</a:t>
            </a:r>
            <a:endParaRPr lang="en-US" sz="3600" baseline="-25000" dirty="0">
              <a:solidFill>
                <a:srgbClr val="C00000"/>
              </a:solidFill>
            </a:endParaRPr>
          </a:p>
        </p:txBody>
      </p:sp>
      <p:sp>
        <p:nvSpPr>
          <p:cNvPr id="39" name="TextBox 38"/>
          <p:cNvSpPr txBox="1"/>
          <p:nvPr/>
        </p:nvSpPr>
        <p:spPr>
          <a:xfrm>
            <a:off x="5909458" y="5475968"/>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BC</a:t>
            </a:r>
            <a:endParaRPr lang="en-US" sz="3600" baseline="-25000" dirty="0">
              <a:solidFill>
                <a:srgbClr val="C00000"/>
              </a:solidFill>
            </a:endParaRPr>
          </a:p>
        </p:txBody>
      </p:sp>
      <p:cxnSp>
        <p:nvCxnSpPr>
          <p:cNvPr id="34" name="Straight Connector 33"/>
          <p:cNvCxnSpPr/>
          <p:nvPr/>
        </p:nvCxnSpPr>
        <p:spPr>
          <a:xfrm>
            <a:off x="755827" y="5598094"/>
            <a:ext cx="907410" cy="0"/>
          </a:xfrm>
          <a:prstGeom prst="line">
            <a:avLst/>
          </a:prstGeom>
          <a:ln w="571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55827" y="5951411"/>
            <a:ext cx="907410" cy="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67702" y="6343286"/>
            <a:ext cx="907410" cy="0"/>
          </a:xfrm>
          <a:prstGeom prst="line">
            <a:avLst/>
          </a:prstGeom>
          <a:ln w="57150">
            <a:solidFill>
              <a:srgbClr val="0000FF"/>
            </a:solidFil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1827" y="5333796"/>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BC</a:t>
            </a:r>
            <a:endParaRPr lang="en-US" sz="3600" baseline="-25000" dirty="0">
              <a:solidFill>
                <a:srgbClr val="C00000"/>
              </a:solidFill>
            </a:endParaRPr>
          </a:p>
        </p:txBody>
      </p:sp>
      <p:sp>
        <p:nvSpPr>
          <p:cNvPr id="9" name="TextBox 8"/>
          <p:cNvSpPr txBox="1"/>
          <p:nvPr/>
        </p:nvSpPr>
        <p:spPr>
          <a:xfrm>
            <a:off x="1715956" y="5443719"/>
            <a:ext cx="325730" cy="1034129"/>
          </a:xfrm>
          <a:prstGeom prst="rect">
            <a:avLst/>
          </a:prstGeom>
          <a:noFill/>
        </p:spPr>
        <p:txBody>
          <a:bodyPr wrap="none" rtlCol="0">
            <a:spAutoFit/>
          </a:bodyPr>
          <a:lstStyle/>
          <a:p>
            <a:pPr>
              <a:buNone/>
            </a:pPr>
            <a:r>
              <a:rPr lang="en-US" sz="1800" dirty="0" smtClean="0"/>
              <a:t>3</a:t>
            </a:r>
          </a:p>
          <a:p>
            <a:pPr>
              <a:buNone/>
            </a:pPr>
            <a:r>
              <a:rPr lang="en-US" sz="1800" dirty="0" smtClean="0"/>
              <a:t>2</a:t>
            </a:r>
          </a:p>
          <a:p>
            <a:pPr>
              <a:buNone/>
            </a:pPr>
            <a:r>
              <a:rPr lang="en-US" sz="1800" dirty="0"/>
              <a:t>1</a:t>
            </a:r>
          </a:p>
        </p:txBody>
      </p:sp>
    </p:spTree>
    <p:extLst>
      <p:ext uri="{BB962C8B-B14F-4D97-AF65-F5344CB8AC3E}">
        <p14:creationId xmlns:p14="http://schemas.microsoft.com/office/powerpoint/2010/main" val="361799465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44</a:t>
            </a:fld>
            <a:endParaRPr lang="en-US"/>
          </a:p>
        </p:txBody>
      </p:sp>
      <p:sp>
        <p:nvSpPr>
          <p:cNvPr id="22" name="Oval 21"/>
          <p:cNvSpPr/>
          <p:nvPr/>
        </p:nvSpPr>
        <p:spPr>
          <a:xfrm>
            <a:off x="4732084" y="49732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5,6</a:t>
            </a:r>
            <a:endParaRPr lang="en-US" sz="1200" baseline="-25000" dirty="0">
              <a:solidFill>
                <a:schemeClr val="tx1"/>
              </a:solidFill>
            </a:endParaRPr>
          </a:p>
        </p:txBody>
      </p:sp>
      <p:sp>
        <p:nvSpPr>
          <p:cNvPr id="23" name="Oval 22"/>
          <p:cNvSpPr/>
          <p:nvPr/>
        </p:nvSpPr>
        <p:spPr>
          <a:xfrm>
            <a:off x="4732084" y="26872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1,2</a:t>
            </a:r>
            <a:endParaRPr lang="en-US" sz="1200" baseline="-25000" dirty="0">
              <a:solidFill>
                <a:schemeClr val="tx1"/>
              </a:solidFill>
            </a:endParaRPr>
          </a:p>
        </p:txBody>
      </p:sp>
      <p:sp>
        <p:nvSpPr>
          <p:cNvPr id="24" name="Oval 23"/>
          <p:cNvSpPr/>
          <p:nvPr/>
        </p:nvSpPr>
        <p:spPr>
          <a:xfrm>
            <a:off x="4732084" y="3754072"/>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3,4</a:t>
            </a:r>
            <a:endParaRPr lang="en-US" sz="1200" baseline="-25000" dirty="0">
              <a:solidFill>
                <a:schemeClr val="tx1"/>
              </a:solidFill>
            </a:endParaRPr>
          </a:p>
        </p:txBody>
      </p:sp>
      <p:sp>
        <p:nvSpPr>
          <p:cNvPr id="25" name="Oval 24"/>
          <p:cNvSpPr/>
          <p:nvPr/>
        </p:nvSpPr>
        <p:spPr>
          <a:xfrm>
            <a:off x="6941884" y="49732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4,5</a:t>
            </a:r>
            <a:endParaRPr lang="en-US" sz="1200" baseline="-25000" dirty="0">
              <a:solidFill>
                <a:schemeClr val="tx1"/>
              </a:solidFill>
            </a:endParaRPr>
          </a:p>
        </p:txBody>
      </p:sp>
      <p:sp>
        <p:nvSpPr>
          <p:cNvPr id="26" name="Oval 25"/>
          <p:cNvSpPr/>
          <p:nvPr/>
        </p:nvSpPr>
        <p:spPr>
          <a:xfrm>
            <a:off x="6941884" y="26872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6,1</a:t>
            </a:r>
            <a:endParaRPr lang="en-US" sz="1200" baseline="-25000" dirty="0">
              <a:solidFill>
                <a:schemeClr val="tx1"/>
              </a:solidFill>
            </a:endParaRPr>
          </a:p>
        </p:txBody>
      </p:sp>
      <p:sp>
        <p:nvSpPr>
          <p:cNvPr id="27" name="Oval 26"/>
          <p:cNvSpPr/>
          <p:nvPr/>
        </p:nvSpPr>
        <p:spPr>
          <a:xfrm>
            <a:off x="6941884" y="3754072"/>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2,3</a:t>
            </a:r>
            <a:endParaRPr lang="en-US" sz="1200" baseline="-25000" dirty="0">
              <a:solidFill>
                <a:schemeClr val="tx1"/>
              </a:solidFill>
            </a:endParaRPr>
          </a:p>
        </p:txBody>
      </p:sp>
      <p:cxnSp>
        <p:nvCxnSpPr>
          <p:cNvPr id="28" name="Straight Connector 27"/>
          <p:cNvCxnSpPr>
            <a:stCxn id="23" idx="6"/>
            <a:endCxn id="26" idx="2"/>
          </p:cNvCxnSpPr>
          <p:nvPr/>
        </p:nvCxnSpPr>
        <p:spPr>
          <a:xfrm>
            <a:off x="5290670" y="2974245"/>
            <a:ext cx="1651214" cy="0"/>
          </a:xfrm>
          <a:prstGeom prst="line">
            <a:avLst/>
          </a:prstGeom>
          <a:ln w="57150">
            <a:solidFill>
              <a:srgbClr val="0000FF"/>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3" idx="5"/>
            <a:endCxn id="27" idx="1"/>
          </p:cNvCxnSpPr>
          <p:nvPr/>
        </p:nvCxnSpPr>
        <p:spPr>
          <a:xfrm rot="16200000" flipH="1">
            <a:off x="5785798" y="2600235"/>
            <a:ext cx="660958" cy="181482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6"/>
            <a:endCxn id="27" idx="2"/>
          </p:cNvCxnSpPr>
          <p:nvPr/>
        </p:nvCxnSpPr>
        <p:spPr>
          <a:xfrm>
            <a:off x="5290670" y="4041045"/>
            <a:ext cx="1651214" cy="0"/>
          </a:xfrm>
          <a:prstGeom prst="line">
            <a:avLst/>
          </a:prstGeom>
          <a:ln w="571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4" idx="5"/>
            <a:endCxn id="25" idx="1"/>
          </p:cNvCxnSpPr>
          <p:nvPr/>
        </p:nvCxnSpPr>
        <p:spPr>
          <a:xfrm rot="16200000" flipH="1">
            <a:off x="5709598" y="3743235"/>
            <a:ext cx="813358" cy="1814820"/>
          </a:xfrm>
          <a:prstGeom prst="line">
            <a:avLst/>
          </a:prstGeom>
          <a:ln w="57150">
            <a:solidFill>
              <a:srgbClr val="0000FF"/>
            </a:solidFill>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2" idx="6"/>
            <a:endCxn id="25" idx="2"/>
          </p:cNvCxnSpPr>
          <p:nvPr/>
        </p:nvCxnSpPr>
        <p:spPr>
          <a:xfrm>
            <a:off x="5290670" y="5260245"/>
            <a:ext cx="1651214" cy="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2" idx="7"/>
            <a:endCxn id="26" idx="3"/>
          </p:cNvCxnSpPr>
          <p:nvPr/>
        </p:nvCxnSpPr>
        <p:spPr>
          <a:xfrm rot="5400000" flipH="1" flipV="1">
            <a:off x="5176198" y="3209835"/>
            <a:ext cx="1880158" cy="1814820"/>
          </a:xfrm>
          <a:prstGeom prst="line">
            <a:avLst/>
          </a:prstGeom>
          <a:ln w="571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87677" y="2611072"/>
            <a:ext cx="457200" cy="457200"/>
          </a:xfrm>
          <a:prstGeom prst="rect">
            <a:avLst/>
          </a:prstGeom>
          <a:noFill/>
        </p:spPr>
        <p:txBody>
          <a:bodyPr wrap="none" rtlCol="0" anchor="ctr" anchorCtr="0">
            <a:noAutofit/>
          </a:bodyPr>
          <a:lstStyle/>
          <a:p>
            <a:pPr algn="ctr">
              <a:buNone/>
            </a:pPr>
            <a:r>
              <a:rPr lang="en-US" sz="2000" dirty="0" smtClean="0"/>
              <a:t>1</a:t>
            </a:r>
          </a:p>
        </p:txBody>
      </p:sp>
      <p:sp>
        <p:nvSpPr>
          <p:cNvPr id="17" name="TextBox 16"/>
          <p:cNvSpPr txBox="1"/>
          <p:nvPr/>
        </p:nvSpPr>
        <p:spPr>
          <a:xfrm>
            <a:off x="5909458" y="3144472"/>
            <a:ext cx="457200" cy="457200"/>
          </a:xfrm>
          <a:prstGeom prst="rect">
            <a:avLst/>
          </a:prstGeom>
          <a:noFill/>
        </p:spPr>
        <p:txBody>
          <a:bodyPr wrap="none" rtlCol="0" anchor="ctr" anchorCtr="0">
            <a:noAutofit/>
          </a:bodyPr>
          <a:lstStyle/>
          <a:p>
            <a:pPr algn="ctr">
              <a:buNone/>
            </a:pPr>
            <a:r>
              <a:rPr lang="en-US" sz="2000" dirty="0" smtClean="0"/>
              <a:t>2</a:t>
            </a:r>
          </a:p>
        </p:txBody>
      </p:sp>
      <p:sp>
        <p:nvSpPr>
          <p:cNvPr id="18" name="TextBox 17"/>
          <p:cNvSpPr txBox="1"/>
          <p:nvPr/>
        </p:nvSpPr>
        <p:spPr>
          <a:xfrm>
            <a:off x="5528458" y="3677872"/>
            <a:ext cx="457200" cy="457200"/>
          </a:xfrm>
          <a:prstGeom prst="rect">
            <a:avLst/>
          </a:prstGeom>
          <a:noFill/>
        </p:spPr>
        <p:txBody>
          <a:bodyPr wrap="none" rtlCol="0" anchor="ctr" anchorCtr="0">
            <a:noAutofit/>
          </a:bodyPr>
          <a:lstStyle/>
          <a:p>
            <a:pPr algn="ctr">
              <a:buNone/>
            </a:pPr>
            <a:r>
              <a:rPr lang="en-US" sz="2000" dirty="0" smtClean="0"/>
              <a:t>3</a:t>
            </a:r>
          </a:p>
        </p:txBody>
      </p:sp>
      <p:sp>
        <p:nvSpPr>
          <p:cNvPr id="19" name="TextBox 18"/>
          <p:cNvSpPr txBox="1"/>
          <p:nvPr/>
        </p:nvSpPr>
        <p:spPr>
          <a:xfrm>
            <a:off x="6452027" y="4516072"/>
            <a:ext cx="457200" cy="457200"/>
          </a:xfrm>
          <a:prstGeom prst="rect">
            <a:avLst/>
          </a:prstGeom>
          <a:noFill/>
        </p:spPr>
        <p:txBody>
          <a:bodyPr wrap="none" rtlCol="0" anchor="ctr" anchorCtr="0">
            <a:noAutofit/>
          </a:bodyPr>
          <a:lstStyle/>
          <a:p>
            <a:pPr algn="ctr">
              <a:buNone/>
            </a:pPr>
            <a:r>
              <a:rPr lang="en-US" sz="2000" dirty="0" smtClean="0"/>
              <a:t>4</a:t>
            </a:r>
          </a:p>
        </p:txBody>
      </p:sp>
      <p:sp>
        <p:nvSpPr>
          <p:cNvPr id="20" name="TextBox 19"/>
          <p:cNvSpPr txBox="1"/>
          <p:nvPr/>
        </p:nvSpPr>
        <p:spPr>
          <a:xfrm>
            <a:off x="5909458" y="4897072"/>
            <a:ext cx="457200" cy="457200"/>
          </a:xfrm>
          <a:prstGeom prst="rect">
            <a:avLst/>
          </a:prstGeom>
          <a:noFill/>
        </p:spPr>
        <p:txBody>
          <a:bodyPr wrap="none" rtlCol="0" anchor="ctr" anchorCtr="0">
            <a:noAutofit/>
          </a:bodyPr>
          <a:lstStyle/>
          <a:p>
            <a:pPr algn="ctr">
              <a:buNone/>
            </a:pPr>
            <a:r>
              <a:rPr lang="en-US" sz="2000" dirty="0" smtClean="0"/>
              <a:t>5</a:t>
            </a:r>
          </a:p>
        </p:txBody>
      </p:sp>
      <p:sp>
        <p:nvSpPr>
          <p:cNvPr id="21" name="TextBox 20"/>
          <p:cNvSpPr txBox="1"/>
          <p:nvPr/>
        </p:nvSpPr>
        <p:spPr>
          <a:xfrm>
            <a:off x="5123708" y="4516072"/>
            <a:ext cx="457200" cy="457200"/>
          </a:xfrm>
          <a:prstGeom prst="rect">
            <a:avLst/>
          </a:prstGeom>
          <a:noFill/>
        </p:spPr>
        <p:txBody>
          <a:bodyPr wrap="none" rtlCol="0" anchor="ctr" anchorCtr="0">
            <a:noAutofit/>
          </a:bodyPr>
          <a:lstStyle/>
          <a:p>
            <a:pPr algn="ctr">
              <a:buNone/>
            </a:pPr>
            <a:r>
              <a:rPr lang="en-US" sz="2000" dirty="0" smtClean="0"/>
              <a:t>6</a:t>
            </a:r>
          </a:p>
        </p:txBody>
      </p:sp>
      <p:sp>
        <p:nvSpPr>
          <p:cNvPr id="37" name="TextBox 36"/>
          <p:cNvSpPr txBox="1"/>
          <p:nvPr/>
        </p:nvSpPr>
        <p:spPr>
          <a:xfrm>
            <a:off x="4732084" y="5478273"/>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AB</a:t>
            </a:r>
            <a:endParaRPr lang="en-US" sz="3600" baseline="-25000" dirty="0">
              <a:solidFill>
                <a:srgbClr val="C00000"/>
              </a:solidFill>
            </a:endParaRPr>
          </a:p>
        </p:txBody>
      </p:sp>
      <p:sp>
        <p:nvSpPr>
          <p:cNvPr id="38" name="TextBox 37"/>
          <p:cNvSpPr txBox="1"/>
          <p:nvPr/>
        </p:nvSpPr>
        <p:spPr>
          <a:xfrm>
            <a:off x="6957931" y="5452547"/>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AC</a:t>
            </a:r>
            <a:endParaRPr lang="en-US" sz="3600" baseline="-25000" dirty="0">
              <a:solidFill>
                <a:srgbClr val="C00000"/>
              </a:solidFill>
            </a:endParaRPr>
          </a:p>
        </p:txBody>
      </p:sp>
      <p:sp>
        <p:nvSpPr>
          <p:cNvPr id="39" name="TextBox 38"/>
          <p:cNvSpPr txBox="1"/>
          <p:nvPr/>
        </p:nvSpPr>
        <p:spPr>
          <a:xfrm>
            <a:off x="5909458" y="5475968"/>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BC</a:t>
            </a:r>
            <a:endParaRPr lang="en-US" sz="3600" baseline="-25000" dirty="0">
              <a:solidFill>
                <a:srgbClr val="C00000"/>
              </a:solidFill>
            </a:endParaRPr>
          </a:p>
        </p:txBody>
      </p:sp>
      <p:cxnSp>
        <p:nvCxnSpPr>
          <p:cNvPr id="34" name="Straight Connector 33"/>
          <p:cNvCxnSpPr/>
          <p:nvPr/>
        </p:nvCxnSpPr>
        <p:spPr>
          <a:xfrm>
            <a:off x="755827" y="5598094"/>
            <a:ext cx="907410" cy="0"/>
          </a:xfrm>
          <a:prstGeom prst="line">
            <a:avLst/>
          </a:prstGeom>
          <a:ln w="571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55827" y="5951411"/>
            <a:ext cx="907410" cy="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67702" y="6343286"/>
            <a:ext cx="907410" cy="0"/>
          </a:xfrm>
          <a:prstGeom prst="line">
            <a:avLst/>
          </a:prstGeom>
          <a:ln w="57150">
            <a:solidFill>
              <a:srgbClr val="0000FF"/>
            </a:solidFill>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1827" y="5333796"/>
            <a:ext cx="558586" cy="946277"/>
          </a:xfrm>
          <a:prstGeom prst="rect">
            <a:avLst/>
          </a:prstGeom>
          <a:noFill/>
        </p:spPr>
        <p:txBody>
          <a:bodyPr wrap="none" rtlCol="0" anchor="ctr" anchorCtr="0">
            <a:noAutofit/>
          </a:bodyPr>
          <a:lstStyle/>
          <a:p>
            <a:pPr>
              <a:buNone/>
            </a:pPr>
            <a:r>
              <a:rPr lang="en-US" sz="3600" baseline="-25000" dirty="0" smtClean="0">
                <a:solidFill>
                  <a:srgbClr val="C00000"/>
                </a:solidFill>
              </a:rPr>
              <a:t>BC</a:t>
            </a:r>
            <a:endParaRPr lang="en-US" sz="3600" baseline="-25000" dirty="0">
              <a:solidFill>
                <a:srgbClr val="C00000"/>
              </a:solidFill>
            </a:endParaRPr>
          </a:p>
        </p:txBody>
      </p:sp>
      <p:sp>
        <p:nvSpPr>
          <p:cNvPr id="9" name="TextBox 8"/>
          <p:cNvSpPr txBox="1"/>
          <p:nvPr/>
        </p:nvSpPr>
        <p:spPr>
          <a:xfrm>
            <a:off x="1715956" y="5443719"/>
            <a:ext cx="325730" cy="1034129"/>
          </a:xfrm>
          <a:prstGeom prst="rect">
            <a:avLst/>
          </a:prstGeom>
          <a:noFill/>
        </p:spPr>
        <p:txBody>
          <a:bodyPr wrap="none" rtlCol="0">
            <a:spAutoFit/>
          </a:bodyPr>
          <a:lstStyle/>
          <a:p>
            <a:pPr>
              <a:buNone/>
            </a:pPr>
            <a:r>
              <a:rPr lang="en-US" sz="1800" dirty="0" smtClean="0"/>
              <a:t>3</a:t>
            </a:r>
          </a:p>
          <a:p>
            <a:pPr>
              <a:buNone/>
            </a:pPr>
            <a:r>
              <a:rPr lang="en-US" sz="1800" dirty="0" smtClean="0"/>
              <a:t>2</a:t>
            </a:r>
          </a:p>
          <a:p>
            <a:pPr>
              <a:buNone/>
            </a:pPr>
            <a:r>
              <a:rPr lang="en-US" sz="1800" dirty="0"/>
              <a:t>1</a:t>
            </a:r>
          </a:p>
        </p:txBody>
      </p:sp>
      <p:sp>
        <p:nvSpPr>
          <p:cNvPr id="5" name="TextBox 4"/>
          <p:cNvSpPr txBox="1"/>
          <p:nvPr/>
        </p:nvSpPr>
        <p:spPr>
          <a:xfrm>
            <a:off x="4837004" y="1472544"/>
            <a:ext cx="2576346" cy="904863"/>
          </a:xfrm>
          <a:prstGeom prst="rect">
            <a:avLst/>
          </a:prstGeom>
          <a:solidFill>
            <a:srgbClr val="FFFF00"/>
          </a:solidFill>
        </p:spPr>
        <p:txBody>
          <a:bodyPr wrap="none" rtlCol="0">
            <a:spAutoFit/>
          </a:bodyPr>
          <a:lstStyle/>
          <a:p>
            <a:pPr>
              <a:buNone/>
            </a:pPr>
            <a:r>
              <a:rPr lang="en-US" dirty="0" smtClean="0"/>
              <a:t>U         V         W</a:t>
            </a:r>
          </a:p>
          <a:p>
            <a:pPr algn="l">
              <a:buNone/>
            </a:pPr>
            <a:r>
              <a:rPr lang="en-US" dirty="0" smtClean="0"/>
              <a:t>3          3          3</a:t>
            </a:r>
            <a:endParaRPr lang="en-US" dirty="0"/>
          </a:p>
        </p:txBody>
      </p:sp>
      <p:sp>
        <p:nvSpPr>
          <p:cNvPr id="6" name="TextBox 5"/>
          <p:cNvSpPr txBox="1"/>
          <p:nvPr/>
        </p:nvSpPr>
        <p:spPr>
          <a:xfrm>
            <a:off x="622669" y="950026"/>
            <a:ext cx="3179075" cy="1348061"/>
          </a:xfrm>
          <a:prstGeom prst="rect">
            <a:avLst/>
          </a:prstGeom>
          <a:noFill/>
        </p:spPr>
        <p:txBody>
          <a:bodyPr wrap="none" rtlCol="0">
            <a:spAutoFit/>
          </a:bodyPr>
          <a:lstStyle/>
          <a:p>
            <a:pPr algn="l">
              <a:buNone/>
            </a:pPr>
            <a:r>
              <a:rPr lang="en-US" dirty="0" smtClean="0"/>
              <a:t>U :  # nodes on left</a:t>
            </a:r>
          </a:p>
          <a:p>
            <a:pPr algn="l">
              <a:buNone/>
            </a:pPr>
            <a:r>
              <a:rPr lang="en-US" dirty="0" smtClean="0"/>
              <a:t>V  : # colors</a:t>
            </a:r>
          </a:p>
          <a:p>
            <a:pPr algn="l">
              <a:buNone/>
            </a:pPr>
            <a:r>
              <a:rPr lang="en-US" dirty="0" smtClean="0"/>
              <a:t>W : # nodes on right</a:t>
            </a:r>
            <a:endParaRPr lang="en-US" dirty="0"/>
          </a:p>
        </p:txBody>
      </p:sp>
    </p:spTree>
    <p:extLst>
      <p:ext uri="{BB962C8B-B14F-4D97-AF65-F5344CB8AC3E}">
        <p14:creationId xmlns:p14="http://schemas.microsoft.com/office/powerpoint/2010/main" val="89245540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a:t>
            </a:r>
            <a:r>
              <a:rPr lang="en-US" dirty="0" smtClean="0">
                <a:sym typeface="Wingdings" pitchFamily="2" charset="2"/>
              </a:rPr>
              <a:t> Bipartite Graph</a:t>
            </a:r>
            <a:endParaRPr lang="en-US" dirty="0"/>
          </a:p>
        </p:txBody>
      </p:sp>
      <p:sp>
        <p:nvSpPr>
          <p:cNvPr id="3" name="Content Placeholder 2"/>
          <p:cNvSpPr>
            <a:spLocks noGrp="1"/>
          </p:cNvSpPr>
          <p:nvPr>
            <p:ph idx="1"/>
          </p:nvPr>
        </p:nvSpPr>
        <p:spPr/>
        <p:txBody>
          <a:bodyPr/>
          <a:lstStyle/>
          <a:p>
            <a:pPr marL="0" indent="0">
              <a:buNone/>
            </a:pPr>
            <a:r>
              <a:rPr lang="en-US" dirty="0" smtClean="0"/>
              <a:t>A colored bipartite graph corresponds to a </a:t>
            </a:r>
            <a:br>
              <a:rPr lang="en-US" dirty="0" smtClean="0"/>
            </a:br>
            <a:r>
              <a:rPr lang="en-US" dirty="0" smtClean="0"/>
              <a:t>fixed protocol for 3-node equality with</a:t>
            </a:r>
            <a:br>
              <a:rPr lang="en-US" dirty="0" smtClean="0"/>
            </a:br>
            <a:r>
              <a:rPr lang="en-US" dirty="0" smtClean="0"/>
              <a:t>cost</a:t>
            </a:r>
            <a:r>
              <a:rPr lang="en-US" dirty="0"/>
              <a:t> </a:t>
            </a:r>
            <a:r>
              <a:rPr lang="en-US" dirty="0" smtClean="0"/>
              <a:t> </a:t>
            </a:r>
            <a:r>
              <a:rPr lang="en-US" dirty="0" smtClean="0">
                <a:solidFill>
                  <a:srgbClr val="2E9246"/>
                </a:solidFill>
              </a:rPr>
              <a:t>log UVW</a:t>
            </a:r>
          </a:p>
          <a:p>
            <a:pPr marL="0" indent="0">
              <a:buNone/>
            </a:pPr>
            <a:endParaRPr lang="en-US" dirty="0"/>
          </a:p>
          <a:p>
            <a:pPr marL="0" indent="0">
              <a:buNone/>
            </a:pPr>
            <a:r>
              <a:rPr lang="en-US" dirty="0" smtClean="0"/>
              <a:t>if and only if</a:t>
            </a:r>
            <a:endParaRPr lang="en-US" dirty="0"/>
          </a:p>
          <a:p>
            <a:pPr marL="0" indent="0">
              <a:buNone/>
            </a:pPr>
            <a:endParaRPr lang="en-US" dirty="0"/>
          </a:p>
          <a:p>
            <a:pPr marL="457200" indent="-457200">
              <a:buAutoNum type="alphaLcParenBoth"/>
            </a:pPr>
            <a:r>
              <a:rPr lang="en-US" dirty="0" smtClean="0"/>
              <a:t>distance-2 colored          (strong edge coloring)</a:t>
            </a:r>
            <a:endParaRPr lang="en-US" dirty="0"/>
          </a:p>
          <a:p>
            <a:pPr marL="457200" indent="-457200">
              <a:buAutoNum type="alphaLcParenBoth"/>
            </a:pPr>
            <a:r>
              <a:rPr lang="en-US" dirty="0" smtClean="0"/>
              <a:t>Number of edges = K</a:t>
            </a:r>
            <a:endParaRPr lang="en-US" dirty="0"/>
          </a:p>
          <a:p>
            <a:pPr marL="457200" indent="-457200">
              <a:buAutoNum type="alphaLcParenBoth"/>
            </a:pPr>
            <a:r>
              <a:rPr lang="en-US" dirty="0" smtClean="0"/>
              <a:t>U x V   ≥  K </a:t>
            </a:r>
            <a:endParaRPr lang="en-US" dirty="0"/>
          </a:p>
          <a:p>
            <a:pPr marL="457200" indent="-457200">
              <a:buFont typeface="Marlett" pitchFamily="2" charset="2"/>
              <a:buAutoNum type="alphaLcParenBoth"/>
            </a:pPr>
            <a:r>
              <a:rPr lang="en-US" dirty="0"/>
              <a:t>U x </a:t>
            </a:r>
            <a:r>
              <a:rPr lang="en-US" dirty="0" smtClean="0"/>
              <a:t>W  </a:t>
            </a:r>
            <a:r>
              <a:rPr lang="en-US" dirty="0"/>
              <a:t>≥  K </a:t>
            </a:r>
          </a:p>
          <a:p>
            <a:pPr marL="457200" indent="-457200">
              <a:buFont typeface="Marlett" pitchFamily="2" charset="2"/>
              <a:buAutoNum type="alphaLcParenBoth"/>
            </a:pPr>
            <a:r>
              <a:rPr lang="en-US" dirty="0" smtClean="0"/>
              <a:t>V </a:t>
            </a:r>
            <a:r>
              <a:rPr lang="en-US" dirty="0"/>
              <a:t>x </a:t>
            </a:r>
            <a:r>
              <a:rPr lang="en-US" dirty="0" smtClean="0"/>
              <a:t>W  </a:t>
            </a:r>
            <a:r>
              <a:rPr lang="en-US" dirty="0"/>
              <a:t>≥  K </a:t>
            </a:r>
          </a:p>
          <a:p>
            <a:pPr marL="457200" indent="-457200">
              <a:buAutoNum type="alphaLcParenBoth"/>
            </a:pPr>
            <a:endParaRPr lang="en-US" dirty="0" smtClean="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45</a:t>
            </a:fld>
            <a:endParaRPr lang="en-US"/>
          </a:p>
        </p:txBody>
      </p:sp>
    </p:spTree>
    <p:extLst>
      <p:ext uri="{BB962C8B-B14F-4D97-AF65-F5344CB8AC3E}">
        <p14:creationId xmlns:p14="http://schemas.microsoft.com/office/powerpoint/2010/main" val="3633854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Protocol Design</a:t>
            </a:r>
            <a:endParaRPr lang="en-US" dirty="0"/>
          </a:p>
        </p:txBody>
      </p:sp>
      <p:sp>
        <p:nvSpPr>
          <p:cNvPr id="3" name="Content Placeholder 2"/>
          <p:cNvSpPr>
            <a:spLocks noGrp="1"/>
          </p:cNvSpPr>
          <p:nvPr>
            <p:ph idx="1"/>
          </p:nvPr>
        </p:nvSpPr>
        <p:spPr/>
        <p:txBody>
          <a:bodyPr/>
          <a:lstStyle/>
          <a:p>
            <a:endParaRPr lang="en-US" dirty="0" smtClean="0"/>
          </a:p>
          <a:p>
            <a:r>
              <a:rPr lang="en-US" dirty="0" smtClean="0"/>
              <a:t>Find a suitable bipartite graph</a:t>
            </a:r>
          </a:p>
          <a:p>
            <a:endParaRPr lang="en-US" dirty="0"/>
          </a:p>
          <a:p>
            <a:endParaRPr lang="en-US" dirty="0" smtClean="0"/>
          </a:p>
          <a:p>
            <a:r>
              <a:rPr lang="en-US" dirty="0" smtClean="0"/>
              <a:t>Our protocol</a:t>
            </a:r>
          </a:p>
          <a:p>
            <a:endParaRPr lang="en-US" dirty="0" smtClean="0"/>
          </a:p>
          <a:p>
            <a:pPr marL="0" indent="0">
              <a:buNone/>
            </a:pPr>
            <a:r>
              <a:rPr lang="en-US" dirty="0"/>
              <a:t>	</a:t>
            </a:r>
            <a:r>
              <a:rPr lang="en-US" dirty="0" smtClean="0">
                <a:sym typeface="Wingdings" pitchFamily="2" charset="2"/>
              </a:rPr>
              <a:t>  </a:t>
            </a:r>
            <a:r>
              <a:rPr lang="en-US" dirty="0" smtClean="0"/>
              <a:t>6-cycle </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46</a:t>
            </a:fld>
            <a:endParaRPr lang="en-US"/>
          </a:p>
        </p:txBody>
      </p:sp>
      <p:sp>
        <p:nvSpPr>
          <p:cNvPr id="5" name="Oval 4"/>
          <p:cNvSpPr/>
          <p:nvPr/>
        </p:nvSpPr>
        <p:spPr>
          <a:xfrm>
            <a:off x="5100209" y="5198897"/>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endParaRPr lang="en-US" sz="1200" baseline="-25000" dirty="0">
              <a:solidFill>
                <a:schemeClr val="tx1"/>
              </a:solidFill>
            </a:endParaRPr>
          </a:p>
        </p:txBody>
      </p:sp>
      <p:sp>
        <p:nvSpPr>
          <p:cNvPr id="6" name="Oval 5"/>
          <p:cNvSpPr/>
          <p:nvPr/>
        </p:nvSpPr>
        <p:spPr>
          <a:xfrm>
            <a:off x="5100209" y="2912897"/>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endParaRPr lang="en-US" sz="1200" baseline="-25000" dirty="0">
              <a:solidFill>
                <a:schemeClr val="tx1"/>
              </a:solidFill>
            </a:endParaRPr>
          </a:p>
        </p:txBody>
      </p:sp>
      <p:sp>
        <p:nvSpPr>
          <p:cNvPr id="7" name="Oval 6"/>
          <p:cNvSpPr/>
          <p:nvPr/>
        </p:nvSpPr>
        <p:spPr>
          <a:xfrm>
            <a:off x="5100209" y="3979697"/>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endParaRPr lang="en-US" sz="1200" baseline="-25000" dirty="0">
              <a:solidFill>
                <a:schemeClr val="tx1"/>
              </a:solidFill>
            </a:endParaRPr>
          </a:p>
        </p:txBody>
      </p:sp>
      <p:sp>
        <p:nvSpPr>
          <p:cNvPr id="8" name="Oval 7"/>
          <p:cNvSpPr/>
          <p:nvPr/>
        </p:nvSpPr>
        <p:spPr>
          <a:xfrm>
            <a:off x="7310009" y="5198897"/>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endParaRPr lang="en-US" sz="1200" baseline="-25000" dirty="0">
              <a:solidFill>
                <a:schemeClr val="tx1"/>
              </a:solidFill>
            </a:endParaRPr>
          </a:p>
        </p:txBody>
      </p:sp>
      <p:sp>
        <p:nvSpPr>
          <p:cNvPr id="9" name="Oval 8"/>
          <p:cNvSpPr/>
          <p:nvPr/>
        </p:nvSpPr>
        <p:spPr>
          <a:xfrm>
            <a:off x="7310009" y="2912897"/>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endParaRPr lang="en-US" sz="1200" baseline="-25000" dirty="0">
              <a:solidFill>
                <a:schemeClr val="tx1"/>
              </a:solidFill>
            </a:endParaRPr>
          </a:p>
        </p:txBody>
      </p:sp>
      <p:sp>
        <p:nvSpPr>
          <p:cNvPr id="10" name="Oval 9"/>
          <p:cNvSpPr/>
          <p:nvPr/>
        </p:nvSpPr>
        <p:spPr>
          <a:xfrm>
            <a:off x="7310009" y="3979697"/>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endParaRPr lang="en-US" sz="1200" baseline="-25000" dirty="0">
              <a:solidFill>
                <a:schemeClr val="tx1"/>
              </a:solidFill>
            </a:endParaRPr>
          </a:p>
        </p:txBody>
      </p:sp>
      <p:cxnSp>
        <p:nvCxnSpPr>
          <p:cNvPr id="11" name="Straight Connector 10"/>
          <p:cNvCxnSpPr>
            <a:stCxn id="6" idx="6"/>
            <a:endCxn id="9" idx="2"/>
          </p:cNvCxnSpPr>
          <p:nvPr/>
        </p:nvCxnSpPr>
        <p:spPr>
          <a:xfrm>
            <a:off x="5658795" y="3199870"/>
            <a:ext cx="1651214" cy="0"/>
          </a:xfrm>
          <a:prstGeom prst="line">
            <a:avLst/>
          </a:prstGeom>
          <a:ln w="57150">
            <a:solidFill>
              <a:srgbClr val="0000FF"/>
            </a:solidFill>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5"/>
            <a:endCxn id="10" idx="1"/>
          </p:cNvCxnSpPr>
          <p:nvPr/>
        </p:nvCxnSpPr>
        <p:spPr>
          <a:xfrm rot="16200000" flipH="1">
            <a:off x="6153923" y="2825860"/>
            <a:ext cx="660958" cy="181482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6"/>
            <a:endCxn id="10" idx="2"/>
          </p:cNvCxnSpPr>
          <p:nvPr/>
        </p:nvCxnSpPr>
        <p:spPr>
          <a:xfrm>
            <a:off x="5658795" y="4266670"/>
            <a:ext cx="1651214" cy="0"/>
          </a:xfrm>
          <a:prstGeom prst="line">
            <a:avLst/>
          </a:prstGeom>
          <a:ln w="571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8" idx="1"/>
          </p:cNvCxnSpPr>
          <p:nvPr/>
        </p:nvCxnSpPr>
        <p:spPr>
          <a:xfrm rot="16200000" flipH="1">
            <a:off x="6077723" y="3968860"/>
            <a:ext cx="813358" cy="1814820"/>
          </a:xfrm>
          <a:prstGeom prst="line">
            <a:avLst/>
          </a:prstGeom>
          <a:ln w="57150">
            <a:solidFill>
              <a:srgbClr val="0000FF"/>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6"/>
            <a:endCxn id="8" idx="2"/>
          </p:cNvCxnSpPr>
          <p:nvPr/>
        </p:nvCxnSpPr>
        <p:spPr>
          <a:xfrm>
            <a:off x="5658795" y="5485870"/>
            <a:ext cx="1651214" cy="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7"/>
            <a:endCxn id="9" idx="3"/>
          </p:cNvCxnSpPr>
          <p:nvPr/>
        </p:nvCxnSpPr>
        <p:spPr>
          <a:xfrm rot="5400000" flipH="1" flipV="1">
            <a:off x="5544323" y="3435460"/>
            <a:ext cx="1880158" cy="1814820"/>
          </a:xfrm>
          <a:prstGeom prst="line">
            <a:avLst/>
          </a:prstGeom>
          <a:ln w="571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255802" y="2836697"/>
            <a:ext cx="457200" cy="457200"/>
          </a:xfrm>
          <a:prstGeom prst="rect">
            <a:avLst/>
          </a:prstGeom>
          <a:noFill/>
        </p:spPr>
        <p:txBody>
          <a:bodyPr wrap="none" rtlCol="0" anchor="ctr" anchorCtr="0">
            <a:noAutofit/>
          </a:bodyPr>
          <a:lstStyle/>
          <a:p>
            <a:pPr algn="ctr">
              <a:buNone/>
            </a:pPr>
            <a:endParaRPr lang="en-US" sz="2000" dirty="0" smtClean="0"/>
          </a:p>
        </p:txBody>
      </p:sp>
      <p:sp>
        <p:nvSpPr>
          <p:cNvPr id="18" name="TextBox 17"/>
          <p:cNvSpPr txBox="1"/>
          <p:nvPr/>
        </p:nvSpPr>
        <p:spPr>
          <a:xfrm>
            <a:off x="6277583" y="3370097"/>
            <a:ext cx="457200" cy="457200"/>
          </a:xfrm>
          <a:prstGeom prst="rect">
            <a:avLst/>
          </a:prstGeom>
          <a:noFill/>
        </p:spPr>
        <p:txBody>
          <a:bodyPr wrap="none" rtlCol="0" anchor="ctr" anchorCtr="0">
            <a:noAutofit/>
          </a:bodyPr>
          <a:lstStyle/>
          <a:p>
            <a:pPr algn="ctr">
              <a:buNone/>
            </a:pPr>
            <a:endParaRPr lang="en-US" sz="2000" dirty="0" smtClean="0"/>
          </a:p>
        </p:txBody>
      </p:sp>
      <p:sp>
        <p:nvSpPr>
          <p:cNvPr id="19" name="TextBox 18"/>
          <p:cNvSpPr txBox="1"/>
          <p:nvPr/>
        </p:nvSpPr>
        <p:spPr>
          <a:xfrm>
            <a:off x="5896583" y="3903497"/>
            <a:ext cx="457200" cy="457200"/>
          </a:xfrm>
          <a:prstGeom prst="rect">
            <a:avLst/>
          </a:prstGeom>
          <a:noFill/>
        </p:spPr>
        <p:txBody>
          <a:bodyPr wrap="none" rtlCol="0" anchor="ctr" anchorCtr="0">
            <a:noAutofit/>
          </a:bodyPr>
          <a:lstStyle/>
          <a:p>
            <a:pPr algn="ctr">
              <a:buNone/>
            </a:pPr>
            <a:endParaRPr lang="en-US" sz="2000" dirty="0" smtClean="0"/>
          </a:p>
        </p:txBody>
      </p:sp>
      <p:sp>
        <p:nvSpPr>
          <p:cNvPr id="20" name="TextBox 19"/>
          <p:cNvSpPr txBox="1"/>
          <p:nvPr/>
        </p:nvSpPr>
        <p:spPr>
          <a:xfrm>
            <a:off x="6820152" y="4741697"/>
            <a:ext cx="457200" cy="457200"/>
          </a:xfrm>
          <a:prstGeom prst="rect">
            <a:avLst/>
          </a:prstGeom>
          <a:noFill/>
        </p:spPr>
        <p:txBody>
          <a:bodyPr wrap="none" rtlCol="0" anchor="ctr" anchorCtr="0">
            <a:noAutofit/>
          </a:bodyPr>
          <a:lstStyle/>
          <a:p>
            <a:pPr algn="ctr">
              <a:buNone/>
            </a:pPr>
            <a:endParaRPr lang="en-US" sz="2000" dirty="0" smtClean="0"/>
          </a:p>
        </p:txBody>
      </p:sp>
      <p:sp>
        <p:nvSpPr>
          <p:cNvPr id="21" name="TextBox 20"/>
          <p:cNvSpPr txBox="1"/>
          <p:nvPr/>
        </p:nvSpPr>
        <p:spPr>
          <a:xfrm>
            <a:off x="6277583" y="5122697"/>
            <a:ext cx="457200" cy="457200"/>
          </a:xfrm>
          <a:prstGeom prst="rect">
            <a:avLst/>
          </a:prstGeom>
          <a:noFill/>
        </p:spPr>
        <p:txBody>
          <a:bodyPr wrap="none" rtlCol="0" anchor="ctr" anchorCtr="0">
            <a:noAutofit/>
          </a:bodyPr>
          <a:lstStyle/>
          <a:p>
            <a:pPr algn="ctr">
              <a:buNone/>
            </a:pPr>
            <a:endParaRPr lang="en-US" sz="2000" dirty="0" smtClean="0"/>
          </a:p>
        </p:txBody>
      </p:sp>
      <p:sp>
        <p:nvSpPr>
          <p:cNvPr id="22" name="TextBox 21"/>
          <p:cNvSpPr txBox="1"/>
          <p:nvPr/>
        </p:nvSpPr>
        <p:spPr>
          <a:xfrm>
            <a:off x="5491833" y="4741697"/>
            <a:ext cx="457200" cy="457200"/>
          </a:xfrm>
          <a:prstGeom prst="rect">
            <a:avLst/>
          </a:prstGeom>
          <a:noFill/>
        </p:spPr>
        <p:txBody>
          <a:bodyPr wrap="none" rtlCol="0" anchor="ctr" anchorCtr="0">
            <a:noAutofit/>
          </a:bodyPr>
          <a:lstStyle/>
          <a:p>
            <a:pPr algn="ctr">
              <a:buNone/>
            </a:pPr>
            <a:endParaRPr lang="en-US" sz="2000" dirty="0" smtClean="0"/>
          </a:p>
        </p:txBody>
      </p:sp>
    </p:spTree>
    <p:extLst>
      <p:ext uri="{BB962C8B-B14F-4D97-AF65-F5344CB8AC3E}">
        <p14:creationId xmlns:p14="http://schemas.microsoft.com/office/powerpoint/2010/main" val="6893743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Bounds</a:t>
            </a:r>
            <a:endParaRPr lang="en-US" dirty="0"/>
          </a:p>
        </p:txBody>
      </p:sp>
      <p:sp>
        <p:nvSpPr>
          <p:cNvPr id="3" name="Content Placeholder 2"/>
          <p:cNvSpPr>
            <a:spLocks noGrp="1"/>
          </p:cNvSpPr>
          <p:nvPr>
            <p:ph idx="1"/>
          </p:nvPr>
        </p:nvSpPr>
        <p:spPr/>
        <p:txBody>
          <a:bodyPr/>
          <a:lstStyle/>
          <a:p>
            <a:r>
              <a:rPr lang="en-US" dirty="0" smtClean="0"/>
              <a:t>The mapping can be used to prove lower bounds for small K</a:t>
            </a:r>
          </a:p>
          <a:p>
            <a:endParaRPr lang="en-US" dirty="0"/>
          </a:p>
          <a:p>
            <a:pPr marL="0" indent="0">
              <a:buNone/>
            </a:pPr>
            <a:r>
              <a:rPr lang="en-US" dirty="0" smtClean="0"/>
              <a:t>For K = 6</a:t>
            </a:r>
          </a:p>
          <a:p>
            <a:pPr marL="0" indent="0">
              <a:buNone/>
            </a:pPr>
            <a:endParaRPr lang="en-US" dirty="0"/>
          </a:p>
          <a:p>
            <a:r>
              <a:rPr lang="en-US" dirty="0" smtClean="0"/>
              <a:t>Least cost over all fixed protocols is</a:t>
            </a:r>
            <a:br>
              <a:rPr lang="en-US" dirty="0" smtClean="0"/>
            </a:br>
            <a:r>
              <a:rPr lang="en-US" dirty="0" smtClean="0"/>
              <a:t>	log 27</a:t>
            </a:r>
          </a:p>
          <a:p>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47</a:t>
            </a:fld>
            <a:endParaRPr lang="en-US"/>
          </a:p>
        </p:txBody>
      </p:sp>
    </p:spTree>
    <p:extLst>
      <p:ext uri="{BB962C8B-B14F-4D97-AF65-F5344CB8AC3E}">
        <p14:creationId xmlns:p14="http://schemas.microsoft.com/office/powerpoint/2010/main" val="228466997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Detour …  an open conjecture</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A bipartite graph with</a:t>
            </a:r>
          </a:p>
          <a:p>
            <a:pPr marL="0" indent="0">
              <a:buNone/>
            </a:pPr>
            <a:endParaRPr lang="en-US" dirty="0" smtClean="0"/>
          </a:p>
          <a:p>
            <a:r>
              <a:rPr lang="en-US" dirty="0" smtClean="0"/>
              <a:t>D1 = maximum degree on left</a:t>
            </a:r>
          </a:p>
          <a:p>
            <a:r>
              <a:rPr lang="en-US" dirty="0" smtClean="0"/>
              <a:t>D2 = maximum degree on right</a:t>
            </a:r>
          </a:p>
          <a:p>
            <a:endParaRPr lang="en-US" dirty="0"/>
          </a:p>
          <a:p>
            <a:pPr marL="0" indent="0">
              <a:buNone/>
            </a:pPr>
            <a:r>
              <a:rPr lang="en-US" dirty="0" smtClean="0"/>
              <a:t>can be distance-2 colored with D1 * D2 colors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48</a:t>
            </a:fld>
            <a:endParaRPr lang="en-US"/>
          </a:p>
        </p:txBody>
      </p:sp>
    </p:spTree>
    <p:extLst>
      <p:ext uri="{BB962C8B-B14F-4D97-AF65-F5344CB8AC3E}">
        <p14:creationId xmlns:p14="http://schemas.microsoft.com/office/powerpoint/2010/main" val="257040560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Why is equality interesting ?</a:t>
            </a:r>
            <a:endParaRPr lang="en-US" dirty="0"/>
          </a:p>
        </p:txBody>
      </p:sp>
      <p:sp>
        <p:nvSpPr>
          <p:cNvPr id="4" name="Slide Number Placeholder 3"/>
          <p:cNvSpPr>
            <a:spLocks noGrp="1"/>
          </p:cNvSpPr>
          <p:nvPr>
            <p:ph type="sldNum" sz="quarter" idx="12"/>
          </p:nvPr>
        </p:nvSpPr>
        <p:spPr/>
        <p:txBody>
          <a:bodyPr/>
          <a:lstStyle/>
          <a:p>
            <a:pPr>
              <a:defRPr/>
            </a:pPr>
            <a:fld id="{0DB4A4FE-C508-445A-BEEA-5241DB609F5F}" type="slidenum">
              <a:rPr lang="en-US" smtClean="0"/>
              <a:pPr>
                <a:defRPr/>
              </a:pPr>
              <a:t>49</a:t>
            </a:fld>
            <a:endParaRPr lang="en-US"/>
          </a:p>
        </p:txBody>
      </p:sp>
    </p:spTree>
    <p:extLst>
      <p:ext uri="{BB962C8B-B14F-4D97-AF65-F5344CB8AC3E}">
        <p14:creationId xmlns:p14="http://schemas.microsoft.com/office/powerpoint/2010/main" val="23887592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2E9246"/>
                </a:solidFill>
              </a:rPr>
              <a:t>Communication cost of an algorithm:</a:t>
            </a:r>
          </a:p>
          <a:p>
            <a:pPr marL="0" indent="0">
              <a:buNone/>
            </a:pPr>
            <a:r>
              <a:rPr lang="en-US" dirty="0" smtClean="0"/>
              <a:t/>
            </a:r>
            <a:br>
              <a:rPr lang="en-US" dirty="0" smtClean="0"/>
            </a:br>
            <a:r>
              <a:rPr lang="en-US" dirty="0" smtClean="0"/>
              <a:t>	# bits of communication required</a:t>
            </a:r>
            <a:br>
              <a:rPr lang="en-US" dirty="0" smtClean="0"/>
            </a:br>
            <a:r>
              <a:rPr lang="en-US" dirty="0" smtClean="0"/>
              <a:t>	in the worst case</a:t>
            </a:r>
            <a:r>
              <a:rPr lang="en-US" dirty="0"/>
              <a:t> </a:t>
            </a:r>
            <a:r>
              <a:rPr lang="en-US" dirty="0" smtClean="0"/>
              <a:t>  (over all possible inputs)</a:t>
            </a:r>
          </a:p>
          <a:p>
            <a:pPr marL="0" indent="0">
              <a:buNone/>
            </a:pPr>
            <a:endParaRPr lang="en-US" dirty="0" smtClean="0"/>
          </a:p>
          <a:p>
            <a:pPr marL="0" indent="0">
              <a:buNone/>
            </a:pPr>
            <a:endParaRPr lang="en-US" dirty="0"/>
          </a:p>
          <a:p>
            <a:r>
              <a:rPr lang="en-US" dirty="0">
                <a:solidFill>
                  <a:srgbClr val="800000"/>
                </a:solidFill>
              </a:rPr>
              <a:t>Communication complexity of a problem:</a:t>
            </a:r>
          </a:p>
          <a:p>
            <a:pPr marL="0" indent="0">
              <a:buNone/>
            </a:pPr>
            <a:endParaRPr lang="en-US" dirty="0"/>
          </a:p>
          <a:p>
            <a:pPr marL="0" indent="0">
              <a:buNone/>
            </a:pPr>
            <a:r>
              <a:rPr lang="en-US" dirty="0"/>
              <a:t>	</a:t>
            </a:r>
            <a:r>
              <a:rPr lang="en-US" dirty="0">
                <a:solidFill>
                  <a:srgbClr val="FF0000"/>
                </a:solidFill>
              </a:rPr>
              <a:t>Minimum</a:t>
            </a:r>
            <a:r>
              <a:rPr lang="en-US" dirty="0"/>
              <a:t> communication cost</a:t>
            </a:r>
            <a:br>
              <a:rPr lang="en-US" dirty="0"/>
            </a:br>
            <a:r>
              <a:rPr lang="en-US" dirty="0"/>
              <a:t>	over all algorithms to solve the </a:t>
            </a:r>
            <a:r>
              <a:rPr lang="en-US" dirty="0" smtClean="0"/>
              <a:t>problem</a:t>
            </a:r>
          </a:p>
          <a:p>
            <a:pPr marL="0" indent="0">
              <a:buNone/>
            </a:pPr>
            <a:endParaRPr lang="en-US" dirty="0"/>
          </a:p>
          <a:p>
            <a:pPr marL="0" indent="0">
              <a:buNone/>
            </a:pPr>
            <a:r>
              <a:rPr lang="en-US" dirty="0"/>
              <a:t>	</a:t>
            </a:r>
            <a:r>
              <a:rPr lang="en-US" dirty="0" smtClean="0"/>
              <a:t>			</a:t>
            </a:r>
            <a:r>
              <a:rPr lang="en-US" sz="2000" dirty="0" smtClean="0">
                <a:solidFill>
                  <a:schemeClr val="bg1">
                    <a:lumMod val="50000"/>
                  </a:schemeClr>
                </a:solidFill>
              </a:rPr>
              <a:t>[Andrew Yao, STOC 1979]</a:t>
            </a:r>
            <a:endParaRPr lang="en-US" sz="2000" dirty="0">
              <a:solidFill>
                <a:schemeClr val="bg1">
                  <a:lumMod val="50000"/>
                </a:schemeClr>
              </a:solidFill>
            </a:endParaRPr>
          </a:p>
        </p:txBody>
      </p:sp>
    </p:spTree>
    <p:extLst>
      <p:ext uri="{BB962C8B-B14F-4D97-AF65-F5344CB8AC3E}">
        <p14:creationId xmlns:p14="http://schemas.microsoft.com/office/powerpoint/2010/main" val="45979033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25" y="225425"/>
            <a:ext cx="7772400" cy="1143000"/>
          </a:xfrm>
        </p:spPr>
        <p:txBody>
          <a:bodyPr/>
          <a:lstStyle/>
          <a:p>
            <a:r>
              <a:rPr lang="en-US" dirty="0" smtClean="0"/>
              <a:t>Lower Bound on Consensus</a:t>
            </a:r>
            <a:endParaRPr lang="en-US" dirty="0"/>
          </a:p>
        </p:txBody>
      </p:sp>
      <p:sp>
        <p:nvSpPr>
          <p:cNvPr id="3" name="Content Placeholder 2"/>
          <p:cNvSpPr>
            <a:spLocks noGrp="1"/>
          </p:cNvSpPr>
          <p:nvPr>
            <p:ph idx="1"/>
          </p:nvPr>
        </p:nvSpPr>
        <p:spPr/>
        <p:txBody>
          <a:bodyPr/>
          <a:lstStyle/>
          <a:p>
            <a:endParaRPr lang="en-US" dirty="0" smtClean="0"/>
          </a:p>
          <a:p>
            <a:r>
              <a:rPr lang="en-US" dirty="0" smtClean="0"/>
              <a:t>Mapping between Byzantine broadcast</a:t>
            </a:r>
            <a:br>
              <a:rPr lang="en-US" dirty="0" smtClean="0"/>
            </a:br>
            <a:r>
              <a:rPr lang="en-US" dirty="0" smtClean="0"/>
              <a:t/>
            </a:r>
            <a:br>
              <a:rPr lang="en-US" dirty="0" smtClean="0"/>
            </a:br>
            <a:r>
              <a:rPr lang="en-US" dirty="0" smtClean="0"/>
              <a:t>and multiple instances of equality</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50</a:t>
            </a:fld>
            <a:endParaRPr lang="en-US"/>
          </a:p>
        </p:txBody>
      </p:sp>
    </p:spTree>
    <p:extLst>
      <p:ext uri="{BB962C8B-B14F-4D97-AF65-F5344CB8AC3E}">
        <p14:creationId xmlns:p14="http://schemas.microsoft.com/office/powerpoint/2010/main" val="48977765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a:xfrm>
            <a:off x="457200" y="4438650"/>
            <a:ext cx="8229600" cy="1687513"/>
          </a:xfrm>
        </p:spPr>
        <p:txBody>
          <a:bodyPr>
            <a:normAutofit lnSpcReduction="10000"/>
          </a:bodyPr>
          <a:lstStyle/>
          <a:p>
            <a:r>
              <a:rPr lang="en-US" dirty="0" smtClean="0"/>
              <a:t>g</a:t>
            </a:r>
            <a:r>
              <a:rPr lang="en-US" baseline="-25000" dirty="0" smtClean="0"/>
              <a:t>1</a:t>
            </a:r>
            <a:r>
              <a:rPr lang="en-US" dirty="0" smtClean="0"/>
              <a:t> – g</a:t>
            </a:r>
            <a:r>
              <a:rPr lang="en-US" baseline="-25000" dirty="0" smtClean="0"/>
              <a:t>3</a:t>
            </a:r>
            <a:r>
              <a:rPr lang="en-US" dirty="0" smtClean="0"/>
              <a:t> are good peers</a:t>
            </a:r>
          </a:p>
          <a:p>
            <a:r>
              <a:rPr lang="en-US" dirty="0" smtClean="0"/>
              <a:t>F</a:t>
            </a:r>
            <a:r>
              <a:rPr lang="en-US" baseline="-25000" dirty="0" smtClean="0"/>
              <a:t>1</a:t>
            </a:r>
            <a:r>
              <a:rPr lang="en-US" dirty="0" smtClean="0"/>
              <a:t> – F</a:t>
            </a:r>
            <a:r>
              <a:rPr lang="en-US" baseline="-25000" dirty="0" smtClean="0"/>
              <a:t>3</a:t>
            </a:r>
            <a:r>
              <a:rPr lang="en-US" dirty="0" smtClean="0"/>
              <a:t> are virtual bad sources acting with different inputs</a:t>
            </a:r>
          </a:p>
          <a:p>
            <a:r>
              <a:rPr lang="en-US" dirty="0" err="1"/>
              <a:t>g</a:t>
            </a:r>
            <a:r>
              <a:rPr lang="en-US" baseline="-25000" dirty="0" err="1" smtClean="0"/>
              <a:t>i,j</a:t>
            </a:r>
            <a:r>
              <a:rPr lang="en-US" dirty="0" smtClean="0"/>
              <a:t> are virtual good peer of node j to node i</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27" t="21847" r="30602" b="28153"/>
          <a:stretch/>
        </p:blipFill>
        <p:spPr bwMode="auto">
          <a:xfrm>
            <a:off x="1905000" y="152400"/>
            <a:ext cx="5166911"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887081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Byzantine Broadcast:</a:t>
            </a:r>
            <a:br>
              <a:rPr lang="en-US" dirty="0" smtClean="0"/>
            </a:br>
            <a:r>
              <a:rPr lang="en-US" dirty="0" smtClean="0"/>
              <a:t>n nodes, f faults</a:t>
            </a:r>
            <a:endParaRPr lang="en-US" dirty="0"/>
          </a:p>
        </p:txBody>
      </p:sp>
      <p:sp>
        <p:nvSpPr>
          <p:cNvPr id="3" name="Content Placeholder 2"/>
          <p:cNvSpPr>
            <a:spLocks noGrp="1"/>
          </p:cNvSpPr>
          <p:nvPr>
            <p:ph idx="1"/>
          </p:nvPr>
        </p:nvSpPr>
        <p:spPr/>
        <p:txBody>
          <a:bodyPr/>
          <a:lstStyle/>
          <a:p>
            <a:r>
              <a:rPr lang="en-US" dirty="0" smtClean="0"/>
              <a:t>Broadcast algorithm solves Equality (MEQ-AD)problem for each subset of (n-f) nodes</a:t>
            </a:r>
          </a:p>
          <a:p>
            <a:endParaRPr lang="en-US" dirty="0"/>
          </a:p>
          <a:p>
            <a:r>
              <a:rPr lang="en-US" dirty="0" smtClean="0">
                <a:solidFill>
                  <a:srgbClr val="800000"/>
                </a:solidFill>
              </a:rPr>
              <a:t>n-choose-(n-f) </a:t>
            </a:r>
            <a:r>
              <a:rPr lang="en-US" dirty="0" smtClean="0"/>
              <a:t>such subsets</a:t>
            </a:r>
          </a:p>
          <a:p>
            <a:r>
              <a:rPr lang="en-US" dirty="0" smtClean="0"/>
              <a:t>Each link belongs to </a:t>
            </a:r>
            <a:r>
              <a:rPr lang="en-US" dirty="0" smtClean="0">
                <a:solidFill>
                  <a:srgbClr val="2E9246"/>
                </a:solidFill>
              </a:rPr>
              <a:t>(n-2)-choose-(n-f-2) </a:t>
            </a:r>
            <a:r>
              <a:rPr lang="en-US" dirty="0" smtClean="0"/>
              <a:t>such subsets</a:t>
            </a:r>
            <a:endParaRPr lang="en-US" dirty="0"/>
          </a:p>
          <a:p>
            <a:endParaRPr lang="en-US" dirty="0" smtClean="0"/>
          </a:p>
          <a:p>
            <a:pPr>
              <a:buFont typeface="Wingdings" charset="0"/>
              <a:buChar char="è"/>
            </a:pPr>
            <a:r>
              <a:rPr lang="en-US" dirty="0" smtClean="0">
                <a:sym typeface="Wingdings"/>
              </a:rPr>
              <a:t>Complexity of broadcast lower bounded by</a:t>
            </a:r>
            <a:br>
              <a:rPr lang="en-US" dirty="0" smtClean="0">
                <a:sym typeface="Wingdings"/>
              </a:rPr>
            </a:br>
            <a:r>
              <a:rPr lang="en-US" dirty="0" smtClean="0">
                <a:sym typeface="Wingdings"/>
              </a:rPr>
              <a:t/>
            </a:r>
            <a:br>
              <a:rPr lang="en-US" dirty="0" smtClean="0">
                <a:sym typeface="Wingdings"/>
              </a:rPr>
            </a:br>
            <a:r>
              <a:rPr lang="en-US" dirty="0" smtClean="0">
                <a:sym typeface="Wingdings"/>
              </a:rPr>
              <a:t>	</a:t>
            </a:r>
            <a:r>
              <a:rPr lang="en-US" dirty="0" smtClean="0">
                <a:solidFill>
                  <a:srgbClr val="FF0000"/>
                </a:solidFill>
                <a:sym typeface="Wingdings"/>
              </a:rPr>
              <a:t>EQ</a:t>
            </a:r>
            <a:r>
              <a:rPr lang="en-US" dirty="0" smtClean="0">
                <a:sym typeface="Wingdings"/>
              </a:rPr>
              <a:t> * </a:t>
            </a:r>
            <a:r>
              <a:rPr lang="en-US" dirty="0" smtClean="0">
                <a:solidFill>
                  <a:srgbClr val="800000"/>
                </a:solidFill>
                <a:sym typeface="Wingdings"/>
              </a:rPr>
              <a:t>n-choose-(n-f) </a:t>
            </a:r>
            <a:r>
              <a:rPr lang="en-US" dirty="0" smtClean="0">
                <a:sym typeface="Wingdings"/>
              </a:rPr>
              <a:t>/ </a:t>
            </a:r>
            <a:r>
              <a:rPr lang="en-US" dirty="0" smtClean="0">
                <a:solidFill>
                  <a:srgbClr val="2E9246"/>
                </a:solidFill>
                <a:sym typeface="Wingdings"/>
              </a:rPr>
              <a:t>(n-2)-choose-(n-f-2)</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52</a:t>
            </a:fld>
            <a:endParaRPr lang="en-US"/>
          </a:p>
        </p:txBody>
      </p:sp>
    </p:spTree>
    <p:extLst>
      <p:ext uri="{BB962C8B-B14F-4D97-AF65-F5344CB8AC3E}">
        <p14:creationId xmlns:p14="http://schemas.microsoft.com/office/powerpoint/2010/main" val="1232281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52" y="2857995"/>
            <a:ext cx="7772400" cy="1143000"/>
          </a:xfrm>
        </p:spPr>
        <p:txBody>
          <a:bodyPr/>
          <a:lstStyle/>
          <a:p>
            <a:r>
              <a:rPr lang="en-US" dirty="0" smtClean="0"/>
              <a:t>Open Problems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53</a:t>
            </a:fld>
            <a:endParaRPr lang="en-US"/>
          </a:p>
        </p:txBody>
      </p:sp>
    </p:spTree>
    <p:extLst>
      <p:ext uri="{BB962C8B-B14F-4D97-AF65-F5344CB8AC3E}">
        <p14:creationId xmlns:p14="http://schemas.microsoft.com/office/powerpoint/2010/main" val="170601313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Problems</a:t>
            </a:r>
            <a:endParaRPr lang="en-US" dirty="0"/>
          </a:p>
        </p:txBody>
      </p:sp>
      <p:sp>
        <p:nvSpPr>
          <p:cNvPr id="3" name="Content Placeholder 2"/>
          <p:cNvSpPr>
            <a:spLocks noGrp="1"/>
          </p:cNvSpPr>
          <p:nvPr>
            <p:ph idx="1"/>
          </p:nvPr>
        </p:nvSpPr>
        <p:spPr/>
        <p:txBody>
          <a:bodyPr/>
          <a:lstStyle/>
          <a:p>
            <a:r>
              <a:rPr lang="en-US" dirty="0" smtClean="0"/>
              <a:t>Characterizations of communication complexity for point-to-point networks</a:t>
            </a:r>
          </a:p>
          <a:p>
            <a:pPr lvl="1"/>
            <a:r>
              <a:rPr lang="en-US" dirty="0" smtClean="0"/>
              <a:t>Alternatives to Yao model seem more appropriate</a:t>
            </a:r>
          </a:p>
          <a:p>
            <a:endParaRPr lang="en-US" dirty="0" smtClean="0"/>
          </a:p>
          <a:p>
            <a:r>
              <a:rPr lang="en-US" dirty="0" smtClean="0"/>
              <a:t>Equality for larger networks</a:t>
            </a:r>
          </a:p>
          <a:p>
            <a:endParaRPr lang="en-US" dirty="0"/>
          </a:p>
          <a:p>
            <a:r>
              <a:rPr lang="en-US" dirty="0" smtClean="0"/>
              <a:t>Lower bounds on</a:t>
            </a:r>
          </a:p>
          <a:p>
            <a:pPr lvl="1"/>
            <a:r>
              <a:rPr lang="en-US" dirty="0" smtClean="0"/>
              <a:t>Equality</a:t>
            </a:r>
          </a:p>
          <a:p>
            <a:pPr lvl="1"/>
            <a:r>
              <a:rPr lang="en-US" dirty="0" smtClean="0"/>
              <a:t>Byzantine </a:t>
            </a:r>
            <a:r>
              <a:rPr lang="en-US" dirty="0"/>
              <a:t>c</a:t>
            </a:r>
            <a:r>
              <a:rPr lang="en-US" dirty="0" smtClean="0"/>
              <a:t>onsensus</a:t>
            </a:r>
          </a:p>
          <a:p>
            <a:pPr lvl="1"/>
            <a:r>
              <a:rPr lang="en-US" dirty="0" smtClean="0"/>
              <a:t>Byzantine broadcast …</a:t>
            </a:r>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54</a:t>
            </a:fld>
            <a:endParaRPr lang="en-US"/>
          </a:p>
        </p:txBody>
      </p:sp>
    </p:spTree>
    <p:extLst>
      <p:ext uri="{BB962C8B-B14F-4D97-AF65-F5344CB8AC3E}">
        <p14:creationId xmlns:p14="http://schemas.microsoft.com/office/powerpoint/2010/main" val="78807569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52" y="2857995"/>
            <a:ext cx="7772400" cy="1143000"/>
          </a:xfrm>
        </p:spPr>
        <p:txBody>
          <a:bodyPr/>
          <a:lstStyle/>
          <a:p>
            <a:r>
              <a:rPr lang="en-US" dirty="0" smtClean="0"/>
              <a:t>Thanks !</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55</a:t>
            </a:fld>
            <a:endParaRPr lang="en-US"/>
          </a:p>
        </p:txBody>
      </p:sp>
    </p:spTree>
    <p:extLst>
      <p:ext uri="{BB962C8B-B14F-4D97-AF65-F5344CB8AC3E}">
        <p14:creationId xmlns:p14="http://schemas.microsoft.com/office/powerpoint/2010/main" val="68055227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52" y="2857995"/>
            <a:ext cx="7772400" cy="1143000"/>
          </a:xfrm>
        </p:spPr>
        <p:txBody>
          <a:bodyPr/>
          <a:lstStyle/>
          <a:p>
            <a:r>
              <a:rPr lang="en-US" dirty="0" smtClean="0"/>
              <a:t>Thanks !</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56</a:t>
            </a:fld>
            <a:endParaRPr lang="en-US"/>
          </a:p>
        </p:txBody>
      </p:sp>
    </p:spTree>
    <p:extLst>
      <p:ext uri="{BB962C8B-B14F-4D97-AF65-F5344CB8AC3E}">
        <p14:creationId xmlns:p14="http://schemas.microsoft.com/office/powerpoint/2010/main" val="367284164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57</a:t>
            </a:fld>
            <a:endParaRPr lang="en-US"/>
          </a:p>
        </p:txBody>
      </p:sp>
    </p:spTree>
    <p:extLst>
      <p:ext uri="{BB962C8B-B14F-4D97-AF65-F5344CB8AC3E}">
        <p14:creationId xmlns:p14="http://schemas.microsoft.com/office/powerpoint/2010/main" val="170601313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58</a:t>
            </a:fld>
            <a:endParaRPr lang="en-US"/>
          </a:p>
        </p:txBody>
      </p:sp>
    </p:spTree>
    <p:extLst>
      <p:ext uri="{BB962C8B-B14F-4D97-AF65-F5344CB8AC3E}">
        <p14:creationId xmlns:p14="http://schemas.microsoft.com/office/powerpoint/2010/main" val="170601313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59</a:t>
            </a:fld>
            <a:endParaRPr lang="en-US"/>
          </a:p>
        </p:txBody>
      </p:sp>
    </p:spTree>
    <p:extLst>
      <p:ext uri="{BB962C8B-B14F-4D97-AF65-F5344CB8AC3E}">
        <p14:creationId xmlns:p14="http://schemas.microsoft.com/office/powerpoint/2010/main" val="17060131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Equality Function</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6</a:t>
            </a:fld>
            <a:endParaRPr lang="en-US"/>
          </a:p>
        </p:txBody>
      </p:sp>
      <p:sp>
        <p:nvSpPr>
          <p:cNvPr id="5" name="Oval 4"/>
          <p:cNvSpPr/>
          <p:nvPr/>
        </p:nvSpPr>
        <p:spPr bwMode="auto">
          <a:xfrm>
            <a:off x="2046525" y="26706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5820247" y="26706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sp>
        <p:nvSpPr>
          <p:cNvPr id="7" name="TextBox 6"/>
          <p:cNvSpPr txBox="1"/>
          <p:nvPr/>
        </p:nvSpPr>
        <p:spPr>
          <a:xfrm>
            <a:off x="1391089" y="3725706"/>
            <a:ext cx="2210761" cy="461665"/>
          </a:xfrm>
          <a:prstGeom prst="rect">
            <a:avLst/>
          </a:prstGeom>
          <a:noFill/>
        </p:spPr>
        <p:txBody>
          <a:bodyPr wrap="none" rtlCol="0">
            <a:spAutoFit/>
          </a:bodyPr>
          <a:lstStyle/>
          <a:p>
            <a:pPr>
              <a:buNone/>
            </a:pPr>
            <a:r>
              <a:rPr lang="en-US" dirty="0" smtClean="0"/>
              <a:t>K-valued input</a:t>
            </a:r>
            <a:endParaRPr lang="en-US" dirty="0"/>
          </a:p>
        </p:txBody>
      </p:sp>
      <p:sp>
        <p:nvSpPr>
          <p:cNvPr id="8" name="TextBox 7"/>
          <p:cNvSpPr txBox="1"/>
          <p:nvPr/>
        </p:nvSpPr>
        <p:spPr>
          <a:xfrm>
            <a:off x="5227990" y="3711192"/>
            <a:ext cx="2210761" cy="461665"/>
          </a:xfrm>
          <a:prstGeom prst="rect">
            <a:avLst/>
          </a:prstGeom>
          <a:noFill/>
        </p:spPr>
        <p:txBody>
          <a:bodyPr wrap="none" rtlCol="0">
            <a:spAutoFit/>
          </a:bodyPr>
          <a:lstStyle/>
          <a:p>
            <a:pPr>
              <a:buNone/>
            </a:pPr>
            <a:r>
              <a:rPr lang="en-US" dirty="0" smtClean="0"/>
              <a:t>K-valued input</a:t>
            </a:r>
            <a:endParaRPr lang="en-US" dirty="0"/>
          </a:p>
        </p:txBody>
      </p:sp>
      <p:cxnSp>
        <p:nvCxnSpPr>
          <p:cNvPr id="10" name="Straight Connector 9"/>
          <p:cNvCxnSpPr>
            <a:stCxn id="5" idx="6"/>
            <a:endCxn id="6" idx="2"/>
          </p:cNvCxnSpPr>
          <p:nvPr/>
        </p:nvCxnSpPr>
        <p:spPr bwMode="auto">
          <a:xfrm flipV="1">
            <a:off x="2946411" y="3040742"/>
            <a:ext cx="2873836"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15240489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60</a:t>
            </a:fld>
            <a:endParaRPr lang="en-US"/>
          </a:p>
        </p:txBody>
      </p:sp>
    </p:spTree>
    <p:extLst>
      <p:ext uri="{BB962C8B-B14F-4D97-AF65-F5344CB8AC3E}">
        <p14:creationId xmlns:p14="http://schemas.microsoft.com/office/powerpoint/2010/main" val="370035995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61</a:t>
            </a:fld>
            <a:endParaRPr lang="en-US"/>
          </a:p>
        </p:txBody>
      </p:sp>
    </p:spTree>
    <p:extLst>
      <p:ext uri="{BB962C8B-B14F-4D97-AF65-F5344CB8AC3E}">
        <p14:creationId xmlns:p14="http://schemas.microsoft.com/office/powerpoint/2010/main" val="370035995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MEQ(</a:t>
            </a:r>
            <a:r>
              <a:rPr lang="en-US" dirty="0" err="1" smtClean="0"/>
              <a:t>n,M</a:t>
            </a:r>
            <a:r>
              <a:rPr lang="en-US" dirty="0" smtClean="0"/>
              <a:t>) Problem</a:t>
            </a:r>
            <a:endParaRPr lang="en-US" dirty="0"/>
          </a:p>
        </p:txBody>
      </p:sp>
      <p:sp>
        <p:nvSpPr>
          <p:cNvPr id="3" name="Content Placeholder 2"/>
          <p:cNvSpPr>
            <a:spLocks noGrp="1"/>
          </p:cNvSpPr>
          <p:nvPr>
            <p:ph idx="1"/>
          </p:nvPr>
        </p:nvSpPr>
        <p:spPr/>
        <p:txBody>
          <a:bodyPr/>
          <a:lstStyle/>
          <a:p>
            <a:r>
              <a:rPr lang="en-US" dirty="0" smtClean="0"/>
              <a:t>n nodes each given x</a:t>
            </a:r>
            <a:r>
              <a:rPr lang="en-US" baseline="-25000" dirty="0" smtClean="0"/>
              <a:t>i</a:t>
            </a:r>
            <a:r>
              <a:rPr lang="en-US" dirty="0" smtClean="0"/>
              <a:t> from {1,…,M}, to check if all x</a:t>
            </a:r>
            <a:r>
              <a:rPr lang="en-US" baseline="-25000" dirty="0" smtClean="0"/>
              <a:t>i</a:t>
            </a:r>
            <a:r>
              <a:rPr lang="en-US" dirty="0" smtClean="0"/>
              <a:t> are equal</a:t>
            </a:r>
          </a:p>
          <a:p>
            <a:endParaRPr lang="en-US" dirty="0" smtClean="0"/>
          </a:p>
          <a:p>
            <a:endParaRPr lang="en-US" dirty="0" smtClean="0"/>
          </a:p>
          <a:p>
            <a:endParaRPr lang="en-US" dirty="0" smtClean="0"/>
          </a:p>
          <a:p>
            <a:endParaRPr lang="en-US" dirty="0"/>
          </a:p>
          <a:p>
            <a:r>
              <a:rPr lang="en-US" dirty="0" smtClean="0"/>
              <a:t>Each node </a:t>
            </a:r>
            <a:r>
              <a:rPr lang="en-US" dirty="0" err="1" smtClean="0"/>
              <a:t>i</a:t>
            </a:r>
            <a:r>
              <a:rPr lang="en-US" dirty="0" smtClean="0"/>
              <a:t> computes </a:t>
            </a:r>
            <a:r>
              <a:rPr lang="en-US" dirty="0" err="1" smtClean="0"/>
              <a:t>EQ</a:t>
            </a:r>
            <a:r>
              <a:rPr lang="en-US" baseline="-25000" dirty="0" err="1" smtClean="0"/>
              <a:t>i</a:t>
            </a:r>
            <a:endParaRPr lang="en-US" baseline="-25000" dirty="0" smtClean="0"/>
          </a:p>
          <a:p>
            <a:endParaRPr lang="en-US" baseline="-25000" dirty="0" smtClean="0"/>
          </a:p>
          <a:p>
            <a:endParaRPr lang="en-US" baseline="-25000" dirty="0"/>
          </a:p>
          <a:p>
            <a:endParaRPr lang="en-US" baseline="-25000" dirty="0" smtClean="0"/>
          </a:p>
          <a:p>
            <a:pPr marL="0" indent="0">
              <a:buNone/>
            </a:pPr>
            <a:endParaRPr lang="en-US" dirty="0" smtClean="0"/>
          </a:p>
          <a:p>
            <a:pPr marL="0" indent="0">
              <a:buNone/>
            </a:pPr>
            <a:r>
              <a:rPr lang="en-US" dirty="0" smtClean="0"/>
              <a:t>“Anyone detects”  (MEQ-AD)</a:t>
            </a:r>
            <a:endParaRPr lang="en-US" dirty="0"/>
          </a:p>
          <a:p>
            <a:endParaRPr lang="en-US" baseline="-25000" dirty="0" smtClean="0"/>
          </a:p>
          <a:p>
            <a:endParaRPr lang="en-US" baseline="-25000" dirty="0"/>
          </a:p>
          <a:p>
            <a:pPr marL="0" indent="0">
              <a:buNone/>
            </a:pPr>
            <a:r>
              <a:rPr lang="en-US" baseline="-25000" dirty="0" smtClean="0"/>
              <a:t>    </a:t>
            </a:r>
          </a:p>
        </p:txBody>
      </p:sp>
      <p:sp>
        <p:nvSpPr>
          <p:cNvPr id="4" name="Slide Number Placeholder 3"/>
          <p:cNvSpPr>
            <a:spLocks noGrp="1"/>
          </p:cNvSpPr>
          <p:nvPr>
            <p:ph type="sldNum" sz="quarter" idx="12"/>
          </p:nvPr>
        </p:nvSpPr>
        <p:spPr/>
        <p:txBody>
          <a:bodyPr/>
          <a:lstStyle/>
          <a:p>
            <a:fld id="{D043341E-0F3F-4B93-83A0-9033F196A361}" type="slidenum">
              <a:rPr lang="en-US" smtClean="0"/>
              <a:pPr/>
              <a:t>62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19248589"/>
              </p:ext>
            </p:extLst>
          </p:nvPr>
        </p:nvGraphicFramePr>
        <p:xfrm>
          <a:off x="2015067" y="2743200"/>
          <a:ext cx="5037667" cy="1066800"/>
        </p:xfrm>
        <a:graphic>
          <a:graphicData uri="http://schemas.openxmlformats.org/presentationml/2006/ole">
            <mc:AlternateContent xmlns:mc="http://schemas.openxmlformats.org/markup-compatibility/2006">
              <mc:Choice xmlns:v="urn:schemas-microsoft-com:vml" Requires="v">
                <p:oleObj spid="_x0000_s13562" name="Equation" r:id="rId4" imgW="2158920" imgH="457200" progId="Equation.3">
                  <p:embed/>
                </p:oleObj>
              </mc:Choice>
              <mc:Fallback>
                <p:oleObj name="Equation" r:id="rId4" imgW="215892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5067" y="2743200"/>
                        <a:ext cx="503766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3"/>
          <p:cNvGraphicFramePr>
            <a:graphicFrameLocks noChangeAspect="1"/>
          </p:cNvGraphicFramePr>
          <p:nvPr>
            <p:extLst>
              <p:ext uri="{D42A27DB-BD31-4B8C-83A1-F6EECF244321}">
                <p14:modId xmlns:p14="http://schemas.microsoft.com/office/powerpoint/2010/main" val="3516209140"/>
              </p:ext>
            </p:extLst>
          </p:nvPr>
        </p:nvGraphicFramePr>
        <p:xfrm>
          <a:off x="2266950" y="4724400"/>
          <a:ext cx="4532313" cy="533400"/>
        </p:xfrm>
        <a:graphic>
          <a:graphicData uri="http://schemas.openxmlformats.org/presentationml/2006/ole">
            <mc:AlternateContent xmlns:mc="http://schemas.openxmlformats.org/markup-compatibility/2006">
              <mc:Choice xmlns:v="urn:schemas-microsoft-com:vml" Requires="v">
                <p:oleObj spid="_x0000_s13563" name="Equation" r:id="rId6" imgW="1942920" imgH="228600" progId="Equation.3">
                  <p:embed/>
                </p:oleObj>
              </mc:Choice>
              <mc:Fallback>
                <p:oleObj name="Equation" r:id="rId6" imgW="194292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6950" y="4724400"/>
                        <a:ext cx="4532313"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861559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Graph Representation an Algorithm</a:t>
            </a:r>
            <a:endParaRPr lang="en-US" sz="3600" dirty="0"/>
          </a:p>
        </p:txBody>
      </p:sp>
      <p:sp>
        <p:nvSpPr>
          <p:cNvPr id="4" name="Slide Number Placeholder 3"/>
          <p:cNvSpPr>
            <a:spLocks noGrp="1"/>
          </p:cNvSpPr>
          <p:nvPr>
            <p:ph type="sldNum" sz="quarter" idx="12"/>
          </p:nvPr>
        </p:nvSpPr>
        <p:spPr/>
        <p:txBody>
          <a:bodyPr/>
          <a:lstStyle/>
          <a:p>
            <a:fld id="{D043341E-0F3F-4B93-83A0-9033F196A361}" type="slidenum">
              <a:rPr lang="en-US" smtClean="0"/>
              <a:pPr/>
              <a:t>63</a:t>
            </a:fld>
            <a:endParaRPr lang="en-US" dirty="0"/>
          </a:p>
        </p:txBody>
      </p:sp>
      <p:sp>
        <p:nvSpPr>
          <p:cNvPr id="5" name="Oval 4"/>
          <p:cNvSpPr/>
          <p:nvPr/>
        </p:nvSpPr>
        <p:spPr>
          <a:xfrm>
            <a:off x="2112670" y="3714135"/>
            <a:ext cx="686585" cy="70546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a:solidFill>
                  <a:schemeClr val="tx1"/>
                </a:solidFill>
              </a:rPr>
              <a:t>1</a:t>
            </a:r>
            <a:endParaRPr lang="en-US" dirty="0">
              <a:solidFill>
                <a:schemeClr val="tx1"/>
              </a:solidFill>
            </a:endParaRPr>
          </a:p>
        </p:txBody>
      </p:sp>
      <p:sp>
        <p:nvSpPr>
          <p:cNvPr id="6" name="Oval 5"/>
          <p:cNvSpPr/>
          <p:nvPr/>
        </p:nvSpPr>
        <p:spPr>
          <a:xfrm>
            <a:off x="4799815" y="1428135"/>
            <a:ext cx="686585" cy="70546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smtClean="0">
                <a:solidFill>
                  <a:schemeClr val="tx1"/>
                </a:solidFill>
              </a:rPr>
              <a:t>2</a:t>
            </a:r>
            <a:endParaRPr lang="en-US" dirty="0">
              <a:solidFill>
                <a:schemeClr val="tx1"/>
              </a:solidFill>
            </a:endParaRPr>
          </a:p>
        </p:txBody>
      </p:sp>
      <p:sp>
        <p:nvSpPr>
          <p:cNvPr id="7" name="Oval 6"/>
          <p:cNvSpPr/>
          <p:nvPr/>
        </p:nvSpPr>
        <p:spPr>
          <a:xfrm>
            <a:off x="6476215" y="4724400"/>
            <a:ext cx="686585" cy="70546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smtClean="0">
                <a:solidFill>
                  <a:schemeClr val="tx1"/>
                </a:solidFill>
              </a:rPr>
              <a:t>3</a:t>
            </a:r>
            <a:endParaRPr lang="en-US" dirty="0">
              <a:solidFill>
                <a:schemeClr val="tx1"/>
              </a:solidFill>
            </a:endParaRPr>
          </a:p>
        </p:txBody>
      </p:sp>
      <p:cxnSp>
        <p:nvCxnSpPr>
          <p:cNvPr id="11" name="Straight Arrow Connector 10"/>
          <p:cNvCxnSpPr>
            <a:stCxn id="5" idx="7"/>
            <a:endCxn id="6" idx="2"/>
          </p:cNvCxnSpPr>
          <p:nvPr/>
        </p:nvCxnSpPr>
        <p:spPr>
          <a:xfrm rot="5400000" flipH="1" flipV="1">
            <a:off x="2730971" y="1748604"/>
            <a:ext cx="2036580" cy="2101108"/>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7" idx="1"/>
          </p:cNvCxnSpPr>
          <p:nvPr/>
        </p:nvCxnSpPr>
        <p:spPr>
          <a:xfrm rot="16200000" flipH="1">
            <a:off x="4512879" y="2763828"/>
            <a:ext cx="2694113" cy="1433655"/>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6"/>
            <a:endCxn id="6" idx="3"/>
          </p:cNvCxnSpPr>
          <p:nvPr/>
        </p:nvCxnSpPr>
        <p:spPr>
          <a:xfrm flipV="1">
            <a:off x="2799255" y="2030287"/>
            <a:ext cx="2101108" cy="2036581"/>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5" idx="5"/>
          </p:cNvCxnSpPr>
          <p:nvPr/>
        </p:nvCxnSpPr>
        <p:spPr>
          <a:xfrm rot="10800000">
            <a:off x="2698707" y="4316287"/>
            <a:ext cx="3777508" cy="760846"/>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124200" y="2526268"/>
            <a:ext cx="607859" cy="369332"/>
          </a:xfrm>
          <a:prstGeom prst="rect">
            <a:avLst/>
          </a:prstGeom>
          <a:noFill/>
        </p:spPr>
        <p:txBody>
          <a:bodyPr wrap="none" rtlCol="0">
            <a:spAutoFit/>
          </a:bodyPr>
          <a:lstStyle/>
          <a:p>
            <a:r>
              <a:rPr lang="en-US" dirty="0" smtClean="0"/>
              <a:t>1, f</a:t>
            </a:r>
            <a:r>
              <a:rPr lang="en-US" baseline="-25000" dirty="0" smtClean="0"/>
              <a:t>1</a:t>
            </a:r>
            <a:endParaRPr lang="en-US" baseline="-25000" dirty="0"/>
          </a:p>
        </p:txBody>
      </p:sp>
      <p:sp>
        <p:nvSpPr>
          <p:cNvPr id="30" name="TextBox 29"/>
          <p:cNvSpPr txBox="1"/>
          <p:nvPr/>
        </p:nvSpPr>
        <p:spPr>
          <a:xfrm>
            <a:off x="5197024" y="3276600"/>
            <a:ext cx="670376" cy="369332"/>
          </a:xfrm>
          <a:prstGeom prst="rect">
            <a:avLst/>
          </a:prstGeom>
          <a:noFill/>
        </p:spPr>
        <p:txBody>
          <a:bodyPr wrap="none" rtlCol="0">
            <a:spAutoFit/>
          </a:bodyPr>
          <a:lstStyle/>
          <a:p>
            <a:r>
              <a:rPr lang="en-US" dirty="0" smtClean="0"/>
              <a:t>2, f</a:t>
            </a:r>
            <a:r>
              <a:rPr lang="en-US" baseline="-25000" dirty="0" smtClean="0"/>
              <a:t>2</a:t>
            </a:r>
            <a:endParaRPr lang="en-US" baseline="-25000" dirty="0"/>
          </a:p>
        </p:txBody>
      </p:sp>
      <p:sp>
        <p:nvSpPr>
          <p:cNvPr id="32" name="TextBox 31"/>
          <p:cNvSpPr txBox="1"/>
          <p:nvPr/>
        </p:nvSpPr>
        <p:spPr>
          <a:xfrm>
            <a:off x="4130224" y="4278868"/>
            <a:ext cx="670376" cy="369332"/>
          </a:xfrm>
          <a:prstGeom prst="rect">
            <a:avLst/>
          </a:prstGeom>
          <a:noFill/>
        </p:spPr>
        <p:txBody>
          <a:bodyPr wrap="none" rtlCol="0">
            <a:spAutoFit/>
          </a:bodyPr>
          <a:lstStyle/>
          <a:p>
            <a:r>
              <a:rPr lang="en-US" dirty="0" smtClean="0"/>
              <a:t>3, f</a:t>
            </a:r>
            <a:r>
              <a:rPr lang="en-US" baseline="-25000" dirty="0" smtClean="0"/>
              <a:t>3</a:t>
            </a:r>
            <a:endParaRPr lang="en-US" baseline="-25000" dirty="0"/>
          </a:p>
        </p:txBody>
      </p:sp>
      <p:sp>
        <p:nvSpPr>
          <p:cNvPr id="33" name="TextBox 32"/>
          <p:cNvSpPr txBox="1"/>
          <p:nvPr/>
        </p:nvSpPr>
        <p:spPr>
          <a:xfrm>
            <a:off x="3505200" y="3288268"/>
            <a:ext cx="670376" cy="369332"/>
          </a:xfrm>
          <a:prstGeom prst="rect">
            <a:avLst/>
          </a:prstGeom>
          <a:noFill/>
        </p:spPr>
        <p:txBody>
          <a:bodyPr wrap="none" rtlCol="0">
            <a:spAutoFit/>
          </a:bodyPr>
          <a:lstStyle/>
          <a:p>
            <a:r>
              <a:rPr lang="en-US" dirty="0" smtClean="0"/>
              <a:t>5, f</a:t>
            </a:r>
            <a:r>
              <a:rPr lang="en-US" baseline="-25000" dirty="0" smtClean="0"/>
              <a:t>5</a:t>
            </a:r>
            <a:endParaRPr lang="en-US" baseline="-25000" dirty="0"/>
          </a:p>
        </p:txBody>
      </p:sp>
      <p:cxnSp>
        <p:nvCxnSpPr>
          <p:cNvPr id="42" name="Straight Arrow Connector 41"/>
          <p:cNvCxnSpPr>
            <a:stCxn id="5" idx="5"/>
            <a:endCxn id="7" idx="2"/>
          </p:cNvCxnSpPr>
          <p:nvPr/>
        </p:nvCxnSpPr>
        <p:spPr>
          <a:xfrm rot="16200000" flipH="1">
            <a:off x="4207038" y="2807956"/>
            <a:ext cx="760846" cy="3777508"/>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 idx="6"/>
            <a:endCxn id="6" idx="3"/>
          </p:cNvCxnSpPr>
          <p:nvPr/>
        </p:nvCxnSpPr>
        <p:spPr>
          <a:xfrm flipV="1">
            <a:off x="2799255" y="2030287"/>
            <a:ext cx="2101108" cy="2036581"/>
          </a:xfrm>
          <a:prstGeom prst="straightConnector1">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1752600" y="5638800"/>
            <a:ext cx="5638800" cy="914400"/>
          </a:xfrm>
          <a:prstGeom prst="rect">
            <a:avLst/>
          </a:prstGeom>
          <a:solidFill>
            <a:srgbClr val="FFFF66"/>
          </a:solidFill>
        </p:spPr>
        <p:txBody>
          <a:bodyPr wrap="none" rtlCol="0" anchor="ctr" anchorCtr="0">
            <a:noAutofit/>
          </a:bodyPr>
          <a:lstStyle/>
          <a:p>
            <a:r>
              <a:rPr lang="en-US" sz="2400" dirty="0" smtClean="0"/>
              <a:t>Transform to a partially ordered DAG</a:t>
            </a:r>
          </a:p>
        </p:txBody>
      </p:sp>
      <p:cxnSp>
        <p:nvCxnSpPr>
          <p:cNvPr id="58" name="Straight Arrow Connector 57"/>
          <p:cNvCxnSpPr>
            <a:stCxn id="7" idx="0"/>
            <a:endCxn id="6" idx="5"/>
          </p:cNvCxnSpPr>
          <p:nvPr/>
        </p:nvCxnSpPr>
        <p:spPr>
          <a:xfrm rot="16200000" flipV="1">
            <a:off x="4755624" y="2660516"/>
            <a:ext cx="2694113" cy="1433656"/>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7" idx="0"/>
            <a:endCxn id="6" idx="5"/>
          </p:cNvCxnSpPr>
          <p:nvPr/>
        </p:nvCxnSpPr>
        <p:spPr>
          <a:xfrm rot="16200000" flipV="1">
            <a:off x="4755624" y="2660516"/>
            <a:ext cx="2694113" cy="1433656"/>
          </a:xfrm>
          <a:prstGeom prst="straightConnector1">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hape 62"/>
          <p:cNvCxnSpPr>
            <a:stCxn id="7" idx="7"/>
            <a:endCxn id="6" idx="6"/>
          </p:cNvCxnSpPr>
          <p:nvPr/>
        </p:nvCxnSpPr>
        <p:spPr>
          <a:xfrm rot="16200000" flipV="1">
            <a:off x="4750904" y="2516365"/>
            <a:ext cx="3046845" cy="1575852"/>
          </a:xfrm>
          <a:prstGeom prst="curvedConnector2">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hape 63"/>
          <p:cNvCxnSpPr>
            <a:stCxn id="7" idx="7"/>
            <a:endCxn id="6" idx="6"/>
          </p:cNvCxnSpPr>
          <p:nvPr/>
        </p:nvCxnSpPr>
        <p:spPr>
          <a:xfrm rot="16200000" flipV="1">
            <a:off x="4750904" y="2516365"/>
            <a:ext cx="3046845" cy="1575852"/>
          </a:xfrm>
          <a:prstGeom prst="curvedConnector2">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797224" y="3212068"/>
            <a:ext cx="670376" cy="369332"/>
          </a:xfrm>
          <a:prstGeom prst="rect">
            <a:avLst/>
          </a:prstGeom>
          <a:noFill/>
        </p:spPr>
        <p:txBody>
          <a:bodyPr wrap="none" rtlCol="0">
            <a:spAutoFit/>
          </a:bodyPr>
          <a:lstStyle/>
          <a:p>
            <a:r>
              <a:rPr lang="en-US" dirty="0" smtClean="0"/>
              <a:t>6, f</a:t>
            </a:r>
            <a:r>
              <a:rPr lang="en-US" baseline="-25000" dirty="0" smtClean="0"/>
              <a:t>6</a:t>
            </a:r>
            <a:endParaRPr lang="en-US" baseline="-25000" dirty="0"/>
          </a:p>
        </p:txBody>
      </p:sp>
      <p:sp>
        <p:nvSpPr>
          <p:cNvPr id="69" name="TextBox 68"/>
          <p:cNvSpPr txBox="1"/>
          <p:nvPr/>
        </p:nvSpPr>
        <p:spPr>
          <a:xfrm>
            <a:off x="5791200" y="2590800"/>
            <a:ext cx="670376" cy="369332"/>
          </a:xfrm>
          <a:prstGeom prst="rect">
            <a:avLst/>
          </a:prstGeom>
          <a:noFill/>
        </p:spPr>
        <p:txBody>
          <a:bodyPr wrap="none" rtlCol="0">
            <a:spAutoFit/>
          </a:bodyPr>
          <a:lstStyle/>
          <a:p>
            <a:r>
              <a:rPr lang="en-US" dirty="0" smtClean="0"/>
              <a:t>4, f</a:t>
            </a:r>
            <a:r>
              <a:rPr lang="en-US" baseline="-25000" dirty="0" smtClean="0"/>
              <a:t>4</a:t>
            </a:r>
            <a:endParaRPr lang="en-US" baseline="-25000" dirty="0"/>
          </a:p>
        </p:txBody>
      </p:sp>
    </p:spTree>
    <p:custDataLst>
      <p:tags r:id="rId1"/>
    </p:custDataLst>
    <p:extLst>
      <p:ext uri="{BB962C8B-B14F-4D97-AF65-F5344CB8AC3E}">
        <p14:creationId xmlns:p14="http://schemas.microsoft.com/office/powerpoint/2010/main" val="1175106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Graph Representation an Algorithm</a:t>
            </a:r>
          </a:p>
        </p:txBody>
      </p:sp>
      <p:sp>
        <p:nvSpPr>
          <p:cNvPr id="4" name="Slide Number Placeholder 3"/>
          <p:cNvSpPr>
            <a:spLocks noGrp="1"/>
          </p:cNvSpPr>
          <p:nvPr>
            <p:ph type="sldNum" sz="quarter" idx="12"/>
          </p:nvPr>
        </p:nvSpPr>
        <p:spPr/>
        <p:txBody>
          <a:bodyPr/>
          <a:lstStyle/>
          <a:p>
            <a:fld id="{D043341E-0F3F-4B93-83A0-9033F196A361}" type="slidenum">
              <a:rPr lang="en-US" smtClean="0"/>
              <a:pPr/>
              <a:t>64</a:t>
            </a:fld>
            <a:endParaRPr lang="en-US" dirty="0"/>
          </a:p>
        </p:txBody>
      </p:sp>
      <p:sp>
        <p:nvSpPr>
          <p:cNvPr id="77" name="TextBox 76"/>
          <p:cNvSpPr txBox="1"/>
          <p:nvPr/>
        </p:nvSpPr>
        <p:spPr>
          <a:xfrm>
            <a:off x="2171700" y="5638800"/>
            <a:ext cx="4800600" cy="914400"/>
          </a:xfrm>
          <a:prstGeom prst="rect">
            <a:avLst/>
          </a:prstGeom>
          <a:solidFill>
            <a:srgbClr val="FFFF66"/>
          </a:solidFill>
        </p:spPr>
        <p:txBody>
          <a:bodyPr wrap="none" rtlCol="0" anchor="ctr" anchorCtr="0">
            <a:noAutofit/>
          </a:bodyPr>
          <a:lstStyle/>
          <a:p>
            <a:pPr algn="ctr"/>
            <a:r>
              <a:rPr lang="en-US" sz="3200" dirty="0" err="1" smtClean="0"/>
              <a:t>F</a:t>
            </a:r>
            <a:r>
              <a:rPr lang="en-US" sz="3200" baseline="-25000" dirty="0" err="1" smtClean="0"/>
              <a:t>i,j</a:t>
            </a:r>
            <a:r>
              <a:rPr lang="en-US" sz="3200" dirty="0" smtClean="0"/>
              <a:t> depends on x</a:t>
            </a:r>
            <a:r>
              <a:rPr lang="en-US" sz="3200" baseline="-25000" dirty="0" smtClean="0"/>
              <a:t>i</a:t>
            </a:r>
            <a:r>
              <a:rPr lang="en-US" sz="3200" dirty="0" smtClean="0"/>
              <a:t> only</a:t>
            </a:r>
          </a:p>
        </p:txBody>
      </p:sp>
      <p:grpSp>
        <p:nvGrpSpPr>
          <p:cNvPr id="25" name="Group 24"/>
          <p:cNvGrpSpPr/>
          <p:nvPr/>
        </p:nvGrpSpPr>
        <p:grpSpPr>
          <a:xfrm>
            <a:off x="2112670" y="1428135"/>
            <a:ext cx="5050130" cy="4001730"/>
            <a:chOff x="2112670" y="1428135"/>
            <a:chExt cx="5050130" cy="4001730"/>
          </a:xfrm>
        </p:grpSpPr>
        <p:cxnSp>
          <p:nvCxnSpPr>
            <p:cNvPr id="58" name="Straight Arrow Connector 57"/>
            <p:cNvCxnSpPr>
              <a:stCxn id="7" idx="0"/>
              <a:endCxn id="6" idx="5"/>
            </p:cNvCxnSpPr>
            <p:nvPr/>
          </p:nvCxnSpPr>
          <p:spPr>
            <a:xfrm rot="16200000" flipV="1">
              <a:off x="4755624" y="2660516"/>
              <a:ext cx="2694113" cy="1433656"/>
            </a:xfrm>
            <a:prstGeom prst="straightConnector1">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2112670" y="1428135"/>
              <a:ext cx="5050130" cy="4001730"/>
              <a:chOff x="2112670" y="1428135"/>
              <a:chExt cx="5050130" cy="4001730"/>
            </a:xfrm>
          </p:grpSpPr>
          <p:sp>
            <p:nvSpPr>
              <p:cNvPr id="5" name="Oval 4"/>
              <p:cNvSpPr/>
              <p:nvPr/>
            </p:nvSpPr>
            <p:spPr>
              <a:xfrm>
                <a:off x="2112670" y="3714135"/>
                <a:ext cx="686585" cy="70546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a:solidFill>
                      <a:schemeClr val="tx1"/>
                    </a:solidFill>
                  </a:rPr>
                  <a:t>1</a:t>
                </a:r>
                <a:endParaRPr lang="en-US" dirty="0">
                  <a:solidFill>
                    <a:schemeClr val="tx1"/>
                  </a:solidFill>
                </a:endParaRPr>
              </a:p>
            </p:txBody>
          </p:sp>
          <p:sp>
            <p:nvSpPr>
              <p:cNvPr id="6" name="Oval 5"/>
              <p:cNvSpPr/>
              <p:nvPr/>
            </p:nvSpPr>
            <p:spPr>
              <a:xfrm>
                <a:off x="4799815" y="1428135"/>
                <a:ext cx="686585" cy="70546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smtClean="0">
                    <a:solidFill>
                      <a:schemeClr val="tx1"/>
                    </a:solidFill>
                  </a:rPr>
                  <a:t>2</a:t>
                </a:r>
                <a:endParaRPr lang="en-US" dirty="0">
                  <a:solidFill>
                    <a:schemeClr val="tx1"/>
                  </a:solidFill>
                </a:endParaRPr>
              </a:p>
            </p:txBody>
          </p:sp>
          <p:sp>
            <p:nvSpPr>
              <p:cNvPr id="7" name="Oval 6"/>
              <p:cNvSpPr/>
              <p:nvPr/>
            </p:nvSpPr>
            <p:spPr>
              <a:xfrm>
                <a:off x="6476215" y="4724400"/>
                <a:ext cx="686585" cy="70546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smtClean="0">
                    <a:solidFill>
                      <a:schemeClr val="tx1"/>
                    </a:solidFill>
                  </a:rPr>
                  <a:t>3</a:t>
                </a:r>
                <a:endParaRPr lang="en-US" dirty="0">
                  <a:solidFill>
                    <a:schemeClr val="tx1"/>
                  </a:solidFill>
                </a:endParaRPr>
              </a:p>
            </p:txBody>
          </p:sp>
          <p:cxnSp>
            <p:nvCxnSpPr>
              <p:cNvPr id="11" name="Straight Arrow Connector 10"/>
              <p:cNvCxnSpPr>
                <a:stCxn id="5" idx="7"/>
                <a:endCxn id="6" idx="2"/>
              </p:cNvCxnSpPr>
              <p:nvPr/>
            </p:nvCxnSpPr>
            <p:spPr>
              <a:xfrm rot="5400000" flipH="1" flipV="1">
                <a:off x="2730971" y="1748604"/>
                <a:ext cx="2036580" cy="2101108"/>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2"/>
                <a:endCxn id="5" idx="5"/>
              </p:cNvCxnSpPr>
              <p:nvPr/>
            </p:nvCxnSpPr>
            <p:spPr>
              <a:xfrm rot="10800000">
                <a:off x="2698707" y="4316287"/>
                <a:ext cx="3777508" cy="760846"/>
              </a:xfrm>
              <a:prstGeom prst="straightConnector1">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855033" y="2372380"/>
                <a:ext cx="721672" cy="523220"/>
              </a:xfrm>
              <a:prstGeom prst="rect">
                <a:avLst/>
              </a:prstGeom>
              <a:noFill/>
            </p:spPr>
            <p:txBody>
              <a:bodyPr wrap="none" rtlCol="0">
                <a:spAutoFit/>
              </a:bodyPr>
              <a:lstStyle/>
              <a:p>
                <a:r>
                  <a:rPr lang="en-US" sz="2800" dirty="0" smtClean="0"/>
                  <a:t>F</a:t>
                </a:r>
                <a:r>
                  <a:rPr lang="en-US" sz="2800" baseline="-25000" dirty="0" smtClean="0"/>
                  <a:t>1,2</a:t>
                </a:r>
                <a:endParaRPr lang="en-US" sz="2800" baseline="-25000" dirty="0"/>
              </a:p>
            </p:txBody>
          </p:sp>
          <p:sp>
            <p:nvSpPr>
              <p:cNvPr id="32" name="TextBox 31"/>
              <p:cNvSpPr txBox="1"/>
              <p:nvPr/>
            </p:nvSpPr>
            <p:spPr>
              <a:xfrm>
                <a:off x="4130224" y="4114800"/>
                <a:ext cx="721672" cy="523220"/>
              </a:xfrm>
              <a:prstGeom prst="rect">
                <a:avLst/>
              </a:prstGeom>
              <a:noFill/>
            </p:spPr>
            <p:txBody>
              <a:bodyPr wrap="none" rtlCol="0">
                <a:spAutoFit/>
              </a:bodyPr>
              <a:lstStyle/>
              <a:p>
                <a:r>
                  <a:rPr lang="en-US" sz="2800" dirty="0" smtClean="0"/>
                  <a:t>F</a:t>
                </a:r>
                <a:r>
                  <a:rPr lang="en-US" sz="2800" baseline="-25000" dirty="0" smtClean="0"/>
                  <a:t>1,3</a:t>
                </a:r>
                <a:endParaRPr lang="en-US" sz="2800" baseline="-25000" dirty="0"/>
              </a:p>
            </p:txBody>
          </p:sp>
          <p:sp>
            <p:nvSpPr>
              <p:cNvPr id="69" name="TextBox 68"/>
              <p:cNvSpPr txBox="1"/>
              <p:nvPr/>
            </p:nvSpPr>
            <p:spPr>
              <a:xfrm>
                <a:off x="5883053" y="2590800"/>
                <a:ext cx="760144" cy="523220"/>
              </a:xfrm>
              <a:prstGeom prst="rect">
                <a:avLst/>
              </a:prstGeom>
              <a:noFill/>
            </p:spPr>
            <p:txBody>
              <a:bodyPr wrap="none" rtlCol="0">
                <a:spAutoFit/>
              </a:bodyPr>
              <a:lstStyle/>
              <a:p>
                <a:r>
                  <a:rPr lang="en-US" sz="2800" dirty="0" smtClean="0"/>
                  <a:t>F</a:t>
                </a:r>
                <a:r>
                  <a:rPr lang="en-US" sz="2800" baseline="-25000" dirty="0" smtClean="0"/>
                  <a:t>2,3</a:t>
                </a:r>
                <a:endParaRPr lang="en-US" sz="2800" baseline="-25000" dirty="0"/>
              </a:p>
            </p:txBody>
          </p:sp>
        </p:grpSp>
      </p:grpSp>
    </p:spTree>
    <p:extLst>
      <p:ext uri="{BB962C8B-B14F-4D97-AF65-F5344CB8AC3E}">
        <p14:creationId xmlns:p14="http://schemas.microsoft.com/office/powerpoint/2010/main" val="340224681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Complexity</a:t>
            </a:r>
            <a:endParaRPr lang="en-US" dirty="0"/>
          </a:p>
        </p:txBody>
      </p:sp>
      <p:sp>
        <p:nvSpPr>
          <p:cNvPr id="3" name="Content Placeholder 2"/>
          <p:cNvSpPr>
            <a:spLocks noGrp="1"/>
          </p:cNvSpPr>
          <p:nvPr>
            <p:ph idx="1"/>
          </p:nvPr>
        </p:nvSpPr>
        <p:spPr/>
        <p:txBody>
          <a:bodyPr/>
          <a:lstStyle/>
          <a:p>
            <a:r>
              <a:rPr lang="en-US" dirty="0" smtClean="0"/>
              <a:t>Complexity of an </a:t>
            </a:r>
            <a:r>
              <a:rPr lang="en-US" dirty="0" smtClean="0">
                <a:solidFill>
                  <a:srgbClr val="00B050"/>
                </a:solidFill>
              </a:rPr>
              <a:t>algorithm</a:t>
            </a:r>
          </a:p>
          <a:p>
            <a:endParaRPr lang="en-US" dirty="0" smtClean="0"/>
          </a:p>
          <a:p>
            <a:endParaRPr lang="en-US" dirty="0" smtClean="0"/>
          </a:p>
          <a:p>
            <a:endParaRPr lang="en-US" dirty="0" smtClean="0"/>
          </a:p>
          <a:p>
            <a:r>
              <a:rPr lang="en-US" dirty="0" smtClean="0"/>
              <a:t>Complexity of </a:t>
            </a:r>
            <a:r>
              <a:rPr lang="en-US" dirty="0" smtClean="0">
                <a:solidFill>
                  <a:srgbClr val="FF0000"/>
                </a:solidFill>
              </a:rPr>
              <a:t>MEQ(</a:t>
            </a:r>
            <a:r>
              <a:rPr lang="en-US" dirty="0" err="1" smtClean="0">
                <a:solidFill>
                  <a:srgbClr val="FF0000"/>
                </a:solidFill>
              </a:rPr>
              <a:t>n,M</a:t>
            </a:r>
            <a:r>
              <a:rPr lang="en-US" dirty="0" smtClean="0">
                <a:solidFill>
                  <a:srgbClr val="FF0000"/>
                </a:solidFill>
              </a:rPr>
              <a: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D043341E-0F3F-4B93-83A0-9033F196A361}" type="slidenum">
              <a:rPr lang="en-US" smtClean="0"/>
              <a:pPr/>
              <a:t>65</a:t>
            </a:fld>
            <a:endParaRPr lang="en-US" dirty="0"/>
          </a:p>
        </p:txBody>
      </p:sp>
      <p:graphicFrame>
        <p:nvGraphicFramePr>
          <p:cNvPr id="30722" name="Object 2"/>
          <p:cNvGraphicFramePr>
            <a:graphicFrameLocks noChangeAspect="1"/>
          </p:cNvGraphicFramePr>
          <p:nvPr/>
        </p:nvGraphicFramePr>
        <p:xfrm>
          <a:off x="2906713" y="2268538"/>
          <a:ext cx="3305175" cy="1254125"/>
        </p:xfrm>
        <a:graphic>
          <a:graphicData uri="http://schemas.openxmlformats.org/presentationml/2006/ole">
            <mc:AlternateContent xmlns:mc="http://schemas.openxmlformats.org/markup-compatibility/2006">
              <mc:Choice xmlns:v="urn:schemas-microsoft-com:vml" Requires="v">
                <p:oleObj spid="_x0000_s14586" name="Equation" r:id="rId4" imgW="1206500" imgH="457200" progId="Equation.3">
                  <p:embed/>
                </p:oleObj>
              </mc:Choice>
              <mc:Fallback>
                <p:oleObj name="Equation" r:id="rId4" imgW="1206500" imgH="457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6713" y="2268538"/>
                        <a:ext cx="3305175" cy="125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3"/>
          <p:cNvGraphicFramePr>
            <a:graphicFrameLocks noChangeAspect="1"/>
          </p:cNvGraphicFramePr>
          <p:nvPr/>
        </p:nvGraphicFramePr>
        <p:xfrm>
          <a:off x="1776412" y="4724400"/>
          <a:ext cx="5591176" cy="838200"/>
        </p:xfrm>
        <a:graphic>
          <a:graphicData uri="http://schemas.openxmlformats.org/presentationml/2006/ole">
            <mc:AlternateContent xmlns:mc="http://schemas.openxmlformats.org/markup-compatibility/2006">
              <mc:Choice xmlns:v="urn:schemas-microsoft-com:vml" Requires="v">
                <p:oleObj spid="_x0000_s14587" name="Equation" r:id="rId6" imgW="1943100" imgH="292100" progId="Equation.3">
                  <p:embed/>
                </p:oleObj>
              </mc:Choice>
              <mc:Fallback>
                <p:oleObj name="Equation" r:id="rId6" imgW="1943100" imgH="292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6412" y="4724400"/>
                        <a:ext cx="5591176"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939320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Bound by Construction</a:t>
            </a:r>
            <a:endParaRPr lang="en-US" dirty="0"/>
          </a:p>
        </p:txBody>
      </p:sp>
      <p:sp>
        <p:nvSpPr>
          <p:cNvPr id="3" name="Content Placeholder 2"/>
          <p:cNvSpPr>
            <a:spLocks noGrp="1"/>
          </p:cNvSpPr>
          <p:nvPr>
            <p:ph idx="1"/>
          </p:nvPr>
        </p:nvSpPr>
        <p:spPr/>
        <p:txBody>
          <a:bodyPr/>
          <a:lstStyle/>
          <a:p>
            <a:r>
              <a:rPr lang="en-US" dirty="0"/>
              <a:t>Send </a:t>
            </a:r>
            <a:r>
              <a:rPr lang="en-US" dirty="0" smtClean="0"/>
              <a:t>x</a:t>
            </a:r>
            <a:r>
              <a:rPr lang="en-US" baseline="-25000" dirty="0" smtClean="0"/>
              <a:t>1</a:t>
            </a:r>
            <a:r>
              <a:rPr lang="en-US" dirty="0"/>
              <a:t>,…, </a:t>
            </a:r>
            <a:r>
              <a:rPr lang="en-US" dirty="0" smtClean="0"/>
              <a:t>x</a:t>
            </a:r>
            <a:r>
              <a:rPr lang="en-US" baseline="-25000" dirty="0" smtClean="0"/>
              <a:t>n-1</a:t>
            </a:r>
            <a:r>
              <a:rPr lang="en-US" dirty="0" smtClean="0"/>
              <a:t> to node n </a:t>
            </a:r>
          </a:p>
          <a:p>
            <a:endParaRPr lang="en-US" dirty="0" smtClean="0"/>
          </a:p>
          <a:p>
            <a:r>
              <a:rPr lang="en-US" dirty="0" smtClean="0"/>
              <a:t>Set EQ</a:t>
            </a:r>
            <a:r>
              <a:rPr lang="en-US" baseline="-25000" dirty="0" smtClean="0"/>
              <a:t>1 </a:t>
            </a:r>
            <a:r>
              <a:rPr lang="en-US" dirty="0" smtClean="0"/>
              <a:t>= … = EQ</a:t>
            </a:r>
            <a:r>
              <a:rPr lang="en-US" baseline="-25000" dirty="0" smtClean="0"/>
              <a:t>n-1 </a:t>
            </a:r>
            <a:r>
              <a:rPr lang="en-US" dirty="0" smtClean="0"/>
              <a:t>= 0</a:t>
            </a:r>
          </a:p>
          <a:p>
            <a:endParaRPr lang="en-US" dirty="0" smtClean="0"/>
          </a:p>
          <a:p>
            <a:r>
              <a:rPr lang="en-US" dirty="0" smtClean="0"/>
              <a:t>Compute </a:t>
            </a:r>
            <a:r>
              <a:rPr lang="en-US" dirty="0" err="1" smtClean="0"/>
              <a:t>EQ</a:t>
            </a:r>
            <a:r>
              <a:rPr lang="en-US" baseline="-25000" dirty="0" err="1" smtClean="0"/>
              <a:t>n</a:t>
            </a:r>
            <a:r>
              <a:rPr lang="en-US" baseline="-25000" dirty="0" smtClean="0"/>
              <a:t> </a:t>
            </a:r>
            <a:r>
              <a:rPr lang="en-US" dirty="0" smtClean="0"/>
              <a:t>= EQ(x</a:t>
            </a:r>
            <a:r>
              <a:rPr lang="en-US" baseline="-25000" dirty="0" smtClean="0"/>
              <a:t>1</a:t>
            </a:r>
            <a:r>
              <a:rPr lang="en-US" dirty="0" smtClean="0"/>
              <a:t>,…, </a:t>
            </a:r>
            <a:r>
              <a:rPr lang="en-US" dirty="0" err="1" smtClean="0"/>
              <a:t>x</a:t>
            </a:r>
            <a:r>
              <a:rPr lang="en-US" baseline="-25000" dirty="0" err="1" smtClean="0"/>
              <a:t>n</a:t>
            </a:r>
            <a:r>
              <a:rPr lang="en-US" dirty="0" smtClean="0"/>
              <a:t>)</a:t>
            </a:r>
            <a:endParaRPr lang="en-US" dirty="0"/>
          </a:p>
        </p:txBody>
      </p:sp>
      <p:sp>
        <p:nvSpPr>
          <p:cNvPr id="4" name="Slide Number Placeholder 3"/>
          <p:cNvSpPr>
            <a:spLocks noGrp="1"/>
          </p:cNvSpPr>
          <p:nvPr>
            <p:ph type="sldNum" sz="quarter" idx="12"/>
          </p:nvPr>
        </p:nvSpPr>
        <p:spPr/>
        <p:txBody>
          <a:bodyPr/>
          <a:lstStyle/>
          <a:p>
            <a:fld id="{D043341E-0F3F-4B93-83A0-9033F196A361}" type="slidenum">
              <a:rPr lang="en-US" smtClean="0"/>
              <a:pPr/>
              <a:t>66</a:t>
            </a:fld>
            <a:endParaRPr lang="en-US" dirty="0"/>
          </a:p>
        </p:txBody>
      </p:sp>
      <p:sp>
        <p:nvSpPr>
          <p:cNvPr id="6" name="TextBox 5"/>
          <p:cNvSpPr txBox="1"/>
          <p:nvPr/>
        </p:nvSpPr>
        <p:spPr>
          <a:xfrm>
            <a:off x="990600" y="4953000"/>
            <a:ext cx="914400" cy="914400"/>
          </a:xfrm>
          <a:prstGeom prst="rect">
            <a:avLst/>
          </a:prstGeom>
          <a:noFill/>
        </p:spPr>
        <p:txBody>
          <a:bodyPr wrap="none" rtlCol="0" anchor="ctr" anchorCtr="0">
            <a:noAutofit/>
          </a:bodyPr>
          <a:lstStyle/>
          <a:p>
            <a:pPr algn="ctr"/>
            <a:r>
              <a:rPr lang="en-US" sz="3200" dirty="0" smtClean="0">
                <a:solidFill>
                  <a:srgbClr val="00B050"/>
                </a:solidFill>
                <a:sym typeface="Wingdings" pitchFamily="2" charset="2"/>
              </a:rPr>
              <a:t></a:t>
            </a:r>
            <a:endParaRPr lang="en-US" sz="3200" dirty="0" smtClean="0"/>
          </a:p>
        </p:txBody>
      </p:sp>
      <p:graphicFrame>
        <p:nvGraphicFramePr>
          <p:cNvPr id="88066" name="Object 2"/>
          <p:cNvGraphicFramePr>
            <a:graphicFrameLocks noChangeAspect="1"/>
          </p:cNvGraphicFramePr>
          <p:nvPr/>
        </p:nvGraphicFramePr>
        <p:xfrm>
          <a:off x="2209800" y="5105400"/>
          <a:ext cx="4970462" cy="693737"/>
        </p:xfrm>
        <a:graphic>
          <a:graphicData uri="http://schemas.openxmlformats.org/presentationml/2006/ole">
            <mc:AlternateContent xmlns:mc="http://schemas.openxmlformats.org/markup-compatibility/2006">
              <mc:Choice xmlns:v="urn:schemas-microsoft-com:vml" Requires="v">
                <p:oleObj spid="_x0000_s15490" name="Equation" r:id="rId4" imgW="1727200" imgH="241300" progId="Equation.3">
                  <p:embed/>
                </p:oleObj>
              </mc:Choice>
              <mc:Fallback>
                <p:oleObj name="Equation" r:id="rId4" imgW="17272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5105400"/>
                        <a:ext cx="4970462" cy="693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8700424"/>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Fooling Set argument</a:t>
            </a:r>
            <a:br>
              <a:rPr lang="en-US" dirty="0" smtClean="0"/>
            </a:br>
            <a:r>
              <a:rPr lang="en-US" dirty="0" smtClean="0"/>
              <a:t>- Every node must send + receive </a:t>
            </a:r>
            <a:r>
              <a:rPr lang="en-US" dirty="0" smtClean="0">
                <a:solidFill>
                  <a:srgbClr val="FF0000"/>
                </a:solidFill>
              </a:rPr>
              <a:t>≥ log</a:t>
            </a:r>
            <a:r>
              <a:rPr lang="en-US" baseline="-25000" dirty="0" smtClean="0">
                <a:solidFill>
                  <a:srgbClr val="FF0000"/>
                </a:solidFill>
              </a:rPr>
              <a:t>2</a:t>
            </a:r>
            <a:r>
              <a:rPr lang="en-US" dirty="0" smtClean="0">
                <a:solidFill>
                  <a:srgbClr val="FF0000"/>
                </a:solidFill>
              </a:rPr>
              <a:t>M</a:t>
            </a:r>
          </a:p>
          <a:p>
            <a:endParaRPr lang="en-US" sz="3600" dirty="0" smtClean="0">
              <a:solidFill>
                <a:srgbClr val="FF0000"/>
              </a:solidFill>
            </a:endParaRPr>
          </a:p>
          <a:p>
            <a:endParaRPr lang="en-US" sz="3600" dirty="0" smtClean="0">
              <a:solidFill>
                <a:srgbClr val="FF0000"/>
              </a:solidFill>
            </a:endParaRPr>
          </a:p>
          <a:p>
            <a:pPr>
              <a:buNone/>
            </a:pPr>
            <a:r>
              <a:rPr lang="en-US" sz="3600" dirty="0" smtClean="0">
                <a:solidFill>
                  <a:srgbClr val="FF0000"/>
                </a:solidFill>
              </a:rPr>
              <a:t/>
            </a:r>
            <a:br>
              <a:rPr lang="en-US" sz="3600" dirty="0" smtClean="0">
                <a:solidFill>
                  <a:srgbClr val="FF0000"/>
                </a:solidFill>
              </a:rPr>
            </a:br>
            <a:r>
              <a:rPr lang="en-US" sz="3600" dirty="0" smtClean="0">
                <a:solidFill>
                  <a:srgbClr val="00B050"/>
                </a:solidFill>
                <a:sym typeface="Wingdings" pitchFamily="2" charset="2"/>
              </a:rPr>
              <a:t> </a:t>
            </a:r>
            <a:endParaRPr lang="en-US" sz="3600" dirty="0"/>
          </a:p>
        </p:txBody>
      </p:sp>
      <p:sp>
        <p:nvSpPr>
          <p:cNvPr id="2" name="Title 1"/>
          <p:cNvSpPr>
            <a:spLocks noGrp="1"/>
          </p:cNvSpPr>
          <p:nvPr>
            <p:ph type="title"/>
          </p:nvPr>
        </p:nvSpPr>
        <p:spPr/>
        <p:txBody>
          <a:bodyPr/>
          <a:lstStyle/>
          <a:p>
            <a:r>
              <a:rPr lang="en-US" dirty="0" smtClean="0"/>
              <a:t>Cut-Set Lower Bound</a:t>
            </a:r>
            <a:endParaRPr lang="en-US" dirty="0"/>
          </a:p>
        </p:txBody>
      </p:sp>
      <p:sp>
        <p:nvSpPr>
          <p:cNvPr id="4" name="Slide Number Placeholder 3"/>
          <p:cNvSpPr>
            <a:spLocks noGrp="1"/>
          </p:cNvSpPr>
          <p:nvPr>
            <p:ph type="sldNum" sz="quarter" idx="12"/>
          </p:nvPr>
        </p:nvSpPr>
        <p:spPr/>
        <p:txBody>
          <a:bodyPr/>
          <a:lstStyle/>
          <a:p>
            <a:fld id="{D043341E-0F3F-4B93-83A0-9033F196A361}" type="slidenum">
              <a:rPr lang="en-US" smtClean="0"/>
              <a:pPr/>
              <a:t>67</a:t>
            </a:fld>
            <a:endParaRPr lang="en-US" dirty="0"/>
          </a:p>
        </p:txBody>
      </p:sp>
      <p:grpSp>
        <p:nvGrpSpPr>
          <p:cNvPr id="10" name="Group 9"/>
          <p:cNvGrpSpPr/>
          <p:nvPr/>
        </p:nvGrpSpPr>
        <p:grpSpPr>
          <a:xfrm>
            <a:off x="1828800" y="3733800"/>
            <a:ext cx="4719286" cy="1066800"/>
            <a:chOff x="1828800" y="2743200"/>
            <a:chExt cx="4719286" cy="1066800"/>
          </a:xfrm>
        </p:grpSpPr>
        <p:graphicFrame>
          <p:nvGraphicFramePr>
            <p:cNvPr id="31746" name="Object 2"/>
            <p:cNvGraphicFramePr>
              <a:graphicFrameLocks noChangeAspect="1"/>
            </p:cNvGraphicFramePr>
            <p:nvPr/>
          </p:nvGraphicFramePr>
          <p:xfrm>
            <a:off x="2595914" y="2743200"/>
            <a:ext cx="3952172" cy="1066800"/>
          </p:xfrm>
          <a:graphic>
            <a:graphicData uri="http://schemas.openxmlformats.org/presentationml/2006/ole">
              <mc:AlternateContent xmlns:mc="http://schemas.openxmlformats.org/markup-compatibility/2006">
                <mc:Choice xmlns:v="urn:schemas-microsoft-com:vml" Requires="v">
                  <p:oleObj spid="_x0000_s16514" name="Equation" r:id="rId4" imgW="1459866" imgH="393529" progId="Equation.3">
                    <p:embed/>
                  </p:oleObj>
                </mc:Choice>
                <mc:Fallback>
                  <p:oleObj name="Equation" r:id="rId4" imgW="1459866"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5914" y="2743200"/>
                          <a:ext cx="3952172"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828800" y="2819400"/>
              <a:ext cx="914400" cy="914400"/>
            </a:xfrm>
            <a:prstGeom prst="rect">
              <a:avLst/>
            </a:prstGeom>
            <a:noFill/>
          </p:spPr>
          <p:txBody>
            <a:bodyPr wrap="none" rtlCol="0" anchor="ctr" anchorCtr="0">
              <a:noAutofit/>
            </a:bodyPr>
            <a:lstStyle/>
            <a:p>
              <a:r>
                <a:rPr lang="en-US" sz="2800" dirty="0" smtClean="0">
                  <a:solidFill>
                    <a:srgbClr val="00B050"/>
                  </a:solidFill>
                  <a:sym typeface="Wingdings" pitchFamily="2" charset="2"/>
                </a:rPr>
                <a:t></a:t>
              </a:r>
              <a:endParaRPr lang="en-US" sz="2800" dirty="0" smtClean="0"/>
            </a:p>
          </p:txBody>
        </p:sp>
      </p:grpSp>
    </p:spTree>
    <p:extLst>
      <p:ext uri="{BB962C8B-B14F-4D97-AF65-F5344CB8AC3E}">
        <p14:creationId xmlns:p14="http://schemas.microsoft.com/office/powerpoint/2010/main" val="183188858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Neither bound is tight</a:t>
            </a:r>
            <a:endParaRPr lang="en-US" dirty="0"/>
          </a:p>
        </p:txBody>
      </p:sp>
      <p:sp>
        <p:nvSpPr>
          <p:cNvPr id="3" name="Content Placeholder 2"/>
          <p:cNvSpPr>
            <a:spLocks noGrp="1"/>
          </p:cNvSpPr>
          <p:nvPr>
            <p:ph idx="1"/>
          </p:nvPr>
        </p:nvSpPr>
        <p:spPr/>
        <p:txBody>
          <a:bodyPr/>
          <a:lstStyle/>
          <a:p>
            <a:pPr>
              <a:buNone/>
            </a:pPr>
            <a:r>
              <a:rPr lang="en-US" dirty="0" smtClean="0"/>
              <a:t>MEQ(3,6)</a:t>
            </a:r>
            <a:endParaRPr lang="en-US" dirty="0"/>
          </a:p>
        </p:txBody>
      </p:sp>
      <p:sp>
        <p:nvSpPr>
          <p:cNvPr id="4" name="Slide Number Placeholder 3"/>
          <p:cNvSpPr>
            <a:spLocks noGrp="1"/>
          </p:cNvSpPr>
          <p:nvPr>
            <p:ph type="sldNum" sz="quarter" idx="12"/>
          </p:nvPr>
        </p:nvSpPr>
        <p:spPr/>
        <p:txBody>
          <a:bodyPr/>
          <a:lstStyle/>
          <a:p>
            <a:fld id="{D043341E-0F3F-4B93-83A0-9033F196A361}" type="slidenum">
              <a:rPr lang="en-US" smtClean="0"/>
              <a:pPr/>
              <a:t>68</a:t>
            </a:fld>
            <a:endParaRPr lang="en-US" dirty="0"/>
          </a:p>
        </p:txBody>
      </p:sp>
      <p:graphicFrame>
        <p:nvGraphicFramePr>
          <p:cNvPr id="90115" name="Object 3"/>
          <p:cNvGraphicFramePr>
            <a:graphicFrameLocks noChangeAspect="1"/>
          </p:cNvGraphicFramePr>
          <p:nvPr/>
        </p:nvGraphicFramePr>
        <p:xfrm>
          <a:off x="1023938" y="5160963"/>
          <a:ext cx="7083425" cy="1109662"/>
        </p:xfrm>
        <a:graphic>
          <a:graphicData uri="http://schemas.openxmlformats.org/presentationml/2006/ole">
            <mc:AlternateContent xmlns:mc="http://schemas.openxmlformats.org/markup-compatibility/2006">
              <mc:Choice xmlns:v="urn:schemas-microsoft-com:vml" Requires="v">
                <p:oleObj spid="_x0000_s17538" name="Equation" r:id="rId4" imgW="2463800" imgH="393700" progId="Equation.3">
                  <p:embed/>
                </p:oleObj>
              </mc:Choice>
              <mc:Fallback>
                <p:oleObj name="Equation" r:id="rId4" imgW="24638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938" y="5160963"/>
                        <a:ext cx="7083425" cy="1109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7" name="Group 36"/>
          <p:cNvGrpSpPr/>
          <p:nvPr/>
        </p:nvGrpSpPr>
        <p:grpSpPr>
          <a:xfrm>
            <a:off x="2618435" y="2209800"/>
            <a:ext cx="3907130" cy="3096015"/>
            <a:chOff x="2112670" y="1428135"/>
            <a:chExt cx="5050130" cy="4001730"/>
          </a:xfrm>
        </p:grpSpPr>
        <p:cxnSp>
          <p:nvCxnSpPr>
            <p:cNvPr id="38" name="Straight Arrow Connector 37"/>
            <p:cNvCxnSpPr>
              <a:stCxn id="42" idx="0"/>
              <a:endCxn id="41" idx="5"/>
            </p:cNvCxnSpPr>
            <p:nvPr/>
          </p:nvCxnSpPr>
          <p:spPr>
            <a:xfrm rot="16200000" flipV="1">
              <a:off x="4755624" y="2660516"/>
              <a:ext cx="2694113" cy="1433656"/>
            </a:xfrm>
            <a:prstGeom prst="straightConnector1">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9" name="Group 23"/>
            <p:cNvGrpSpPr/>
            <p:nvPr/>
          </p:nvGrpSpPr>
          <p:grpSpPr>
            <a:xfrm>
              <a:off x="2112670" y="1428135"/>
              <a:ext cx="5050130" cy="4001730"/>
              <a:chOff x="2112670" y="1428135"/>
              <a:chExt cx="5050130" cy="4001730"/>
            </a:xfrm>
          </p:grpSpPr>
          <p:sp>
            <p:nvSpPr>
              <p:cNvPr id="40" name="Oval 39"/>
              <p:cNvSpPr/>
              <p:nvPr/>
            </p:nvSpPr>
            <p:spPr>
              <a:xfrm>
                <a:off x="2112670" y="3714135"/>
                <a:ext cx="686585" cy="70546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a:solidFill>
                      <a:schemeClr val="tx1"/>
                    </a:solidFill>
                  </a:rPr>
                  <a:t>1</a:t>
                </a:r>
                <a:endParaRPr lang="en-US" dirty="0">
                  <a:solidFill>
                    <a:schemeClr val="tx1"/>
                  </a:solidFill>
                </a:endParaRPr>
              </a:p>
            </p:txBody>
          </p:sp>
          <p:sp>
            <p:nvSpPr>
              <p:cNvPr id="41" name="Oval 40"/>
              <p:cNvSpPr/>
              <p:nvPr/>
            </p:nvSpPr>
            <p:spPr>
              <a:xfrm>
                <a:off x="4799815" y="1428135"/>
                <a:ext cx="686585" cy="70546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smtClean="0">
                    <a:solidFill>
                      <a:schemeClr val="tx1"/>
                    </a:solidFill>
                  </a:rPr>
                  <a:t>2</a:t>
                </a:r>
                <a:endParaRPr lang="en-US" dirty="0">
                  <a:solidFill>
                    <a:schemeClr val="tx1"/>
                  </a:solidFill>
                </a:endParaRPr>
              </a:p>
            </p:txBody>
          </p:sp>
          <p:sp>
            <p:nvSpPr>
              <p:cNvPr id="42" name="Oval 41"/>
              <p:cNvSpPr/>
              <p:nvPr/>
            </p:nvSpPr>
            <p:spPr>
              <a:xfrm>
                <a:off x="6476215" y="4724400"/>
                <a:ext cx="686585" cy="70546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smtClean="0">
                    <a:solidFill>
                      <a:schemeClr val="tx1"/>
                    </a:solidFill>
                  </a:rPr>
                  <a:t>3</a:t>
                </a:r>
                <a:endParaRPr lang="en-US" dirty="0">
                  <a:solidFill>
                    <a:schemeClr val="tx1"/>
                  </a:solidFill>
                </a:endParaRPr>
              </a:p>
            </p:txBody>
          </p:sp>
          <p:cxnSp>
            <p:nvCxnSpPr>
              <p:cNvPr id="43" name="Straight Arrow Connector 42"/>
              <p:cNvCxnSpPr>
                <a:stCxn id="40" idx="7"/>
                <a:endCxn id="41" idx="2"/>
              </p:cNvCxnSpPr>
              <p:nvPr/>
            </p:nvCxnSpPr>
            <p:spPr>
              <a:xfrm rot="5400000" flipH="1" flipV="1">
                <a:off x="2730971" y="1748604"/>
                <a:ext cx="2036580" cy="2101108"/>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2" idx="2"/>
                <a:endCxn id="40" idx="5"/>
              </p:cNvCxnSpPr>
              <p:nvPr/>
            </p:nvCxnSpPr>
            <p:spPr>
              <a:xfrm rot="10800000">
                <a:off x="2698707" y="4316287"/>
                <a:ext cx="3777508" cy="760846"/>
              </a:xfrm>
              <a:prstGeom prst="straightConnector1">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855033" y="2372380"/>
                <a:ext cx="721672" cy="523220"/>
              </a:xfrm>
              <a:prstGeom prst="rect">
                <a:avLst/>
              </a:prstGeom>
              <a:noFill/>
            </p:spPr>
            <p:txBody>
              <a:bodyPr wrap="none" rtlCol="0">
                <a:spAutoFit/>
              </a:bodyPr>
              <a:lstStyle/>
              <a:p>
                <a:r>
                  <a:rPr lang="en-US" sz="2800" dirty="0" smtClean="0"/>
                  <a:t>F</a:t>
                </a:r>
                <a:r>
                  <a:rPr lang="en-US" sz="2800" baseline="-25000" dirty="0" smtClean="0"/>
                  <a:t>1,2</a:t>
                </a:r>
                <a:endParaRPr lang="en-US" sz="2800" baseline="-25000" dirty="0"/>
              </a:p>
            </p:txBody>
          </p:sp>
          <p:sp>
            <p:nvSpPr>
              <p:cNvPr id="46" name="TextBox 45"/>
              <p:cNvSpPr txBox="1"/>
              <p:nvPr/>
            </p:nvSpPr>
            <p:spPr>
              <a:xfrm>
                <a:off x="4130224" y="4114800"/>
                <a:ext cx="721672" cy="523220"/>
              </a:xfrm>
              <a:prstGeom prst="rect">
                <a:avLst/>
              </a:prstGeom>
              <a:noFill/>
            </p:spPr>
            <p:txBody>
              <a:bodyPr wrap="none" rtlCol="0">
                <a:spAutoFit/>
              </a:bodyPr>
              <a:lstStyle/>
              <a:p>
                <a:r>
                  <a:rPr lang="en-US" sz="2800" dirty="0" smtClean="0"/>
                  <a:t>F</a:t>
                </a:r>
                <a:r>
                  <a:rPr lang="en-US" sz="2800" baseline="-25000" dirty="0" smtClean="0"/>
                  <a:t>1,3</a:t>
                </a:r>
                <a:endParaRPr lang="en-US" sz="2800" baseline="-25000" dirty="0"/>
              </a:p>
            </p:txBody>
          </p:sp>
          <p:sp>
            <p:nvSpPr>
              <p:cNvPr id="47" name="TextBox 46"/>
              <p:cNvSpPr txBox="1"/>
              <p:nvPr/>
            </p:nvSpPr>
            <p:spPr>
              <a:xfrm>
                <a:off x="5883053" y="2590800"/>
                <a:ext cx="760144" cy="523220"/>
              </a:xfrm>
              <a:prstGeom prst="rect">
                <a:avLst/>
              </a:prstGeom>
              <a:noFill/>
            </p:spPr>
            <p:txBody>
              <a:bodyPr wrap="none" rtlCol="0">
                <a:spAutoFit/>
              </a:bodyPr>
              <a:lstStyle/>
              <a:p>
                <a:r>
                  <a:rPr lang="en-US" sz="2800" dirty="0" smtClean="0"/>
                  <a:t>F</a:t>
                </a:r>
                <a:r>
                  <a:rPr lang="en-US" sz="2800" baseline="-25000" dirty="0" smtClean="0"/>
                  <a:t>2,3</a:t>
                </a:r>
                <a:endParaRPr lang="en-US" sz="2800" baseline="-25000" dirty="0"/>
              </a:p>
            </p:txBody>
          </p:sp>
        </p:grpSp>
      </p:grpSp>
    </p:spTree>
    <p:extLst>
      <p:ext uri="{BB962C8B-B14F-4D97-AF65-F5344CB8AC3E}">
        <p14:creationId xmlns:p14="http://schemas.microsoft.com/office/powerpoint/2010/main" val="1621999952"/>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by Strong Edge Coloring</a:t>
            </a:r>
            <a:endParaRPr lang="en-US" dirty="0"/>
          </a:p>
        </p:txBody>
      </p:sp>
      <p:sp>
        <p:nvSpPr>
          <p:cNvPr id="3" name="Content Placeholder 2"/>
          <p:cNvSpPr>
            <a:spLocks noGrp="1"/>
          </p:cNvSpPr>
          <p:nvPr>
            <p:ph idx="1"/>
          </p:nvPr>
        </p:nvSpPr>
        <p:spPr/>
        <p:txBody>
          <a:bodyPr/>
          <a:lstStyle/>
          <a:p>
            <a:pPr>
              <a:buNone/>
            </a:pPr>
            <a:r>
              <a:rPr lang="en-US" dirty="0" smtClean="0"/>
              <a:t>MEQ(3,M) algorithm</a:t>
            </a:r>
            <a:br>
              <a:rPr lang="en-US" dirty="0" smtClean="0"/>
            </a:br>
            <a:r>
              <a:rPr lang="en-US" dirty="0" smtClean="0"/>
              <a:t>	= bipartite graph with M edges </a:t>
            </a:r>
            <a:br>
              <a:rPr lang="en-US" dirty="0" smtClean="0"/>
            </a:br>
            <a:r>
              <a:rPr lang="en-US" dirty="0" smtClean="0"/>
              <a:t>	+ distance-2 edge coloring scheme</a:t>
            </a:r>
            <a:endParaRPr lang="en-US" dirty="0"/>
          </a:p>
        </p:txBody>
      </p:sp>
      <p:sp>
        <p:nvSpPr>
          <p:cNvPr id="4" name="Slide Number Placeholder 3"/>
          <p:cNvSpPr>
            <a:spLocks noGrp="1"/>
          </p:cNvSpPr>
          <p:nvPr>
            <p:ph type="sldNum" sz="quarter" idx="12"/>
          </p:nvPr>
        </p:nvSpPr>
        <p:spPr/>
        <p:txBody>
          <a:bodyPr/>
          <a:lstStyle/>
          <a:p>
            <a:fld id="{D043341E-0F3F-4B93-83A0-9033F196A361}" type="slidenum">
              <a:rPr lang="en-US" sz="1200" smtClean="0"/>
              <a:pPr/>
              <a:t>69</a:t>
            </a:fld>
            <a:endParaRPr lang="en-US" sz="1200" dirty="0"/>
          </a:p>
        </p:txBody>
      </p:sp>
      <p:grpSp>
        <p:nvGrpSpPr>
          <p:cNvPr id="27" name="Group 26"/>
          <p:cNvGrpSpPr/>
          <p:nvPr/>
        </p:nvGrpSpPr>
        <p:grpSpPr>
          <a:xfrm>
            <a:off x="690233" y="3733800"/>
            <a:ext cx="2738767" cy="2686665"/>
            <a:chOff x="533400" y="3657600"/>
            <a:chExt cx="2971800" cy="2915265"/>
          </a:xfrm>
        </p:grpSpPr>
        <p:sp>
          <p:nvSpPr>
            <p:cNvPr id="5" name="Oval 4"/>
            <p:cNvSpPr/>
            <p:nvPr/>
          </p:nvSpPr>
          <p:spPr>
            <a:xfrm>
              <a:off x="533400" y="4800600"/>
              <a:ext cx="686585" cy="70546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000" dirty="0" smtClean="0">
                  <a:solidFill>
                    <a:schemeClr val="tx1"/>
                  </a:solidFill>
                </a:rPr>
                <a:t>1</a:t>
              </a:r>
              <a:endParaRPr lang="en-US" sz="2000" dirty="0">
                <a:solidFill>
                  <a:schemeClr val="tx1"/>
                </a:solidFill>
              </a:endParaRPr>
            </a:p>
          </p:txBody>
        </p:sp>
        <p:sp>
          <p:nvSpPr>
            <p:cNvPr id="6" name="Oval 5"/>
            <p:cNvSpPr/>
            <p:nvPr/>
          </p:nvSpPr>
          <p:spPr>
            <a:xfrm>
              <a:off x="2514600" y="3657600"/>
              <a:ext cx="686585" cy="70546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000" dirty="0" smtClean="0">
                  <a:solidFill>
                    <a:schemeClr val="tx1"/>
                  </a:solidFill>
                </a:rPr>
                <a:t>2</a:t>
              </a:r>
              <a:endParaRPr lang="en-US" sz="2000" dirty="0">
                <a:solidFill>
                  <a:schemeClr val="tx1"/>
                </a:solidFill>
              </a:endParaRPr>
            </a:p>
          </p:txBody>
        </p:sp>
        <p:sp>
          <p:nvSpPr>
            <p:cNvPr id="7" name="Oval 6"/>
            <p:cNvSpPr/>
            <p:nvPr/>
          </p:nvSpPr>
          <p:spPr>
            <a:xfrm>
              <a:off x="2743200" y="5867400"/>
              <a:ext cx="686585" cy="705465"/>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pPr>
              <a:r>
                <a:rPr lang="en-US" sz="2000" dirty="0" smtClean="0">
                  <a:solidFill>
                    <a:schemeClr val="tx1"/>
                  </a:solidFill>
                </a:rPr>
                <a:t>3</a:t>
              </a:r>
              <a:endParaRPr lang="en-US" sz="2000" dirty="0">
                <a:solidFill>
                  <a:schemeClr val="tx1"/>
                </a:solidFill>
              </a:endParaRPr>
            </a:p>
          </p:txBody>
        </p:sp>
        <p:cxnSp>
          <p:nvCxnSpPr>
            <p:cNvPr id="9" name="Straight Arrow Connector 8"/>
            <p:cNvCxnSpPr>
              <a:stCxn id="5" idx="7"/>
              <a:endCxn id="6" idx="2"/>
            </p:cNvCxnSpPr>
            <p:nvPr/>
          </p:nvCxnSpPr>
          <p:spPr>
            <a:xfrm rot="5400000" flipH="1" flipV="1">
              <a:off x="1370228" y="3759542"/>
              <a:ext cx="893580" cy="1395163"/>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5"/>
              <a:endCxn id="7" idx="1"/>
            </p:cNvCxnSpPr>
            <p:nvPr/>
          </p:nvCxnSpPr>
          <p:spPr>
            <a:xfrm rot="16200000" flipH="1">
              <a:off x="1697612" y="4824576"/>
              <a:ext cx="567961" cy="1724311"/>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4"/>
              <a:endCxn id="7" idx="0"/>
            </p:cNvCxnSpPr>
            <p:nvPr/>
          </p:nvCxnSpPr>
          <p:spPr>
            <a:xfrm rot="16200000" flipH="1">
              <a:off x="2220026" y="5000932"/>
              <a:ext cx="1504335" cy="22860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71600" y="3886200"/>
              <a:ext cx="533400" cy="609600"/>
            </a:xfrm>
            <a:prstGeom prst="rect">
              <a:avLst/>
            </a:prstGeom>
            <a:noFill/>
          </p:spPr>
          <p:txBody>
            <a:bodyPr wrap="none" rtlCol="0" anchor="ctr" anchorCtr="0">
              <a:noAutofit/>
            </a:bodyPr>
            <a:lstStyle/>
            <a:p>
              <a:pPr>
                <a:buNone/>
              </a:pPr>
              <a:r>
                <a:rPr lang="en-US" sz="2000" dirty="0" smtClean="0"/>
                <a:t>F</a:t>
              </a:r>
              <a:r>
                <a:rPr lang="en-US" sz="2000" baseline="-25000" dirty="0" smtClean="0"/>
                <a:t>1,2</a:t>
              </a:r>
            </a:p>
          </p:txBody>
        </p:sp>
        <p:sp>
          <p:nvSpPr>
            <p:cNvPr id="25" name="TextBox 24"/>
            <p:cNvSpPr txBox="1"/>
            <p:nvPr/>
          </p:nvSpPr>
          <p:spPr>
            <a:xfrm>
              <a:off x="1447800" y="5562600"/>
              <a:ext cx="533400" cy="609600"/>
            </a:xfrm>
            <a:prstGeom prst="rect">
              <a:avLst/>
            </a:prstGeom>
            <a:noFill/>
          </p:spPr>
          <p:txBody>
            <a:bodyPr wrap="none" rtlCol="0" anchor="ctr" anchorCtr="0">
              <a:noAutofit/>
            </a:bodyPr>
            <a:lstStyle/>
            <a:p>
              <a:pPr>
                <a:buNone/>
              </a:pPr>
              <a:r>
                <a:rPr lang="en-US" sz="2000" dirty="0" smtClean="0"/>
                <a:t>F</a:t>
              </a:r>
              <a:r>
                <a:rPr lang="en-US" sz="2000" baseline="-25000" dirty="0" smtClean="0"/>
                <a:t>1,3</a:t>
              </a:r>
              <a:endParaRPr lang="en-US" sz="2000" baseline="-25000" dirty="0"/>
            </a:p>
          </p:txBody>
        </p:sp>
        <p:sp>
          <p:nvSpPr>
            <p:cNvPr id="26" name="TextBox 25"/>
            <p:cNvSpPr txBox="1"/>
            <p:nvPr/>
          </p:nvSpPr>
          <p:spPr>
            <a:xfrm>
              <a:off x="2971800" y="4648200"/>
              <a:ext cx="533400" cy="609600"/>
            </a:xfrm>
            <a:prstGeom prst="rect">
              <a:avLst/>
            </a:prstGeom>
            <a:noFill/>
          </p:spPr>
          <p:txBody>
            <a:bodyPr wrap="none" rtlCol="0" anchor="ctr" anchorCtr="0">
              <a:noAutofit/>
            </a:bodyPr>
            <a:lstStyle/>
            <a:p>
              <a:pPr>
                <a:buNone/>
              </a:pPr>
              <a:r>
                <a:rPr lang="en-US" sz="2000" dirty="0" smtClean="0"/>
                <a:t>F</a:t>
              </a:r>
              <a:r>
                <a:rPr lang="en-US" sz="2000" baseline="-25000" dirty="0" smtClean="0"/>
                <a:t>2,3</a:t>
              </a:r>
              <a:endParaRPr lang="en-US" sz="2000" baseline="-25000" dirty="0"/>
            </a:p>
          </p:txBody>
        </p:sp>
      </p:grpSp>
      <p:sp>
        <p:nvSpPr>
          <p:cNvPr id="58" name="TextBox 57"/>
          <p:cNvSpPr txBox="1"/>
          <p:nvPr/>
        </p:nvSpPr>
        <p:spPr>
          <a:xfrm>
            <a:off x="3810000" y="4114800"/>
            <a:ext cx="491574" cy="561798"/>
          </a:xfrm>
          <a:prstGeom prst="rect">
            <a:avLst/>
          </a:prstGeom>
          <a:noFill/>
        </p:spPr>
        <p:txBody>
          <a:bodyPr wrap="none" rtlCol="0" anchor="ctr" anchorCtr="0">
            <a:noAutofit/>
          </a:bodyPr>
          <a:lstStyle/>
          <a:p>
            <a:pPr>
              <a:buNone/>
            </a:pPr>
            <a:endParaRPr lang="en-US" sz="2000" baseline="-25000" dirty="0" smtClean="0"/>
          </a:p>
        </p:txBody>
      </p:sp>
      <p:sp>
        <p:nvSpPr>
          <p:cNvPr id="60" name="Left-Right Arrow 59"/>
          <p:cNvSpPr/>
          <p:nvPr/>
        </p:nvSpPr>
        <p:spPr>
          <a:xfrm>
            <a:off x="4114800" y="4648200"/>
            <a:ext cx="914400" cy="304800"/>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buNone/>
            </a:pPr>
            <a:endParaRPr lang="en-US" sz="2000"/>
          </a:p>
        </p:txBody>
      </p:sp>
      <p:grpSp>
        <p:nvGrpSpPr>
          <p:cNvPr id="10" name="Group 9"/>
          <p:cNvGrpSpPr/>
          <p:nvPr/>
        </p:nvGrpSpPr>
        <p:grpSpPr>
          <a:xfrm>
            <a:off x="5680626" y="3429000"/>
            <a:ext cx="2777574" cy="3429000"/>
            <a:chOff x="5680626" y="3429000"/>
            <a:chExt cx="2777574" cy="3429000"/>
          </a:xfrm>
        </p:grpSpPr>
        <p:grpSp>
          <p:nvGrpSpPr>
            <p:cNvPr id="59" name="Group 58"/>
            <p:cNvGrpSpPr/>
            <p:nvPr/>
          </p:nvGrpSpPr>
          <p:grpSpPr>
            <a:xfrm>
              <a:off x="5680626" y="3505200"/>
              <a:ext cx="2777574" cy="3352800"/>
              <a:chOff x="4953000" y="3505200"/>
              <a:chExt cx="2777574" cy="3352800"/>
            </a:xfrm>
          </p:grpSpPr>
          <p:sp>
            <p:nvSpPr>
              <p:cNvPr id="29" name="Oval 28"/>
              <p:cNvSpPr/>
              <p:nvPr/>
            </p:nvSpPr>
            <p:spPr>
              <a:xfrm>
                <a:off x="4953000" y="5791200"/>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5,6</a:t>
                </a:r>
                <a:endParaRPr lang="en-US" sz="1200" baseline="-25000" dirty="0">
                  <a:solidFill>
                    <a:schemeClr val="tx1"/>
                  </a:solidFill>
                </a:endParaRPr>
              </a:p>
            </p:txBody>
          </p:sp>
          <p:sp>
            <p:nvSpPr>
              <p:cNvPr id="32" name="Oval 31"/>
              <p:cNvSpPr/>
              <p:nvPr/>
            </p:nvSpPr>
            <p:spPr>
              <a:xfrm>
                <a:off x="4953000" y="3505200"/>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1,2</a:t>
                </a:r>
                <a:endParaRPr lang="en-US" sz="1200" baseline="-25000" dirty="0">
                  <a:solidFill>
                    <a:schemeClr val="tx1"/>
                  </a:solidFill>
                </a:endParaRPr>
              </a:p>
            </p:txBody>
          </p:sp>
          <p:sp>
            <p:nvSpPr>
              <p:cNvPr id="33" name="Oval 32"/>
              <p:cNvSpPr/>
              <p:nvPr/>
            </p:nvSpPr>
            <p:spPr>
              <a:xfrm>
                <a:off x="4953000" y="4572000"/>
                <a:ext cx="558586" cy="573946"/>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3,4</a:t>
                </a:r>
                <a:endParaRPr lang="en-US" sz="1200" baseline="-25000" dirty="0">
                  <a:solidFill>
                    <a:schemeClr val="tx1"/>
                  </a:solidFill>
                </a:endParaRPr>
              </a:p>
            </p:txBody>
          </p:sp>
          <p:sp>
            <p:nvSpPr>
              <p:cNvPr id="34" name="Oval 33"/>
              <p:cNvSpPr/>
              <p:nvPr/>
            </p:nvSpPr>
            <p:spPr>
              <a:xfrm>
                <a:off x="7162800" y="5791200"/>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4,5</a:t>
                </a:r>
                <a:endParaRPr lang="en-US" sz="1200" baseline="-25000" dirty="0">
                  <a:solidFill>
                    <a:schemeClr val="tx1"/>
                  </a:solidFill>
                </a:endParaRPr>
              </a:p>
            </p:txBody>
          </p:sp>
          <p:sp>
            <p:nvSpPr>
              <p:cNvPr id="35" name="Oval 34"/>
              <p:cNvSpPr/>
              <p:nvPr/>
            </p:nvSpPr>
            <p:spPr>
              <a:xfrm>
                <a:off x="7162800" y="3505200"/>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6,1</a:t>
                </a:r>
                <a:endParaRPr lang="en-US" sz="1200" baseline="-25000" dirty="0">
                  <a:solidFill>
                    <a:schemeClr val="tx1"/>
                  </a:solidFill>
                </a:endParaRPr>
              </a:p>
            </p:txBody>
          </p:sp>
          <p:sp>
            <p:nvSpPr>
              <p:cNvPr id="36" name="Oval 35"/>
              <p:cNvSpPr/>
              <p:nvPr/>
            </p:nvSpPr>
            <p:spPr>
              <a:xfrm>
                <a:off x="7162800" y="4572000"/>
                <a:ext cx="558586" cy="573946"/>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buNone/>
                </a:pPr>
                <a:r>
                  <a:rPr lang="en-US" sz="2000" dirty="0" smtClean="0">
                    <a:solidFill>
                      <a:schemeClr val="tx1"/>
                    </a:solidFill>
                  </a:rPr>
                  <a:t>2,3</a:t>
                </a:r>
                <a:endParaRPr lang="en-US" sz="1200" baseline="-25000" dirty="0">
                  <a:solidFill>
                    <a:schemeClr val="tx1"/>
                  </a:solidFill>
                </a:endParaRPr>
              </a:p>
            </p:txBody>
          </p:sp>
          <p:cxnSp>
            <p:nvCxnSpPr>
              <p:cNvPr id="38" name="Straight Connector 37"/>
              <p:cNvCxnSpPr>
                <a:stCxn id="32" idx="6"/>
                <a:endCxn id="35" idx="2"/>
              </p:cNvCxnSpPr>
              <p:nvPr/>
            </p:nvCxnSpPr>
            <p:spPr>
              <a:xfrm>
                <a:off x="5511586" y="3792173"/>
                <a:ext cx="1651214" cy="0"/>
              </a:xfrm>
              <a:prstGeom prst="line">
                <a:avLst/>
              </a:prstGeom>
              <a:ln w="57150">
                <a:solidFill>
                  <a:srgbClr val="0000FF"/>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2" idx="5"/>
                <a:endCxn id="36" idx="1"/>
              </p:cNvCxnSpPr>
              <p:nvPr/>
            </p:nvCxnSpPr>
            <p:spPr>
              <a:xfrm rot="16200000" flipH="1">
                <a:off x="6006714" y="3418163"/>
                <a:ext cx="660958" cy="181482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3" idx="6"/>
                <a:endCxn id="36" idx="2"/>
              </p:cNvCxnSpPr>
              <p:nvPr/>
            </p:nvCxnSpPr>
            <p:spPr>
              <a:xfrm>
                <a:off x="5511586" y="4858973"/>
                <a:ext cx="1651214" cy="0"/>
              </a:xfrm>
              <a:prstGeom prst="line">
                <a:avLst/>
              </a:prstGeom>
              <a:ln w="57150">
                <a:solidFill>
                  <a:srgbClr val="00B050"/>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3" idx="5"/>
                <a:endCxn id="34" idx="1"/>
              </p:cNvCxnSpPr>
              <p:nvPr/>
            </p:nvCxnSpPr>
            <p:spPr>
              <a:xfrm rot="16200000" flipH="1">
                <a:off x="5930514" y="4561163"/>
                <a:ext cx="813358" cy="1814820"/>
              </a:xfrm>
              <a:prstGeom prst="line">
                <a:avLst/>
              </a:prstGeom>
              <a:ln w="57150">
                <a:solidFill>
                  <a:srgbClr val="0000FF"/>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9" idx="6"/>
                <a:endCxn id="34" idx="2"/>
              </p:cNvCxnSpPr>
              <p:nvPr/>
            </p:nvCxnSpPr>
            <p:spPr>
              <a:xfrm>
                <a:off x="5511586" y="6078173"/>
                <a:ext cx="1651214" cy="0"/>
              </a:xfrm>
              <a:prstGeom prst="line">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29" idx="7"/>
                <a:endCxn id="35" idx="3"/>
              </p:cNvCxnSpPr>
              <p:nvPr/>
            </p:nvCxnSpPr>
            <p:spPr>
              <a:xfrm rot="5400000" flipH="1" flipV="1">
                <a:off x="5397114" y="4027763"/>
                <a:ext cx="1880158" cy="1814820"/>
              </a:xfrm>
              <a:prstGeom prst="line">
                <a:avLst/>
              </a:prstGeom>
              <a:ln w="57150">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953000" y="6296202"/>
                <a:ext cx="491574" cy="561798"/>
              </a:xfrm>
              <a:prstGeom prst="rect">
                <a:avLst/>
              </a:prstGeom>
              <a:noFill/>
            </p:spPr>
            <p:txBody>
              <a:bodyPr wrap="none" rtlCol="0" anchor="ctr" anchorCtr="0">
                <a:noAutofit/>
              </a:bodyPr>
              <a:lstStyle/>
              <a:p>
                <a:pPr>
                  <a:buNone/>
                </a:pPr>
                <a:r>
                  <a:rPr lang="en-US" sz="2000" dirty="0" smtClean="0"/>
                  <a:t>F</a:t>
                </a:r>
                <a:r>
                  <a:rPr lang="en-US" sz="2000" baseline="-25000" dirty="0" smtClean="0"/>
                  <a:t>1,2</a:t>
                </a:r>
                <a:endParaRPr lang="en-US" sz="2000" baseline="-25000" dirty="0"/>
              </a:p>
            </p:txBody>
          </p:sp>
          <p:sp>
            <p:nvSpPr>
              <p:cNvPr id="56" name="TextBox 55"/>
              <p:cNvSpPr txBox="1"/>
              <p:nvPr/>
            </p:nvSpPr>
            <p:spPr>
              <a:xfrm>
                <a:off x="7239000" y="6296202"/>
                <a:ext cx="491574" cy="561798"/>
              </a:xfrm>
              <a:prstGeom prst="rect">
                <a:avLst/>
              </a:prstGeom>
              <a:noFill/>
            </p:spPr>
            <p:txBody>
              <a:bodyPr wrap="none" rtlCol="0" anchor="ctr" anchorCtr="0">
                <a:noAutofit/>
              </a:bodyPr>
              <a:lstStyle/>
              <a:p>
                <a:pPr>
                  <a:buNone/>
                </a:pPr>
                <a:r>
                  <a:rPr lang="en-US" sz="2000" dirty="0" smtClean="0"/>
                  <a:t>F</a:t>
                </a:r>
                <a:r>
                  <a:rPr lang="en-US" sz="2000" baseline="-25000" dirty="0" smtClean="0"/>
                  <a:t>1,3</a:t>
                </a:r>
                <a:endParaRPr lang="en-US" sz="2000" baseline="-25000" dirty="0"/>
              </a:p>
            </p:txBody>
          </p:sp>
          <p:sp>
            <p:nvSpPr>
              <p:cNvPr id="57" name="TextBox 56"/>
              <p:cNvSpPr txBox="1"/>
              <p:nvPr/>
            </p:nvSpPr>
            <p:spPr>
              <a:xfrm>
                <a:off x="6096000" y="6296202"/>
                <a:ext cx="491574" cy="561798"/>
              </a:xfrm>
              <a:prstGeom prst="rect">
                <a:avLst/>
              </a:prstGeom>
              <a:noFill/>
            </p:spPr>
            <p:txBody>
              <a:bodyPr wrap="none" rtlCol="0" anchor="ctr" anchorCtr="0">
                <a:noAutofit/>
              </a:bodyPr>
              <a:lstStyle/>
              <a:p>
                <a:pPr>
                  <a:buNone/>
                </a:pPr>
                <a:r>
                  <a:rPr lang="en-US" sz="2000" dirty="0" smtClean="0"/>
                  <a:t>F</a:t>
                </a:r>
                <a:r>
                  <a:rPr lang="en-US" sz="2000" baseline="-25000" dirty="0" smtClean="0"/>
                  <a:t>2,3</a:t>
                </a:r>
                <a:endParaRPr lang="en-US" sz="2000" baseline="-25000" dirty="0"/>
              </a:p>
            </p:txBody>
          </p:sp>
        </p:grpSp>
        <p:sp>
          <p:nvSpPr>
            <p:cNvPr id="8" name="TextBox 7"/>
            <p:cNvSpPr txBox="1"/>
            <p:nvPr/>
          </p:nvSpPr>
          <p:spPr>
            <a:xfrm>
              <a:off x="6836219" y="3429000"/>
              <a:ext cx="457200" cy="457200"/>
            </a:xfrm>
            <a:prstGeom prst="rect">
              <a:avLst/>
            </a:prstGeom>
            <a:noFill/>
          </p:spPr>
          <p:txBody>
            <a:bodyPr wrap="none" rtlCol="0" anchor="ctr" anchorCtr="0">
              <a:noAutofit/>
            </a:bodyPr>
            <a:lstStyle/>
            <a:p>
              <a:pPr algn="ctr">
                <a:buNone/>
              </a:pPr>
              <a:r>
                <a:rPr lang="en-US" sz="2000" dirty="0" smtClean="0"/>
                <a:t>1</a:t>
              </a:r>
            </a:p>
          </p:txBody>
        </p:sp>
        <p:sp>
          <p:nvSpPr>
            <p:cNvPr id="37" name="TextBox 36"/>
            <p:cNvSpPr txBox="1"/>
            <p:nvPr/>
          </p:nvSpPr>
          <p:spPr>
            <a:xfrm>
              <a:off x="6858000" y="3962400"/>
              <a:ext cx="457200" cy="457200"/>
            </a:xfrm>
            <a:prstGeom prst="rect">
              <a:avLst/>
            </a:prstGeom>
            <a:noFill/>
          </p:spPr>
          <p:txBody>
            <a:bodyPr wrap="none" rtlCol="0" anchor="ctr" anchorCtr="0">
              <a:noAutofit/>
            </a:bodyPr>
            <a:lstStyle/>
            <a:p>
              <a:pPr algn="ctr">
                <a:buNone/>
              </a:pPr>
              <a:r>
                <a:rPr lang="en-US" sz="2000" dirty="0" smtClean="0"/>
                <a:t>2</a:t>
              </a:r>
            </a:p>
          </p:txBody>
        </p:sp>
        <p:sp>
          <p:nvSpPr>
            <p:cNvPr id="39" name="TextBox 38"/>
            <p:cNvSpPr txBox="1"/>
            <p:nvPr/>
          </p:nvSpPr>
          <p:spPr>
            <a:xfrm>
              <a:off x="6477000" y="4495800"/>
              <a:ext cx="457200" cy="457200"/>
            </a:xfrm>
            <a:prstGeom prst="rect">
              <a:avLst/>
            </a:prstGeom>
            <a:noFill/>
          </p:spPr>
          <p:txBody>
            <a:bodyPr wrap="none" rtlCol="0" anchor="ctr" anchorCtr="0">
              <a:noAutofit/>
            </a:bodyPr>
            <a:lstStyle/>
            <a:p>
              <a:pPr algn="ctr">
                <a:buNone/>
              </a:pPr>
              <a:r>
                <a:rPr lang="en-US" sz="2000" dirty="0" smtClean="0"/>
                <a:t>3</a:t>
              </a:r>
            </a:p>
          </p:txBody>
        </p:sp>
        <p:sp>
          <p:nvSpPr>
            <p:cNvPr id="40" name="TextBox 39"/>
            <p:cNvSpPr txBox="1"/>
            <p:nvPr/>
          </p:nvSpPr>
          <p:spPr>
            <a:xfrm>
              <a:off x="7400569" y="5334000"/>
              <a:ext cx="457200" cy="457200"/>
            </a:xfrm>
            <a:prstGeom prst="rect">
              <a:avLst/>
            </a:prstGeom>
            <a:noFill/>
          </p:spPr>
          <p:txBody>
            <a:bodyPr wrap="none" rtlCol="0" anchor="ctr" anchorCtr="0">
              <a:noAutofit/>
            </a:bodyPr>
            <a:lstStyle/>
            <a:p>
              <a:pPr algn="ctr">
                <a:buNone/>
              </a:pPr>
              <a:r>
                <a:rPr lang="en-US" sz="2000" dirty="0" smtClean="0"/>
                <a:t>4</a:t>
              </a:r>
            </a:p>
          </p:txBody>
        </p:sp>
        <p:sp>
          <p:nvSpPr>
            <p:cNvPr id="41" name="TextBox 40"/>
            <p:cNvSpPr txBox="1"/>
            <p:nvPr/>
          </p:nvSpPr>
          <p:spPr>
            <a:xfrm>
              <a:off x="6858000" y="5715000"/>
              <a:ext cx="457200" cy="457200"/>
            </a:xfrm>
            <a:prstGeom prst="rect">
              <a:avLst/>
            </a:prstGeom>
            <a:noFill/>
          </p:spPr>
          <p:txBody>
            <a:bodyPr wrap="none" rtlCol="0" anchor="ctr" anchorCtr="0">
              <a:noAutofit/>
            </a:bodyPr>
            <a:lstStyle/>
            <a:p>
              <a:pPr algn="ctr">
                <a:buNone/>
              </a:pPr>
              <a:r>
                <a:rPr lang="en-US" sz="2000" dirty="0" smtClean="0"/>
                <a:t>5</a:t>
              </a:r>
            </a:p>
          </p:txBody>
        </p:sp>
        <p:sp>
          <p:nvSpPr>
            <p:cNvPr id="43" name="TextBox 42"/>
            <p:cNvSpPr txBox="1"/>
            <p:nvPr/>
          </p:nvSpPr>
          <p:spPr>
            <a:xfrm>
              <a:off x="6096000" y="5334000"/>
              <a:ext cx="457200" cy="457200"/>
            </a:xfrm>
            <a:prstGeom prst="rect">
              <a:avLst/>
            </a:prstGeom>
            <a:noFill/>
          </p:spPr>
          <p:txBody>
            <a:bodyPr wrap="none" rtlCol="0" anchor="ctr" anchorCtr="0">
              <a:noAutofit/>
            </a:bodyPr>
            <a:lstStyle/>
            <a:p>
              <a:pPr algn="ctr">
                <a:buNone/>
              </a:pPr>
              <a:r>
                <a:rPr lang="en-US" sz="2000" dirty="0" smtClean="0"/>
                <a:t>6</a:t>
              </a:r>
            </a:p>
          </p:txBody>
        </p:sp>
      </p:grpSp>
    </p:spTree>
    <p:custDataLst>
      <p:tags r:id="rId1"/>
    </p:custDataLst>
    <p:extLst>
      <p:ext uri="{BB962C8B-B14F-4D97-AF65-F5344CB8AC3E}">
        <p14:creationId xmlns:p14="http://schemas.microsoft.com/office/powerpoint/2010/main" val="1581174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Upper Bound</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7</a:t>
            </a:fld>
            <a:endParaRPr lang="en-US"/>
          </a:p>
        </p:txBody>
      </p:sp>
      <p:sp>
        <p:nvSpPr>
          <p:cNvPr id="5" name="Oval 4"/>
          <p:cNvSpPr/>
          <p:nvPr/>
        </p:nvSpPr>
        <p:spPr bwMode="auto">
          <a:xfrm>
            <a:off x="2046525" y="26706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5820247" y="26706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sp>
        <p:nvSpPr>
          <p:cNvPr id="7" name="TextBox 6"/>
          <p:cNvSpPr txBox="1"/>
          <p:nvPr/>
        </p:nvSpPr>
        <p:spPr>
          <a:xfrm>
            <a:off x="2604801" y="2540978"/>
            <a:ext cx="3295794" cy="3120854"/>
          </a:xfrm>
          <a:prstGeom prst="rect">
            <a:avLst/>
          </a:prstGeom>
          <a:noFill/>
        </p:spPr>
        <p:txBody>
          <a:bodyPr wrap="none" rtlCol="0">
            <a:spAutoFit/>
          </a:bodyPr>
          <a:lstStyle/>
          <a:p>
            <a:pPr>
              <a:buNone/>
            </a:pPr>
            <a:r>
              <a:rPr lang="en-US" dirty="0" smtClean="0"/>
              <a:t>log K</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t>Proof by construction</a:t>
            </a:r>
            <a:endParaRPr lang="en-US" dirty="0"/>
          </a:p>
        </p:txBody>
      </p:sp>
      <p:cxnSp>
        <p:nvCxnSpPr>
          <p:cNvPr id="10" name="Straight Connector 9"/>
          <p:cNvCxnSpPr>
            <a:stCxn id="5" idx="6"/>
            <a:endCxn id="6" idx="2"/>
          </p:cNvCxnSpPr>
          <p:nvPr/>
        </p:nvCxnSpPr>
        <p:spPr bwMode="auto">
          <a:xfrm flipV="1">
            <a:off x="2946411" y="3040742"/>
            <a:ext cx="2873836" cy="1"/>
          </a:xfrm>
          <a:prstGeom prst="line">
            <a:avLst/>
          </a:prstGeom>
          <a:solidFill>
            <a:schemeClr val="accent1"/>
          </a:solidFill>
          <a:ln w="28575" cap="flat" cmpd="sng" algn="ctr">
            <a:solidFill>
              <a:schemeClr val="tx1"/>
            </a:solidFill>
            <a:prstDash val="solid"/>
            <a:round/>
            <a:headEnd type="none" w="med" len="med"/>
            <a:tailEnd type="arrow" w="med" len="med"/>
          </a:ln>
          <a:effectLst/>
        </p:spPr>
      </p:cxnSp>
    </p:spTree>
    <p:extLst>
      <p:ext uri="{BB962C8B-B14F-4D97-AF65-F5344CB8AC3E}">
        <p14:creationId xmlns:p14="http://schemas.microsoft.com/office/powerpoint/2010/main" val="50862140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Introduce the MEQ problem</a:t>
            </a:r>
          </a:p>
          <a:p>
            <a:endParaRPr lang="en-US" dirty="0" smtClean="0"/>
          </a:p>
          <a:p>
            <a:r>
              <a:rPr lang="en-US" dirty="0" smtClean="0"/>
              <a:t>Existing techniques give loose bounds</a:t>
            </a:r>
          </a:p>
          <a:p>
            <a:endParaRPr lang="en-US" dirty="0" smtClean="0"/>
          </a:p>
          <a:p>
            <a:r>
              <a:rPr lang="en-US" dirty="0" smtClean="0"/>
              <a:t>New technique to reduce space</a:t>
            </a:r>
          </a:p>
          <a:p>
            <a:endParaRPr lang="en-US" dirty="0" smtClean="0"/>
          </a:p>
          <a:p>
            <a:r>
              <a:rPr lang="en-US" dirty="0" smtClean="0"/>
              <a:t>Connection among distributed source coding, distributed algorithm, and graph coloring</a:t>
            </a:r>
          </a:p>
        </p:txBody>
      </p:sp>
      <p:sp>
        <p:nvSpPr>
          <p:cNvPr id="4" name="Slide Number Placeholder 3"/>
          <p:cNvSpPr>
            <a:spLocks noGrp="1"/>
          </p:cNvSpPr>
          <p:nvPr>
            <p:ph type="sldNum" sz="quarter" idx="12"/>
          </p:nvPr>
        </p:nvSpPr>
        <p:spPr/>
        <p:txBody>
          <a:bodyPr/>
          <a:lstStyle/>
          <a:p>
            <a:fld id="{D043341E-0F3F-4B93-83A0-9033F196A361}" type="slidenum">
              <a:rPr lang="en-US" smtClean="0"/>
              <a:pPr/>
              <a:t>70</a:t>
            </a:fld>
            <a:endParaRPr lang="en-US" dirty="0"/>
          </a:p>
        </p:txBody>
      </p:sp>
    </p:spTree>
    <p:extLst>
      <p:ext uri="{BB962C8B-B14F-4D97-AF65-F5344CB8AC3E}">
        <p14:creationId xmlns:p14="http://schemas.microsoft.com/office/powerpoint/2010/main" val="1097608430"/>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MEQ(3,M) is open</a:t>
            </a:r>
          </a:p>
          <a:p>
            <a:pPr lvl="1"/>
            <a:r>
              <a:rPr lang="en-US" dirty="0" smtClean="0"/>
              <a:t>Optimize over </a:t>
            </a:r>
            <a:r>
              <a:rPr lang="en-US" dirty="0" err="1" smtClean="0"/>
              <a:t>F</a:t>
            </a:r>
            <a:r>
              <a:rPr lang="en-US" baseline="-25000" dirty="0" err="1" smtClean="0"/>
              <a:t>i,j</a:t>
            </a:r>
            <a:r>
              <a:rPr lang="en-US" dirty="0" smtClean="0"/>
              <a:t> = find an optimal bipartite graph + strong coloring</a:t>
            </a:r>
          </a:p>
          <a:p>
            <a:endParaRPr lang="en-US" dirty="0" smtClean="0"/>
          </a:p>
          <a:p>
            <a:r>
              <a:rPr lang="en-US" dirty="0" smtClean="0"/>
              <a:t>Even given |</a:t>
            </a:r>
            <a:r>
              <a:rPr lang="en-US" dirty="0" err="1" smtClean="0"/>
              <a:t>F</a:t>
            </a:r>
            <a:r>
              <a:rPr lang="en-US" baseline="-25000" dirty="0" err="1" smtClean="0"/>
              <a:t>i,j</a:t>
            </a:r>
            <a:r>
              <a:rPr lang="en-US" dirty="0" smtClean="0"/>
              <a:t>| is open</a:t>
            </a:r>
          </a:p>
          <a:p>
            <a:endParaRPr lang="en-US" dirty="0" smtClean="0"/>
          </a:p>
          <a:p>
            <a:r>
              <a:rPr lang="en-US" dirty="0" smtClean="0"/>
              <a:t>Looking for new techniques</a:t>
            </a:r>
          </a:p>
        </p:txBody>
      </p:sp>
      <p:sp>
        <p:nvSpPr>
          <p:cNvPr id="4" name="Slide Number Placeholder 3"/>
          <p:cNvSpPr>
            <a:spLocks noGrp="1"/>
          </p:cNvSpPr>
          <p:nvPr>
            <p:ph type="sldNum" sz="quarter" idx="12"/>
          </p:nvPr>
        </p:nvSpPr>
        <p:spPr/>
        <p:txBody>
          <a:bodyPr/>
          <a:lstStyle/>
          <a:p>
            <a:fld id="{D043341E-0F3F-4B93-83A0-9033F196A361}" type="slidenum">
              <a:rPr lang="en-US" smtClean="0"/>
              <a:pPr/>
              <a:t>71</a:t>
            </a:fld>
            <a:endParaRPr lang="en-US" dirty="0"/>
          </a:p>
        </p:txBody>
      </p:sp>
    </p:spTree>
    <p:extLst>
      <p:ext uri="{BB962C8B-B14F-4D97-AF65-F5344CB8AC3E}">
        <p14:creationId xmlns:p14="http://schemas.microsoft.com/office/powerpoint/2010/main" val="29360817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53" t="22324" r="12785" b="41913"/>
          <a:stretch/>
        </p:blipFill>
        <p:spPr bwMode="auto">
          <a:xfrm>
            <a:off x="0" y="2209800"/>
            <a:ext cx="9979971" cy="306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82620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980" t="27373" r="23213" b="21093"/>
          <a:stretch/>
        </p:blipFill>
        <p:spPr bwMode="auto">
          <a:xfrm>
            <a:off x="914400" y="1600200"/>
            <a:ext cx="7105879" cy="441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10551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720" t="36571" r="33877" b="42330"/>
          <a:stretch/>
        </p:blipFill>
        <p:spPr bwMode="auto">
          <a:xfrm>
            <a:off x="2286000" y="2895600"/>
            <a:ext cx="4170066" cy="180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2992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Bound</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8</a:t>
            </a:fld>
            <a:endParaRPr lang="en-US"/>
          </a:p>
        </p:txBody>
      </p:sp>
      <p:sp>
        <p:nvSpPr>
          <p:cNvPr id="5" name="Oval 4"/>
          <p:cNvSpPr/>
          <p:nvPr/>
        </p:nvSpPr>
        <p:spPr bwMode="auto">
          <a:xfrm>
            <a:off x="2046525" y="2670628"/>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A</a:t>
            </a:r>
            <a:endParaRPr kumimoji="0" lang="en-US" sz="2400" b="0" i="0" u="none" strike="noStrike" cap="none" normalizeH="0" baseline="0" dirty="0" smtClean="0">
              <a:ln>
                <a:noFill/>
              </a:ln>
              <a:solidFill>
                <a:schemeClr val="tx1"/>
              </a:solidFill>
              <a:effectLst/>
              <a:latin typeface="Comic Sans MS" pitchFamily="66" charset="0"/>
            </a:endParaRPr>
          </a:p>
        </p:txBody>
      </p:sp>
      <p:sp>
        <p:nvSpPr>
          <p:cNvPr id="6" name="Oval 5"/>
          <p:cNvSpPr/>
          <p:nvPr/>
        </p:nvSpPr>
        <p:spPr bwMode="auto">
          <a:xfrm>
            <a:off x="5820247" y="2670627"/>
            <a:ext cx="899886" cy="740229"/>
          </a:xfrm>
          <a:prstGeom prst="ellipse">
            <a:avLst/>
          </a:prstGeom>
          <a:solidFill>
            <a:srgbClr val="FFFF00"/>
          </a:solidFill>
          <a:ln w="2857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
                <a:srgbClr val="FF0000"/>
              </a:buClr>
              <a:buSzPct val="65000"/>
              <a:buNone/>
              <a:tabLst/>
            </a:pPr>
            <a:r>
              <a:rPr lang="en-US" dirty="0" smtClean="0"/>
              <a:t>B</a:t>
            </a:r>
          </a:p>
        </p:txBody>
      </p:sp>
      <p:cxnSp>
        <p:nvCxnSpPr>
          <p:cNvPr id="8" name="Straight Connector 7"/>
          <p:cNvCxnSpPr/>
          <p:nvPr/>
        </p:nvCxnSpPr>
        <p:spPr bwMode="auto">
          <a:xfrm flipV="1">
            <a:off x="2946411" y="3040742"/>
            <a:ext cx="2873836" cy="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1" name="TextBox 10"/>
          <p:cNvSpPr txBox="1"/>
          <p:nvPr/>
        </p:nvSpPr>
        <p:spPr>
          <a:xfrm>
            <a:off x="2020284" y="2540978"/>
            <a:ext cx="4464834" cy="3120854"/>
          </a:xfrm>
          <a:prstGeom prst="rect">
            <a:avLst/>
          </a:prstGeom>
          <a:noFill/>
        </p:spPr>
        <p:txBody>
          <a:bodyPr wrap="none" rtlCol="0">
            <a:spAutoFit/>
          </a:bodyPr>
          <a:lstStyle/>
          <a:p>
            <a:pPr>
              <a:buNone/>
            </a:pPr>
            <a:r>
              <a:rPr lang="en-US" dirty="0" smtClean="0"/>
              <a:t>log K</a:t>
            </a:r>
          </a:p>
          <a:p>
            <a:pPr>
              <a:buNone/>
            </a:pPr>
            <a:endParaRPr lang="en-US" dirty="0"/>
          </a:p>
          <a:p>
            <a:pPr>
              <a:buNone/>
            </a:pPr>
            <a:endParaRPr lang="en-US" dirty="0" smtClean="0"/>
          </a:p>
          <a:p>
            <a:pPr>
              <a:buNone/>
            </a:pPr>
            <a:endParaRPr lang="en-US" dirty="0"/>
          </a:p>
          <a:p>
            <a:pPr>
              <a:buNone/>
            </a:pPr>
            <a:endParaRPr lang="en-US" dirty="0" smtClean="0"/>
          </a:p>
          <a:p>
            <a:pPr>
              <a:buNone/>
            </a:pPr>
            <a:endParaRPr lang="en-US" dirty="0"/>
          </a:p>
          <a:p>
            <a:pPr>
              <a:buNone/>
            </a:pPr>
            <a:r>
              <a:rPr lang="en-US" dirty="0" smtClean="0"/>
              <a:t>Proof by </a:t>
            </a:r>
            <a:r>
              <a:rPr lang="en-US" dirty="0" smtClean="0">
                <a:solidFill>
                  <a:srgbClr val="800000"/>
                </a:solidFill>
              </a:rPr>
              <a:t>fooling set </a:t>
            </a:r>
            <a:r>
              <a:rPr lang="en-US" dirty="0" smtClean="0"/>
              <a:t>argument</a:t>
            </a:r>
            <a:endParaRPr lang="en-US" dirty="0"/>
          </a:p>
        </p:txBody>
      </p:sp>
    </p:spTree>
    <p:extLst>
      <p:ext uri="{BB962C8B-B14F-4D97-AF65-F5344CB8AC3E}">
        <p14:creationId xmlns:p14="http://schemas.microsoft.com/office/powerpoint/2010/main" val="36545164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2501900"/>
            <a:ext cx="7772400" cy="1143000"/>
          </a:xfrm>
        </p:spPr>
        <p:txBody>
          <a:bodyPr/>
          <a:lstStyle/>
          <a:p>
            <a:r>
              <a:rPr lang="en-US" dirty="0" smtClean="0"/>
              <a:t>Generalization to  </a:t>
            </a:r>
            <a:r>
              <a:rPr lang="en-US" dirty="0" smtClean="0">
                <a:solidFill>
                  <a:srgbClr val="FF0000"/>
                </a:solidFill>
              </a:rPr>
              <a:t>n </a:t>
            </a:r>
            <a:r>
              <a:rPr lang="en-US" dirty="0" smtClean="0"/>
              <a:t> parties</a:t>
            </a:r>
            <a:endParaRPr lang="en-US" dirty="0"/>
          </a:p>
        </p:txBody>
      </p:sp>
      <p:sp>
        <p:nvSpPr>
          <p:cNvPr id="4" name="Slide Number Placeholder 3"/>
          <p:cNvSpPr>
            <a:spLocks noGrp="1"/>
          </p:cNvSpPr>
          <p:nvPr>
            <p:ph type="sldNum" sz="quarter" idx="12"/>
          </p:nvPr>
        </p:nvSpPr>
        <p:spPr/>
        <p:txBody>
          <a:bodyPr/>
          <a:lstStyle/>
          <a:p>
            <a:pPr>
              <a:defRPr/>
            </a:pPr>
            <a:fld id="{D207DEF5-A307-4F25-8C66-A6D5B058479D}" type="slidenum">
              <a:rPr lang="en-US" smtClean="0"/>
              <a:pPr>
                <a:defRPr/>
              </a:pPr>
              <a:t>9</a:t>
            </a:fld>
            <a:endParaRPr lang="en-US"/>
          </a:p>
        </p:txBody>
      </p:sp>
    </p:spTree>
    <p:extLst>
      <p:ext uri="{BB962C8B-B14F-4D97-AF65-F5344CB8AC3E}">
        <p14:creationId xmlns:p14="http://schemas.microsoft.com/office/powerpoint/2010/main" val="210506872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1|0|0|0|0|0.4|0|0"/>
</p:tagLst>
</file>

<file path=ppt/tags/tag2.xml><?xml version="1.0" encoding="utf-8"?>
<p:tagLst xmlns:a="http://schemas.openxmlformats.org/drawingml/2006/main" xmlns:r="http://schemas.openxmlformats.org/officeDocument/2006/relationships" xmlns:p="http://schemas.openxmlformats.org/presentationml/2006/main">
  <p:tag name="TIMING" val="|0.5|0.1|0|0|0|0|0.4|0|0"/>
</p:tagLst>
</file>

<file path=ppt/tags/tag3.xml><?xml version="1.0" encoding="utf-8"?>
<p:tagLst xmlns:a="http://schemas.openxmlformats.org/drawingml/2006/main" xmlns:r="http://schemas.openxmlformats.org/officeDocument/2006/relationships" xmlns:p="http://schemas.openxmlformats.org/presentationml/2006/main">
  <p:tag name="TIMING" val="|0.5|0.1|0|0|0|0|0.4|0|0"/>
</p:tagLst>
</file>

<file path=ppt/tags/tag4.xml><?xml version="1.0" encoding="utf-8"?>
<p:tagLst xmlns:a="http://schemas.openxmlformats.org/drawingml/2006/main" xmlns:r="http://schemas.openxmlformats.org/officeDocument/2006/relationships" xmlns:p="http://schemas.openxmlformats.org/presentationml/2006/main">
  <p:tag name="TIMING" val="|0.5|0.1|0|0|0|0|0.4|0|0"/>
</p:tagLst>
</file>

<file path=ppt/tags/tag5.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0" fontAlgn="base" latinLnBrk="0" hangingPunct="0">
          <a:lnSpc>
            <a:spcPct val="100000"/>
          </a:lnSpc>
          <a:spcBef>
            <a:spcPct val="20000"/>
          </a:spcBef>
          <a:spcAft>
            <a:spcPct val="0"/>
          </a:spcAft>
          <a:buClr>
            <a:srgbClr val="FF0000"/>
          </a:buClr>
          <a:buSzPct val="65000"/>
          <a:buFont typeface="Marlett" pitchFamily="2" charset="2"/>
          <a:buChar char="g"/>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20234</TotalTime>
  <Words>2381</Words>
  <Application>Microsoft Macintosh PowerPoint</Application>
  <PresentationFormat>On-screen Show (4:3)</PresentationFormat>
  <Paragraphs>965</Paragraphs>
  <Slides>74</Slides>
  <Notes>13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74</vt:i4>
      </vt:variant>
    </vt:vector>
  </HeadingPairs>
  <TitlesOfParts>
    <vt:vector size="77" baseType="lpstr">
      <vt:lpstr>Default Design</vt:lpstr>
      <vt:lpstr>Equation</vt:lpstr>
      <vt:lpstr>Microsoft Equation</vt:lpstr>
      <vt:lpstr>Equality Function Computation  (How to make simple things complicated)    Nitin Vaidya University of Illinois at Urbana-Champaign  Joint work with Guanfeng Liang</vt:lpstr>
      <vt:lpstr>Background</vt:lpstr>
      <vt:lpstr>Equality Function</vt:lpstr>
      <vt:lpstr>PowerPoint Presentation</vt:lpstr>
      <vt:lpstr>PowerPoint Presentation</vt:lpstr>
      <vt:lpstr>Equality Function</vt:lpstr>
      <vt:lpstr>Upper Bound</vt:lpstr>
      <vt:lpstr>Lower Bound</vt:lpstr>
      <vt:lpstr>Generalization to  n  parties</vt:lpstr>
      <vt:lpstr>The MEQ(n,K) Problem</vt:lpstr>
      <vt:lpstr>The MEQ(n,K) Problem</vt:lpstr>
      <vt:lpstr>n-Node Equality Problem</vt:lpstr>
      <vt:lpstr>Number-in-Hand Model</vt:lpstr>
      <vt:lpstr>n-Party Equality : Complexity</vt:lpstr>
      <vt:lpstr>Number-on-Forehead Model</vt:lpstr>
      <vt:lpstr>n-Party Equality : Complexity</vt:lpstr>
      <vt:lpstr>Point-to-Point Networks</vt:lpstr>
      <vt:lpstr>Upper Bound</vt:lpstr>
      <vt:lpstr>Upper Bound  =  2 log K</vt:lpstr>
      <vt:lpstr>Lower Bound  =      log K</vt:lpstr>
      <vt:lpstr>1.5 log K        Complexity         2 log K   </vt:lpstr>
      <vt:lpstr>1.5 log K    Not Tight   </vt:lpstr>
      <vt:lpstr>2 log K    Not Tight   </vt:lpstr>
      <vt:lpstr>K = 6</vt:lpstr>
      <vt:lpstr>Example</vt:lpstr>
      <vt:lpstr>Example</vt:lpstr>
      <vt:lpstr>Example</vt:lpstr>
      <vt:lpstr>Example</vt:lpstr>
      <vt:lpstr>Example</vt:lpstr>
      <vt:lpstr>Communication Cost</vt:lpstr>
      <vt:lpstr>Communication Cost</vt:lpstr>
      <vt:lpstr>PowerPoint Presentation</vt:lpstr>
      <vt:lpstr>Reduce Search Space</vt:lpstr>
      <vt:lpstr>Static Protocol: Directed Graph Representation</vt:lpstr>
      <vt:lpstr>Static Protocol: Directed Graph Representation</vt:lpstr>
      <vt:lpstr>Equivalent Protocol: Directed Acyclic Graph</vt:lpstr>
      <vt:lpstr>Equivalent Protocol</vt:lpstr>
      <vt:lpstr>Mapping to a Bipartite Graph</vt:lpstr>
      <vt:lpstr>Example</vt:lpstr>
      <vt:lpstr>Example</vt:lpstr>
      <vt:lpstr>Example</vt:lpstr>
      <vt:lpstr>Example</vt:lpstr>
      <vt:lpstr>BC assigns colors to edges</vt:lpstr>
      <vt:lpstr>PowerPoint Presentation</vt:lpstr>
      <vt:lpstr>Equality  Bipartite Graph</vt:lpstr>
      <vt:lpstr>Fixed Protocol Design</vt:lpstr>
      <vt:lpstr>Lower Bounds</vt:lpstr>
      <vt:lpstr>Detour …  an open conjecture</vt:lpstr>
      <vt:lpstr>Why is equality interesting ?</vt:lpstr>
      <vt:lpstr>Lower Bound on Consensus</vt:lpstr>
      <vt:lpstr>PowerPoint Presentation</vt:lpstr>
      <vt:lpstr>Byzantine Broadcast: n nodes, f faults</vt:lpstr>
      <vt:lpstr>Open Problems</vt:lpstr>
      <vt:lpstr>Open Problems</vt:lpstr>
      <vt:lpstr>Thanks !</vt:lpstr>
      <vt:lpstr>Thanks !</vt:lpstr>
      <vt:lpstr>PowerPoint Presentation</vt:lpstr>
      <vt:lpstr>PowerPoint Presentation</vt:lpstr>
      <vt:lpstr>PowerPoint Presentation</vt:lpstr>
      <vt:lpstr>PowerPoint Presentation</vt:lpstr>
      <vt:lpstr>PowerPoint Presentation</vt:lpstr>
      <vt:lpstr>The MEQ(n,M) Problem</vt:lpstr>
      <vt:lpstr>Graph Representation an Algorithm</vt:lpstr>
      <vt:lpstr>Graph Representation an Algorithm</vt:lpstr>
      <vt:lpstr>Definition of Complexity</vt:lpstr>
      <vt:lpstr>Upper Bound by Construction</vt:lpstr>
      <vt:lpstr>Cut-Set Lower Bound</vt:lpstr>
      <vt:lpstr>Neither bound is tight</vt:lpstr>
      <vt:lpstr>Proof by Strong Edge Coloring</vt:lpstr>
      <vt:lpstr>Summary</vt:lpstr>
      <vt:lpstr>Future Work</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TCP for Mobile and Wireless Hosts</dc:title>
  <dc:creator>Nitin</dc:creator>
  <cp:lastModifiedBy>Nitin Vaidya</cp:lastModifiedBy>
  <cp:revision>3948</cp:revision>
  <cp:lastPrinted>2000-07-13T16:55:05Z</cp:lastPrinted>
  <dcterms:created xsi:type="dcterms:W3CDTF">1996-09-30T18:28:10Z</dcterms:created>
  <dcterms:modified xsi:type="dcterms:W3CDTF">2011-06-22T16:23:35Z</dcterms:modified>
</cp:coreProperties>
</file>