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3008" r:id="rId2"/>
    <p:sldId id="3155" r:id="rId3"/>
    <p:sldId id="3234" r:id="rId4"/>
    <p:sldId id="3235" r:id="rId5"/>
    <p:sldId id="2422" r:id="rId6"/>
    <p:sldId id="3236" r:id="rId7"/>
    <p:sldId id="3170" r:id="rId8"/>
    <p:sldId id="3171" r:id="rId9"/>
    <p:sldId id="3237" r:id="rId10"/>
    <p:sldId id="3157" r:id="rId11"/>
    <p:sldId id="2524" r:id="rId12"/>
    <p:sldId id="3238" r:id="rId13"/>
    <p:sldId id="2432" r:id="rId14"/>
    <p:sldId id="3239" r:id="rId15"/>
    <p:sldId id="2433" r:id="rId16"/>
    <p:sldId id="2418" r:id="rId17"/>
    <p:sldId id="3240" r:id="rId18"/>
    <p:sldId id="3165" r:id="rId19"/>
    <p:sldId id="3241" r:id="rId20"/>
    <p:sldId id="2992" r:id="rId21"/>
    <p:sldId id="2993" r:id="rId22"/>
    <p:sldId id="2994" r:id="rId23"/>
    <p:sldId id="2996" r:id="rId24"/>
    <p:sldId id="3242" r:id="rId25"/>
    <p:sldId id="3243" r:id="rId26"/>
    <p:sldId id="3244" r:id="rId27"/>
    <p:sldId id="3245" r:id="rId28"/>
    <p:sldId id="2439" r:id="rId29"/>
    <p:sldId id="2435" r:id="rId30"/>
    <p:sldId id="2441" r:id="rId31"/>
    <p:sldId id="2442" r:id="rId32"/>
    <p:sldId id="2443" r:id="rId33"/>
    <p:sldId id="2472" r:id="rId34"/>
    <p:sldId id="2521" r:id="rId35"/>
    <p:sldId id="2525" r:id="rId36"/>
    <p:sldId id="2450" r:id="rId37"/>
    <p:sldId id="2520" r:id="rId38"/>
    <p:sldId id="2471" r:id="rId39"/>
    <p:sldId id="2449" r:id="rId40"/>
    <p:sldId id="2451" r:id="rId41"/>
    <p:sldId id="2454" r:id="rId42"/>
    <p:sldId id="2455" r:id="rId43"/>
    <p:sldId id="2452" r:id="rId44"/>
    <p:sldId id="2453" r:id="rId45"/>
    <p:sldId id="2464" r:id="rId46"/>
    <p:sldId id="2456" r:id="rId47"/>
    <p:sldId id="2437" r:id="rId48"/>
    <p:sldId id="2462" r:id="rId49"/>
    <p:sldId id="2526" r:id="rId50"/>
    <p:sldId id="2527" r:id="rId51"/>
    <p:sldId id="3173" r:id="rId52"/>
    <p:sldId id="2528" r:id="rId53"/>
    <p:sldId id="2530" r:id="rId54"/>
    <p:sldId id="2531" r:id="rId55"/>
    <p:sldId id="3169" r:id="rId56"/>
    <p:sldId id="3172" r:id="rId57"/>
    <p:sldId id="3158" r:id="rId58"/>
    <p:sldId id="3174" r:id="rId59"/>
  </p:sldIdLst>
  <p:sldSz cx="9144000" cy="6858000" type="screen4x3"/>
  <p:notesSz cx="6991350" cy="9282113"/>
  <p:defaultTextStyle>
    <a:defPPr>
      <a:defRPr lang="en-US"/>
    </a:defPPr>
    <a:lvl1pPr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1pPr>
    <a:lvl2pPr marL="4572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2pPr>
    <a:lvl3pPr marL="9144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3pPr>
    <a:lvl4pPr marL="13716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4pPr>
    <a:lvl5pPr marL="18288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in H Vaidya" initials="NH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EF5C"/>
    <a:srgbClr val="DCFFC0"/>
    <a:srgbClr val="B5FBE4"/>
    <a:srgbClr val="CCFFA4"/>
    <a:srgbClr val="EEF9F4"/>
    <a:srgbClr val="FAFC55"/>
    <a:srgbClr val="FFC819"/>
    <a:srgbClr val="89C2FF"/>
    <a:srgbClr val="33F5BB"/>
    <a:srgbClr val="FFD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autoAdjust="0"/>
    <p:restoredTop sz="95833" autoAdjust="0"/>
  </p:normalViewPr>
  <p:slideViewPr>
    <p:cSldViewPr snapToGrid="0">
      <p:cViewPr varScale="1">
        <p:scale>
          <a:sx n="82" d="100"/>
          <a:sy n="82" d="100"/>
        </p:scale>
        <p:origin x="176"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3" d="100"/>
          <a:sy n="53" d="100"/>
        </p:scale>
        <p:origin x="-2538" y="-84"/>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6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none" lIns="92985" tIns="46493" rIns="92985" bIns="46493" numCol="1" anchor="ctr" anchorCtr="0" compatLnSpc="1">
            <a:prstTxWarp prst="textNoShape">
              <a:avLst/>
            </a:prstTxWarp>
          </a:bodyPr>
          <a:lstStyle>
            <a:lvl1pPr algn="l" defTabSz="930275">
              <a:spcBef>
                <a:spcPct val="0"/>
              </a:spcBef>
              <a:buClrTx/>
              <a:buSzTx/>
              <a:buFontTx/>
              <a:buNone/>
              <a:defRPr sz="1200" b="1">
                <a:latin typeface="Arial" charset="0"/>
              </a:defRPr>
            </a:lvl1pPr>
          </a:lstStyle>
          <a:p>
            <a:pPr>
              <a:defRPr/>
            </a:pPr>
            <a:endParaRPr lang="en-US" dirty="0"/>
          </a:p>
        </p:txBody>
      </p:sp>
      <p:sp>
        <p:nvSpPr>
          <p:cNvPr id="1013763"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none" lIns="92985" tIns="46493" rIns="92985" bIns="46493" numCol="1" anchor="ctr" anchorCtr="0" compatLnSpc="1">
            <a:prstTxWarp prst="textNoShape">
              <a:avLst/>
            </a:prstTxWarp>
          </a:bodyPr>
          <a:lstStyle>
            <a:lvl1pPr algn="r" defTabSz="930275">
              <a:spcBef>
                <a:spcPct val="0"/>
              </a:spcBef>
              <a:buClrTx/>
              <a:buSzTx/>
              <a:buFontTx/>
              <a:buNone/>
              <a:defRPr sz="1200" b="1">
                <a:latin typeface="Arial" charset="0"/>
              </a:defRPr>
            </a:lvl1pPr>
          </a:lstStyle>
          <a:p>
            <a:pPr>
              <a:defRPr/>
            </a:pPr>
            <a:endParaRPr lang="en-US" dirty="0"/>
          </a:p>
        </p:txBody>
      </p:sp>
      <p:sp>
        <p:nvSpPr>
          <p:cNvPr id="1013764"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none" lIns="92985" tIns="46493" rIns="92985" bIns="46493" numCol="1" anchor="b" anchorCtr="0" compatLnSpc="1">
            <a:prstTxWarp prst="textNoShape">
              <a:avLst/>
            </a:prstTxWarp>
          </a:bodyPr>
          <a:lstStyle>
            <a:lvl1pPr algn="l" defTabSz="930275">
              <a:spcBef>
                <a:spcPct val="0"/>
              </a:spcBef>
              <a:buClrTx/>
              <a:buSzTx/>
              <a:buFontTx/>
              <a:buNone/>
              <a:defRPr sz="1200" b="1">
                <a:latin typeface="Arial" charset="0"/>
              </a:defRPr>
            </a:lvl1pPr>
          </a:lstStyle>
          <a:p>
            <a:pPr>
              <a:defRPr/>
            </a:pPr>
            <a:endParaRPr lang="en-US" dirty="0"/>
          </a:p>
        </p:txBody>
      </p:sp>
      <p:sp>
        <p:nvSpPr>
          <p:cNvPr id="1013765"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none" lIns="92985" tIns="46493" rIns="92985" bIns="46493" numCol="1" anchor="b" anchorCtr="0" compatLnSpc="1">
            <a:prstTxWarp prst="textNoShape">
              <a:avLst/>
            </a:prstTxWarp>
          </a:bodyPr>
          <a:lstStyle>
            <a:lvl1pPr algn="r" defTabSz="930275">
              <a:spcBef>
                <a:spcPct val="0"/>
              </a:spcBef>
              <a:buClrTx/>
              <a:buSzTx/>
              <a:buFontTx/>
              <a:buNone/>
              <a:defRPr sz="1200" b="1">
                <a:latin typeface="Arial" charset="0"/>
              </a:defRPr>
            </a:lvl1pPr>
          </a:lstStyle>
          <a:p>
            <a:pPr>
              <a:defRPr/>
            </a:pPr>
            <a:fld id="{4D328B2F-E4A9-4B42-9114-8FE517F38CE0}" type="slidenum">
              <a:rPr lang="en-US"/>
              <a:pPr>
                <a:defRPr/>
              </a:pPr>
              <a:t>‹#›</a:t>
            </a:fld>
            <a:endParaRPr lang="en-US" dirty="0"/>
          </a:p>
        </p:txBody>
      </p:sp>
    </p:spTree>
    <p:extLst>
      <p:ext uri="{BB962C8B-B14F-4D97-AF65-F5344CB8AC3E}">
        <p14:creationId xmlns:p14="http://schemas.microsoft.com/office/powerpoint/2010/main" val="316890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a:spcBef>
                <a:spcPct val="0"/>
              </a:spcBef>
              <a:buClrTx/>
              <a:buSzTx/>
              <a:buFontTx/>
              <a:buNone/>
              <a:defRPr sz="12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spcBef>
                <a:spcPct val="0"/>
              </a:spcBef>
              <a:buClrTx/>
              <a:buSzTx/>
              <a:buFontTx/>
              <a:buNone/>
              <a:defRPr sz="1200">
                <a:latin typeface="Times New Roman" pitchFamily="18" charset="0"/>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a:spcBef>
                <a:spcPct val="0"/>
              </a:spcBef>
              <a:buClrTx/>
              <a:buSzTx/>
              <a:buFontTx/>
              <a:buNone/>
              <a:defRPr sz="12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spcBef>
                <a:spcPct val="0"/>
              </a:spcBef>
              <a:buClrTx/>
              <a:buSzTx/>
              <a:buFontTx/>
              <a:buNone/>
              <a:defRPr sz="1200">
                <a:latin typeface="Times New Roman" pitchFamily="18" charset="0"/>
              </a:defRPr>
            </a:lvl1pPr>
          </a:lstStyle>
          <a:p>
            <a:pPr>
              <a:defRPr/>
            </a:pPr>
            <a:fld id="{3262AFDE-5065-4356-9A1D-319F9FBCF641}" type="slidenum">
              <a:rPr lang="en-US"/>
              <a:pPr>
                <a:defRPr/>
              </a:pPr>
              <a:t>‹#›</a:t>
            </a:fld>
            <a:endParaRPr lang="en-US" dirty="0"/>
          </a:p>
        </p:txBody>
      </p:sp>
    </p:spTree>
    <p:extLst>
      <p:ext uri="{BB962C8B-B14F-4D97-AF65-F5344CB8AC3E}">
        <p14:creationId xmlns:p14="http://schemas.microsoft.com/office/powerpoint/2010/main" val="1235973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E65F821-53FB-4708-9C2C-8B377EA7641E}" type="slidenum">
              <a:rPr lang="en-US" smtClean="0"/>
              <a:pPr/>
              <a:t>1</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1323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4A4FE-C508-445A-BEEA-5241DB609F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887A4A-469E-41B4-A4BB-20E7ADC1FBC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30D3AB-AD66-458A-851D-A518A4FC23B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F62DA2-7D97-4C00-81E8-74648167329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A90451-B3EB-4D27-9BF6-B2ED89E438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095E721-646B-43FE-9C59-B1DD65377C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07DEF5-A307-4F25-8C66-A6D5B05847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0EE0C2-57FB-4ADE-AB30-1194CE51D7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1EC7BB-7051-4029-9E77-635DAEA5F57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F951084-5C69-499E-A268-F024F611477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BDAEBF2-5F63-4212-9814-96C2174E3A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022C1C9-E007-43BE-85CB-100AF574EE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892685-606E-40D3-AC53-BA20005A57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522931-C89A-41AC-84F8-145AE746D50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a:latin typeface="Helvetica"/>
                <a:cs typeface="Helvetic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atin typeface="Helvetica"/>
                <a:cs typeface="Helvetic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Helvetica"/>
                <a:cs typeface="Helvetica"/>
              </a:defRPr>
            </a:lvl1pPr>
          </a:lstStyle>
          <a:p>
            <a:pPr>
              <a:defRPr/>
            </a:pPr>
            <a:fld id="{9FF9E353-2231-45A2-B736-4E2E121B5CA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65000"/>
        <a:buFont typeface="Marlett" pitchFamily="2" charset="2"/>
        <a:buChar char="g"/>
        <a:defRPr sz="2400">
          <a:solidFill>
            <a:schemeClr val="tx1"/>
          </a:solidFill>
          <a:latin typeface="Helvetica"/>
          <a:ea typeface="+mn-ea"/>
          <a:cs typeface="Helvetica"/>
        </a:defRPr>
      </a:lvl1pPr>
      <a:lvl2pPr marL="742950" indent="-285750" algn="l" rtl="0" eaLnBrk="0" fontAlgn="base" hangingPunct="0">
        <a:spcBef>
          <a:spcPct val="20000"/>
        </a:spcBef>
        <a:spcAft>
          <a:spcPct val="0"/>
        </a:spcAft>
        <a:buSzPct val="125000"/>
        <a:buFont typeface="Marlett" pitchFamily="2" charset="2"/>
        <a:buChar char="i"/>
        <a:defRPr sz="2000">
          <a:solidFill>
            <a:schemeClr val="tx1"/>
          </a:solidFill>
          <a:latin typeface="Helvetica"/>
          <a:cs typeface="Helvetica"/>
        </a:defRPr>
      </a:lvl2pPr>
      <a:lvl3pPr marL="1143000" indent="-228600" algn="l" rtl="0" eaLnBrk="0" fontAlgn="base" hangingPunct="0">
        <a:spcBef>
          <a:spcPct val="20000"/>
        </a:spcBef>
        <a:spcAft>
          <a:spcPct val="0"/>
        </a:spcAft>
        <a:buClr>
          <a:schemeClr val="accent2"/>
        </a:buClr>
        <a:buSzPct val="175000"/>
        <a:buChar char="•"/>
        <a:defRPr sz="2000">
          <a:solidFill>
            <a:schemeClr val="tx1"/>
          </a:solidFill>
          <a:latin typeface="Helvetica"/>
          <a:cs typeface="Helvetica"/>
        </a:defRPr>
      </a:lvl3pPr>
      <a:lvl4pPr marL="1600200" indent="-228600" algn="l" rtl="0" eaLnBrk="0" fontAlgn="base" hangingPunct="0">
        <a:spcBef>
          <a:spcPct val="20000"/>
        </a:spcBef>
        <a:spcAft>
          <a:spcPct val="0"/>
        </a:spcAft>
        <a:buChar char="–"/>
        <a:defRPr>
          <a:solidFill>
            <a:schemeClr val="tx1"/>
          </a:solidFill>
          <a:latin typeface="Helvetica"/>
          <a:cs typeface="Helvetica"/>
        </a:defRPr>
      </a:lvl4pPr>
      <a:lvl5pPr marL="2057400" indent="-228600" algn="l" rtl="0" eaLnBrk="0" fontAlgn="base" hangingPunct="0">
        <a:spcBef>
          <a:spcPct val="20000"/>
        </a:spcBef>
        <a:spcAft>
          <a:spcPct val="0"/>
        </a:spcAft>
        <a:buChar char="»"/>
        <a:defRPr>
          <a:solidFill>
            <a:schemeClr val="tx1"/>
          </a:solidFill>
          <a:latin typeface="Helvetica"/>
          <a:cs typeface="Helvetica"/>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s://dl.acm.org/doi/10.1145/2810103.2813687"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s://dl.acm.org/doi/10.1145/2810103.2813687"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2.png"/></Relationships>
</file>

<file path=ppt/slides/_rels/slide15.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32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0.png"/><Relationship Id="rId10" Type="http://schemas.openxmlformats.org/officeDocument/2006/relationships/image" Target="../media/image4.emf"/><Relationship Id="rId9" Type="http://schemas.openxmlformats.org/officeDocument/2006/relationships/image" Target="../media/image12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oleObject" Target="NULL"/><Relationship Id="rId10" Type="http://schemas.openxmlformats.org/officeDocument/2006/relationships/oleObject" Target="NULL"/><Relationship Id="rId4" Type="http://schemas.openxmlformats.org/officeDocument/2006/relationships/image" Target="../media/image5.emf"/><Relationship Id="rId9"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1401.2596" TargetMode="External"/><Relationship Id="rId2" Type="http://schemas.openxmlformats.org/officeDocument/2006/relationships/hyperlink" Target="https://dl.acm.org/doi/10.1145/2684464.268448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pdf/1903.07792.pdf" TargetMode="External"/><Relationship Id="rId2" Type="http://schemas.openxmlformats.org/officeDocument/2006/relationships/hyperlink" Target="https://arxiv.org/pdf/1806.0603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s://arxiv.org/abs/1912.04977"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00.png"/></Relationships>
</file>

<file path=ppt/slides/_rels/slide21.xml.rels><?xml version="1.0" encoding="UTF-8" standalone="yes"?>
<Relationships xmlns="http://schemas.openxmlformats.org/package/2006/relationships"><Relationship Id="rId8" Type="http://schemas.openxmlformats.org/officeDocument/2006/relationships/image" Target="../media/image3901.png"/><Relationship Id="rId3" Type="http://schemas.openxmlformats.org/officeDocument/2006/relationships/hyperlink" Target="https://arxiv.org/abs/1912.04977" TargetMode="External"/><Relationship Id="rId2" Type="http://schemas.openxmlformats.org/officeDocument/2006/relationships/image" Target="../media/image71.png"/><Relationship Id="rId1" Type="http://schemas.openxmlformats.org/officeDocument/2006/relationships/slideLayout" Target="../slideLayouts/slideLayout2.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901.png"/><Relationship Id="rId3" Type="http://schemas.openxmlformats.org/officeDocument/2006/relationships/image" Target="../media/image2.png"/><Relationship Id="rId2" Type="http://schemas.openxmlformats.org/officeDocument/2006/relationships/image" Target="../media/image82.png"/><Relationship Id="rId1" Type="http://schemas.openxmlformats.org/officeDocument/2006/relationships/slideLayout" Target="../slideLayouts/slideLayout2.xml"/><Relationship Id="rId10" Type="http://schemas.openxmlformats.org/officeDocument/2006/relationships/image" Target="../media/image60.png"/><Relationship Id="rId9" Type="http://schemas.openxmlformats.org/officeDocument/2006/relationships/image" Target="../media/image501.png"/></Relationships>
</file>

<file path=ppt/slides/_rels/slide23.xml.rels><?xml version="1.0" encoding="UTF-8" standalone="yes"?>
<Relationships xmlns="http://schemas.openxmlformats.org/package/2006/relationships"><Relationship Id="rId8" Type="http://schemas.openxmlformats.org/officeDocument/2006/relationships/image" Target="../media/image3901.png"/><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10" Type="http://schemas.openxmlformats.org/officeDocument/2006/relationships/image" Target="../media/image60.png"/><Relationship Id="rId9" Type="http://schemas.openxmlformats.org/officeDocument/2006/relationships/image" Target="../media/image501.png"/></Relationships>
</file>

<file path=ppt/slides/_rels/slide24.xml.rels><?xml version="1.0" encoding="UTF-8" standalone="yes"?>
<Relationships xmlns="http://schemas.openxmlformats.org/package/2006/relationships"><Relationship Id="rId8" Type="http://schemas.openxmlformats.org/officeDocument/2006/relationships/image" Target="../media/image3901.png"/><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10" Type="http://schemas.openxmlformats.org/officeDocument/2006/relationships/image" Target="../media/image60.png"/><Relationship Id="rId9" Type="http://schemas.openxmlformats.org/officeDocument/2006/relationships/image" Target="../media/image501.png"/></Relationships>
</file>

<file path=ppt/slides/_rels/slide25.xml.rels><?xml version="1.0" encoding="UTF-8" standalone="yes"?>
<Relationships xmlns="http://schemas.openxmlformats.org/package/2006/relationships"><Relationship Id="rId8" Type="http://schemas.openxmlformats.org/officeDocument/2006/relationships/image" Target="../media/image3901.png"/><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10" Type="http://schemas.openxmlformats.org/officeDocument/2006/relationships/image" Target="../media/image60.png"/><Relationship Id="rId9" Type="http://schemas.openxmlformats.org/officeDocument/2006/relationships/image" Target="../media/image501.png"/></Relationships>
</file>

<file path=ppt/slides/_rels/slide2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hyperlink" Target="https://arxiv.org/abs/1611.0448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lo.mit.edu/wp-content/uploads/2015/06/Privacy-Preserving-Methods-for-Sharing-Financial-Risk-Exposure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lo.mit.edu/wp-content/uploads/2015/06/Privacy-Preserving-Methods-for-Sharing-Financial-Risk-Exposures.pdf" TargetMode="External"/><Relationship Id="rId2" Type="http://schemas.openxmlformats.org/officeDocument/2006/relationships/hyperlink" Target="https://arxiv.org/abs/1611.0448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rxiv.org/abs/1608.05401" TargetMode="External"/><Relationship Id="rId2" Type="http://schemas.openxmlformats.org/officeDocument/2006/relationships/hyperlink" Target="https://arxiv.org/pdf/1608.03866.pdf" TargetMode="Externa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8" Type="http://schemas.openxmlformats.org/officeDocument/2006/relationships/image" Target="../media/image24000.png"/><Relationship Id="rId3" Type="http://schemas.openxmlformats.org/officeDocument/2006/relationships/image" Target="../media/image1900.png"/><Relationship Id="rId7" Type="http://schemas.openxmlformats.org/officeDocument/2006/relationships/image" Target="../media/image23000.png"/><Relationship Id="rId2" Type="http://schemas.openxmlformats.org/officeDocument/2006/relationships/image" Target="../media/image1500.png"/><Relationship Id="rId1" Type="http://schemas.openxmlformats.org/officeDocument/2006/relationships/slideLayout" Target="../slideLayouts/slideLayout2.xml"/><Relationship Id="rId6" Type="http://schemas.openxmlformats.org/officeDocument/2006/relationships/image" Target="../media/image2200.png"/><Relationship Id="rId5" Type="http://schemas.openxmlformats.org/officeDocument/2006/relationships/image" Target="../media/image2100.png"/><Relationship Id="rId4" Type="http://schemas.openxmlformats.org/officeDocument/2006/relationships/image" Target="../media/image20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10.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610.png"/></Relationships>
</file>

<file path=ppt/slides/_rels/slide32.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10.png"/><Relationship Id="rId7" Type="http://schemas.openxmlformats.org/officeDocument/2006/relationships/image" Target="../media/image432.png"/><Relationship Id="rId2"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4.png"/></Relationships>
</file>

<file path=ppt/slides/_rels/slide33.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10.png"/><Relationship Id="rId7" Type="http://schemas.openxmlformats.org/officeDocument/2006/relationships/image" Target="../media/image432.png"/><Relationship Id="rId2"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4.png"/><Relationship Id="rId4" Type="http://schemas.openxmlformats.org/officeDocument/2006/relationships/image" Target="../media/image160.png"/><Relationship Id="rId9" Type="http://schemas.openxmlformats.org/officeDocument/2006/relationships/image" Target="../media/image401.png"/></Relationships>
</file>

<file path=ppt/slides/_rels/slide34.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461.png"/><Relationship Id="rId7" Type="http://schemas.openxmlformats.org/officeDocument/2006/relationships/image" Target="../media/image50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81.png"/><Relationship Id="rId10" Type="http://schemas.openxmlformats.org/officeDocument/2006/relationships/image" Target="../media/image57.png"/><Relationship Id="rId4" Type="http://schemas.openxmlformats.org/officeDocument/2006/relationships/image" Target="../media/image47.png"/><Relationship Id="rId9" Type="http://schemas.openxmlformats.org/officeDocument/2006/relationships/image" Target="../media/image372.png"/></Relationships>
</file>

<file path=ppt/slides/_rels/slide38.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461.png"/><Relationship Id="rId7" Type="http://schemas.openxmlformats.org/officeDocument/2006/relationships/image" Target="../media/image50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81.png"/><Relationship Id="rId10" Type="http://schemas.openxmlformats.org/officeDocument/2006/relationships/image" Target="../media/image57.png"/><Relationship Id="rId4" Type="http://schemas.openxmlformats.org/officeDocument/2006/relationships/image" Target="../media/image47.png"/><Relationship Id="rId9" Type="http://schemas.openxmlformats.org/officeDocument/2006/relationships/image" Target="../media/image372.png"/></Relationships>
</file>

<file path=ppt/slides/_rels/slide39.xml.rels><?xml version="1.0" encoding="UTF-8" standalone="yes"?>
<Relationships xmlns="http://schemas.openxmlformats.org/package/2006/relationships"><Relationship Id="rId2" Type="http://schemas.openxmlformats.org/officeDocument/2006/relationships/image" Target="../media/image40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62.png"/><Relationship Id="rId7" Type="http://schemas.openxmlformats.org/officeDocument/2006/relationships/image" Target="../media/image392.png"/><Relationship Id="rId2"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442.png"/><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00.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700.png"/></Relationships>
</file>

<file path=ppt/slides/_rels/slide42.xml.rels><?xml version="1.0" encoding="UTF-8" standalone="yes"?>
<Relationships xmlns="http://schemas.openxmlformats.org/package/2006/relationships"><Relationship Id="rId3" Type="http://schemas.openxmlformats.org/officeDocument/2006/relationships/image" Target="../media/image3600.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700.png"/></Relationships>
</file>

<file path=ppt/slides/_rels/slide43.xml.rels><?xml version="1.0" encoding="UTF-8" standalone="yes"?>
<Relationships xmlns="http://schemas.openxmlformats.org/package/2006/relationships"><Relationship Id="rId3" Type="http://schemas.openxmlformats.org/officeDocument/2006/relationships/image" Target="../media/image4600.png"/><Relationship Id="rId7" Type="http://schemas.openxmlformats.org/officeDocument/2006/relationships/image" Target="../media/image55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4700.png"/></Relationships>
</file>

<file path=ppt/slides/_rels/slide44.xml.rels><?xml version="1.0" encoding="UTF-8" standalone="yes"?>
<Relationships xmlns="http://schemas.openxmlformats.org/package/2006/relationships"><Relationship Id="rId3" Type="http://schemas.openxmlformats.org/officeDocument/2006/relationships/image" Target="../media/image4600.png"/><Relationship Id="rId7" Type="http://schemas.openxmlformats.org/officeDocument/2006/relationships/image" Target="../media/image55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4700.png"/></Relationships>
</file>

<file path=ppt/slides/_rels/slide45.xml.rels><?xml version="1.0" encoding="UTF-8" standalone="yes"?>
<Relationships xmlns="http://schemas.openxmlformats.org/package/2006/relationships"><Relationship Id="rId3" Type="http://schemas.openxmlformats.org/officeDocument/2006/relationships/image" Target="../media/image4600.png"/><Relationship Id="rId7" Type="http://schemas.openxmlformats.org/officeDocument/2006/relationships/image" Target="../media/image55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4700.png"/></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rxiv.org/abs/1703.09185" TargetMode="External"/><Relationship Id="rId7" Type="http://schemas.openxmlformats.org/officeDocument/2006/relationships/image" Target="../media/image9.png"/><Relationship Id="rId2" Type="http://schemas.openxmlformats.org/officeDocument/2006/relationships/hyperlink" Target="https://arxiv.org/abs/1612.05236" TargetMode="Externa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hyperlink" Target="https://arxiv.org/abs/2004.01312" TargetMode="External"/><Relationship Id="rId10" Type="http://schemas.openxmlformats.org/officeDocument/2006/relationships/image" Target="../media/image120.png"/><Relationship Id="rId4" Type="http://schemas.openxmlformats.org/officeDocument/2006/relationships/hyperlink" Target="https://arxiv.org/abs/1905.00733" TargetMode="External"/><Relationship Id="rId9"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rxiv.org/abs/1703.09185" TargetMode="External"/><Relationship Id="rId7" Type="http://schemas.openxmlformats.org/officeDocument/2006/relationships/image" Target="../media/image10.png"/><Relationship Id="rId2" Type="http://schemas.openxmlformats.org/officeDocument/2006/relationships/hyperlink" Target="https://arxiv.org/abs/1612.05236"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1.png"/><Relationship Id="rId9" Type="http://schemas.openxmlformats.org/officeDocument/2006/relationships/image" Target="../media/image120.png"/></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rxiv.org/abs/1703.09185" TargetMode="External"/><Relationship Id="rId7" Type="http://schemas.openxmlformats.org/officeDocument/2006/relationships/image" Target="../media/image10.png"/><Relationship Id="rId2" Type="http://schemas.openxmlformats.org/officeDocument/2006/relationships/hyperlink" Target="https://arxiv.org/abs/1612.05236"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1.png"/><Relationship Id="rId9"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6.png"/></Relationships>
</file>

<file path=ppt/slides/_rels/slide50.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oleObject" Target="NULL"/><Relationship Id="rId10" Type="http://schemas.openxmlformats.org/officeDocument/2006/relationships/oleObject" Target="NULL"/><Relationship Id="rId4" Type="http://schemas.openxmlformats.org/officeDocument/2006/relationships/image" Target="../media/image5.emf"/><Relationship Id="rId9" Type="http://schemas.openxmlformats.org/officeDocument/2006/relationships/image" Target="../media/image6.emf"/></Relationships>
</file>

<file path=ppt/slides/_rels/slide52.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disc.georgetown.domains/talks.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commons.wikimedia.org/wiki/File:Neural_network_bottleneck_achitecture.sv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0.png"/><Relationship Id="rId10" Type="http://schemas.openxmlformats.org/officeDocument/2006/relationships/image" Target="../media/image4.emf"/><Relationship Id="rId9" Type="http://schemas.openxmlformats.org/officeDocument/2006/relationships/image" Target="../media/image12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oleObject" Target="NULL"/><Relationship Id="rId10" Type="http://schemas.openxmlformats.org/officeDocument/2006/relationships/oleObject" Target="NULL"/><Relationship Id="rId4" Type="http://schemas.openxmlformats.org/officeDocument/2006/relationships/image" Target="../media/image5.emf"/><Relationship Id="rId9"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1.png"/><Relationship Id="rId9"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685800" y="1657104"/>
            <a:ext cx="7772400" cy="1951058"/>
          </a:xfrm>
        </p:spPr>
        <p:txBody>
          <a:bodyPr/>
          <a:lstStyle/>
          <a:p>
            <a:pPr>
              <a:lnSpc>
                <a:spcPct val="120000"/>
              </a:lnSpc>
            </a:pPr>
            <a:r>
              <a:rPr lang="en-US" dirty="0">
                <a:solidFill>
                  <a:schemeClr val="bg1">
                    <a:lumMod val="65000"/>
                  </a:schemeClr>
                </a:solidFill>
              </a:rPr>
              <a:t>Tutorial: Part V</a:t>
            </a:r>
            <a:br>
              <a:rPr lang="en-US" dirty="0">
                <a:solidFill>
                  <a:schemeClr val="bg1">
                    <a:lumMod val="65000"/>
                  </a:schemeClr>
                </a:solidFill>
              </a:rPr>
            </a:br>
            <a:br>
              <a:rPr lang="en-US" dirty="0"/>
            </a:br>
            <a:r>
              <a:rPr lang="en-US" dirty="0"/>
              <a:t>Security and Privacy</a:t>
            </a:r>
            <a:br>
              <a:rPr lang="en-US" dirty="0"/>
            </a:br>
            <a:r>
              <a:rPr lang="en-US" dirty="0"/>
              <a:t>in Distributed Optimization and Learning</a:t>
            </a:r>
            <a:br>
              <a:rPr lang="en-US" dirty="0"/>
            </a:br>
            <a:br>
              <a:rPr lang="en-US" dirty="0"/>
            </a:br>
            <a:r>
              <a:rPr lang="en-US" sz="2400" dirty="0">
                <a:solidFill>
                  <a:schemeClr val="tx1"/>
                </a:solidFill>
              </a:rPr>
              <a:t>Nitin Vaidya</a:t>
            </a:r>
            <a:br>
              <a:rPr lang="en-US" sz="2400" dirty="0">
                <a:solidFill>
                  <a:schemeClr val="tx1"/>
                </a:solidFill>
              </a:rPr>
            </a:br>
            <a:r>
              <a:rPr lang="en-US" sz="2400" dirty="0">
                <a:solidFill>
                  <a:schemeClr val="tx1"/>
                </a:solidFill>
              </a:rPr>
              <a:t>Georgetown University</a:t>
            </a:r>
            <a:br>
              <a:rPr lang="en-US" sz="2400" dirty="0">
                <a:solidFill>
                  <a:srgbClr val="008000"/>
                </a:solidFill>
              </a:rPr>
            </a:br>
            <a:br>
              <a:rPr lang="en-US" sz="2400" dirty="0">
                <a:solidFill>
                  <a:srgbClr val="993300"/>
                </a:solidFill>
              </a:rPr>
            </a:br>
            <a:br>
              <a:rPr lang="en-US" sz="2400" dirty="0">
                <a:solidFill>
                  <a:srgbClr val="993300"/>
                </a:solidFill>
              </a:rPr>
            </a:br>
            <a:br>
              <a:rPr lang="en-US" sz="2400" dirty="0">
                <a:solidFill>
                  <a:srgbClr val="993300"/>
                </a:solidFill>
              </a:rPr>
            </a:br>
            <a:endParaRPr lang="en-US" sz="2000" dirty="0">
              <a:solidFill>
                <a:schemeClr val="bg2"/>
              </a:solidFill>
            </a:endParaRPr>
          </a:p>
        </p:txBody>
      </p:sp>
      <p:pic>
        <p:nvPicPr>
          <p:cNvPr id="5" name="Picture 4">
            <a:extLst>
              <a:ext uri="{FF2B5EF4-FFF2-40B4-BE49-F238E27FC236}">
                <a16:creationId xmlns:a16="http://schemas.microsoft.com/office/drawing/2014/main" id="{86634F26-A1DD-D342-B5FE-30EE04986002}"/>
              </a:ext>
            </a:extLst>
          </p:cNvPr>
          <p:cNvPicPr>
            <a:picLocks noChangeAspect="1"/>
          </p:cNvPicPr>
          <p:nvPr/>
        </p:nvPicPr>
        <p:blipFill>
          <a:blip r:embed="rId3"/>
          <a:stretch>
            <a:fillRect/>
          </a:stretch>
        </p:blipFill>
        <p:spPr>
          <a:xfrm>
            <a:off x="0" y="3803128"/>
            <a:ext cx="9144000" cy="3429000"/>
          </a:xfrm>
          <a:prstGeom prst="rect">
            <a:avLst/>
          </a:prstGeom>
        </p:spPr>
      </p:pic>
      <p:sp>
        <p:nvSpPr>
          <p:cNvPr id="2" name="TextBox 1">
            <a:extLst>
              <a:ext uri="{FF2B5EF4-FFF2-40B4-BE49-F238E27FC236}">
                <a16:creationId xmlns:a16="http://schemas.microsoft.com/office/drawing/2014/main" id="{37400E1C-D7EF-5A45-823B-D48355877372}"/>
              </a:ext>
            </a:extLst>
          </p:cNvPr>
          <p:cNvSpPr txBox="1"/>
          <p:nvPr/>
        </p:nvSpPr>
        <p:spPr>
          <a:xfrm>
            <a:off x="7824052" y="6858000"/>
            <a:ext cx="1268296" cy="338554"/>
          </a:xfrm>
          <a:prstGeom prst="rect">
            <a:avLst/>
          </a:prstGeom>
          <a:noFill/>
        </p:spPr>
        <p:txBody>
          <a:bodyPr wrap="none" rtlCol="0">
            <a:spAutoFit/>
          </a:bodyPr>
          <a:lstStyle/>
          <a:p>
            <a:pPr>
              <a:buNone/>
            </a:pPr>
            <a:r>
              <a:rPr lang="en-US" sz="1600" dirty="0">
                <a:solidFill>
                  <a:schemeClr val="bg1"/>
                </a:solidFill>
                <a:latin typeface="Arial" panose="020B0604020202020204" pitchFamily="34" charset="0"/>
                <a:cs typeface="Arial" panose="020B0604020202020204" pitchFamily="34" charset="0"/>
              </a:rPr>
              <a:t>March 2021</a:t>
            </a:r>
          </a:p>
        </p:txBody>
      </p:sp>
    </p:spTree>
    <p:extLst>
      <p:ext uri="{BB962C8B-B14F-4D97-AF65-F5344CB8AC3E}">
        <p14:creationId xmlns:p14="http://schemas.microsoft.com/office/powerpoint/2010/main" val="219663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46083-96EA-4A40-B3C4-8EEBD7393E1E}"/>
              </a:ext>
            </a:extLst>
          </p:cNvPr>
          <p:cNvSpPr>
            <a:spLocks noGrp="1"/>
          </p:cNvSpPr>
          <p:nvPr>
            <p:ph type="ctrTitle"/>
          </p:nvPr>
        </p:nvSpPr>
        <p:spPr/>
        <p:txBody>
          <a:bodyPr/>
          <a:lstStyle/>
          <a:p>
            <a:r>
              <a:rPr lang="en-US" dirty="0"/>
              <a:t>Approaches for Privacy</a:t>
            </a:r>
          </a:p>
        </p:txBody>
      </p:sp>
      <p:sp>
        <p:nvSpPr>
          <p:cNvPr id="6" name="Subtitle 5">
            <a:extLst>
              <a:ext uri="{FF2B5EF4-FFF2-40B4-BE49-F238E27FC236}">
                <a16:creationId xmlns:a16="http://schemas.microsoft.com/office/drawing/2014/main" id="{91074B3F-F6F1-5345-BBB2-8D0D338593A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030AA82-F747-2E46-9078-2C793BA89CD5}"/>
              </a:ext>
            </a:extLst>
          </p:cNvPr>
          <p:cNvSpPr>
            <a:spLocks noGrp="1"/>
          </p:cNvSpPr>
          <p:nvPr>
            <p:ph type="sldNum" sz="quarter" idx="12"/>
          </p:nvPr>
        </p:nvSpPr>
        <p:spPr/>
        <p:txBody>
          <a:bodyPr/>
          <a:lstStyle/>
          <a:p>
            <a:pPr>
              <a:defRPr/>
            </a:pPr>
            <a:fld id="{D207DEF5-A307-4F25-8C66-A6D5B058479D}" type="slidenum">
              <a:rPr lang="en-US" smtClean="0"/>
              <a:pPr>
                <a:defRPr/>
              </a:pPr>
              <a:t>10</a:t>
            </a:fld>
            <a:endParaRPr lang="en-US" dirty="0"/>
          </a:p>
        </p:txBody>
      </p:sp>
    </p:spTree>
    <p:extLst>
      <p:ext uri="{BB962C8B-B14F-4D97-AF65-F5344CB8AC3E}">
        <p14:creationId xmlns:p14="http://schemas.microsoft.com/office/powerpoint/2010/main" val="136467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Privacy</a:t>
            </a:r>
          </a:p>
        </p:txBody>
      </p:sp>
      <p:sp>
        <p:nvSpPr>
          <p:cNvPr id="3" name="Content Placeholder 2"/>
          <p:cNvSpPr>
            <a:spLocks noGrp="1"/>
          </p:cNvSpPr>
          <p:nvPr>
            <p:ph idx="1"/>
          </p:nvPr>
        </p:nvSpPr>
        <p:spPr/>
        <p:txBody>
          <a:bodyPr/>
          <a:lstStyle/>
          <a:p>
            <a:endParaRPr lang="en-US" dirty="0"/>
          </a:p>
          <a:p>
            <a:r>
              <a:rPr lang="en-US" dirty="0"/>
              <a:t>Cryptographic methods</a:t>
            </a:r>
          </a:p>
          <a:p>
            <a:endParaRPr lang="en-US" dirty="0"/>
          </a:p>
          <a:p>
            <a:r>
              <a:rPr lang="en-US" dirty="0"/>
              <a:t>Differential privacy</a:t>
            </a:r>
          </a:p>
          <a:p>
            <a:endParaRPr lang="en-US" dirty="0"/>
          </a:p>
          <a:p>
            <a:r>
              <a:rPr lang="en-US" dirty="0"/>
              <a:t>Function transformation</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11</a:t>
            </a:fld>
            <a:endParaRPr lang="en-US" dirty="0"/>
          </a:p>
        </p:txBody>
      </p:sp>
    </p:spTree>
    <p:extLst>
      <p:ext uri="{BB962C8B-B14F-4D97-AF65-F5344CB8AC3E}">
        <p14:creationId xmlns:p14="http://schemas.microsoft.com/office/powerpoint/2010/main" val="80706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3AD0-9265-2840-A720-49811B534986}"/>
              </a:ext>
            </a:extLst>
          </p:cNvPr>
          <p:cNvSpPr>
            <a:spLocks noGrp="1"/>
          </p:cNvSpPr>
          <p:nvPr>
            <p:ph type="title"/>
          </p:nvPr>
        </p:nvSpPr>
        <p:spPr/>
        <p:txBody>
          <a:bodyPr/>
          <a:lstStyle/>
          <a:p>
            <a:r>
              <a:rPr lang="en-US" dirty="0"/>
              <a:t>Encryption</a:t>
            </a:r>
          </a:p>
        </p:txBody>
      </p:sp>
      <p:sp>
        <p:nvSpPr>
          <p:cNvPr id="3" name="Content Placeholder 2">
            <a:extLst>
              <a:ext uri="{FF2B5EF4-FFF2-40B4-BE49-F238E27FC236}">
                <a16:creationId xmlns:a16="http://schemas.microsoft.com/office/drawing/2014/main" id="{86089B84-7423-C144-8E58-71FAB10AC534}"/>
              </a:ext>
            </a:extLst>
          </p:cNvPr>
          <p:cNvSpPr>
            <a:spLocks noGrp="1"/>
          </p:cNvSpPr>
          <p:nvPr>
            <p:ph idx="1"/>
          </p:nvPr>
        </p:nvSpPr>
        <p:spPr>
          <a:xfrm>
            <a:off x="595060" y="1785249"/>
            <a:ext cx="4688840" cy="4572000"/>
          </a:xfrm>
        </p:spPr>
        <p:txBody>
          <a:bodyPr/>
          <a:lstStyle/>
          <a:p>
            <a:r>
              <a:rPr lang="en-US" dirty="0">
                <a:solidFill>
                  <a:srgbClr val="FF0000"/>
                </a:solidFill>
              </a:rPr>
              <a:t>Basic idea</a:t>
            </a:r>
            <a:r>
              <a:rPr lang="en-US" dirty="0"/>
              <a:t>: Agents send encrypted information to the server (or peers)</a:t>
            </a:r>
          </a:p>
          <a:p>
            <a:endParaRPr lang="en-US" dirty="0"/>
          </a:p>
          <a:p>
            <a:r>
              <a:rPr lang="en-US" dirty="0"/>
              <a:t>Server performs computation on encrypted data</a:t>
            </a:r>
          </a:p>
          <a:p>
            <a:pPr marL="0" indent="0">
              <a:buNone/>
            </a:pPr>
            <a:endParaRPr lang="en-US" dirty="0"/>
          </a:p>
          <a:p>
            <a:r>
              <a:rPr lang="en-US" dirty="0"/>
              <a:t>Need practical/efficient encryption mechanisms</a:t>
            </a:r>
          </a:p>
        </p:txBody>
      </p:sp>
      <p:grpSp>
        <p:nvGrpSpPr>
          <p:cNvPr id="5" name="Group 4">
            <a:extLst>
              <a:ext uri="{FF2B5EF4-FFF2-40B4-BE49-F238E27FC236}">
                <a16:creationId xmlns:a16="http://schemas.microsoft.com/office/drawing/2014/main" id="{5482DFA1-DF97-8542-A2CD-D31CD2A21035}"/>
              </a:ext>
            </a:extLst>
          </p:cNvPr>
          <p:cNvGrpSpPr/>
          <p:nvPr/>
        </p:nvGrpSpPr>
        <p:grpSpPr>
          <a:xfrm>
            <a:off x="5939011" y="2774943"/>
            <a:ext cx="2745647" cy="1168674"/>
            <a:chOff x="2980750" y="2760326"/>
            <a:chExt cx="3475087" cy="1491482"/>
          </a:xfrm>
          <a:solidFill>
            <a:schemeClr val="accent1">
              <a:lumMod val="20000"/>
              <a:lumOff val="80000"/>
            </a:schemeClr>
          </a:solidFill>
        </p:grpSpPr>
        <p:cxnSp>
          <p:nvCxnSpPr>
            <p:cNvPr id="6" name="Straight Arrow Connector 5">
              <a:extLst>
                <a:ext uri="{FF2B5EF4-FFF2-40B4-BE49-F238E27FC236}">
                  <a16:creationId xmlns:a16="http://schemas.microsoft.com/office/drawing/2014/main" id="{63DC19F7-1AD4-2B4A-BB63-BE1A0A7BC966}"/>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65586B-8D9B-754E-B70C-5307C3CC90ED}"/>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A6D747C-E08D-424C-BA31-2000B0CA8318}"/>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AD3995F0-FD63-D34E-A7C4-4526F35C0406}"/>
              </a:ext>
            </a:extLst>
          </p:cNvPr>
          <p:cNvSpPr/>
          <p:nvPr/>
        </p:nvSpPr>
        <p:spPr bwMode="auto">
          <a:xfrm>
            <a:off x="6469155" y="2297103"/>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FA5A27-134D-AB4C-BBDD-11676913A953}"/>
                  </a:ext>
                </a:extLst>
              </p:cNvPr>
              <p:cNvSpPr txBox="1"/>
              <p:nvPr/>
            </p:nvSpPr>
            <p:spPr>
              <a:xfrm>
                <a:off x="5477988" y="3103561"/>
                <a:ext cx="1304396"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oMath>
                </a14:m>
                <a:r>
                  <a:rPr lang="en-US" dirty="0"/>
                  <a:t> </a:t>
                </a:r>
              </a:p>
            </p:txBody>
          </p:sp>
        </mc:Choice>
        <mc:Fallback xmlns="">
          <p:sp>
            <p:nvSpPr>
              <p:cNvPr id="10" name="TextBox 9">
                <a:extLst>
                  <a:ext uri="{FF2B5EF4-FFF2-40B4-BE49-F238E27FC236}">
                    <a16:creationId xmlns:a16="http://schemas.microsoft.com/office/drawing/2014/main" id="{09FA5A27-134D-AB4C-BBDD-11676913A953}"/>
                  </a:ext>
                </a:extLst>
              </p:cNvPr>
              <p:cNvSpPr txBox="1">
                <a:spLocks noRot="1" noChangeAspect="1" noMove="1" noResize="1" noEditPoints="1" noAdjustHandles="1" noChangeArrowheads="1" noChangeShapeType="1" noTextEdit="1"/>
              </p:cNvSpPr>
              <p:nvPr/>
            </p:nvSpPr>
            <p:spPr>
              <a:xfrm>
                <a:off x="5477988" y="3103561"/>
                <a:ext cx="1304396" cy="461665"/>
              </a:xfrm>
              <a:prstGeom prst="rect">
                <a:avLst/>
              </a:prstGeom>
              <a:blipFill>
                <a:blip r:embed="rId2"/>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28BBABA-6E42-B548-B6B3-33CE11A87A8D}"/>
                  </a:ext>
                </a:extLst>
              </p:cNvPr>
              <p:cNvSpPr txBox="1"/>
              <p:nvPr/>
            </p:nvSpPr>
            <p:spPr>
              <a:xfrm>
                <a:off x="7111416" y="1785249"/>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1" name="TextBox 10">
                <a:extLst>
                  <a:ext uri="{FF2B5EF4-FFF2-40B4-BE49-F238E27FC236}">
                    <a16:creationId xmlns:a16="http://schemas.microsoft.com/office/drawing/2014/main" id="{D28BBABA-6E42-B548-B6B3-33CE11A87A8D}"/>
                  </a:ext>
                </a:extLst>
              </p:cNvPr>
              <p:cNvSpPr txBox="1">
                <a:spLocks noRot="1" noChangeAspect="1" noMove="1" noResize="1" noEditPoints="1" noAdjustHandles="1" noChangeArrowheads="1" noChangeShapeType="1" noTextEdit="1"/>
              </p:cNvSpPr>
              <p:nvPr/>
            </p:nvSpPr>
            <p:spPr>
              <a:xfrm>
                <a:off x="7111416" y="1785249"/>
                <a:ext cx="592150" cy="523220"/>
              </a:xfrm>
              <a:prstGeom prst="rect">
                <a:avLst/>
              </a:prstGeom>
              <a:blipFill>
                <a:blip r:embed="rId3"/>
                <a:stretch>
                  <a:fillRect l="-4167"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9E6AC0-D33D-7C4A-9C1F-EC7F2F22FC19}"/>
                  </a:ext>
                </a:extLst>
              </p:cNvPr>
              <p:cNvSpPr txBox="1"/>
              <p:nvPr/>
            </p:nvSpPr>
            <p:spPr>
              <a:xfrm>
                <a:off x="7668742" y="3106668"/>
                <a:ext cx="1311513"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3</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𝑘</m:t>
                        </m:r>
                      </m:sub>
                    </m:sSub>
                    <m:r>
                      <a:rPr lang="en-US" i="1">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2" name="TextBox 11">
                <a:extLst>
                  <a:ext uri="{FF2B5EF4-FFF2-40B4-BE49-F238E27FC236}">
                    <a16:creationId xmlns:a16="http://schemas.microsoft.com/office/drawing/2014/main" id="{5C9E6AC0-D33D-7C4A-9C1F-EC7F2F22FC19}"/>
                  </a:ext>
                </a:extLst>
              </p:cNvPr>
              <p:cNvSpPr txBox="1">
                <a:spLocks noRot="1" noChangeAspect="1" noMove="1" noResize="1" noEditPoints="1" noAdjustHandles="1" noChangeArrowheads="1" noChangeShapeType="1" noTextEdit="1"/>
              </p:cNvSpPr>
              <p:nvPr/>
            </p:nvSpPr>
            <p:spPr>
              <a:xfrm>
                <a:off x="7668742" y="3106668"/>
                <a:ext cx="1311513" cy="461665"/>
              </a:xfrm>
              <a:prstGeom prst="rect">
                <a:avLst/>
              </a:prstGeom>
              <a:blipFill>
                <a:blip r:embed="rId4"/>
                <a:stretch>
                  <a:fillRect b="-16216"/>
                </a:stretch>
              </a:blipFill>
            </p:spPr>
            <p:txBody>
              <a:bodyPr/>
              <a:lstStyle/>
              <a:p>
                <a:r>
                  <a:rPr lang="en-US">
                    <a:noFill/>
                  </a:rPr>
                  <a:t> </a:t>
                </a:r>
              </a:p>
            </p:txBody>
          </p:sp>
        </mc:Fallback>
      </mc:AlternateContent>
      <p:pic>
        <p:nvPicPr>
          <p:cNvPr id="13" name="Content Placeholder 11">
            <a:extLst>
              <a:ext uri="{FF2B5EF4-FFF2-40B4-BE49-F238E27FC236}">
                <a16:creationId xmlns:a16="http://schemas.microsoft.com/office/drawing/2014/main" id="{3CB9CB5B-D4E5-FF48-98B9-B2375DE286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624771" y="3931173"/>
            <a:ext cx="595745" cy="595745"/>
          </a:xfrm>
          <a:prstGeom prst="rect">
            <a:avLst/>
          </a:prstGeom>
          <a:noFill/>
          <a:ln w="9525">
            <a:noFill/>
            <a:miter lim="800000"/>
            <a:headEnd/>
            <a:tailEnd/>
          </a:ln>
        </p:spPr>
      </p:pic>
      <p:pic>
        <p:nvPicPr>
          <p:cNvPr id="14" name="Content Placeholder 11">
            <a:extLst>
              <a:ext uri="{FF2B5EF4-FFF2-40B4-BE49-F238E27FC236}">
                <a16:creationId xmlns:a16="http://schemas.microsoft.com/office/drawing/2014/main" id="{89DC65EB-7DE8-EF48-B219-32D836D62E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7012923" y="3931173"/>
            <a:ext cx="595745" cy="595745"/>
          </a:xfrm>
          <a:prstGeom prst="rect">
            <a:avLst/>
          </a:prstGeom>
          <a:noFill/>
          <a:ln w="9525">
            <a:noFill/>
            <a:miter lim="800000"/>
            <a:headEnd/>
            <a:tailEnd/>
          </a:ln>
        </p:spPr>
      </p:pic>
      <p:pic>
        <p:nvPicPr>
          <p:cNvPr id="15" name="Content Placeholder 11">
            <a:extLst>
              <a:ext uri="{FF2B5EF4-FFF2-40B4-BE49-F238E27FC236}">
                <a16:creationId xmlns:a16="http://schemas.microsoft.com/office/drawing/2014/main" id="{A726EE96-A42B-254E-BDCD-A9ACEE1A905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8375650" y="3931172"/>
            <a:ext cx="595745" cy="595745"/>
          </a:xfrm>
          <a:prstGeom prst="rect">
            <a:avLst/>
          </a:prstGeom>
          <a:noFill/>
          <a:ln w="9525">
            <a:noFill/>
            <a:miter lim="800000"/>
            <a:headEnd/>
            <a:tailEnd/>
          </a:ln>
        </p:spPr>
      </p:pic>
    </p:spTree>
    <p:extLst>
      <p:ext uri="{BB962C8B-B14F-4D97-AF65-F5344CB8AC3E}">
        <p14:creationId xmlns:p14="http://schemas.microsoft.com/office/powerpoint/2010/main" val="290435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Privacy</a:t>
            </a:r>
            <a:br>
              <a:rPr lang="en-US" dirty="0"/>
            </a:br>
            <a:r>
              <a:rPr lang="en-US" dirty="0"/>
              <a:t>[</a:t>
            </a:r>
            <a:r>
              <a:rPr lang="en-US" dirty="0">
                <a:hlinkClick r:id="rId2"/>
              </a:rPr>
              <a:t>Shokri, </a:t>
            </a:r>
            <a:r>
              <a:rPr lang="en-US" dirty="0" err="1">
                <a:hlinkClick r:id="rId2"/>
              </a:rPr>
              <a:t>Shmatikov</a:t>
            </a:r>
            <a:r>
              <a:rPr lang="en-US" dirty="0">
                <a:hlinkClick r:id="rId2"/>
              </a:rPr>
              <a:t> 2015</a:t>
            </a:r>
            <a:r>
              <a:rPr lang="en-US" dirty="0"/>
              <a:t>]</a:t>
            </a:r>
          </a:p>
        </p:txBody>
      </p:sp>
      <p:sp>
        <p:nvSpPr>
          <p:cNvPr id="3" name="Content Placeholder 2"/>
          <p:cNvSpPr>
            <a:spLocks noGrp="1"/>
          </p:cNvSpPr>
          <p:nvPr>
            <p:ph idx="1"/>
          </p:nvPr>
        </p:nvSpPr>
        <p:spPr/>
        <p:txBody>
          <a:bodyPr/>
          <a:lstStyle/>
          <a:p>
            <a:endParaRPr lang="en-US" dirty="0"/>
          </a:p>
          <a:p>
            <a:r>
              <a:rPr lang="en-US" dirty="0"/>
              <a:t>Agents add Laplace distributed noise to the gradients</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a:t>
            </a:fld>
            <a:endParaRPr lang="en-US" dirty="0"/>
          </a:p>
        </p:txBody>
      </p:sp>
      <p:grpSp>
        <p:nvGrpSpPr>
          <p:cNvPr id="23" name="Group 22">
            <a:extLst>
              <a:ext uri="{FF2B5EF4-FFF2-40B4-BE49-F238E27FC236}">
                <a16:creationId xmlns:a16="http://schemas.microsoft.com/office/drawing/2014/main" id="{242B477D-B7C4-C24D-ADBB-C60B3AD0F36C}"/>
              </a:ext>
            </a:extLst>
          </p:cNvPr>
          <p:cNvGrpSpPr/>
          <p:nvPr/>
        </p:nvGrpSpPr>
        <p:grpSpPr>
          <a:xfrm>
            <a:off x="3118341" y="3632692"/>
            <a:ext cx="2745647" cy="1168674"/>
            <a:chOff x="2980750" y="2760326"/>
            <a:chExt cx="3475087" cy="1491482"/>
          </a:xfrm>
          <a:solidFill>
            <a:schemeClr val="accent1">
              <a:lumMod val="20000"/>
              <a:lumOff val="80000"/>
            </a:schemeClr>
          </a:solidFill>
        </p:grpSpPr>
        <p:cxnSp>
          <p:nvCxnSpPr>
            <p:cNvPr id="24" name="Straight Arrow Connector 23">
              <a:extLst>
                <a:ext uri="{FF2B5EF4-FFF2-40B4-BE49-F238E27FC236}">
                  <a16:creationId xmlns:a16="http://schemas.microsoft.com/office/drawing/2014/main" id="{DCDE6950-50F8-8C49-AD84-38CD6C788B11}"/>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FE6EC8-975D-9B41-8C4D-D2047783AC32}"/>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7B36319-872D-CC41-AE7E-2C63A5FE23E0}"/>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1B0D8D05-B55E-6F4A-A04A-78E9A662C35B}"/>
              </a:ext>
            </a:extLst>
          </p:cNvPr>
          <p:cNvSpPr/>
          <p:nvPr/>
        </p:nvSpPr>
        <p:spPr bwMode="auto">
          <a:xfrm>
            <a:off x="3648485" y="3154852"/>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1520F13-8C69-154C-8682-23B3CD720B79}"/>
                  </a:ext>
                </a:extLst>
              </p:cNvPr>
              <p:cNvSpPr txBox="1"/>
              <p:nvPr/>
            </p:nvSpPr>
            <p:spPr>
              <a:xfrm>
                <a:off x="2200342" y="3961310"/>
                <a:ext cx="1954189"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charset="0"/>
                        </a:rPr>
                        <m:t>+</m:t>
                      </m:r>
                      <m:r>
                        <a:rPr lang="en-US" b="1" i="1">
                          <a:solidFill>
                            <a:srgbClr val="C00000"/>
                          </a:solidFill>
                          <a:latin typeface="Cambria Math" charset="0"/>
                        </a:rPr>
                        <m:t>𝜺</m:t>
                      </m:r>
                      <m:r>
                        <a:rPr lang="en-US" b="1" i="1" baseline="-25000">
                          <a:solidFill>
                            <a:srgbClr val="C00000"/>
                          </a:solidFill>
                          <a:latin typeface="Cambria Math" charset="0"/>
                        </a:rPr>
                        <m:t>𝒌</m:t>
                      </m:r>
                    </m:oMath>
                  </m:oMathPara>
                </a14:m>
                <a:endParaRPr lang="en-US" dirty="0"/>
              </a:p>
            </p:txBody>
          </p:sp>
        </mc:Choice>
        <mc:Fallback xmlns="">
          <p:sp>
            <p:nvSpPr>
              <p:cNvPr id="28" name="TextBox 27">
                <a:extLst>
                  <a:ext uri="{FF2B5EF4-FFF2-40B4-BE49-F238E27FC236}">
                    <a16:creationId xmlns:a16="http://schemas.microsoft.com/office/drawing/2014/main" id="{71520F13-8C69-154C-8682-23B3CD720B79}"/>
                  </a:ext>
                </a:extLst>
              </p:cNvPr>
              <p:cNvSpPr txBox="1">
                <a:spLocks noRot="1" noChangeAspect="1" noMove="1" noResize="1" noEditPoints="1" noAdjustHandles="1" noChangeArrowheads="1" noChangeShapeType="1" noTextEdit="1"/>
              </p:cNvSpPr>
              <p:nvPr/>
            </p:nvSpPr>
            <p:spPr>
              <a:xfrm>
                <a:off x="2200342" y="3961310"/>
                <a:ext cx="1954189" cy="461665"/>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7547522-2EB5-A44F-AEB9-7DF75BD26AF3}"/>
                  </a:ext>
                </a:extLst>
              </p:cNvPr>
              <p:cNvSpPr txBox="1"/>
              <p:nvPr/>
            </p:nvSpPr>
            <p:spPr>
              <a:xfrm>
                <a:off x="4290746" y="2642998"/>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29" name="TextBox 28">
                <a:extLst>
                  <a:ext uri="{FF2B5EF4-FFF2-40B4-BE49-F238E27FC236}">
                    <a16:creationId xmlns:a16="http://schemas.microsoft.com/office/drawing/2014/main" id="{67547522-2EB5-A44F-AEB9-7DF75BD26AF3}"/>
                  </a:ext>
                </a:extLst>
              </p:cNvPr>
              <p:cNvSpPr txBox="1">
                <a:spLocks noRot="1" noChangeAspect="1" noMove="1" noResize="1" noEditPoints="1" noAdjustHandles="1" noChangeArrowheads="1" noChangeShapeType="1" noTextEdit="1"/>
              </p:cNvSpPr>
              <p:nvPr/>
            </p:nvSpPr>
            <p:spPr>
              <a:xfrm>
                <a:off x="4290746" y="2642998"/>
                <a:ext cx="592150" cy="523220"/>
              </a:xfrm>
              <a:prstGeom prst="rect">
                <a:avLst/>
              </a:prstGeom>
              <a:blipFill>
                <a:blip r:embed="rId4"/>
                <a:stretch>
                  <a:fillRect l="-2128" b="-4762"/>
                </a:stretch>
              </a:blipFill>
            </p:spPr>
            <p:txBody>
              <a:bodyPr/>
              <a:lstStyle/>
              <a:p>
                <a:r>
                  <a:rPr lang="en-US">
                    <a:noFill/>
                  </a:rPr>
                  <a:t> </a:t>
                </a:r>
              </a:p>
            </p:txBody>
          </p:sp>
        </mc:Fallback>
      </mc:AlternateContent>
      <p:pic>
        <p:nvPicPr>
          <p:cNvPr id="31" name="Content Placeholder 11">
            <a:extLst>
              <a:ext uri="{FF2B5EF4-FFF2-40B4-BE49-F238E27FC236}">
                <a16:creationId xmlns:a16="http://schemas.microsoft.com/office/drawing/2014/main" id="{4016AFA1-D712-0A4F-B3FC-E79CB5197E3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2804101" y="4788922"/>
            <a:ext cx="595745" cy="595745"/>
          </a:xfrm>
          <a:prstGeom prst="rect">
            <a:avLst/>
          </a:prstGeom>
          <a:noFill/>
          <a:ln w="9525">
            <a:noFill/>
            <a:miter lim="800000"/>
            <a:headEnd/>
            <a:tailEnd/>
          </a:ln>
        </p:spPr>
      </p:pic>
      <p:pic>
        <p:nvPicPr>
          <p:cNvPr id="32" name="Content Placeholder 11">
            <a:extLst>
              <a:ext uri="{FF2B5EF4-FFF2-40B4-BE49-F238E27FC236}">
                <a16:creationId xmlns:a16="http://schemas.microsoft.com/office/drawing/2014/main" id="{5DE71887-36D0-A844-A297-2EBEF7FD256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192253" y="4788922"/>
            <a:ext cx="595745" cy="595745"/>
          </a:xfrm>
          <a:prstGeom prst="rect">
            <a:avLst/>
          </a:prstGeom>
          <a:noFill/>
          <a:ln w="9525">
            <a:noFill/>
            <a:miter lim="800000"/>
            <a:headEnd/>
            <a:tailEnd/>
          </a:ln>
        </p:spPr>
      </p:pic>
      <p:pic>
        <p:nvPicPr>
          <p:cNvPr id="33" name="Content Placeholder 11">
            <a:extLst>
              <a:ext uri="{FF2B5EF4-FFF2-40B4-BE49-F238E27FC236}">
                <a16:creationId xmlns:a16="http://schemas.microsoft.com/office/drawing/2014/main" id="{FF570CC3-E7E4-6A40-83BA-64F901A23F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554980" y="4788921"/>
            <a:ext cx="595745" cy="595745"/>
          </a:xfrm>
          <a:prstGeom prst="rect">
            <a:avLst/>
          </a:prstGeom>
          <a:noFill/>
          <a:ln w="9525">
            <a:noFill/>
            <a:miter lim="800000"/>
            <a:headEnd/>
            <a:tailEnd/>
          </a:ln>
        </p:spPr>
      </p:pic>
    </p:spTree>
    <p:extLst>
      <p:ext uri="{BB962C8B-B14F-4D97-AF65-F5344CB8AC3E}">
        <p14:creationId xmlns:p14="http://schemas.microsoft.com/office/powerpoint/2010/main" val="134756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Privacy for Machine Learning</a:t>
            </a:r>
            <a:br>
              <a:rPr lang="en-US" dirty="0"/>
            </a:br>
            <a:r>
              <a:rPr lang="en-US" dirty="0"/>
              <a:t>[</a:t>
            </a:r>
            <a:r>
              <a:rPr lang="en-US" dirty="0">
                <a:hlinkClick r:id="rId2"/>
              </a:rPr>
              <a:t>Shokri, Shmatikov 2015</a:t>
            </a:r>
            <a:r>
              <a:rPr lang="en-US" dirty="0"/>
              <a:t>]</a:t>
            </a:r>
          </a:p>
        </p:txBody>
      </p:sp>
      <p:sp>
        <p:nvSpPr>
          <p:cNvPr id="3" name="Content Placeholder 2"/>
          <p:cNvSpPr>
            <a:spLocks noGrp="1"/>
          </p:cNvSpPr>
          <p:nvPr>
            <p:ph idx="1"/>
          </p:nvPr>
        </p:nvSpPr>
        <p:spPr/>
        <p:txBody>
          <a:bodyPr/>
          <a:lstStyle/>
          <a:p>
            <a:endParaRPr lang="en-US" dirty="0"/>
          </a:p>
          <a:p>
            <a:r>
              <a:rPr lang="en-US" dirty="0"/>
              <a:t>Agents add Laplace distributed noise to the gradients</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14</a:t>
            </a:fld>
            <a:endParaRPr lang="en-US" dirty="0"/>
          </a:p>
        </p:txBody>
      </p:sp>
      <p:grpSp>
        <p:nvGrpSpPr>
          <p:cNvPr id="23" name="Group 22">
            <a:extLst>
              <a:ext uri="{FF2B5EF4-FFF2-40B4-BE49-F238E27FC236}">
                <a16:creationId xmlns:a16="http://schemas.microsoft.com/office/drawing/2014/main" id="{242B477D-B7C4-C24D-ADBB-C60B3AD0F36C}"/>
              </a:ext>
            </a:extLst>
          </p:cNvPr>
          <p:cNvGrpSpPr/>
          <p:nvPr/>
        </p:nvGrpSpPr>
        <p:grpSpPr>
          <a:xfrm>
            <a:off x="3118341" y="3632692"/>
            <a:ext cx="2745647" cy="1168674"/>
            <a:chOff x="2980750" y="2760326"/>
            <a:chExt cx="3475087" cy="1491482"/>
          </a:xfrm>
          <a:solidFill>
            <a:schemeClr val="accent1">
              <a:lumMod val="20000"/>
              <a:lumOff val="80000"/>
            </a:schemeClr>
          </a:solidFill>
        </p:grpSpPr>
        <p:cxnSp>
          <p:nvCxnSpPr>
            <p:cNvPr id="24" name="Straight Arrow Connector 23">
              <a:extLst>
                <a:ext uri="{FF2B5EF4-FFF2-40B4-BE49-F238E27FC236}">
                  <a16:creationId xmlns:a16="http://schemas.microsoft.com/office/drawing/2014/main" id="{DCDE6950-50F8-8C49-AD84-38CD6C788B11}"/>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FE6EC8-975D-9B41-8C4D-D2047783AC32}"/>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7B36319-872D-CC41-AE7E-2C63A5FE23E0}"/>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1B0D8D05-B55E-6F4A-A04A-78E9A662C35B}"/>
              </a:ext>
            </a:extLst>
          </p:cNvPr>
          <p:cNvSpPr/>
          <p:nvPr/>
        </p:nvSpPr>
        <p:spPr bwMode="auto">
          <a:xfrm>
            <a:off x="3648485" y="3154852"/>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1520F13-8C69-154C-8682-23B3CD720B79}"/>
                  </a:ext>
                </a:extLst>
              </p:cNvPr>
              <p:cNvSpPr txBox="1"/>
              <p:nvPr/>
            </p:nvSpPr>
            <p:spPr>
              <a:xfrm>
                <a:off x="2200342" y="3961310"/>
                <a:ext cx="1954189"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charset="0"/>
                        </a:rPr>
                        <m:t>+</m:t>
                      </m:r>
                      <m:r>
                        <a:rPr lang="en-US" b="1" i="1">
                          <a:solidFill>
                            <a:srgbClr val="C00000"/>
                          </a:solidFill>
                          <a:latin typeface="Cambria Math" charset="0"/>
                        </a:rPr>
                        <m:t>𝜺</m:t>
                      </m:r>
                      <m:r>
                        <a:rPr lang="en-US" b="1" i="1" baseline="-25000">
                          <a:solidFill>
                            <a:srgbClr val="C00000"/>
                          </a:solidFill>
                          <a:latin typeface="Cambria Math" charset="0"/>
                        </a:rPr>
                        <m:t>𝒌</m:t>
                      </m:r>
                    </m:oMath>
                  </m:oMathPara>
                </a14:m>
                <a:endParaRPr lang="en-US" dirty="0"/>
              </a:p>
            </p:txBody>
          </p:sp>
        </mc:Choice>
        <mc:Fallback xmlns="">
          <p:sp>
            <p:nvSpPr>
              <p:cNvPr id="28" name="TextBox 27">
                <a:extLst>
                  <a:ext uri="{FF2B5EF4-FFF2-40B4-BE49-F238E27FC236}">
                    <a16:creationId xmlns:a16="http://schemas.microsoft.com/office/drawing/2014/main" id="{71520F13-8C69-154C-8682-23B3CD720B79}"/>
                  </a:ext>
                </a:extLst>
              </p:cNvPr>
              <p:cNvSpPr txBox="1">
                <a:spLocks noRot="1" noChangeAspect="1" noMove="1" noResize="1" noEditPoints="1" noAdjustHandles="1" noChangeArrowheads="1" noChangeShapeType="1" noTextEdit="1"/>
              </p:cNvSpPr>
              <p:nvPr/>
            </p:nvSpPr>
            <p:spPr>
              <a:xfrm>
                <a:off x="2200342" y="3961310"/>
                <a:ext cx="1954189" cy="461665"/>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7547522-2EB5-A44F-AEB9-7DF75BD26AF3}"/>
                  </a:ext>
                </a:extLst>
              </p:cNvPr>
              <p:cNvSpPr txBox="1"/>
              <p:nvPr/>
            </p:nvSpPr>
            <p:spPr>
              <a:xfrm>
                <a:off x="4290746" y="2642998"/>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29" name="TextBox 28">
                <a:extLst>
                  <a:ext uri="{FF2B5EF4-FFF2-40B4-BE49-F238E27FC236}">
                    <a16:creationId xmlns:a16="http://schemas.microsoft.com/office/drawing/2014/main" id="{67547522-2EB5-A44F-AEB9-7DF75BD26AF3}"/>
                  </a:ext>
                </a:extLst>
              </p:cNvPr>
              <p:cNvSpPr txBox="1">
                <a:spLocks noRot="1" noChangeAspect="1" noMove="1" noResize="1" noEditPoints="1" noAdjustHandles="1" noChangeArrowheads="1" noChangeShapeType="1" noTextEdit="1"/>
              </p:cNvSpPr>
              <p:nvPr/>
            </p:nvSpPr>
            <p:spPr>
              <a:xfrm>
                <a:off x="4290746" y="2642998"/>
                <a:ext cx="592150" cy="523220"/>
              </a:xfrm>
              <a:prstGeom prst="rect">
                <a:avLst/>
              </a:prstGeom>
              <a:blipFill>
                <a:blip r:embed="rId4"/>
                <a:stretch>
                  <a:fillRect l="-2128" b="-4762"/>
                </a:stretch>
              </a:blipFill>
            </p:spPr>
            <p:txBody>
              <a:bodyPr/>
              <a:lstStyle/>
              <a:p>
                <a:r>
                  <a:rPr lang="en-US">
                    <a:noFill/>
                  </a:rPr>
                  <a:t> </a:t>
                </a:r>
              </a:p>
            </p:txBody>
          </p:sp>
        </mc:Fallback>
      </mc:AlternateContent>
      <p:pic>
        <p:nvPicPr>
          <p:cNvPr id="31" name="Content Placeholder 11">
            <a:extLst>
              <a:ext uri="{FF2B5EF4-FFF2-40B4-BE49-F238E27FC236}">
                <a16:creationId xmlns:a16="http://schemas.microsoft.com/office/drawing/2014/main" id="{4016AFA1-D712-0A4F-B3FC-E79CB5197E3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2804101" y="4788922"/>
            <a:ext cx="595745" cy="595745"/>
          </a:xfrm>
          <a:prstGeom prst="rect">
            <a:avLst/>
          </a:prstGeom>
          <a:noFill/>
          <a:ln w="9525">
            <a:noFill/>
            <a:miter lim="800000"/>
            <a:headEnd/>
            <a:tailEnd/>
          </a:ln>
        </p:spPr>
      </p:pic>
      <p:pic>
        <p:nvPicPr>
          <p:cNvPr id="32" name="Content Placeholder 11">
            <a:extLst>
              <a:ext uri="{FF2B5EF4-FFF2-40B4-BE49-F238E27FC236}">
                <a16:creationId xmlns:a16="http://schemas.microsoft.com/office/drawing/2014/main" id="{5DE71887-36D0-A844-A297-2EBEF7FD256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192253" y="4788922"/>
            <a:ext cx="595745" cy="595745"/>
          </a:xfrm>
          <a:prstGeom prst="rect">
            <a:avLst/>
          </a:prstGeom>
          <a:noFill/>
          <a:ln w="9525">
            <a:noFill/>
            <a:miter lim="800000"/>
            <a:headEnd/>
            <a:tailEnd/>
          </a:ln>
        </p:spPr>
      </p:pic>
      <p:pic>
        <p:nvPicPr>
          <p:cNvPr id="33" name="Content Placeholder 11">
            <a:extLst>
              <a:ext uri="{FF2B5EF4-FFF2-40B4-BE49-F238E27FC236}">
                <a16:creationId xmlns:a16="http://schemas.microsoft.com/office/drawing/2014/main" id="{FF570CC3-E7E4-6A40-83BA-64F901A23F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554980" y="4788921"/>
            <a:ext cx="595745" cy="595745"/>
          </a:xfrm>
          <a:prstGeom prst="rect">
            <a:avLst/>
          </a:prstGeom>
          <a:noFill/>
          <a:ln w="9525">
            <a:noFill/>
            <a:miter lim="800000"/>
            <a:headEnd/>
            <a:tailEnd/>
          </a:ln>
        </p:spPr>
      </p:pic>
      <p:sp>
        <p:nvSpPr>
          <p:cNvPr id="15" name="TextBox 14">
            <a:extLst>
              <a:ext uri="{FF2B5EF4-FFF2-40B4-BE49-F238E27FC236}">
                <a16:creationId xmlns:a16="http://schemas.microsoft.com/office/drawing/2014/main" id="{93F8DFB6-939A-D544-90FF-E6BDF2FFB1F8}"/>
              </a:ext>
            </a:extLst>
          </p:cNvPr>
          <p:cNvSpPr txBox="1"/>
          <p:nvPr/>
        </p:nvSpPr>
        <p:spPr>
          <a:xfrm>
            <a:off x="2200342" y="5843459"/>
            <a:ext cx="6681060" cy="904863"/>
          </a:xfrm>
          <a:prstGeom prst="rect">
            <a:avLst/>
          </a:prstGeom>
          <a:solidFill>
            <a:schemeClr val="accent6">
              <a:lumMod val="20000"/>
              <a:lumOff val="80000"/>
            </a:schemeClr>
          </a:solidFill>
        </p:spPr>
        <p:txBody>
          <a:bodyPr wrap="none" rtlCol="0">
            <a:spAutoFit/>
          </a:bodyPr>
          <a:lstStyle/>
          <a:p>
            <a:pPr>
              <a:buNone/>
            </a:pPr>
            <a:r>
              <a:rPr lang="en-US" dirty="0">
                <a:solidFill>
                  <a:srgbClr val="C00000"/>
                </a:solidFill>
                <a:latin typeface="Helvetica" charset="0"/>
                <a:ea typeface="Helvetica" charset="0"/>
                <a:cs typeface="Helvetica" charset="0"/>
              </a:rPr>
              <a:t>Goal</a:t>
            </a:r>
            <a:r>
              <a:rPr lang="en-US" dirty="0">
                <a:latin typeface="Helvetica" charset="0"/>
                <a:ea typeface="Helvetica" charset="0"/>
                <a:cs typeface="Helvetica" charset="0"/>
              </a:rPr>
              <a:t>: Make it difficult to determine if a particular</a:t>
            </a:r>
          </a:p>
          <a:p>
            <a:pPr>
              <a:buNone/>
            </a:pPr>
            <a:r>
              <a:rPr lang="en-US" dirty="0">
                <a:latin typeface="Helvetica" charset="0"/>
                <a:ea typeface="Helvetica" charset="0"/>
                <a:cs typeface="Helvetica" charset="0"/>
              </a:rPr>
              <a:t>data item was used during training</a:t>
            </a:r>
          </a:p>
        </p:txBody>
      </p:sp>
    </p:spTree>
    <p:extLst>
      <p:ext uri="{BB962C8B-B14F-4D97-AF65-F5344CB8AC3E}">
        <p14:creationId xmlns:p14="http://schemas.microsoft.com/office/powerpoint/2010/main" val="307865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Privacy</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a:t>
            </a:fld>
            <a:endParaRPr lang="en-US" dirty="0"/>
          </a:p>
        </p:txBody>
      </p:sp>
      <p:grpSp>
        <p:nvGrpSpPr>
          <p:cNvPr id="5" name="Group 4"/>
          <p:cNvGrpSpPr/>
          <p:nvPr/>
        </p:nvGrpSpPr>
        <p:grpSpPr>
          <a:xfrm>
            <a:off x="2888986" y="2119987"/>
            <a:ext cx="3284140" cy="2187973"/>
            <a:chOff x="1578625" y="2402006"/>
            <a:chExt cx="3284140" cy="2187973"/>
          </a:xfrm>
        </p:grpSpPr>
        <mc:AlternateContent xmlns:mc="http://schemas.openxmlformats.org/markup-compatibility/2006" xmlns:a14="http://schemas.microsoft.com/office/drawing/2010/main">
          <mc:Choice Requires="a14">
            <p:sp>
              <p:nvSpPr>
                <p:cNvPr id="6" name="Oval 5"/>
                <p:cNvSpPr/>
                <p:nvPr/>
              </p:nvSpPr>
              <p:spPr bwMode="auto">
                <a:xfrm>
                  <a:off x="1578625" y="3907049"/>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1578625" y="3907049"/>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7" name="Straight Connector 6"/>
            <p:cNvCxnSpPr/>
            <p:nvPr/>
          </p:nvCxnSpPr>
          <p:spPr bwMode="auto">
            <a:xfrm flipH="1">
              <a:off x="2119273" y="2912215"/>
              <a:ext cx="806434" cy="10469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H="1">
              <a:off x="3204597" y="2925863"/>
              <a:ext cx="46806"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736081" y="2925863"/>
              <a:ext cx="697166"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Rectangle 9"/>
            <p:cNvSpPr/>
            <p:nvPr/>
          </p:nvSpPr>
          <p:spPr bwMode="auto">
            <a:xfrm>
              <a:off x="2497540" y="2402006"/>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11" name="Oval 10"/>
                <p:cNvSpPr/>
                <p:nvPr/>
              </p:nvSpPr>
              <p:spPr bwMode="auto">
                <a:xfrm>
                  <a:off x="2808833" y="3907049"/>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4" name="Oval 33"/>
                <p:cNvSpPr>
                  <a:spLocks noRot="1" noChangeAspect="1" noMove="1" noResize="1" noEditPoints="1" noAdjustHandles="1" noChangeArrowheads="1" noChangeShapeType="1" noTextEdit="1"/>
                </p:cNvSpPr>
                <p:nvPr/>
              </p:nvSpPr>
              <p:spPr bwMode="auto">
                <a:xfrm>
                  <a:off x="2808833" y="3907049"/>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bwMode="auto">
                <a:xfrm>
                  <a:off x="4084664" y="3907049"/>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5" name="Oval 34"/>
                <p:cNvSpPr>
                  <a:spLocks noRot="1" noChangeAspect="1" noMove="1" noResize="1" noEditPoints="1" noAdjustHandles="1" noChangeArrowheads="1" noChangeShapeType="1" noTextEdit="1"/>
                </p:cNvSpPr>
                <p:nvPr/>
              </p:nvSpPr>
              <p:spPr bwMode="auto">
                <a:xfrm>
                  <a:off x="4084664" y="3907049"/>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TextBox 12"/>
              <p:cNvSpPr txBox="1"/>
              <p:nvPr/>
            </p:nvSpPr>
            <p:spPr>
              <a:xfrm>
                <a:off x="1646605" y="2864728"/>
                <a:ext cx="1953548" cy="453137"/>
              </a:xfrm>
              <a:prstGeom prst="rect">
                <a:avLst/>
              </a:prstGeom>
              <a:solidFill>
                <a:srgbClr val="FFFF00"/>
              </a:solidFill>
            </p:spPr>
            <p:txBody>
              <a:bodyPr wrap="none" rtlCol="0">
                <a:spAutoFit/>
              </a:bodyPr>
              <a:lstStyle/>
              <a:p>
                <a:pPr lvl="0"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e>
                      </m:d>
                      <m:r>
                        <a:rPr lang="en-US" b="0" i="1" smtClean="0">
                          <a:latin typeface="Cambria Math" charset="0"/>
                        </a:rPr>
                        <m:t>+</m:t>
                      </m:r>
                      <m:r>
                        <a:rPr lang="en-US" b="1" i="1">
                          <a:solidFill>
                            <a:srgbClr val="C00000"/>
                          </a:solidFill>
                          <a:latin typeface="Cambria Math" charset="0"/>
                        </a:rPr>
                        <m:t>𝜺</m:t>
                      </m:r>
                      <m:r>
                        <a:rPr lang="en-US" b="1" i="1" baseline="-25000" smtClean="0">
                          <a:solidFill>
                            <a:srgbClr val="C00000"/>
                          </a:solidFill>
                          <a:latin typeface="Cambria Math" charset="0"/>
                        </a:rPr>
                        <m:t>𝒌</m:t>
                      </m:r>
                    </m:oMath>
                  </m:oMathPara>
                </a14:m>
                <a:endParaRPr lang="en-US" baseline="-25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46605" y="2864728"/>
                <a:ext cx="1953548" cy="453137"/>
              </a:xfrm>
              <a:prstGeom prst="rect">
                <a:avLst/>
              </a:prstGeom>
              <a:blipFill rotWithShape="0">
                <a:blip r:embed="rId5"/>
                <a:stretch>
                  <a:fillRect b="-21622"/>
                </a:stretch>
              </a:blipFill>
            </p:spPr>
            <p:txBody>
              <a:bodyPr/>
              <a:lstStyle/>
              <a:p>
                <a:r>
                  <a:rPr lang="en-US">
                    <a:noFill/>
                  </a:rPr>
                  <a:t> </a:t>
                </a:r>
              </a:p>
            </p:txBody>
          </p:sp>
        </mc:Fallback>
      </mc:AlternateContent>
      <p:sp>
        <p:nvSpPr>
          <p:cNvPr id="15" name="TextBox 14"/>
          <p:cNvSpPr txBox="1"/>
          <p:nvPr/>
        </p:nvSpPr>
        <p:spPr>
          <a:xfrm>
            <a:off x="2460147" y="5017841"/>
            <a:ext cx="4428776" cy="461665"/>
          </a:xfrm>
          <a:prstGeom prst="rect">
            <a:avLst/>
          </a:prstGeom>
          <a:solidFill>
            <a:schemeClr val="accent3">
              <a:lumMod val="85000"/>
            </a:schemeClr>
          </a:solidFill>
        </p:spPr>
        <p:txBody>
          <a:bodyPr wrap="none" rtlCol="0">
            <a:spAutoFit/>
          </a:bodyPr>
          <a:lstStyle/>
          <a:p>
            <a:pPr>
              <a:buNone/>
            </a:pPr>
            <a:r>
              <a:rPr lang="en-US" dirty="0">
                <a:latin typeface="Helvetica" charset="0"/>
                <a:ea typeface="Helvetica" charset="0"/>
                <a:cs typeface="Helvetica" charset="0"/>
              </a:rPr>
              <a:t>Trade-off privacy with accuracy</a:t>
            </a:r>
          </a:p>
        </p:txBody>
      </p:sp>
    </p:spTree>
    <p:extLst>
      <p:ext uri="{BB962C8B-B14F-4D97-AF65-F5344CB8AC3E}">
        <p14:creationId xmlns:p14="http://schemas.microsoft.com/office/powerpoint/2010/main" val="391645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685800" y="1965278"/>
            <a:ext cx="2546709" cy="504967"/>
          </a:xfrm>
          <a:prstGeom prst="rect">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5" name="Rectangle 24"/>
          <p:cNvSpPr/>
          <p:nvPr/>
        </p:nvSpPr>
        <p:spPr bwMode="auto">
          <a:xfrm>
            <a:off x="559558" y="4018032"/>
            <a:ext cx="7898642" cy="721072"/>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a:t>Decentralized Optimization</a:t>
            </a:r>
          </a:p>
        </p:txBody>
      </p:sp>
      <p:sp>
        <p:nvSpPr>
          <p:cNvPr id="3" name="Content Placeholder 2"/>
          <p:cNvSpPr>
            <a:spLocks noGrp="1"/>
          </p:cNvSpPr>
          <p:nvPr>
            <p:ph idx="1"/>
          </p:nvPr>
        </p:nvSpPr>
        <p:spPr/>
        <p:txBody>
          <a:bodyPr/>
          <a:lstStyle/>
          <a:p>
            <a:r>
              <a:rPr lang="en-US" dirty="0"/>
              <a:t>Each agent maintains local estimate </a:t>
            </a:r>
            <a:r>
              <a:rPr lang="en-US" i="1" dirty="0">
                <a:latin typeface="Times" charset="0"/>
                <a:ea typeface="Times" charset="0"/>
                <a:cs typeface="Times" charset="0"/>
              </a:rPr>
              <a:t>x</a:t>
            </a:r>
          </a:p>
          <a:p>
            <a:pPr marL="0" indent="0">
              <a:buNone/>
            </a:pPr>
            <a:r>
              <a:rPr lang="en-US" dirty="0">
                <a:solidFill>
                  <a:srgbClr val="C00000"/>
                </a:solidFill>
              </a:rPr>
              <a:t>In each iteration</a:t>
            </a:r>
            <a:endParaRPr lang="en-US" i="1" dirty="0">
              <a:latin typeface="Times" charset="0"/>
              <a:ea typeface="Times" charset="0"/>
              <a:cs typeface="Times" charset="0"/>
            </a:endParaRPr>
          </a:p>
          <a:p>
            <a:r>
              <a:rPr lang="en-US" dirty="0"/>
              <a:t>Compute weighted average with neighbors’ estimates</a:t>
            </a:r>
          </a:p>
          <a:p>
            <a:r>
              <a:rPr lang="en-US" dirty="0"/>
              <a:t>Apply </a:t>
            </a:r>
            <a:r>
              <a:rPr lang="en-US" dirty="0">
                <a:solidFill>
                  <a:srgbClr val="00B050"/>
                </a:solidFill>
              </a:rPr>
              <a:t>own gradient </a:t>
            </a:r>
            <a:r>
              <a:rPr lang="en-US" dirty="0"/>
              <a:t>to own estimate</a:t>
            </a:r>
          </a:p>
          <a:p>
            <a:pPr marL="0" indent="0">
              <a:buNone/>
            </a:pPr>
            <a:endParaRPr lang="en-US" dirty="0"/>
          </a:p>
          <a:p>
            <a:endParaRPr lang="en-US" dirty="0"/>
          </a:p>
          <a:p>
            <a:r>
              <a:rPr lang="en-US" dirty="0"/>
              <a:t>Local estimates converge to</a:t>
            </a:r>
          </a:p>
        </p:txBody>
      </p:sp>
      <p:grpSp>
        <p:nvGrpSpPr>
          <p:cNvPr id="5" name="Group 4"/>
          <p:cNvGrpSpPr/>
          <p:nvPr/>
        </p:nvGrpSpPr>
        <p:grpSpPr>
          <a:xfrm>
            <a:off x="380032" y="4836786"/>
            <a:ext cx="3656676" cy="1963982"/>
            <a:chOff x="2324904" y="3562607"/>
            <a:chExt cx="2620356" cy="1419076"/>
          </a:xfrm>
        </p:grpSpPr>
        <mc:AlternateContent xmlns:mc="http://schemas.openxmlformats.org/markup-compatibility/2006" xmlns:a14="http://schemas.microsoft.com/office/drawing/2010/main">
          <mc:Choice Requires="a14">
            <p:sp>
              <p:nvSpPr>
                <p:cNvPr id="6" name="Oval 5"/>
                <p:cNvSpPr/>
                <p:nvPr/>
              </p:nvSpPr>
              <p:spPr>
                <a:xfrm>
                  <a:off x="4305790" y="3624732"/>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a:xfrm>
                  <a:off x="4305790" y="3624732"/>
                  <a:ext cx="431455" cy="457200"/>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3589538" y="424085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589538" y="4240857"/>
                  <a:ext cx="431455" cy="457200"/>
                </a:xfrm>
                <a:prstGeom prst="ellipse">
                  <a:avLst/>
                </a:prstGeom>
                <a:blipFill rotWithShape="0">
                  <a:blip r:embed="rId6"/>
                  <a:stretch>
                    <a:fillRect/>
                  </a:stretch>
                </a:blipFill>
                <a:ln>
                  <a:noFill/>
                </a:ln>
              </p:spPr>
              <p:txBody>
                <a:bodyPr/>
                <a:lstStyle/>
                <a:p>
                  <a:r>
                    <a:rPr lang="en-US">
                      <a:noFill/>
                    </a:rPr>
                    <a:t> </a:t>
                  </a:r>
                </a:p>
              </p:txBody>
            </p:sp>
          </mc:Fallback>
        </mc:AlternateContent>
        <p:cxnSp>
          <p:nvCxnSpPr>
            <p:cNvPr id="8" name="Straight Arrow Connector 7"/>
            <p:cNvCxnSpPr/>
            <p:nvPr/>
          </p:nvCxnSpPr>
          <p:spPr>
            <a:xfrm flipH="1" flipV="1">
              <a:off x="3314890" y="4019807"/>
              <a:ext cx="337833" cy="28800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57808" y="4014977"/>
              <a:ext cx="411167" cy="29283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30617" y="3691687"/>
              <a:ext cx="838358" cy="995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Oval 10"/>
                <p:cNvSpPr/>
                <p:nvPr/>
              </p:nvSpPr>
              <p:spPr>
                <a:xfrm>
                  <a:off x="4513805" y="4524483"/>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4513805" y="4524483"/>
                  <a:ext cx="431455" cy="457200"/>
                </a:xfrm>
                <a:prstGeom prst="ellipse">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2324904" y="4263196"/>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9" name="Oval 28"/>
                <p:cNvSpPr>
                  <a:spLocks noRot="1" noChangeAspect="1" noMove="1" noResize="1" noEditPoints="1" noAdjustHandles="1" noChangeArrowheads="1" noChangeShapeType="1" noTextEdit="1"/>
                </p:cNvSpPr>
                <p:nvPr/>
              </p:nvSpPr>
              <p:spPr>
                <a:xfrm>
                  <a:off x="2324904" y="4263196"/>
                  <a:ext cx="431455" cy="457200"/>
                </a:xfrm>
                <a:prstGeom prst="ellipse">
                  <a:avLst/>
                </a:prstGeom>
                <a:blipFill rotWithShape="0">
                  <a:blip r:embed="rId8"/>
                  <a:stretch>
                    <a:fillRect/>
                  </a:stretch>
                </a:blipFill>
                <a:ln>
                  <a:noFill/>
                </a:ln>
              </p:spPr>
              <p:txBody>
                <a:bodyPr/>
                <a:lstStyle/>
                <a:p>
                  <a:r>
                    <a:rPr lang="en-US">
                      <a:noFill/>
                    </a:rPr>
                    <a:t> </a:t>
                  </a:r>
                </a:p>
              </p:txBody>
            </p:sp>
          </mc:Fallback>
        </mc:AlternateContent>
        <p:cxnSp>
          <p:nvCxnSpPr>
            <p:cNvPr id="13" name="Straight Arrow Connector 12"/>
            <p:cNvCxnSpPr/>
            <p:nvPr/>
          </p:nvCxnSpPr>
          <p:spPr>
            <a:xfrm>
              <a:off x="3957808" y="4631102"/>
              <a:ext cx="555997" cy="121981"/>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93174" y="3952852"/>
              <a:ext cx="469173" cy="377299"/>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p:cNvSpPr/>
                <p:nvPr/>
              </p:nvSpPr>
              <p:spPr>
                <a:xfrm>
                  <a:off x="3099162" y="356260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2" name="Oval 31"/>
                <p:cNvSpPr>
                  <a:spLocks noRot="1" noChangeAspect="1" noMove="1" noResize="1" noEditPoints="1" noAdjustHandles="1" noChangeArrowheads="1" noChangeShapeType="1" noTextEdit="1"/>
                </p:cNvSpPr>
                <p:nvPr/>
              </p:nvSpPr>
              <p:spPr>
                <a:xfrm>
                  <a:off x="3099162" y="3562607"/>
                  <a:ext cx="431455" cy="457200"/>
                </a:xfrm>
                <a:prstGeom prst="ellipse">
                  <a:avLst/>
                </a:prstGeom>
                <a:blipFill rotWithShape="0">
                  <a:blip r:embed="rId9"/>
                  <a:stretch>
                    <a:fillRect/>
                  </a:stretch>
                </a:blipFill>
                <a:ln>
                  <a:noFill/>
                </a:ln>
              </p:spPr>
              <p:txBody>
                <a:bodyPr/>
                <a:lstStyle/>
                <a:p>
                  <a:r>
                    <a:rPr lang="en-US">
                      <a:noFill/>
                    </a:rPr>
                    <a:t> </a:t>
                  </a:r>
                </a:p>
              </p:txBody>
            </p:sp>
          </mc:Fallback>
        </mc:AlternateContent>
      </p:grpSp>
      <p:grpSp>
        <p:nvGrpSpPr>
          <p:cNvPr id="16" name="Group 15"/>
          <p:cNvGrpSpPr/>
          <p:nvPr/>
        </p:nvGrpSpPr>
        <p:grpSpPr>
          <a:xfrm>
            <a:off x="5085518" y="3499220"/>
            <a:ext cx="3243724" cy="1835265"/>
            <a:chOff x="1082616" y="1973596"/>
            <a:chExt cx="3243724" cy="1835265"/>
          </a:xfrm>
        </p:grpSpPr>
        <p:grpSp>
          <p:nvGrpSpPr>
            <p:cNvPr id="17" name="Group 16"/>
            <p:cNvGrpSpPr/>
            <p:nvPr/>
          </p:nvGrpSpPr>
          <p:grpSpPr>
            <a:xfrm>
              <a:off x="1082616" y="1973596"/>
              <a:ext cx="3243724" cy="1835265"/>
              <a:chOff x="1082616" y="1973596"/>
              <a:chExt cx="3243724" cy="1835265"/>
            </a:xfrm>
          </p:grpSpPr>
          <p:pic>
            <p:nvPicPr>
              <p:cNvPr id="19" name="Picture 18"/>
              <p:cNvPicPr>
                <a:picLocks noChangeAspect="1"/>
              </p:cNvPicPr>
              <p:nvPr/>
            </p:nvPicPr>
            <p:blipFill>
              <a:blip r:embed="rId10"/>
              <a:stretch>
                <a:fillRect/>
              </a:stretch>
            </p:blipFill>
            <p:spPr>
              <a:xfrm>
                <a:off x="1082616" y="1973596"/>
                <a:ext cx="3243724" cy="1835265"/>
              </a:xfrm>
              <a:prstGeom prst="rect">
                <a:avLst/>
              </a:prstGeom>
            </p:spPr>
          </p:pic>
          <p:sp>
            <p:nvSpPr>
              <p:cNvPr id="20" name="Rectangle 19"/>
              <p:cNvSpPr/>
              <p:nvPr/>
            </p:nvSpPr>
            <p:spPr bwMode="auto">
              <a:xfrm>
                <a:off x="2620370" y="2129051"/>
                <a:ext cx="573206" cy="423080"/>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1" name="Rectangle 20"/>
              <p:cNvSpPr/>
              <p:nvPr/>
            </p:nvSpPr>
            <p:spPr bwMode="auto">
              <a:xfrm>
                <a:off x="2634018" y="3213480"/>
                <a:ext cx="573206" cy="423080"/>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2" name="TextBox 21"/>
              <p:cNvSpPr txBox="1"/>
              <p:nvPr/>
            </p:nvSpPr>
            <p:spPr>
              <a:xfrm>
                <a:off x="2704478" y="3122466"/>
                <a:ext cx="285656"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i="1" dirty="0" err="1">
                    <a:latin typeface="Times" charset="0"/>
                    <a:ea typeface="Times" charset="0"/>
                    <a:cs typeface="Times" charset="0"/>
                  </a:rPr>
                  <a:t>i</a:t>
                </a:r>
                <a:endParaRPr lang="en-US" sz="2800" i="1" dirty="0">
                  <a:latin typeface="Times" charset="0"/>
                  <a:ea typeface="Times" charset="0"/>
                  <a:cs typeface="Times" charset="0"/>
                </a:endParaRPr>
              </a:p>
            </p:txBody>
          </p:sp>
        </p:grpSp>
        <p:sp>
          <p:nvSpPr>
            <p:cNvPr id="18" name="Rectangle 17"/>
            <p:cNvSpPr/>
            <p:nvPr/>
          </p:nvSpPr>
          <p:spPr bwMode="auto">
            <a:xfrm>
              <a:off x="1364776" y="3138986"/>
              <a:ext cx="955343" cy="39578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grpSp>
    </p:spTree>
    <p:extLst>
      <p:ext uri="{BB962C8B-B14F-4D97-AF65-F5344CB8AC3E}">
        <p14:creationId xmlns:p14="http://schemas.microsoft.com/office/powerpoint/2010/main" val="86583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209800" y="261860"/>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1</a:t>
            </a:r>
          </a:p>
        </p:txBody>
      </p:sp>
      <p:sp>
        <p:nvSpPr>
          <p:cNvPr id="15" name="Oval 14"/>
          <p:cNvSpPr/>
          <p:nvPr/>
        </p:nvSpPr>
        <p:spPr>
          <a:xfrm>
            <a:off x="3852333" y="2031393"/>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3</a:t>
            </a:r>
          </a:p>
        </p:txBody>
      </p:sp>
      <p:sp>
        <p:nvSpPr>
          <p:cNvPr id="16" name="Oval 15"/>
          <p:cNvSpPr/>
          <p:nvPr/>
        </p:nvSpPr>
        <p:spPr>
          <a:xfrm>
            <a:off x="6121400" y="338060"/>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2</a:t>
            </a:r>
          </a:p>
        </p:txBody>
      </p:sp>
      <p:cxnSp>
        <p:nvCxnSpPr>
          <p:cNvPr id="17" name="Straight Arrow Connector 16"/>
          <p:cNvCxnSpPr>
            <a:stCxn id="13" idx="5"/>
            <a:endCxn id="15" idx="1"/>
          </p:cNvCxnSpPr>
          <p:nvPr/>
        </p:nvCxnSpPr>
        <p:spPr>
          <a:xfrm>
            <a:off x="2881888" y="840001"/>
            <a:ext cx="1085757" cy="1290585"/>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521200" y="795260"/>
            <a:ext cx="1591733" cy="1337735"/>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41E18C8-1265-D74C-AC84-4077685CA3DA}"/>
              </a:ext>
            </a:extLst>
          </p:cNvPr>
          <p:cNvSpPr txBox="1"/>
          <p:nvPr/>
        </p:nvSpPr>
        <p:spPr>
          <a:xfrm>
            <a:off x="3079589" y="1668921"/>
            <a:ext cx="423514" cy="461665"/>
          </a:xfrm>
          <a:prstGeom prst="rect">
            <a:avLst/>
          </a:prstGeom>
          <a:noFill/>
          <a:ln w="12700">
            <a:noFill/>
          </a:ln>
        </p:spPr>
        <p:txBody>
          <a:bodyPr wrap="none" rtlCol="0">
            <a:spAutoFit/>
          </a:bodyPr>
          <a:lstStyle/>
          <a:p>
            <a:pPr>
              <a:buNone/>
            </a:pPr>
            <a:r>
              <a:rPr lang="en-US"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3</a:t>
            </a:r>
            <a:endParaRPr lang="en-US" i="1"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340CF496-E292-0D4B-8B64-47048B81C6EA}"/>
              </a:ext>
            </a:extLst>
          </p:cNvPr>
          <p:cNvCxnSpPr/>
          <p:nvPr/>
        </p:nvCxnSpPr>
        <p:spPr bwMode="auto">
          <a:xfrm flipV="1">
            <a:off x="5330779" y="1464127"/>
            <a:ext cx="406400" cy="3386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F4AC04B9-0FF7-4C47-ADE5-D00EFA30D17F}"/>
              </a:ext>
            </a:extLst>
          </p:cNvPr>
          <p:cNvCxnSpPr/>
          <p:nvPr/>
        </p:nvCxnSpPr>
        <p:spPr bwMode="auto">
          <a:xfrm flipH="1" flipV="1">
            <a:off x="2870672" y="1416726"/>
            <a:ext cx="270934" cy="2878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a:extLst>
              <a:ext uri="{FF2B5EF4-FFF2-40B4-BE49-F238E27FC236}">
                <a16:creationId xmlns:a16="http://schemas.microsoft.com/office/drawing/2014/main" id="{71DBA359-EE2C-6548-AA77-698BC9CFCF2C}"/>
              </a:ext>
            </a:extLst>
          </p:cNvPr>
          <p:cNvSpPr txBox="1"/>
          <p:nvPr/>
        </p:nvSpPr>
        <p:spPr>
          <a:xfrm>
            <a:off x="4907266" y="1703490"/>
            <a:ext cx="423513" cy="461665"/>
          </a:xfrm>
          <a:prstGeom prst="rect">
            <a:avLst/>
          </a:prstGeom>
          <a:noFill/>
          <a:ln w="12700">
            <a:noFill/>
          </a:ln>
        </p:spPr>
        <p:txBody>
          <a:bodyPr wrap="none" rtlCol="0">
            <a:spAutoFit/>
          </a:bodyPr>
          <a:lstStyle/>
          <a:p>
            <a:pPr>
              <a:buNone/>
            </a:pPr>
            <a:r>
              <a:rPr lang="en-US"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3</a:t>
            </a:r>
            <a:endParaRPr lang="en-US" i="1"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1A7EEB6-BA08-934C-ACE2-9A870E4DECBD}"/>
              </a:ext>
            </a:extLst>
          </p:cNvPr>
          <p:cNvGrpSpPr/>
          <p:nvPr/>
        </p:nvGrpSpPr>
        <p:grpSpPr>
          <a:xfrm>
            <a:off x="947160" y="4677994"/>
            <a:ext cx="7806423" cy="1061615"/>
            <a:chOff x="947687" y="4677994"/>
            <a:chExt cx="7806423" cy="1061615"/>
          </a:xfrm>
        </p:grpSpPr>
        <p:sp>
          <p:nvSpPr>
            <p:cNvPr id="20" name="Rectangle 19">
              <a:extLst>
                <a:ext uri="{FF2B5EF4-FFF2-40B4-BE49-F238E27FC236}">
                  <a16:creationId xmlns:a16="http://schemas.microsoft.com/office/drawing/2014/main" id="{C628F57D-9D9B-3A45-BFC9-7317EFDF1889}"/>
                </a:ext>
              </a:extLst>
            </p:cNvPr>
            <p:cNvSpPr/>
            <p:nvPr/>
          </p:nvSpPr>
          <p:spPr bwMode="auto">
            <a:xfrm>
              <a:off x="6572250" y="4677995"/>
              <a:ext cx="2181860" cy="1061614"/>
            </a:xfrm>
            <a:prstGeom prst="rect">
              <a:avLst/>
            </a:prstGeom>
            <a:solidFill>
              <a:schemeClr val="accent5">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1" name="Rectangle 20">
              <a:extLst>
                <a:ext uri="{FF2B5EF4-FFF2-40B4-BE49-F238E27FC236}">
                  <a16:creationId xmlns:a16="http://schemas.microsoft.com/office/drawing/2014/main" id="{7E5FD672-4E6B-474E-A78B-5F46B99AB89B}"/>
                </a:ext>
              </a:extLst>
            </p:cNvPr>
            <p:cNvSpPr/>
            <p:nvPr/>
          </p:nvSpPr>
          <p:spPr bwMode="auto">
            <a:xfrm>
              <a:off x="2514600" y="4677994"/>
              <a:ext cx="3776238" cy="1061615"/>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graphicFrame>
              <p:nvGraphicFramePr>
                <p:cNvPr id="24" name="对象 5">
                  <a:extLst>
                    <a:ext uri="{FF2B5EF4-FFF2-40B4-BE49-F238E27FC236}">
                      <a16:creationId xmlns:a16="http://schemas.microsoft.com/office/drawing/2014/main" id="{FB97AD6C-9484-4F4A-A865-F57E5064CE00}"/>
                    </a:ext>
                  </a:extLst>
                </p:cNvPr>
                <p:cNvGraphicFramePr>
                  <a:graphicFrameLocks noChangeAspect="1"/>
                </p:cNvGraphicFramePr>
                <p:nvPr>
                  <p:extLst/>
                </p:nvPr>
              </p:nvGraphicFramePr>
              <p:xfrm>
                <a:off x="947687" y="4708843"/>
                <a:ext cx="7789863" cy="1030287"/>
              </p:xfrm>
              <a:graphic>
                <a:graphicData uri="http://schemas.openxmlformats.org/presentationml/2006/ole">
                  <mc:AlternateContent>
                    <mc:Choice xmlns:v="urn:schemas-microsoft-com:vml" Requires="v">
                      <p:oleObj spid="_x0000_s11271" name="Equation" r:id="rId3" imgW="2971800" imgH="393700" progId="Equation.3">
                        <p:embed/>
                      </p:oleObj>
                    </mc:Choice>
                    <mc:Fallback>
                      <p:oleObj name="Equation" r:id="rId3" imgW="2971800" imgH="393700" progId="Equation.3">
                        <p:embed/>
                        <p:pic>
                          <p:nvPicPr>
                            <p:cNvPr id="24" name="对象 5">
                              <a:extLst>
                                <a:ext uri="{FF2B5EF4-FFF2-40B4-BE49-F238E27FC236}">
                                  <a16:creationId xmlns:a16="http://schemas.microsoft.com/office/drawing/2014/main" id="{FB97AD6C-9484-4F4A-A865-F57E5064CE00}"/>
                                </a:ext>
                              </a:extLst>
                            </p:cNvPr>
                            <p:cNvPicPr/>
                            <p:nvPr/>
                          </p:nvPicPr>
                          <p:blipFill>
                            <a:blip r:embed="rId4"/>
                            <a:stretch>
                              <a:fillRect/>
                            </a:stretch>
                          </p:blipFill>
                          <p:spPr>
                            <a:xfrm>
                              <a:off x="947687" y="4708843"/>
                              <a:ext cx="7789863" cy="1030287"/>
                            </a:xfrm>
                            <a:prstGeom prst="rect">
                              <a:avLst/>
                            </a:prstGeom>
                          </p:spPr>
                        </p:pic>
                      </p:oleObj>
                    </mc:Fallback>
                  </mc:AlternateContent>
                </a:graphicData>
              </a:graphic>
            </p:graphicFrame>
          </mc:Choice>
          <mc:Fallback xmlns="">
            <p:graphicFrame>
              <p:nvGraphicFramePr>
                <p:cNvPr id="24" name="对象 5">
                  <a:extLst>
                    <a:ext uri="{FF2B5EF4-FFF2-40B4-BE49-F238E27FC236}">
                      <a16:creationId xmlns:a16="http://schemas.microsoft.com/office/drawing/2014/main" id="{FB97AD6C-9484-4F4A-A865-F57E5064CE00}"/>
                    </a:ext>
                  </a:extLst>
                </p:cNvPr>
                <p:cNvGraphicFramePr>
                  <a:graphicFrameLocks noChangeAspect="1"/>
                </p:cNvGraphicFramePr>
                <p:nvPr>
                  <p:extLst/>
                </p:nvPr>
              </p:nvGraphicFramePr>
              <p:xfrm>
                <a:off x="947687" y="4708843"/>
                <a:ext cx="7789863" cy="1030287"/>
              </p:xfrm>
              <a:graphic>
                <a:graphicData uri="http://schemas.openxmlformats.org/presentationml/2006/ole">
                  <mc:AlternateContent>
                    <mc:Choice xmlns:v="urn:schemas-microsoft-com:vml" Requires="v">
                      <p:oleObj spid="_x0000_s44055" name="Equation" r:id="rId5" imgW="2971800" imgH="393700" progId="Equation.3">
                        <p:embed/>
                      </p:oleObj>
                    </mc:Choice>
                    <mc:Fallback>
                      <p:oleObj name="Equation" r:id="rId5" imgW="2971800" imgH="393700" progId="Equation.3">
                        <p:embed/>
                        <p:pic>
                          <p:nvPicPr>
                            <p:cNvPr id="24" name="对象 5">
                              <a:extLst>
                                <a:ext uri="{FF2B5EF4-FFF2-40B4-BE49-F238E27FC236}">
                                  <a16:creationId xmlns:a16="http://schemas.microsoft.com/office/drawing/2014/main" id="{FB97AD6C-9484-4F4A-A865-F57E5064CE00}"/>
                                </a:ext>
                              </a:extLst>
                            </p:cNvPr>
                            <p:cNvPicPr/>
                            <p:nvPr/>
                          </p:nvPicPr>
                          <p:blipFill>
                            <a:blip r:embed="rId6"/>
                            <a:stretch>
                              <a:fillRect/>
                            </a:stretch>
                          </p:blipFill>
                          <p:spPr>
                            <a:xfrm>
                              <a:off x="947687" y="4708843"/>
                              <a:ext cx="7789863" cy="1030287"/>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448A02-07BE-FB4F-A001-BA602606DF8A}"/>
                    </a:ext>
                  </a:extLst>
                </p:cNvPr>
                <p:cNvSpPr txBox="1"/>
                <p:nvPr/>
              </p:nvSpPr>
              <p:spPr>
                <a:xfrm>
                  <a:off x="7260935" y="5009686"/>
                  <a:ext cx="415627" cy="430887"/>
                </a:xfrm>
                <a:prstGeom prst="rect">
                  <a:avLst/>
                </a:prstGeom>
                <a:solidFill>
                  <a:schemeClr val="accent5">
                    <a:lumMod val="40000"/>
                    <a:lumOff val="60000"/>
                  </a:schemeClr>
                </a:solid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p>
              </p:txBody>
            </p:sp>
          </mc:Choice>
          <mc:Fallback xmlns="">
            <p:sp>
              <p:nvSpPr>
                <p:cNvPr id="2" name="TextBox 1">
                  <a:extLst>
                    <a:ext uri="{FF2B5EF4-FFF2-40B4-BE49-F238E27FC236}">
                      <a16:creationId xmlns:a16="http://schemas.microsoft.com/office/drawing/2014/main" id="{A3448A02-07BE-FB4F-A001-BA602606DF8A}"/>
                    </a:ext>
                  </a:extLst>
                </p:cNvPr>
                <p:cNvSpPr txBox="1">
                  <a:spLocks noRot="1" noChangeAspect="1" noMove="1" noResize="1" noEditPoints="1" noAdjustHandles="1" noChangeArrowheads="1" noChangeShapeType="1" noTextEdit="1"/>
                </p:cNvSpPr>
                <p:nvPr/>
              </p:nvSpPr>
              <p:spPr>
                <a:xfrm>
                  <a:off x="7260935" y="5009686"/>
                  <a:ext cx="415627" cy="430887"/>
                </a:xfrm>
                <a:prstGeom prst="rect">
                  <a:avLst/>
                </a:prstGeom>
                <a:blipFill>
                  <a:blip r:embed="rId7"/>
                  <a:stretch>
                    <a:fillRect l="-39394" b="-34286"/>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BECE9631-5BD9-5F44-8320-A2E3BE823791}"/>
              </a:ext>
            </a:extLst>
          </p:cNvPr>
          <p:cNvGrpSpPr/>
          <p:nvPr/>
        </p:nvGrpSpPr>
        <p:grpSpPr>
          <a:xfrm>
            <a:off x="901173" y="3366719"/>
            <a:ext cx="6457736" cy="1242695"/>
            <a:chOff x="901173" y="3366719"/>
            <a:chExt cx="6457736" cy="1242695"/>
          </a:xfrm>
        </p:grpSpPr>
        <p:sp>
          <p:nvSpPr>
            <p:cNvPr id="22" name="Rectangle 21">
              <a:extLst>
                <a:ext uri="{FF2B5EF4-FFF2-40B4-BE49-F238E27FC236}">
                  <a16:creationId xmlns:a16="http://schemas.microsoft.com/office/drawing/2014/main" id="{2D8D3AB4-A589-3B46-B9EA-9A658DE84237}"/>
                </a:ext>
              </a:extLst>
            </p:cNvPr>
            <p:cNvSpPr/>
            <p:nvPr/>
          </p:nvSpPr>
          <p:spPr bwMode="auto">
            <a:xfrm>
              <a:off x="5234940" y="3366719"/>
              <a:ext cx="2123969" cy="1242695"/>
            </a:xfrm>
            <a:prstGeom prst="rect">
              <a:avLst/>
            </a:prstGeom>
            <a:solidFill>
              <a:schemeClr val="accent5">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3" name="Rectangle 22">
              <a:extLst>
                <a:ext uri="{FF2B5EF4-FFF2-40B4-BE49-F238E27FC236}">
                  <a16:creationId xmlns:a16="http://schemas.microsoft.com/office/drawing/2014/main" id="{94EFEDF9-1B47-D84F-B347-105E94CB8253}"/>
                </a:ext>
              </a:extLst>
            </p:cNvPr>
            <p:cNvSpPr/>
            <p:nvPr/>
          </p:nvSpPr>
          <p:spPr bwMode="auto">
            <a:xfrm>
              <a:off x="2537460" y="3366719"/>
              <a:ext cx="2426970" cy="1242695"/>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graphicFrame>
              <p:nvGraphicFramePr>
                <p:cNvPr id="25" name="对象 5">
                  <a:extLst>
                    <a:ext uri="{FF2B5EF4-FFF2-40B4-BE49-F238E27FC236}">
                      <a16:creationId xmlns:a16="http://schemas.microsoft.com/office/drawing/2014/main" id="{C1DA7796-F71C-3847-9118-6805F0820EA0}"/>
                    </a:ext>
                  </a:extLst>
                </p:cNvPr>
                <p:cNvGraphicFramePr>
                  <a:graphicFrameLocks noChangeAspect="1"/>
                </p:cNvGraphicFramePr>
                <p:nvPr>
                  <p:extLst/>
                </p:nvPr>
              </p:nvGraphicFramePr>
              <p:xfrm>
                <a:off x="901173" y="3436989"/>
                <a:ext cx="6457736" cy="1031031"/>
              </p:xfrm>
              <a:graphic>
                <a:graphicData uri="http://schemas.openxmlformats.org/presentationml/2006/ole">
                  <mc:AlternateContent>
                    <mc:Choice xmlns:v="urn:schemas-microsoft-com:vml" Requires="v">
                      <p:oleObj spid="_x0000_s11272" name="Equation" r:id="rId8" imgW="2463800" imgH="393700" progId="Equation.3">
                        <p:embed/>
                      </p:oleObj>
                    </mc:Choice>
                    <mc:Fallback>
                      <p:oleObj name="Equation" r:id="rId8" imgW="2463800" imgH="393700" progId="Equation.3">
                        <p:embed/>
                        <p:pic>
                          <p:nvPicPr>
                            <p:cNvPr id="25" name="对象 5">
                              <a:extLst>
                                <a:ext uri="{FF2B5EF4-FFF2-40B4-BE49-F238E27FC236}">
                                  <a16:creationId xmlns:a16="http://schemas.microsoft.com/office/drawing/2014/main" id="{C1DA7796-F71C-3847-9118-6805F0820EA0}"/>
                                </a:ext>
                              </a:extLst>
                            </p:cNvPr>
                            <p:cNvPicPr/>
                            <p:nvPr/>
                          </p:nvPicPr>
                          <p:blipFill>
                            <a:blip r:embed="rId9"/>
                            <a:stretch>
                              <a:fillRect/>
                            </a:stretch>
                          </p:blipFill>
                          <p:spPr>
                            <a:xfrm>
                              <a:off x="901173" y="3436989"/>
                              <a:ext cx="6457736" cy="1031031"/>
                            </a:xfrm>
                            <a:prstGeom prst="rect">
                              <a:avLst/>
                            </a:prstGeom>
                          </p:spPr>
                        </p:pic>
                      </p:oleObj>
                    </mc:Fallback>
                  </mc:AlternateContent>
                </a:graphicData>
              </a:graphic>
            </p:graphicFrame>
          </mc:Choice>
          <mc:Fallback xmlns="">
            <p:graphicFrame>
              <p:nvGraphicFramePr>
                <p:cNvPr id="25" name="对象 5">
                  <a:extLst>
                    <a:ext uri="{FF2B5EF4-FFF2-40B4-BE49-F238E27FC236}">
                      <a16:creationId xmlns:a16="http://schemas.microsoft.com/office/drawing/2014/main" id="{C1DA7796-F71C-3847-9118-6805F0820EA0}"/>
                    </a:ext>
                  </a:extLst>
                </p:cNvPr>
                <p:cNvGraphicFramePr>
                  <a:graphicFrameLocks noChangeAspect="1"/>
                </p:cNvGraphicFramePr>
                <p:nvPr>
                  <p:extLst>
                    <p:ext uri="{D42A27DB-BD31-4B8C-83A1-F6EECF244321}">
                      <p14:modId xmlns:p14="http://schemas.microsoft.com/office/powerpoint/2010/main" val="3949733832"/>
                    </p:ext>
                  </p:extLst>
                </p:nvPr>
              </p:nvGraphicFramePr>
              <p:xfrm>
                <a:off x="901173" y="3436989"/>
                <a:ext cx="6457736" cy="1031031"/>
              </p:xfrm>
              <a:graphic>
                <a:graphicData uri="http://schemas.openxmlformats.org/presentationml/2006/ole">
                  <mc:AlternateContent>
                    <mc:Choice xmlns:v="urn:schemas-microsoft-com:vml" Requires="v">
                      <p:oleObj spid="_x0000_s2068" name="Equation" r:id="rId10" imgW="2463800" imgH="393700" progId="Equation.3">
                        <p:embed/>
                      </p:oleObj>
                    </mc:Choice>
                    <mc:Fallback>
                      <p:oleObj name="Equation" r:id="rId10" imgW="2463800" imgH="393700" progId="Equation.3">
                        <p:embed/>
                        <p:pic>
                          <p:nvPicPr>
                            <p:cNvPr id="25" name="对象 5">
                              <a:extLst>
                                <a:ext uri="{FF2B5EF4-FFF2-40B4-BE49-F238E27FC236}">
                                  <a16:creationId xmlns:a16="http://schemas.microsoft.com/office/drawing/2014/main" id="{C1DA7796-F71C-3847-9118-6805F0820EA0}"/>
                                </a:ext>
                              </a:extLst>
                            </p:cNvPr>
                            <p:cNvPicPr/>
                            <p:nvPr/>
                          </p:nvPicPr>
                          <p:blipFill>
                            <a:blip r:embed="rId11"/>
                            <a:stretch>
                              <a:fillRect/>
                            </a:stretch>
                          </p:blipFill>
                          <p:spPr>
                            <a:xfrm>
                              <a:off x="901173" y="3436989"/>
                              <a:ext cx="6457736" cy="1031031"/>
                            </a:xfrm>
                            <a:prstGeom prst="rect">
                              <a:avLst/>
                            </a:prstGeom>
                          </p:spPr>
                        </p:pic>
                      </p:oleObj>
                    </mc:Fallback>
                  </mc:AlternateContent>
                </a:graphicData>
              </a:graphic>
            </p:graphicFrame>
          </mc:Fallback>
        </mc:AlternateContent>
        <p:grpSp>
          <p:nvGrpSpPr>
            <p:cNvPr id="7" name="Group 6">
              <a:extLst>
                <a:ext uri="{FF2B5EF4-FFF2-40B4-BE49-F238E27FC236}">
                  <a16:creationId xmlns:a16="http://schemas.microsoft.com/office/drawing/2014/main" id="{AFFEE8CD-7287-EB42-93F1-55EFDC05C10C}"/>
                </a:ext>
              </a:extLst>
            </p:cNvPr>
            <p:cNvGrpSpPr/>
            <p:nvPr/>
          </p:nvGrpSpPr>
          <p:grpSpPr>
            <a:xfrm>
              <a:off x="5923713" y="3758136"/>
              <a:ext cx="385041" cy="528935"/>
              <a:chOff x="7678730" y="1948740"/>
              <a:chExt cx="385041" cy="528935"/>
            </a:xfrm>
          </p:grpSpPr>
          <p:sp>
            <p:nvSpPr>
              <p:cNvPr id="5" name="TextBox 4">
                <a:extLst>
                  <a:ext uri="{FF2B5EF4-FFF2-40B4-BE49-F238E27FC236}">
                    <a16:creationId xmlns:a16="http://schemas.microsoft.com/office/drawing/2014/main" id="{2EB06FA8-435F-B548-8FEC-501E6A2605FF}"/>
                  </a:ext>
                </a:extLst>
              </p:cNvPr>
              <p:cNvSpPr txBox="1"/>
              <p:nvPr/>
            </p:nvSpPr>
            <p:spPr>
              <a:xfrm>
                <a:off x="7678730" y="2016010"/>
                <a:ext cx="385041" cy="461665"/>
              </a:xfrm>
              <a:prstGeom prst="rect">
                <a:avLst/>
              </a:prstGeom>
              <a:solidFill>
                <a:schemeClr val="accent5">
                  <a:lumMod val="40000"/>
                  <a:lumOff val="60000"/>
                </a:schemeClr>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C9BFF26-E58C-2C47-B4AB-EB0375B87182}"/>
                      </a:ext>
                    </a:extLst>
                  </p:cNvPr>
                  <p:cNvSpPr txBox="1"/>
                  <p:nvPr/>
                </p:nvSpPr>
                <p:spPr>
                  <a:xfrm>
                    <a:off x="7705280" y="1948740"/>
                    <a:ext cx="342273" cy="369332"/>
                  </a:xfrm>
                  <a:prstGeom prst="rect">
                    <a:avLst/>
                  </a:prstGeom>
                  <a:solidFill>
                    <a:schemeClr val="accent5">
                      <a:lumMod val="40000"/>
                      <a:lumOff val="60000"/>
                    </a:schemeClr>
                  </a:solid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2C9BFF26-E58C-2C47-B4AB-EB0375B87182}"/>
                      </a:ext>
                    </a:extLst>
                  </p:cNvPr>
                  <p:cNvSpPr txBox="1">
                    <a:spLocks noRot="1" noChangeAspect="1" noMove="1" noResize="1" noEditPoints="1" noAdjustHandles="1" noChangeArrowheads="1" noChangeShapeType="1" noTextEdit="1"/>
                  </p:cNvSpPr>
                  <p:nvPr/>
                </p:nvSpPr>
                <p:spPr>
                  <a:xfrm>
                    <a:off x="7705280" y="1948740"/>
                    <a:ext cx="342273" cy="369332"/>
                  </a:xfrm>
                  <a:prstGeom prst="rect">
                    <a:avLst/>
                  </a:prstGeom>
                  <a:blipFill>
                    <a:blip r:embed="rId12"/>
                    <a:stretch>
                      <a:fillRect l="-40741" b="-3333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64511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849B-8A9B-3843-8017-A22C8D807D52}"/>
              </a:ext>
            </a:extLst>
          </p:cNvPr>
          <p:cNvSpPr>
            <a:spLocks noGrp="1"/>
          </p:cNvSpPr>
          <p:nvPr>
            <p:ph type="title"/>
          </p:nvPr>
        </p:nvSpPr>
        <p:spPr/>
        <p:txBody>
          <a:bodyPr/>
          <a:lstStyle/>
          <a:p>
            <a:r>
              <a:rPr lang="en-US" dirty="0"/>
              <a:t>Differential Privacy for</a:t>
            </a:r>
            <a:br>
              <a:rPr lang="en-US" dirty="0"/>
            </a:br>
            <a:r>
              <a:rPr lang="en-US" dirty="0"/>
              <a:t>Peer-to-Peer Architecture</a:t>
            </a:r>
            <a:br>
              <a:rPr lang="en-US" dirty="0"/>
            </a:br>
            <a:r>
              <a:rPr lang="en-US" dirty="0"/>
              <a:t>[</a:t>
            </a:r>
            <a:r>
              <a:rPr lang="en-US" dirty="0">
                <a:hlinkClick r:id="rId2"/>
              </a:rPr>
              <a:t>Huang, Mitra, Vaidya 2015</a:t>
            </a:r>
            <a:r>
              <a:rPr lang="en-US" dirty="0"/>
              <a:t> , </a:t>
            </a:r>
            <a:r>
              <a:rPr lang="en-US" dirty="0">
                <a:hlinkClick r:id="rId3"/>
              </a:rPr>
              <a:t>2014</a:t>
            </a:r>
            <a:r>
              <a:rPr lang="en-US" dirty="0"/>
              <a:t>]</a:t>
            </a:r>
          </a:p>
        </p:txBody>
      </p:sp>
      <p:sp>
        <p:nvSpPr>
          <p:cNvPr id="3" name="Content Placeholder 2">
            <a:extLst>
              <a:ext uri="{FF2B5EF4-FFF2-40B4-BE49-F238E27FC236}">
                <a16:creationId xmlns:a16="http://schemas.microsoft.com/office/drawing/2014/main" id="{F443DF99-C123-ED41-AF60-C8047E06A55B}"/>
              </a:ext>
            </a:extLst>
          </p:cNvPr>
          <p:cNvSpPr>
            <a:spLocks noGrp="1"/>
          </p:cNvSpPr>
          <p:nvPr>
            <p:ph idx="1"/>
          </p:nvPr>
        </p:nvSpPr>
        <p:spPr/>
        <p:txBody>
          <a:bodyPr/>
          <a:lstStyle/>
          <a:p>
            <a:endParaRPr lang="en-US" dirty="0"/>
          </a:p>
          <a:p>
            <a:endParaRPr lang="en-US" dirty="0"/>
          </a:p>
          <a:p>
            <a:r>
              <a:rPr lang="en-US" dirty="0"/>
              <a:t>Agents add noise to their estimate before sharing with the neighbors</a:t>
            </a:r>
          </a:p>
        </p:txBody>
      </p:sp>
      <p:sp>
        <p:nvSpPr>
          <p:cNvPr id="4" name="Slide Number Placeholder 3">
            <a:extLst>
              <a:ext uri="{FF2B5EF4-FFF2-40B4-BE49-F238E27FC236}">
                <a16:creationId xmlns:a16="http://schemas.microsoft.com/office/drawing/2014/main" id="{B2E135C6-0C49-FA46-9E0B-6670B998F759}"/>
              </a:ext>
            </a:extLst>
          </p:cNvPr>
          <p:cNvSpPr>
            <a:spLocks noGrp="1"/>
          </p:cNvSpPr>
          <p:nvPr>
            <p:ph type="sldNum" sz="quarter" idx="12"/>
          </p:nvPr>
        </p:nvSpPr>
        <p:spPr/>
        <p:txBody>
          <a:bodyPr/>
          <a:lstStyle/>
          <a:p>
            <a:pPr>
              <a:defRPr/>
            </a:pPr>
            <a:fld id="{D207DEF5-A307-4F25-8C66-A6D5B058479D}" type="slidenum">
              <a:rPr lang="en-US" smtClean="0"/>
              <a:pPr>
                <a:defRPr/>
              </a:pPr>
              <a:t>18</a:t>
            </a:fld>
            <a:endParaRPr lang="en-US" dirty="0"/>
          </a:p>
        </p:txBody>
      </p:sp>
    </p:spTree>
    <p:extLst>
      <p:ext uri="{BB962C8B-B14F-4D97-AF65-F5344CB8AC3E}">
        <p14:creationId xmlns:p14="http://schemas.microsoft.com/office/powerpoint/2010/main" val="109498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65BF-654C-D94C-8D7C-0ECC4DC3CD0C}"/>
              </a:ext>
            </a:extLst>
          </p:cNvPr>
          <p:cNvSpPr>
            <a:spLocks noGrp="1"/>
          </p:cNvSpPr>
          <p:nvPr>
            <p:ph type="title"/>
          </p:nvPr>
        </p:nvSpPr>
        <p:spPr/>
        <p:txBody>
          <a:bodyPr/>
          <a:lstStyle/>
          <a:p>
            <a:r>
              <a:rPr lang="en-US" dirty="0"/>
              <a:t>Other Work</a:t>
            </a:r>
          </a:p>
        </p:txBody>
      </p:sp>
      <p:sp>
        <p:nvSpPr>
          <p:cNvPr id="3" name="Content Placeholder 2">
            <a:extLst>
              <a:ext uri="{FF2B5EF4-FFF2-40B4-BE49-F238E27FC236}">
                <a16:creationId xmlns:a16="http://schemas.microsoft.com/office/drawing/2014/main" id="{98F392D4-DA7D-1E45-8C9E-4A56DD31577F}"/>
              </a:ext>
            </a:extLst>
          </p:cNvPr>
          <p:cNvSpPr>
            <a:spLocks noGrp="1"/>
          </p:cNvSpPr>
          <p:nvPr>
            <p:ph idx="1"/>
          </p:nvPr>
        </p:nvSpPr>
        <p:spPr/>
        <p:txBody>
          <a:bodyPr/>
          <a:lstStyle/>
          <a:p>
            <a:endParaRPr lang="en-US" dirty="0"/>
          </a:p>
          <a:p>
            <a:r>
              <a:rPr lang="en-US" dirty="0"/>
              <a:t>Several other papers on differential privacy for optimization (such as </a:t>
            </a:r>
            <a:r>
              <a:rPr lang="en-US" dirty="0">
                <a:hlinkClick r:id="rId2"/>
              </a:rPr>
              <a:t>Dobbe et al. 2020</a:t>
            </a:r>
            <a:r>
              <a:rPr lang="en-US" dirty="0"/>
              <a:t>, </a:t>
            </a:r>
            <a:r>
              <a:rPr lang="en-US" dirty="0">
                <a:hlinkClick r:id="rId3"/>
              </a:rPr>
              <a:t>Showkatbakhsh et al. 2015</a:t>
            </a:r>
            <a:r>
              <a:rPr lang="en-US" dirty="0"/>
              <a:t>)</a:t>
            </a:r>
          </a:p>
        </p:txBody>
      </p:sp>
      <p:sp>
        <p:nvSpPr>
          <p:cNvPr id="4" name="Slide Number Placeholder 3">
            <a:extLst>
              <a:ext uri="{FF2B5EF4-FFF2-40B4-BE49-F238E27FC236}">
                <a16:creationId xmlns:a16="http://schemas.microsoft.com/office/drawing/2014/main" id="{F9F99666-89D0-7A4D-A572-59070FB8147D}"/>
              </a:ext>
            </a:extLst>
          </p:cNvPr>
          <p:cNvSpPr>
            <a:spLocks noGrp="1"/>
          </p:cNvSpPr>
          <p:nvPr>
            <p:ph type="sldNum" sz="quarter" idx="12"/>
          </p:nvPr>
        </p:nvSpPr>
        <p:spPr/>
        <p:txBody>
          <a:bodyPr/>
          <a:lstStyle/>
          <a:p>
            <a:pPr>
              <a:defRPr/>
            </a:pPr>
            <a:fld id="{D207DEF5-A307-4F25-8C66-A6D5B058479D}" type="slidenum">
              <a:rPr lang="en-US" smtClean="0"/>
              <a:pPr>
                <a:defRPr/>
              </a:pPr>
              <a:t>19</a:t>
            </a:fld>
            <a:endParaRPr lang="en-US" dirty="0"/>
          </a:p>
        </p:txBody>
      </p:sp>
    </p:spTree>
    <p:extLst>
      <p:ext uri="{BB962C8B-B14F-4D97-AF65-F5344CB8AC3E}">
        <p14:creationId xmlns:p14="http://schemas.microsoft.com/office/powerpoint/2010/main" val="26196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40C7-D003-A94B-833E-71BDDA51DD52}"/>
              </a:ext>
            </a:extLst>
          </p:cNvPr>
          <p:cNvSpPr>
            <a:spLocks noGrp="1"/>
          </p:cNvSpPr>
          <p:nvPr>
            <p:ph type="ctrTitle"/>
          </p:nvPr>
        </p:nvSpPr>
        <p:spPr/>
        <p:txBody>
          <a:bodyPr/>
          <a:lstStyle/>
          <a:p>
            <a:r>
              <a:rPr lang="en-US" dirty="0"/>
              <a:t>Privacy</a:t>
            </a:r>
          </a:p>
        </p:txBody>
      </p:sp>
      <p:sp>
        <p:nvSpPr>
          <p:cNvPr id="3" name="Subtitle 2">
            <a:extLst>
              <a:ext uri="{FF2B5EF4-FFF2-40B4-BE49-F238E27FC236}">
                <a16:creationId xmlns:a16="http://schemas.microsoft.com/office/drawing/2014/main" id="{B0CB95CC-5186-C649-B9C4-A5CB551C205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D124CE9-8654-1548-853B-01ADC5EEBB02}"/>
              </a:ext>
            </a:extLst>
          </p:cNvPr>
          <p:cNvSpPr>
            <a:spLocks noGrp="1"/>
          </p:cNvSpPr>
          <p:nvPr>
            <p:ph type="sldNum" sz="quarter" idx="12"/>
          </p:nvPr>
        </p:nvSpPr>
        <p:spPr/>
        <p:txBody>
          <a:bodyPr/>
          <a:lstStyle/>
          <a:p>
            <a:pPr>
              <a:defRPr/>
            </a:pPr>
            <a:fld id="{0DB4A4FE-C508-445A-BEEA-5241DB609F5F}" type="slidenum">
              <a:rPr lang="en-US" smtClean="0"/>
              <a:pPr>
                <a:defRPr/>
              </a:pPr>
              <a:t>2</a:t>
            </a:fld>
            <a:endParaRPr lang="en-US" dirty="0"/>
          </a:p>
        </p:txBody>
      </p:sp>
    </p:spTree>
    <p:extLst>
      <p:ext uri="{BB962C8B-B14F-4D97-AF65-F5344CB8AC3E}">
        <p14:creationId xmlns:p14="http://schemas.microsoft.com/office/powerpoint/2010/main" val="22217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Federated Architecture</a:t>
            </a:r>
            <a:br>
              <a:rPr lang="en-US" dirty="0"/>
            </a:br>
            <a:r>
              <a:rPr lang="en-US" sz="2400" dirty="0"/>
              <a:t>[</a:t>
            </a:r>
            <a:r>
              <a:rPr lang="en-US" sz="2400" dirty="0" err="1">
                <a:hlinkClick r:id="rId2"/>
              </a:rPr>
              <a:t>Kairouz</a:t>
            </a:r>
            <a:r>
              <a:rPr lang="en-US" sz="2400" dirty="0">
                <a:hlinkClick r:id="rId2"/>
              </a:rPr>
              <a:t> et al 2018</a:t>
            </a:r>
            <a:r>
              <a:rPr lang="en-US" sz="2400"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endParaRPr lang="en-US"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3"/>
                <a:stretch>
                  <a:fillRect l="-161" t="-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456B51-00C7-2241-B54B-D8B1C3980A31}"/>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5" name="TextBox 4">
                <a:extLst>
                  <a:ext uri="{FF2B5EF4-FFF2-40B4-BE49-F238E27FC236}">
                    <a16:creationId xmlns:a16="http://schemas.microsoft.com/office/drawing/2014/main" id="{19456B51-00C7-2241-B54B-D8B1C3980A31}"/>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4"/>
                <a:stretch>
                  <a:fillRect l="-4167" b="-4762"/>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FA9E0B3E-63A5-4B44-9AA0-BE686D2B4302}"/>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35" name="Straight Arrow Connector 34">
              <a:extLst>
                <a:ext uri="{FF2B5EF4-FFF2-40B4-BE49-F238E27FC236}">
                  <a16:creationId xmlns:a16="http://schemas.microsoft.com/office/drawing/2014/main" id="{46AC3B69-0D79-814B-A61F-E11D95293AE9}"/>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7576602-0BFA-0143-A4F1-D4E654F35BB5}"/>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35811A9-D030-224F-B536-161BBDFCB095}"/>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8" name="Content Placeholder 11">
            <a:extLst>
              <a:ext uri="{FF2B5EF4-FFF2-40B4-BE49-F238E27FC236}">
                <a16:creationId xmlns:a16="http://schemas.microsoft.com/office/drawing/2014/main" id="{797D1023-562F-C848-8A9C-6C1843E592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41" name="Content Placeholder 11">
            <a:extLst>
              <a:ext uri="{FF2B5EF4-FFF2-40B4-BE49-F238E27FC236}">
                <a16:creationId xmlns:a16="http://schemas.microsoft.com/office/drawing/2014/main" id="{60A62394-57E1-2F40-BF91-040009759DD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sp>
        <p:nvSpPr>
          <p:cNvPr id="43" name="Rectangle 42">
            <a:extLst>
              <a:ext uri="{FF2B5EF4-FFF2-40B4-BE49-F238E27FC236}">
                <a16:creationId xmlns:a16="http://schemas.microsoft.com/office/drawing/2014/main" id="{A734015F-4C8A-5F42-A1BC-742F004A6443}"/>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p:pic>
        <p:nvPicPr>
          <p:cNvPr id="14" name="Content Placeholder 11">
            <a:extLst>
              <a:ext uri="{FF2B5EF4-FFF2-40B4-BE49-F238E27FC236}">
                <a16:creationId xmlns:a16="http://schemas.microsoft.com/office/drawing/2014/main" id="{EC9250AB-4378-DE45-815E-78A2DDD21C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p:spTree>
    <p:extLst>
      <p:ext uri="{BB962C8B-B14F-4D97-AF65-F5344CB8AC3E}">
        <p14:creationId xmlns:p14="http://schemas.microsoft.com/office/powerpoint/2010/main" val="260364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695082-7718-C34F-AA9B-9545404FC42C}"/>
              </a:ext>
            </a:extLst>
          </p:cNvPr>
          <p:cNvSpPr/>
          <p:nvPr/>
        </p:nvSpPr>
        <p:spPr bwMode="auto">
          <a:xfrm flipV="1">
            <a:off x="457202" y="2114127"/>
            <a:ext cx="5160485" cy="2931402"/>
          </a:xfrm>
          <a:prstGeom prst="rect">
            <a:avLst/>
          </a:prstGeom>
          <a:solidFill>
            <a:schemeClr val="accent6">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r>
                  <a:rPr lang="en-US" u="sng" dirty="0"/>
                  <a:t>In each iteration</a:t>
                </a:r>
                <a:endParaRPr lang="en-US" dirty="0">
                  <a:solidFill>
                    <a:schemeClr val="accent1">
                      <a:lumMod val="50000"/>
                    </a:schemeClr>
                  </a:solidFill>
                </a:endParaRPr>
              </a:p>
              <a:p>
                <a:pPr marL="0" indent="0">
                  <a:buNone/>
                </a:pPr>
                <a:endParaRPr lang="en-US" dirty="0">
                  <a:solidFill>
                    <a:srgbClr val="00B050"/>
                  </a:solidFill>
                </a:endParaRPr>
              </a:p>
              <a:p>
                <a:r>
                  <a:rPr lang="en-US" dirty="0"/>
                  <a:t>Each agent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sz="2400" dirty="0">
                    <a:solidFill>
                      <a:srgbClr val="FF0000"/>
                    </a:solidFill>
                  </a:rPr>
                  <a:t>Receive </a:t>
                </a: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𝑥</m:t>
                        </m:r>
                      </m:e>
                      <m:sub>
                        <m:r>
                          <a:rPr lang="en-US" sz="2400" b="0" i="1" smtClean="0">
                            <a:solidFill>
                              <a:srgbClr val="FF0000"/>
                            </a:solidFill>
                            <a:latin typeface="Cambria Math" panose="02040503050406030204" pitchFamily="18" charset="0"/>
                          </a:rPr>
                          <m:t>𝑘</m:t>
                        </m:r>
                      </m:sub>
                    </m:sSub>
                  </m:oMath>
                </a14:m>
                <a:r>
                  <a:rPr lang="en-US" sz="2400" dirty="0">
                    <a:solidFill>
                      <a:srgbClr val="FF0000"/>
                    </a:solidFill>
                  </a:rPr>
                  <a:t> from server</a:t>
                </a:r>
              </a:p>
              <a:p>
                <a:pPr lvl="1"/>
                <a:endParaRPr lang="en-US" sz="2400" dirty="0"/>
              </a:p>
              <a:p>
                <a:pPr marL="457200" lvl="1"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2"/>
                <a:stretch>
                  <a:fillRect l="-1286" t="-949"/>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294275C4-2BC0-254B-9980-F0A3B914A791}"/>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42" name="Straight Arrow Connector 41">
              <a:extLst>
                <a:ext uri="{FF2B5EF4-FFF2-40B4-BE49-F238E27FC236}">
                  <a16:creationId xmlns:a16="http://schemas.microsoft.com/office/drawing/2014/main" id="{9847B327-3C08-9D41-B280-F0DE2179B170}"/>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C90F22-2AB2-694D-905F-1702C5A4F6F1}"/>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73844B-1390-4042-B477-1ACE1AAEEBA3}"/>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4140C58D-E178-2C4C-9DA9-08D4198B0A32}"/>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p:sp>
        <p:nvSpPr>
          <p:cNvPr id="5" name="Title 4">
            <a:extLst>
              <a:ext uri="{FF2B5EF4-FFF2-40B4-BE49-F238E27FC236}">
                <a16:creationId xmlns:a16="http://schemas.microsoft.com/office/drawing/2014/main" id="{52A4E06C-BFE5-DC49-A3EE-CAE4D0A52010}"/>
              </a:ext>
            </a:extLst>
          </p:cNvPr>
          <p:cNvSpPr>
            <a:spLocks noGrp="1"/>
          </p:cNvSpPr>
          <p:nvPr>
            <p:ph type="title"/>
          </p:nvPr>
        </p:nvSpPr>
        <p:spPr/>
        <p:txBody>
          <a:bodyPr/>
          <a:lstStyle/>
          <a:p>
            <a:r>
              <a:rPr lang="en-US" dirty="0"/>
              <a:t> Federated Architecture</a:t>
            </a:r>
            <a:br>
              <a:rPr lang="en-US" dirty="0"/>
            </a:br>
            <a:r>
              <a:rPr lang="en-US" sz="2400" dirty="0"/>
              <a:t>[</a:t>
            </a:r>
            <a:r>
              <a:rPr lang="en-US" sz="2400" dirty="0">
                <a:hlinkClick r:id="rId3"/>
              </a:rPr>
              <a:t>Kairouz et al 2018</a:t>
            </a:r>
            <a:r>
              <a:rPr lang="en-US" sz="2400" dirty="0"/>
              <a:t>]</a:t>
            </a: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520013-D0F5-8A46-AB0C-14C803EA78D4}"/>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6" name="TextBox 15">
                <a:extLst>
                  <a:ext uri="{FF2B5EF4-FFF2-40B4-BE49-F238E27FC236}">
                    <a16:creationId xmlns:a16="http://schemas.microsoft.com/office/drawing/2014/main" id="{F4520013-D0F5-8A46-AB0C-14C803EA78D4}"/>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8"/>
                <a:stretch>
                  <a:fillRect l="-4167" b="-4762"/>
                </a:stretch>
              </a:blipFill>
            </p:spPr>
            <p:txBody>
              <a:bodyPr/>
              <a:lstStyle/>
              <a:p>
                <a:r>
                  <a:rPr lang="en-US">
                    <a:noFill/>
                  </a:rPr>
                  <a:t> </a:t>
                </a:r>
              </a:p>
            </p:txBody>
          </p:sp>
        </mc:Fallback>
      </mc:AlternateContent>
      <p:pic>
        <p:nvPicPr>
          <p:cNvPr id="18" name="Content Placeholder 11">
            <a:extLst>
              <a:ext uri="{FF2B5EF4-FFF2-40B4-BE49-F238E27FC236}">
                <a16:creationId xmlns:a16="http://schemas.microsoft.com/office/drawing/2014/main" id="{34AE7AA1-B21C-6B4D-98D6-1FD6CD8184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20" name="Content Placeholder 11">
            <a:extLst>
              <a:ext uri="{FF2B5EF4-FFF2-40B4-BE49-F238E27FC236}">
                <a16:creationId xmlns:a16="http://schemas.microsoft.com/office/drawing/2014/main" id="{D799E0B3-1EAF-8E43-9900-99883BD7C57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pic>
        <p:nvPicPr>
          <p:cNvPr id="21" name="Content Placeholder 11">
            <a:extLst>
              <a:ext uri="{FF2B5EF4-FFF2-40B4-BE49-F238E27FC236}">
                <a16:creationId xmlns:a16="http://schemas.microsoft.com/office/drawing/2014/main" id="{F1B90C6C-0ED3-9C49-9AE5-E58049ED4DF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p:spTree>
    <p:extLst>
      <p:ext uri="{BB962C8B-B14F-4D97-AF65-F5344CB8AC3E}">
        <p14:creationId xmlns:p14="http://schemas.microsoft.com/office/powerpoint/2010/main" val="307076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ED768F-59F2-E445-B476-BC55E603D8D0}"/>
              </a:ext>
            </a:extLst>
          </p:cNvPr>
          <p:cNvSpPr/>
          <p:nvPr/>
        </p:nvSpPr>
        <p:spPr bwMode="auto">
          <a:xfrm flipV="1">
            <a:off x="457202" y="2114127"/>
            <a:ext cx="5160485" cy="2931402"/>
          </a:xfrm>
          <a:prstGeom prst="rect">
            <a:avLst/>
          </a:prstGeom>
          <a:solidFill>
            <a:schemeClr val="accent6">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r>
                  <a:rPr lang="en-US" u="sng" dirty="0"/>
                  <a:t>In each iteration</a:t>
                </a:r>
                <a:endParaRPr lang="en-US" dirty="0">
                  <a:solidFill>
                    <a:schemeClr val="accent1">
                      <a:lumMod val="50000"/>
                    </a:schemeClr>
                  </a:solidFill>
                </a:endParaRPr>
              </a:p>
              <a:p>
                <a:pPr marL="0" indent="0">
                  <a:buNone/>
                </a:pPr>
                <a:endParaRPr lang="en-US" dirty="0">
                  <a:solidFill>
                    <a:srgbClr val="00B050"/>
                  </a:solidFill>
                </a:endParaRPr>
              </a:p>
              <a:p>
                <a:r>
                  <a:rPr lang="en-US" dirty="0"/>
                  <a:t>Each agent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sz="2400" dirty="0"/>
                  <a:t>Receive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dirty="0"/>
                  <a:t> from server</a:t>
                </a:r>
              </a:p>
              <a:p>
                <a:pPr lvl="1"/>
                <a:r>
                  <a:rPr lang="en-US" sz="2400" dirty="0">
                    <a:solidFill>
                      <a:srgbClr val="FF0000"/>
                    </a:solidFill>
                  </a:rPr>
                  <a:t>Compute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𝜆</m:t>
                        </m:r>
                      </m:e>
                      <m:sub>
                        <m:r>
                          <a:rPr lang="en-US" sz="2400" i="1">
                            <a:solidFill>
                              <a:schemeClr val="tx1"/>
                            </a:solidFill>
                            <a:latin typeface="Cambria Math" panose="02040503050406030204" pitchFamily="18" charset="0"/>
                            <a:ea typeface="Cambria Math" panose="02040503050406030204" pitchFamily="18" charset="0"/>
                          </a:rPr>
                          <m:t>𝑘</m:t>
                        </m:r>
                      </m:sub>
                    </m:sSub>
                    <m:r>
                      <m:rPr>
                        <m:sty m:val="p"/>
                      </m:rPr>
                      <a:rPr lang="en-US" sz="2400" i="1">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𝑓</m:t>
                        </m:r>
                      </m:e>
                      <m:sub>
                        <m:r>
                          <a:rPr lang="en-US" sz="2400" b="0" i="1" smtClean="0">
                            <a:solidFill>
                              <a:schemeClr val="tx1"/>
                            </a:solidFill>
                            <a:latin typeface="Cambria Math" panose="02040503050406030204" pitchFamily="18" charset="0"/>
                            <a:ea typeface="Cambria Math" panose="02040503050406030204" pitchFamily="18" charset="0"/>
                          </a:rPr>
                          <m:t>𝑖</m:t>
                        </m:r>
                      </m:sub>
                    </m:sSub>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b="0" i="0" smtClean="0">
                        <a:solidFill>
                          <a:schemeClr val="tx1"/>
                        </a:solidFill>
                        <a:latin typeface="Cambria Math" panose="02040503050406030204" pitchFamily="18" charset="0"/>
                      </a:rPr>
                      <m:t>)</m:t>
                    </m:r>
                  </m:oMath>
                </a14:m>
                <a:endParaRPr lang="en-US" sz="2400" dirty="0"/>
              </a:p>
              <a:p>
                <a:pPr lvl="1"/>
                <a:r>
                  <a:rPr lang="en-US" sz="2400" dirty="0">
                    <a:solidFill>
                      <a:srgbClr val="FF0000"/>
                    </a:solidFill>
                  </a:rPr>
                  <a:t>Send</a:t>
                </a:r>
                <a:r>
                  <a:rPr lang="en-US" sz="2400" dirty="0"/>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oMath>
                </a14:m>
                <a:r>
                  <a:rPr lang="en-US" sz="2400" dirty="0"/>
                  <a:t> to server</a:t>
                </a:r>
              </a:p>
              <a:p>
                <a:pPr lvl="1"/>
                <a:endParaRPr lang="en-US" sz="2400" dirty="0"/>
              </a:p>
              <a:p>
                <a:pPr marL="457200" lvl="1"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2"/>
                <a:stretch>
                  <a:fillRect l="-1286" t="-949"/>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294275C4-2BC0-254B-9980-F0A3B914A791}"/>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42" name="Straight Arrow Connector 41">
              <a:extLst>
                <a:ext uri="{FF2B5EF4-FFF2-40B4-BE49-F238E27FC236}">
                  <a16:creationId xmlns:a16="http://schemas.microsoft.com/office/drawing/2014/main" id="{9847B327-3C08-9D41-B280-F0DE2179B170}"/>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C90F22-2AB2-694D-905F-1702C5A4F6F1}"/>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73844B-1390-4042-B477-1ACE1AAEEBA3}"/>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45" name="Content Placeholder 11">
            <a:extLst>
              <a:ext uri="{FF2B5EF4-FFF2-40B4-BE49-F238E27FC236}">
                <a16:creationId xmlns:a16="http://schemas.microsoft.com/office/drawing/2014/main" id="{B96104A9-6306-5F4D-A4E0-B145277DA4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47" name="Content Placeholder 11">
            <a:extLst>
              <a:ext uri="{FF2B5EF4-FFF2-40B4-BE49-F238E27FC236}">
                <a16:creationId xmlns:a16="http://schemas.microsoft.com/office/drawing/2014/main" id="{4A608283-3D02-0343-8ADD-24F2088D63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sp>
        <p:nvSpPr>
          <p:cNvPr id="48" name="Rectangle 47">
            <a:extLst>
              <a:ext uri="{FF2B5EF4-FFF2-40B4-BE49-F238E27FC236}">
                <a16:creationId xmlns:a16="http://schemas.microsoft.com/office/drawing/2014/main" id="{4140C58D-E178-2C4C-9DA9-08D4198B0A32}"/>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p:sp>
        <p:nvSpPr>
          <p:cNvPr id="5" name="Title 4">
            <a:extLst>
              <a:ext uri="{FF2B5EF4-FFF2-40B4-BE49-F238E27FC236}">
                <a16:creationId xmlns:a16="http://schemas.microsoft.com/office/drawing/2014/main" id="{52A4E06C-BFE5-DC49-A3EE-CAE4D0A52010}"/>
              </a:ext>
            </a:extLst>
          </p:cNvPr>
          <p:cNvSpPr>
            <a:spLocks noGrp="1"/>
          </p:cNvSpPr>
          <p:nvPr>
            <p:ph type="title"/>
          </p:nvPr>
        </p:nvSpPr>
        <p:spPr/>
        <p:txBody>
          <a:bodyPr/>
          <a:lstStyle/>
          <a:p>
            <a:r>
              <a:rPr lang="en-US" dirty="0"/>
              <a:t> Federated Architecture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520013-D0F5-8A46-AB0C-14C803EA78D4}"/>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6" name="TextBox 15">
                <a:extLst>
                  <a:ext uri="{FF2B5EF4-FFF2-40B4-BE49-F238E27FC236}">
                    <a16:creationId xmlns:a16="http://schemas.microsoft.com/office/drawing/2014/main" id="{F4520013-D0F5-8A46-AB0C-14C803EA78D4}"/>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8"/>
                <a:stretch>
                  <a:fillRect l="-4167" b="-4762"/>
                </a:stretch>
              </a:blipFill>
            </p:spPr>
            <p:txBody>
              <a:bodyPr/>
              <a:lstStyle/>
              <a:p>
                <a:r>
                  <a:rPr lang="en-US">
                    <a:noFill/>
                  </a:rPr>
                  <a:t> </a:t>
                </a:r>
              </a:p>
            </p:txBody>
          </p:sp>
        </mc:Fallback>
      </mc:AlternateContent>
      <p:pic>
        <p:nvPicPr>
          <p:cNvPr id="18" name="Content Placeholder 11">
            <a:extLst>
              <a:ext uri="{FF2B5EF4-FFF2-40B4-BE49-F238E27FC236}">
                <a16:creationId xmlns:a16="http://schemas.microsoft.com/office/drawing/2014/main" id="{ECC03878-1A09-6145-B8BC-31D012E708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480425D-877E-2D4F-95AB-1B958044DF30}"/>
                  </a:ext>
                </a:extLst>
              </p:cNvPr>
              <p:cNvSpPr txBox="1"/>
              <p:nvPr/>
            </p:nvSpPr>
            <p:spPr>
              <a:xfrm>
                <a:off x="5983012" y="2909219"/>
                <a:ext cx="573747"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19" name="TextBox 18">
                <a:extLst>
                  <a:ext uri="{FF2B5EF4-FFF2-40B4-BE49-F238E27FC236}">
                    <a16:creationId xmlns:a16="http://schemas.microsoft.com/office/drawing/2014/main" id="{B480425D-877E-2D4F-95AB-1B958044DF30}"/>
                  </a:ext>
                </a:extLst>
              </p:cNvPr>
              <p:cNvSpPr txBox="1">
                <a:spLocks noRot="1" noChangeAspect="1" noMove="1" noResize="1" noEditPoints="1" noAdjustHandles="1" noChangeArrowheads="1" noChangeShapeType="1" noTextEdit="1"/>
              </p:cNvSpPr>
              <p:nvPr/>
            </p:nvSpPr>
            <p:spPr>
              <a:xfrm>
                <a:off x="5983012" y="2909219"/>
                <a:ext cx="573747" cy="461665"/>
              </a:xfrm>
              <a:prstGeom prst="rect">
                <a:avLst/>
              </a:prstGeom>
              <a:blipFill>
                <a:blip r:embed="rId9"/>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4321881-F5E8-294D-A394-E789AAA69703}"/>
                  </a:ext>
                </a:extLst>
              </p:cNvPr>
              <p:cNvSpPr txBox="1"/>
              <p:nvPr/>
            </p:nvSpPr>
            <p:spPr>
              <a:xfrm>
                <a:off x="8323113" y="2909218"/>
                <a:ext cx="580864"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oMath>
                  </m:oMathPara>
                </a14:m>
                <a:endParaRPr lang="en-US" dirty="0"/>
              </a:p>
            </p:txBody>
          </p:sp>
        </mc:Choice>
        <mc:Fallback xmlns="">
          <p:sp>
            <p:nvSpPr>
              <p:cNvPr id="20" name="TextBox 19">
                <a:extLst>
                  <a:ext uri="{FF2B5EF4-FFF2-40B4-BE49-F238E27FC236}">
                    <a16:creationId xmlns:a16="http://schemas.microsoft.com/office/drawing/2014/main" id="{44321881-F5E8-294D-A394-E789AAA69703}"/>
                  </a:ext>
                </a:extLst>
              </p:cNvPr>
              <p:cNvSpPr txBox="1">
                <a:spLocks noRot="1" noChangeAspect="1" noMove="1" noResize="1" noEditPoints="1" noAdjustHandles="1" noChangeArrowheads="1" noChangeShapeType="1" noTextEdit="1"/>
              </p:cNvSpPr>
              <p:nvPr/>
            </p:nvSpPr>
            <p:spPr>
              <a:xfrm>
                <a:off x="8323113" y="2909218"/>
                <a:ext cx="580864" cy="461665"/>
              </a:xfrm>
              <a:prstGeom prst="rect">
                <a:avLst/>
              </a:prstGeom>
              <a:blipFill>
                <a:blip r:embed="rId10"/>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185111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806093-16B1-5C47-AD1B-824D76904E2A}"/>
              </a:ext>
            </a:extLst>
          </p:cNvPr>
          <p:cNvSpPr/>
          <p:nvPr/>
        </p:nvSpPr>
        <p:spPr bwMode="auto">
          <a:xfrm flipV="1">
            <a:off x="461270" y="4969652"/>
            <a:ext cx="6993293" cy="1888347"/>
          </a:xfrm>
          <a:prstGeom prst="rect">
            <a:avLst/>
          </a:prstGeom>
          <a:solidFill>
            <a:schemeClr val="accent6">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r>
                  <a:rPr lang="en-US" u="sng" dirty="0"/>
                  <a:t>In each iteration</a:t>
                </a:r>
                <a:endParaRPr lang="en-US" dirty="0">
                  <a:solidFill>
                    <a:schemeClr val="accent1">
                      <a:lumMod val="50000"/>
                    </a:schemeClr>
                  </a:solidFill>
                </a:endParaRPr>
              </a:p>
              <a:p>
                <a:pPr marL="0" indent="0">
                  <a:buNone/>
                </a:pPr>
                <a:endParaRPr lang="en-US" dirty="0">
                  <a:solidFill>
                    <a:srgbClr val="00B050"/>
                  </a:solidFill>
                </a:endParaRPr>
              </a:p>
              <a:p>
                <a:r>
                  <a:rPr lang="en-US" dirty="0"/>
                  <a:t>Each agent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sz="2400" dirty="0"/>
                  <a:t>Receive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dirty="0"/>
                  <a:t> from server</a:t>
                </a:r>
              </a:p>
              <a:p>
                <a:pPr lvl="1"/>
                <a:r>
                  <a:rPr lang="en-US" sz="2400" dirty="0">
                    <a:solidFill>
                      <a:srgbClr val="FF0000"/>
                    </a:solidFill>
                  </a:rPr>
                  <a:t>Compute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𝜆</m:t>
                        </m:r>
                      </m:e>
                      <m:sub>
                        <m:r>
                          <a:rPr lang="en-US" sz="2400" i="1">
                            <a:solidFill>
                              <a:schemeClr val="tx1"/>
                            </a:solidFill>
                            <a:latin typeface="Cambria Math" panose="02040503050406030204" pitchFamily="18" charset="0"/>
                            <a:ea typeface="Cambria Math" panose="02040503050406030204" pitchFamily="18" charset="0"/>
                          </a:rPr>
                          <m:t>𝑘</m:t>
                        </m:r>
                      </m:sub>
                    </m:sSub>
                    <m:r>
                      <m:rPr>
                        <m:sty m:val="p"/>
                      </m:rPr>
                      <a:rPr lang="en-US" sz="2400" i="1">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𝑓</m:t>
                        </m:r>
                      </m:e>
                      <m:sub>
                        <m:r>
                          <a:rPr lang="en-US" sz="2400" b="0" i="1" smtClean="0">
                            <a:solidFill>
                              <a:schemeClr val="tx1"/>
                            </a:solidFill>
                            <a:latin typeface="Cambria Math" panose="02040503050406030204" pitchFamily="18" charset="0"/>
                            <a:ea typeface="Cambria Math" panose="02040503050406030204" pitchFamily="18" charset="0"/>
                          </a:rPr>
                          <m:t>𝑖</m:t>
                        </m:r>
                      </m:sub>
                    </m:sSub>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b="0" i="0" smtClean="0">
                        <a:solidFill>
                          <a:schemeClr val="tx1"/>
                        </a:solidFill>
                        <a:latin typeface="Cambria Math" panose="02040503050406030204" pitchFamily="18" charset="0"/>
                      </a:rPr>
                      <m:t>)</m:t>
                    </m:r>
                  </m:oMath>
                </a14:m>
                <a:endParaRPr lang="en-US" sz="2400" dirty="0"/>
              </a:p>
              <a:p>
                <a:pPr lvl="1"/>
                <a:r>
                  <a:rPr lang="en-US" sz="2400" dirty="0">
                    <a:solidFill>
                      <a:srgbClr val="FF0000"/>
                    </a:solidFill>
                  </a:rPr>
                  <a:t>Send</a:t>
                </a:r>
                <a:r>
                  <a:rPr lang="en-US" sz="2400" dirty="0"/>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oMath>
                </a14:m>
                <a:r>
                  <a:rPr lang="en-US" sz="2400" dirty="0"/>
                  <a:t> to server</a:t>
                </a:r>
              </a:p>
              <a:p>
                <a:pPr marL="457200" lvl="1" indent="0">
                  <a:buNone/>
                </a:pPr>
                <a:endParaRPr lang="en-US" sz="2400" dirty="0"/>
              </a:p>
              <a:p>
                <a:r>
                  <a:rPr lang="en-US" dirty="0"/>
                  <a:t>Server updates estimate</a:t>
                </a:r>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𝑥</m:t>
                          </m:r>
                        </m:e>
                        <m:sub>
                          <m:r>
                            <a:rPr lang="en-US" sz="3200" i="1">
                              <a:latin typeface="Cambria Math" panose="02040503050406030204" pitchFamily="18" charset="0"/>
                            </a:rPr>
                            <m:t>𝑘</m:t>
                          </m:r>
                          <m:r>
                            <a:rPr lang="en-US" sz="3200" i="1">
                              <a:latin typeface="Cambria Math" panose="02040503050406030204" pitchFamily="18" charset="0"/>
                            </a:rPr>
                            <m:t>+1</m:t>
                          </m:r>
                        </m:sub>
                      </m:sSub>
                      <m:r>
                        <a:rPr lang="en-US" sz="3200" i="1">
                          <a:latin typeface="Cambria Math" panose="02040503050406030204" pitchFamily="18" charset="0"/>
                        </a:rPr>
                        <m:t> ⟵</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nary>
                        <m:naryPr>
                          <m:chr m:val="∑"/>
                          <m:subHide m:val="on"/>
                          <m:supHide m:val="on"/>
                          <m:ctrlPr>
                            <a:rPr lang="en-US" sz="3200" i="1" smtClean="0">
                              <a:latin typeface="Cambria Math" panose="02040503050406030204" pitchFamily="18" charset="0"/>
                            </a:rPr>
                          </m:ctrlPr>
                        </m:naryPr>
                        <m:sub/>
                        <m:sup/>
                        <m:e>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𝑦</m:t>
                              </m:r>
                            </m:e>
                            <m:sub>
                              <m:r>
                                <a:rPr lang="en-US" sz="3200" b="0" i="1" smtClean="0">
                                  <a:latin typeface="Cambria Math" panose="02040503050406030204" pitchFamily="18" charset="0"/>
                                </a:rPr>
                                <m:t>𝑖</m:t>
                              </m:r>
                            </m:sub>
                          </m:sSub>
                        </m:e>
                      </m:nary>
                    </m:oMath>
                  </m:oMathPara>
                </a14:m>
                <a:endParaRPr lang="en-US" sz="2400" dirty="0"/>
              </a:p>
              <a:p>
                <a:pPr marL="457200" lvl="1"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2"/>
                <a:stretch>
                  <a:fillRect l="-1286" t="-949" b="-10000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294275C4-2BC0-254B-9980-F0A3B914A791}"/>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42" name="Straight Arrow Connector 41">
              <a:extLst>
                <a:ext uri="{FF2B5EF4-FFF2-40B4-BE49-F238E27FC236}">
                  <a16:creationId xmlns:a16="http://schemas.microsoft.com/office/drawing/2014/main" id="{9847B327-3C08-9D41-B280-F0DE2179B170}"/>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C90F22-2AB2-694D-905F-1702C5A4F6F1}"/>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73844B-1390-4042-B477-1ACE1AAEEBA3}"/>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45" name="Content Placeholder 11">
            <a:extLst>
              <a:ext uri="{FF2B5EF4-FFF2-40B4-BE49-F238E27FC236}">
                <a16:creationId xmlns:a16="http://schemas.microsoft.com/office/drawing/2014/main" id="{B96104A9-6306-5F4D-A4E0-B145277DA4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47" name="Content Placeholder 11">
            <a:extLst>
              <a:ext uri="{FF2B5EF4-FFF2-40B4-BE49-F238E27FC236}">
                <a16:creationId xmlns:a16="http://schemas.microsoft.com/office/drawing/2014/main" id="{4A608283-3D02-0343-8ADD-24F2088D63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sp>
        <p:nvSpPr>
          <p:cNvPr id="48" name="Rectangle 47">
            <a:extLst>
              <a:ext uri="{FF2B5EF4-FFF2-40B4-BE49-F238E27FC236}">
                <a16:creationId xmlns:a16="http://schemas.microsoft.com/office/drawing/2014/main" id="{4140C58D-E178-2C4C-9DA9-08D4198B0A32}"/>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p:sp>
        <p:nvSpPr>
          <p:cNvPr id="5" name="Title 4">
            <a:extLst>
              <a:ext uri="{FF2B5EF4-FFF2-40B4-BE49-F238E27FC236}">
                <a16:creationId xmlns:a16="http://schemas.microsoft.com/office/drawing/2014/main" id="{52A4E06C-BFE5-DC49-A3EE-CAE4D0A52010}"/>
              </a:ext>
            </a:extLst>
          </p:cNvPr>
          <p:cNvSpPr>
            <a:spLocks noGrp="1"/>
          </p:cNvSpPr>
          <p:nvPr>
            <p:ph type="title"/>
          </p:nvPr>
        </p:nvSpPr>
        <p:spPr/>
        <p:txBody>
          <a:bodyPr/>
          <a:lstStyle/>
          <a:p>
            <a:r>
              <a:rPr lang="en-US" dirty="0"/>
              <a:t> Federated Architecture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520013-D0F5-8A46-AB0C-14C803EA78D4}"/>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6" name="TextBox 15">
                <a:extLst>
                  <a:ext uri="{FF2B5EF4-FFF2-40B4-BE49-F238E27FC236}">
                    <a16:creationId xmlns:a16="http://schemas.microsoft.com/office/drawing/2014/main" id="{F4520013-D0F5-8A46-AB0C-14C803EA78D4}"/>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8"/>
                <a:stretch>
                  <a:fillRect l="-4167" b="-4762"/>
                </a:stretch>
              </a:blipFill>
            </p:spPr>
            <p:txBody>
              <a:bodyPr/>
              <a:lstStyle/>
              <a:p>
                <a:r>
                  <a:rPr lang="en-US">
                    <a:noFill/>
                  </a:rPr>
                  <a:t> </a:t>
                </a:r>
              </a:p>
            </p:txBody>
          </p:sp>
        </mc:Fallback>
      </mc:AlternateContent>
      <p:pic>
        <p:nvPicPr>
          <p:cNvPr id="18" name="Content Placeholder 11">
            <a:extLst>
              <a:ext uri="{FF2B5EF4-FFF2-40B4-BE49-F238E27FC236}">
                <a16:creationId xmlns:a16="http://schemas.microsoft.com/office/drawing/2014/main" id="{ECC03878-1A09-6145-B8BC-31D012E708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33CC481-F1F4-484A-9F53-4C421017496D}"/>
                  </a:ext>
                </a:extLst>
              </p:cNvPr>
              <p:cNvSpPr txBox="1"/>
              <p:nvPr/>
            </p:nvSpPr>
            <p:spPr>
              <a:xfrm>
                <a:off x="5983012" y="2909219"/>
                <a:ext cx="573747"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B33CC481-F1F4-484A-9F53-4C421017496D}"/>
                  </a:ext>
                </a:extLst>
              </p:cNvPr>
              <p:cNvSpPr txBox="1">
                <a:spLocks noRot="1" noChangeAspect="1" noMove="1" noResize="1" noEditPoints="1" noAdjustHandles="1" noChangeArrowheads="1" noChangeShapeType="1" noTextEdit="1"/>
              </p:cNvSpPr>
              <p:nvPr/>
            </p:nvSpPr>
            <p:spPr>
              <a:xfrm>
                <a:off x="5983012" y="2909219"/>
                <a:ext cx="573747" cy="461665"/>
              </a:xfrm>
              <a:prstGeom prst="rect">
                <a:avLst/>
              </a:prstGeom>
              <a:blipFill>
                <a:blip r:embed="rId9"/>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590750D-051C-6746-8B28-95867FB0430F}"/>
                  </a:ext>
                </a:extLst>
              </p:cNvPr>
              <p:cNvSpPr txBox="1"/>
              <p:nvPr/>
            </p:nvSpPr>
            <p:spPr>
              <a:xfrm>
                <a:off x="8323113" y="2909218"/>
                <a:ext cx="580864"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oMath>
                  </m:oMathPara>
                </a14:m>
                <a:endParaRPr lang="en-US" dirty="0"/>
              </a:p>
            </p:txBody>
          </p:sp>
        </mc:Choice>
        <mc:Fallback xmlns="">
          <p:sp>
            <p:nvSpPr>
              <p:cNvPr id="21" name="TextBox 20">
                <a:extLst>
                  <a:ext uri="{FF2B5EF4-FFF2-40B4-BE49-F238E27FC236}">
                    <a16:creationId xmlns:a16="http://schemas.microsoft.com/office/drawing/2014/main" id="{B590750D-051C-6746-8B28-95867FB0430F}"/>
                  </a:ext>
                </a:extLst>
              </p:cNvPr>
              <p:cNvSpPr txBox="1">
                <a:spLocks noRot="1" noChangeAspect="1" noMove="1" noResize="1" noEditPoints="1" noAdjustHandles="1" noChangeArrowheads="1" noChangeShapeType="1" noTextEdit="1"/>
              </p:cNvSpPr>
              <p:nvPr/>
            </p:nvSpPr>
            <p:spPr>
              <a:xfrm>
                <a:off x="8323113" y="2909218"/>
                <a:ext cx="580864" cy="461665"/>
              </a:xfrm>
              <a:prstGeom prst="rect">
                <a:avLst/>
              </a:prstGeom>
              <a:blipFill>
                <a:blip r:embed="rId10"/>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270207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8D5FB1-8B90-1546-A12C-54EC0612171B}"/>
              </a:ext>
            </a:extLst>
          </p:cNvPr>
          <p:cNvSpPr/>
          <p:nvPr/>
        </p:nvSpPr>
        <p:spPr bwMode="auto">
          <a:xfrm>
            <a:off x="628650" y="3051810"/>
            <a:ext cx="2354580" cy="615259"/>
          </a:xfrm>
          <a:prstGeom prst="rect">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19" name="Rectangle 18">
            <a:extLst>
              <a:ext uri="{FF2B5EF4-FFF2-40B4-BE49-F238E27FC236}">
                <a16:creationId xmlns:a16="http://schemas.microsoft.com/office/drawing/2014/main" id="{36806093-16B1-5C47-AD1B-824D76904E2A}"/>
              </a:ext>
            </a:extLst>
          </p:cNvPr>
          <p:cNvSpPr/>
          <p:nvPr/>
        </p:nvSpPr>
        <p:spPr bwMode="auto">
          <a:xfrm flipV="1">
            <a:off x="461270" y="4969652"/>
            <a:ext cx="6993293" cy="1888347"/>
          </a:xfrm>
          <a:prstGeom prst="rect">
            <a:avLst/>
          </a:prstGeom>
          <a:solidFill>
            <a:schemeClr val="accent6">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r>
                  <a:rPr lang="en-US" u="sng" dirty="0"/>
                  <a:t>In each iteration</a:t>
                </a:r>
                <a:endParaRPr lang="en-US" dirty="0">
                  <a:solidFill>
                    <a:schemeClr val="accent1">
                      <a:lumMod val="50000"/>
                    </a:schemeClr>
                  </a:solidFill>
                </a:endParaRPr>
              </a:p>
              <a:p>
                <a:pPr marL="0" indent="0">
                  <a:buNone/>
                </a:pPr>
                <a:endParaRPr lang="en-US" dirty="0">
                  <a:solidFill>
                    <a:srgbClr val="00B050"/>
                  </a:solidFill>
                </a:endParaRPr>
              </a:p>
              <a:p>
                <a:r>
                  <a:rPr lang="en-US" dirty="0"/>
                  <a:t>Each agent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sz="2400" dirty="0"/>
                  <a:t>Receive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dirty="0"/>
                  <a:t> from server</a:t>
                </a:r>
              </a:p>
              <a:p>
                <a:pPr lvl="1"/>
                <a:r>
                  <a:rPr lang="en-US" sz="2400" dirty="0">
                    <a:solidFill>
                      <a:srgbClr val="FF0000"/>
                    </a:solidFill>
                  </a:rPr>
                  <a:t>Compute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𝜆</m:t>
                        </m:r>
                      </m:e>
                      <m:sub>
                        <m:r>
                          <a:rPr lang="en-US" sz="2400" i="1">
                            <a:solidFill>
                              <a:schemeClr val="tx1"/>
                            </a:solidFill>
                            <a:latin typeface="Cambria Math" panose="02040503050406030204" pitchFamily="18" charset="0"/>
                            <a:ea typeface="Cambria Math" panose="02040503050406030204" pitchFamily="18" charset="0"/>
                          </a:rPr>
                          <m:t>𝑘</m:t>
                        </m:r>
                      </m:sub>
                    </m:sSub>
                    <m:r>
                      <m:rPr>
                        <m:sty m:val="p"/>
                      </m:rPr>
                      <a:rPr lang="en-US" sz="2400" i="1">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𝑓</m:t>
                        </m:r>
                      </m:e>
                      <m:sub>
                        <m:r>
                          <a:rPr lang="en-US" sz="2400" b="0" i="1" smtClean="0">
                            <a:solidFill>
                              <a:schemeClr val="tx1"/>
                            </a:solidFill>
                            <a:latin typeface="Cambria Math" panose="02040503050406030204" pitchFamily="18" charset="0"/>
                            <a:ea typeface="Cambria Math" panose="02040503050406030204" pitchFamily="18" charset="0"/>
                          </a:rPr>
                          <m:t>𝑖</m:t>
                        </m:r>
                      </m:sub>
                    </m:sSub>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b="0" i="0" smtClean="0">
                        <a:solidFill>
                          <a:schemeClr val="tx1"/>
                        </a:solidFill>
                        <a:latin typeface="Cambria Math" panose="02040503050406030204" pitchFamily="18" charset="0"/>
                      </a:rPr>
                      <m:t>)</m:t>
                    </m:r>
                  </m:oMath>
                </a14:m>
                <a:endParaRPr lang="en-US" sz="2400" dirty="0"/>
              </a:p>
              <a:p>
                <a:pPr lvl="1"/>
                <a:r>
                  <a:rPr lang="en-US" sz="2400" dirty="0">
                    <a:solidFill>
                      <a:srgbClr val="FF0000"/>
                    </a:solidFill>
                  </a:rPr>
                  <a:t>Send</a:t>
                </a:r>
                <a:r>
                  <a:rPr lang="en-US" sz="2400" dirty="0"/>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oMath>
                </a14:m>
                <a:r>
                  <a:rPr lang="en-US" sz="2400" dirty="0"/>
                  <a:t> to server</a:t>
                </a:r>
              </a:p>
              <a:p>
                <a:pPr marL="457200" lvl="1" indent="0">
                  <a:buNone/>
                </a:pPr>
                <a:endParaRPr lang="en-US" sz="2400" dirty="0"/>
              </a:p>
              <a:p>
                <a:r>
                  <a:rPr lang="en-US" dirty="0"/>
                  <a:t>Server updates estimate</a:t>
                </a:r>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𝑥</m:t>
                          </m:r>
                        </m:e>
                        <m:sub>
                          <m:r>
                            <a:rPr lang="en-US" sz="3200" i="1">
                              <a:latin typeface="Cambria Math" panose="02040503050406030204" pitchFamily="18" charset="0"/>
                            </a:rPr>
                            <m:t>𝑘</m:t>
                          </m:r>
                          <m:r>
                            <a:rPr lang="en-US" sz="3200" i="1">
                              <a:latin typeface="Cambria Math" panose="02040503050406030204" pitchFamily="18" charset="0"/>
                            </a:rPr>
                            <m:t>+1</m:t>
                          </m:r>
                        </m:sub>
                      </m:sSub>
                      <m:r>
                        <a:rPr lang="en-US" sz="3200" i="1">
                          <a:latin typeface="Cambria Math" panose="02040503050406030204" pitchFamily="18" charset="0"/>
                        </a:rPr>
                        <m:t> ⟵</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nary>
                        <m:naryPr>
                          <m:chr m:val="∑"/>
                          <m:subHide m:val="on"/>
                          <m:supHide m:val="on"/>
                          <m:ctrlPr>
                            <a:rPr lang="en-US" sz="3200" i="1" smtClean="0">
                              <a:latin typeface="Cambria Math" panose="02040503050406030204" pitchFamily="18" charset="0"/>
                            </a:rPr>
                          </m:ctrlPr>
                        </m:naryPr>
                        <m:sub/>
                        <m:sup/>
                        <m:e>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𝑦</m:t>
                              </m:r>
                            </m:e>
                            <m:sub>
                              <m:r>
                                <a:rPr lang="en-US" sz="3200" b="0" i="1" smtClean="0">
                                  <a:latin typeface="Cambria Math" panose="02040503050406030204" pitchFamily="18" charset="0"/>
                                </a:rPr>
                                <m:t>𝑖</m:t>
                              </m:r>
                            </m:sub>
                          </m:sSub>
                        </m:e>
                      </m:nary>
                    </m:oMath>
                  </m:oMathPara>
                </a14:m>
                <a:endParaRPr lang="en-US" sz="2400" dirty="0"/>
              </a:p>
              <a:p>
                <a:pPr marL="457200" lvl="1"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2"/>
                <a:stretch>
                  <a:fillRect l="-1286" t="-949" b="-10000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294275C4-2BC0-254B-9980-F0A3B914A791}"/>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42" name="Straight Arrow Connector 41">
              <a:extLst>
                <a:ext uri="{FF2B5EF4-FFF2-40B4-BE49-F238E27FC236}">
                  <a16:creationId xmlns:a16="http://schemas.microsoft.com/office/drawing/2014/main" id="{9847B327-3C08-9D41-B280-F0DE2179B170}"/>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C90F22-2AB2-694D-905F-1702C5A4F6F1}"/>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73844B-1390-4042-B477-1ACE1AAEEBA3}"/>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45" name="Content Placeholder 11">
            <a:extLst>
              <a:ext uri="{FF2B5EF4-FFF2-40B4-BE49-F238E27FC236}">
                <a16:creationId xmlns:a16="http://schemas.microsoft.com/office/drawing/2014/main" id="{B96104A9-6306-5F4D-A4E0-B145277DA4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47" name="Content Placeholder 11">
            <a:extLst>
              <a:ext uri="{FF2B5EF4-FFF2-40B4-BE49-F238E27FC236}">
                <a16:creationId xmlns:a16="http://schemas.microsoft.com/office/drawing/2014/main" id="{4A608283-3D02-0343-8ADD-24F2088D63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sp>
        <p:nvSpPr>
          <p:cNvPr id="48" name="Rectangle 47">
            <a:extLst>
              <a:ext uri="{FF2B5EF4-FFF2-40B4-BE49-F238E27FC236}">
                <a16:creationId xmlns:a16="http://schemas.microsoft.com/office/drawing/2014/main" id="{4140C58D-E178-2C4C-9DA9-08D4198B0A32}"/>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p:sp>
        <p:nvSpPr>
          <p:cNvPr id="5" name="Title 4">
            <a:extLst>
              <a:ext uri="{FF2B5EF4-FFF2-40B4-BE49-F238E27FC236}">
                <a16:creationId xmlns:a16="http://schemas.microsoft.com/office/drawing/2014/main" id="{52A4E06C-BFE5-DC49-A3EE-CAE4D0A52010}"/>
              </a:ext>
            </a:extLst>
          </p:cNvPr>
          <p:cNvSpPr>
            <a:spLocks noGrp="1"/>
          </p:cNvSpPr>
          <p:nvPr>
            <p:ph type="title"/>
          </p:nvPr>
        </p:nvSpPr>
        <p:spPr/>
        <p:txBody>
          <a:bodyPr/>
          <a:lstStyle/>
          <a:p>
            <a:r>
              <a:rPr lang="en-US" dirty="0"/>
              <a:t> Federated Architecture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520013-D0F5-8A46-AB0C-14C803EA78D4}"/>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6" name="TextBox 15">
                <a:extLst>
                  <a:ext uri="{FF2B5EF4-FFF2-40B4-BE49-F238E27FC236}">
                    <a16:creationId xmlns:a16="http://schemas.microsoft.com/office/drawing/2014/main" id="{F4520013-D0F5-8A46-AB0C-14C803EA78D4}"/>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8"/>
                <a:stretch>
                  <a:fillRect l="-4167" b="-4762"/>
                </a:stretch>
              </a:blipFill>
            </p:spPr>
            <p:txBody>
              <a:bodyPr/>
              <a:lstStyle/>
              <a:p>
                <a:r>
                  <a:rPr lang="en-US">
                    <a:noFill/>
                  </a:rPr>
                  <a:t> </a:t>
                </a:r>
              </a:p>
            </p:txBody>
          </p:sp>
        </mc:Fallback>
      </mc:AlternateContent>
      <p:pic>
        <p:nvPicPr>
          <p:cNvPr id="18" name="Content Placeholder 11">
            <a:extLst>
              <a:ext uri="{FF2B5EF4-FFF2-40B4-BE49-F238E27FC236}">
                <a16:creationId xmlns:a16="http://schemas.microsoft.com/office/drawing/2014/main" id="{ECC03878-1A09-6145-B8BC-31D012E708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33CC481-F1F4-484A-9F53-4C421017496D}"/>
                  </a:ext>
                </a:extLst>
              </p:cNvPr>
              <p:cNvSpPr txBox="1"/>
              <p:nvPr/>
            </p:nvSpPr>
            <p:spPr>
              <a:xfrm>
                <a:off x="5983012" y="2909219"/>
                <a:ext cx="573747"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B33CC481-F1F4-484A-9F53-4C421017496D}"/>
                  </a:ext>
                </a:extLst>
              </p:cNvPr>
              <p:cNvSpPr txBox="1">
                <a:spLocks noRot="1" noChangeAspect="1" noMove="1" noResize="1" noEditPoints="1" noAdjustHandles="1" noChangeArrowheads="1" noChangeShapeType="1" noTextEdit="1"/>
              </p:cNvSpPr>
              <p:nvPr/>
            </p:nvSpPr>
            <p:spPr>
              <a:xfrm>
                <a:off x="5983012" y="2909219"/>
                <a:ext cx="573747" cy="461665"/>
              </a:xfrm>
              <a:prstGeom prst="rect">
                <a:avLst/>
              </a:prstGeom>
              <a:blipFill>
                <a:blip r:embed="rId9"/>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590750D-051C-6746-8B28-95867FB0430F}"/>
                  </a:ext>
                </a:extLst>
              </p:cNvPr>
              <p:cNvSpPr txBox="1"/>
              <p:nvPr/>
            </p:nvSpPr>
            <p:spPr>
              <a:xfrm>
                <a:off x="8323113" y="2909218"/>
                <a:ext cx="580864"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oMath>
                  </m:oMathPara>
                </a14:m>
                <a:endParaRPr lang="en-US" dirty="0"/>
              </a:p>
            </p:txBody>
          </p:sp>
        </mc:Choice>
        <mc:Fallback xmlns="">
          <p:sp>
            <p:nvSpPr>
              <p:cNvPr id="21" name="TextBox 20">
                <a:extLst>
                  <a:ext uri="{FF2B5EF4-FFF2-40B4-BE49-F238E27FC236}">
                    <a16:creationId xmlns:a16="http://schemas.microsoft.com/office/drawing/2014/main" id="{B590750D-051C-6746-8B28-95867FB0430F}"/>
                  </a:ext>
                </a:extLst>
              </p:cNvPr>
              <p:cNvSpPr txBox="1">
                <a:spLocks noRot="1" noChangeAspect="1" noMove="1" noResize="1" noEditPoints="1" noAdjustHandles="1" noChangeArrowheads="1" noChangeShapeType="1" noTextEdit="1"/>
              </p:cNvSpPr>
              <p:nvPr/>
            </p:nvSpPr>
            <p:spPr>
              <a:xfrm>
                <a:off x="8323113" y="2909218"/>
                <a:ext cx="580864" cy="461665"/>
              </a:xfrm>
              <a:prstGeom prst="rect">
                <a:avLst/>
              </a:prstGeom>
              <a:blipFill>
                <a:blip r:embed="rId10"/>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310950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r>
                  <a:rPr lang="en-US" u="sng" dirty="0"/>
                  <a:t>In each iteration</a:t>
                </a:r>
                <a:endParaRPr lang="en-US" dirty="0">
                  <a:solidFill>
                    <a:schemeClr val="accent1">
                      <a:lumMod val="50000"/>
                    </a:schemeClr>
                  </a:solidFill>
                </a:endParaRPr>
              </a:p>
              <a:p>
                <a:pPr marL="0" indent="0">
                  <a:buNone/>
                </a:pPr>
                <a:endParaRPr lang="en-US" dirty="0">
                  <a:solidFill>
                    <a:srgbClr val="00B050"/>
                  </a:solidFill>
                </a:endParaRPr>
              </a:p>
              <a:p>
                <a:r>
                  <a:rPr lang="en-US" dirty="0"/>
                  <a:t>Each agent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sz="2400" dirty="0"/>
                  <a:t>Receive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dirty="0"/>
                  <a:t> from server</a:t>
                </a:r>
              </a:p>
              <a:p>
                <a:pPr lvl="1"/>
                <a:r>
                  <a:rPr lang="en-US" sz="2400" dirty="0">
                    <a:solidFill>
                      <a:srgbClr val="FF0000"/>
                    </a:solidFill>
                  </a:rPr>
                  <a:t>Compute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𝜆</m:t>
                        </m:r>
                      </m:e>
                      <m:sub>
                        <m:r>
                          <a:rPr lang="en-US" sz="2400" i="1">
                            <a:solidFill>
                              <a:schemeClr val="tx1"/>
                            </a:solidFill>
                            <a:latin typeface="Cambria Math" panose="02040503050406030204" pitchFamily="18" charset="0"/>
                            <a:ea typeface="Cambria Math" panose="02040503050406030204" pitchFamily="18" charset="0"/>
                          </a:rPr>
                          <m:t>𝑘</m:t>
                        </m:r>
                      </m:sub>
                    </m:sSub>
                    <m:r>
                      <m:rPr>
                        <m:sty m:val="p"/>
                      </m:rPr>
                      <a:rPr lang="en-US" sz="2400" i="1">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𝑓</m:t>
                        </m:r>
                      </m:e>
                      <m:sub>
                        <m:r>
                          <a:rPr lang="en-US" sz="2400" b="0" i="1" smtClean="0">
                            <a:solidFill>
                              <a:schemeClr val="tx1"/>
                            </a:solidFill>
                            <a:latin typeface="Cambria Math" panose="02040503050406030204" pitchFamily="18" charset="0"/>
                            <a:ea typeface="Cambria Math" panose="02040503050406030204" pitchFamily="18" charset="0"/>
                          </a:rPr>
                          <m:t>𝑖</m:t>
                        </m:r>
                      </m:sub>
                    </m:sSub>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𝑘</m:t>
                        </m:r>
                      </m:sub>
                    </m:sSub>
                    <m:r>
                      <a:rPr lang="en-US" sz="2400" b="0" i="0" smtClean="0">
                        <a:solidFill>
                          <a:schemeClr val="tx1"/>
                        </a:solidFill>
                        <a:latin typeface="Cambria Math" panose="02040503050406030204" pitchFamily="18" charset="0"/>
                      </a:rPr>
                      <m:t>)</m:t>
                    </m:r>
                  </m:oMath>
                </a14:m>
                <a:endParaRPr lang="en-US" sz="2400" dirty="0"/>
              </a:p>
              <a:p>
                <a:pPr lvl="1"/>
                <a:r>
                  <a:rPr lang="en-US" sz="2400" dirty="0">
                    <a:solidFill>
                      <a:srgbClr val="FF0000"/>
                    </a:solidFill>
                  </a:rPr>
                  <a:t>Send</a:t>
                </a:r>
                <a:r>
                  <a:rPr lang="en-US" sz="2400" dirty="0"/>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𝑘</m:t>
                        </m:r>
                      </m:sub>
                    </m:sSub>
                  </m:oMath>
                </a14:m>
                <a:r>
                  <a:rPr lang="en-US" sz="2400" dirty="0"/>
                  <a:t> to server</a:t>
                </a:r>
              </a:p>
              <a:p>
                <a:pPr marL="457200" lvl="1" indent="0">
                  <a:buNone/>
                </a:pPr>
                <a:endParaRPr lang="en-US" sz="2400" dirty="0"/>
              </a:p>
              <a:p>
                <a:r>
                  <a:rPr lang="en-US" dirty="0"/>
                  <a:t>Server updates estimate</a:t>
                </a:r>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𝑥</m:t>
                          </m:r>
                        </m:e>
                        <m:sub>
                          <m:r>
                            <a:rPr lang="en-US" sz="3200" i="1">
                              <a:latin typeface="Cambria Math" panose="02040503050406030204" pitchFamily="18" charset="0"/>
                            </a:rPr>
                            <m:t>𝑘</m:t>
                          </m:r>
                          <m:r>
                            <a:rPr lang="en-US" sz="3200" i="1">
                              <a:latin typeface="Cambria Math" panose="02040503050406030204" pitchFamily="18" charset="0"/>
                            </a:rPr>
                            <m:t>+1</m:t>
                          </m:r>
                        </m:sub>
                      </m:sSub>
                      <m:r>
                        <a:rPr lang="en-US" sz="3200" i="1">
                          <a:latin typeface="Cambria Math" panose="02040503050406030204" pitchFamily="18" charset="0"/>
                        </a:rPr>
                        <m:t> ⟵</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nary>
                        <m:naryPr>
                          <m:chr m:val="∑"/>
                          <m:subHide m:val="on"/>
                          <m:supHide m:val="on"/>
                          <m:ctrlPr>
                            <a:rPr lang="en-US" sz="3200" i="1" smtClean="0">
                              <a:latin typeface="Cambria Math" panose="02040503050406030204" pitchFamily="18" charset="0"/>
                            </a:rPr>
                          </m:ctrlPr>
                        </m:naryPr>
                        <m:sub/>
                        <m:sup/>
                        <m:e>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𝑦</m:t>
                              </m:r>
                            </m:e>
                            <m:sub>
                              <m:r>
                                <a:rPr lang="en-US" sz="3200" b="0" i="1" smtClean="0">
                                  <a:latin typeface="Cambria Math" panose="02040503050406030204" pitchFamily="18" charset="0"/>
                                </a:rPr>
                                <m:t>𝑖</m:t>
                              </m:r>
                            </m:sub>
                          </m:sSub>
                        </m:e>
                      </m:nary>
                    </m:oMath>
                  </m:oMathPara>
                </a14:m>
                <a:endParaRPr lang="en-US" sz="2400" dirty="0"/>
              </a:p>
              <a:p>
                <a:pPr marL="457200" lvl="1"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2"/>
                <a:stretch>
                  <a:fillRect l="-1286" t="-949" b="-10000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294275C4-2BC0-254B-9980-F0A3B914A791}"/>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42" name="Straight Arrow Connector 41">
              <a:extLst>
                <a:ext uri="{FF2B5EF4-FFF2-40B4-BE49-F238E27FC236}">
                  <a16:creationId xmlns:a16="http://schemas.microsoft.com/office/drawing/2014/main" id="{9847B327-3C08-9D41-B280-F0DE2179B170}"/>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C90F22-2AB2-694D-905F-1702C5A4F6F1}"/>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73844B-1390-4042-B477-1ACE1AAEEBA3}"/>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45" name="Content Placeholder 11">
            <a:extLst>
              <a:ext uri="{FF2B5EF4-FFF2-40B4-BE49-F238E27FC236}">
                <a16:creationId xmlns:a16="http://schemas.microsoft.com/office/drawing/2014/main" id="{B96104A9-6306-5F4D-A4E0-B145277DA4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47" name="Content Placeholder 11">
            <a:extLst>
              <a:ext uri="{FF2B5EF4-FFF2-40B4-BE49-F238E27FC236}">
                <a16:creationId xmlns:a16="http://schemas.microsoft.com/office/drawing/2014/main" id="{4A608283-3D02-0343-8ADD-24F2088D63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sp>
        <p:nvSpPr>
          <p:cNvPr id="48" name="Rectangle 47">
            <a:extLst>
              <a:ext uri="{FF2B5EF4-FFF2-40B4-BE49-F238E27FC236}">
                <a16:creationId xmlns:a16="http://schemas.microsoft.com/office/drawing/2014/main" id="{4140C58D-E178-2C4C-9DA9-08D4198B0A32}"/>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p:sp>
        <p:nvSpPr>
          <p:cNvPr id="5" name="Title 4">
            <a:extLst>
              <a:ext uri="{FF2B5EF4-FFF2-40B4-BE49-F238E27FC236}">
                <a16:creationId xmlns:a16="http://schemas.microsoft.com/office/drawing/2014/main" id="{52A4E06C-BFE5-DC49-A3EE-CAE4D0A52010}"/>
              </a:ext>
            </a:extLst>
          </p:cNvPr>
          <p:cNvSpPr>
            <a:spLocks noGrp="1"/>
          </p:cNvSpPr>
          <p:nvPr>
            <p:ph type="title"/>
          </p:nvPr>
        </p:nvSpPr>
        <p:spPr/>
        <p:txBody>
          <a:bodyPr/>
          <a:lstStyle/>
          <a:p>
            <a:r>
              <a:rPr lang="en-US" dirty="0"/>
              <a:t> Federated Architecture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520013-D0F5-8A46-AB0C-14C803EA78D4}"/>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6" name="TextBox 15">
                <a:extLst>
                  <a:ext uri="{FF2B5EF4-FFF2-40B4-BE49-F238E27FC236}">
                    <a16:creationId xmlns:a16="http://schemas.microsoft.com/office/drawing/2014/main" id="{F4520013-D0F5-8A46-AB0C-14C803EA78D4}"/>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8"/>
                <a:stretch>
                  <a:fillRect l="-4167" b="-4762"/>
                </a:stretch>
              </a:blipFill>
            </p:spPr>
            <p:txBody>
              <a:bodyPr/>
              <a:lstStyle/>
              <a:p>
                <a:r>
                  <a:rPr lang="en-US">
                    <a:noFill/>
                  </a:rPr>
                  <a:t> </a:t>
                </a:r>
              </a:p>
            </p:txBody>
          </p:sp>
        </mc:Fallback>
      </mc:AlternateContent>
      <p:pic>
        <p:nvPicPr>
          <p:cNvPr id="18" name="Content Placeholder 11">
            <a:extLst>
              <a:ext uri="{FF2B5EF4-FFF2-40B4-BE49-F238E27FC236}">
                <a16:creationId xmlns:a16="http://schemas.microsoft.com/office/drawing/2014/main" id="{ECC03878-1A09-6145-B8BC-31D012E708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33CC481-F1F4-484A-9F53-4C421017496D}"/>
                  </a:ext>
                </a:extLst>
              </p:cNvPr>
              <p:cNvSpPr txBox="1"/>
              <p:nvPr/>
            </p:nvSpPr>
            <p:spPr>
              <a:xfrm>
                <a:off x="5983012" y="2909219"/>
                <a:ext cx="573747"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B33CC481-F1F4-484A-9F53-4C421017496D}"/>
                  </a:ext>
                </a:extLst>
              </p:cNvPr>
              <p:cNvSpPr txBox="1">
                <a:spLocks noRot="1" noChangeAspect="1" noMove="1" noResize="1" noEditPoints="1" noAdjustHandles="1" noChangeArrowheads="1" noChangeShapeType="1" noTextEdit="1"/>
              </p:cNvSpPr>
              <p:nvPr/>
            </p:nvSpPr>
            <p:spPr>
              <a:xfrm>
                <a:off x="5983012" y="2909219"/>
                <a:ext cx="573747" cy="461665"/>
              </a:xfrm>
              <a:prstGeom prst="rect">
                <a:avLst/>
              </a:prstGeom>
              <a:blipFill>
                <a:blip r:embed="rId9"/>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590750D-051C-6746-8B28-95867FB0430F}"/>
                  </a:ext>
                </a:extLst>
              </p:cNvPr>
              <p:cNvSpPr txBox="1"/>
              <p:nvPr/>
            </p:nvSpPr>
            <p:spPr>
              <a:xfrm>
                <a:off x="8323113" y="2909218"/>
                <a:ext cx="580864"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3</m:t>
                          </m:r>
                        </m:sub>
                      </m:sSub>
                    </m:oMath>
                  </m:oMathPara>
                </a14:m>
                <a:endParaRPr lang="en-US" dirty="0"/>
              </a:p>
            </p:txBody>
          </p:sp>
        </mc:Choice>
        <mc:Fallback xmlns="">
          <p:sp>
            <p:nvSpPr>
              <p:cNvPr id="21" name="TextBox 20">
                <a:extLst>
                  <a:ext uri="{FF2B5EF4-FFF2-40B4-BE49-F238E27FC236}">
                    <a16:creationId xmlns:a16="http://schemas.microsoft.com/office/drawing/2014/main" id="{B590750D-051C-6746-8B28-95867FB0430F}"/>
                  </a:ext>
                </a:extLst>
              </p:cNvPr>
              <p:cNvSpPr txBox="1">
                <a:spLocks noRot="1" noChangeAspect="1" noMove="1" noResize="1" noEditPoints="1" noAdjustHandles="1" noChangeArrowheads="1" noChangeShapeType="1" noTextEdit="1"/>
              </p:cNvSpPr>
              <p:nvPr/>
            </p:nvSpPr>
            <p:spPr>
              <a:xfrm>
                <a:off x="8323113" y="2909218"/>
                <a:ext cx="580864" cy="461665"/>
              </a:xfrm>
              <a:prstGeom prst="rect">
                <a:avLst/>
              </a:prstGeom>
              <a:blipFill>
                <a:blip r:embed="rId10"/>
                <a:stretch>
                  <a:fillRect b="-810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207B951-FB8C-A14C-887D-86F9A3AEB7DC}"/>
              </a:ext>
            </a:extLst>
          </p:cNvPr>
          <p:cNvSpPr txBox="1"/>
          <p:nvPr/>
        </p:nvSpPr>
        <p:spPr>
          <a:xfrm>
            <a:off x="6277543" y="4764284"/>
            <a:ext cx="2904962" cy="1791260"/>
          </a:xfrm>
          <a:prstGeom prst="rect">
            <a:avLst/>
          </a:prstGeom>
          <a:solidFill>
            <a:srgbClr val="C00000"/>
          </a:solidFill>
        </p:spPr>
        <p:txBody>
          <a:bodyPr wrap="none" rtlCol="0">
            <a:spAutoFit/>
          </a:bodyPr>
          <a:lstStyle/>
          <a:p>
            <a:pPr>
              <a:buNone/>
            </a:pPr>
            <a:endParaRPr lang="en-US" dirty="0">
              <a:solidFill>
                <a:schemeClr val="bg1"/>
              </a:solidFill>
              <a:latin typeface="Helvetica" pitchFamily="2" charset="0"/>
            </a:endParaRPr>
          </a:p>
          <a:p>
            <a:pPr>
              <a:buNone/>
            </a:pPr>
            <a:r>
              <a:rPr lang="en-US" dirty="0">
                <a:solidFill>
                  <a:schemeClr val="bg1"/>
                </a:solidFill>
                <a:latin typeface="Helvetica" pitchFamily="2" charset="0"/>
              </a:rPr>
              <a:t>Replace single step</a:t>
            </a:r>
          </a:p>
          <a:p>
            <a:pPr>
              <a:buNone/>
            </a:pPr>
            <a:r>
              <a:rPr lang="en-US" dirty="0">
                <a:solidFill>
                  <a:schemeClr val="bg1"/>
                </a:solidFill>
                <a:latin typeface="Helvetica" pitchFamily="2" charset="0"/>
              </a:rPr>
              <a:t>by multiple steps</a:t>
            </a:r>
          </a:p>
          <a:p>
            <a:pPr>
              <a:buNone/>
            </a:pPr>
            <a:endParaRPr lang="en-US" dirty="0">
              <a:solidFill>
                <a:schemeClr val="bg1"/>
              </a:solidFill>
              <a:latin typeface="Helvetica" pitchFamily="2" charset="0"/>
            </a:endParaRPr>
          </a:p>
        </p:txBody>
      </p:sp>
      <p:sp>
        <p:nvSpPr>
          <p:cNvPr id="6" name="Left Arrow 5">
            <a:extLst>
              <a:ext uri="{FF2B5EF4-FFF2-40B4-BE49-F238E27FC236}">
                <a16:creationId xmlns:a16="http://schemas.microsoft.com/office/drawing/2014/main" id="{58CC2C02-CA8A-E94D-B311-B1A0FBA36FB7}"/>
              </a:ext>
            </a:extLst>
          </p:cNvPr>
          <p:cNvSpPr/>
          <p:nvPr/>
        </p:nvSpPr>
        <p:spPr bwMode="auto">
          <a:xfrm rot="1865025">
            <a:off x="5030040" y="4811926"/>
            <a:ext cx="1264901" cy="254721"/>
          </a:xfrm>
          <a:prstGeom prst="lef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7" name="Rectangle 6">
            <a:extLst>
              <a:ext uri="{FF2B5EF4-FFF2-40B4-BE49-F238E27FC236}">
                <a16:creationId xmlns:a16="http://schemas.microsoft.com/office/drawing/2014/main" id="{55367DFC-54FD-DD40-BEDA-C582748B9759}"/>
              </a:ext>
            </a:extLst>
          </p:cNvPr>
          <p:cNvSpPr/>
          <p:nvPr/>
        </p:nvSpPr>
        <p:spPr bwMode="auto">
          <a:xfrm>
            <a:off x="1143000" y="4068992"/>
            <a:ext cx="4519490" cy="468983"/>
          </a:xfrm>
          <a:prstGeom prst="rect">
            <a:avLst/>
          </a:prstGeom>
          <a:noFill/>
          <a:ln w="28575"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334638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5824-5C25-8147-9005-422F900BB051}"/>
              </a:ext>
            </a:extLst>
          </p:cNvPr>
          <p:cNvSpPr>
            <a:spLocks noGrp="1"/>
          </p:cNvSpPr>
          <p:nvPr>
            <p:ph type="title"/>
          </p:nvPr>
        </p:nvSpPr>
        <p:spPr/>
        <p:txBody>
          <a:bodyPr/>
          <a:lstStyle/>
          <a:p>
            <a:r>
              <a:rPr lang="en-US" dirty="0"/>
              <a:t>Private Federated Learning</a:t>
            </a:r>
            <a:br>
              <a:rPr lang="en-US" dirty="0"/>
            </a:br>
            <a:r>
              <a:rPr lang="en-US" dirty="0"/>
              <a:t>[</a:t>
            </a:r>
            <a:r>
              <a:rPr lang="en-US" dirty="0" err="1">
                <a:hlinkClick r:id="rId2"/>
              </a:rPr>
              <a:t>Bonawitz</a:t>
            </a:r>
            <a:r>
              <a:rPr lang="en-US" dirty="0">
                <a:hlinkClick r:id="rId2"/>
              </a:rPr>
              <a:t> et al. 2016</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9C20E6-30C9-B840-BF1D-1BC8CBB2D4C5}"/>
                  </a:ext>
                </a:extLst>
              </p:cNvPr>
              <p:cNvSpPr>
                <a:spLocks noGrp="1"/>
              </p:cNvSpPr>
              <p:nvPr>
                <p:ph idx="1"/>
              </p:nvPr>
            </p:nvSpPr>
            <p:spPr>
              <a:xfrm>
                <a:off x="685800" y="1524000"/>
                <a:ext cx="8172450" cy="4572000"/>
              </a:xfrm>
            </p:spPr>
            <p:txBody>
              <a:bodyPr/>
              <a:lstStyle/>
              <a:p>
                <a:r>
                  <a:rPr lang="en-US" dirty="0"/>
                  <a:t>Agents cooperate to compute </a:t>
                </a:r>
                <a14:m>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nary>
                  </m:oMath>
                </a14:m>
                <a:r>
                  <a:rPr lang="en-US" dirty="0"/>
                  <a:t> while preserving privacy of individual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a14:m>
                <a:r>
                  <a:rPr lang="en-US" dirty="0"/>
                  <a:t> values</a:t>
                </a:r>
              </a:p>
              <a:p>
                <a:endParaRPr lang="en-US" dirty="0"/>
              </a:p>
              <a:p>
                <a:r>
                  <a:rPr lang="en-US" dirty="0"/>
                  <a:t>Each pair of users communicates over secure channels to agree on matched pair of “noise”</a:t>
                </a:r>
              </a:p>
              <a:p>
                <a:pPr lvl="1"/>
                <a:r>
                  <a:rPr lang="en-US" dirty="0"/>
                  <a:t>User u sends noise </a:t>
                </a:r>
                <a:r>
                  <a:rPr lang="en-US" dirty="0" err="1"/>
                  <a:t>s</a:t>
                </a:r>
                <a:r>
                  <a:rPr lang="en-US" baseline="-25000" dirty="0" err="1"/>
                  <a:t>u,v</a:t>
                </a:r>
                <a:r>
                  <a:rPr lang="en-US" dirty="0"/>
                  <a:t> to user v</a:t>
                </a:r>
              </a:p>
              <a:p>
                <a:pPr lvl="1"/>
                <a:r>
                  <a:rPr lang="en-US" dirty="0"/>
                  <a:t>User u obfuscates on </a:t>
                </a:r>
                <a:r>
                  <a:rPr lang="en-US" dirty="0" err="1"/>
                  <a:t>y</a:t>
                </a:r>
                <a:r>
                  <a:rPr lang="en-US" baseline="-25000" dirty="0" err="1"/>
                  <a:t>u</a:t>
                </a:r>
                <a:r>
                  <a:rPr lang="en-US" dirty="0"/>
                  <a:t> value as below, for “large enough” R</a:t>
                </a:r>
                <a:br>
                  <a:rPr lang="en-US" dirty="0"/>
                </a:br>
                <a:br>
                  <a:rPr lang="en-US" dirty="0"/>
                </a:br>
                <a:r>
                  <a:rPr lang="en-US" dirty="0"/>
                  <a:t>		 </a:t>
                </a:r>
                <a:r>
                  <a:rPr lang="en-US" dirty="0" err="1"/>
                  <a:t>z</a:t>
                </a:r>
                <a:r>
                  <a:rPr lang="en-US" baseline="-25000" dirty="0" err="1"/>
                  <a:t>u</a:t>
                </a:r>
                <a:r>
                  <a:rPr lang="en-US" dirty="0"/>
                  <a:t> = ( </a:t>
                </a:r>
                <a:r>
                  <a:rPr lang="en-US" dirty="0" err="1"/>
                  <a:t>y</a:t>
                </a:r>
                <a:r>
                  <a:rPr lang="en-US" baseline="-25000" dirty="0" err="1"/>
                  <a:t>u</a:t>
                </a:r>
                <a:r>
                  <a:rPr lang="en-US" dirty="0"/>
                  <a:t> + ∑</a:t>
                </a:r>
                <a:r>
                  <a:rPr lang="en-US" baseline="-25000" dirty="0"/>
                  <a:t>v </a:t>
                </a:r>
                <a:r>
                  <a:rPr lang="en-US" dirty="0" err="1"/>
                  <a:t>s</a:t>
                </a:r>
                <a:r>
                  <a:rPr lang="en-US" baseline="-25000" dirty="0" err="1"/>
                  <a:t>v,u</a:t>
                </a:r>
                <a:r>
                  <a:rPr lang="en-US" baseline="-25000" dirty="0"/>
                  <a:t> </a:t>
                </a:r>
                <a:r>
                  <a:rPr lang="en-US" dirty="0"/>
                  <a:t>- ∑</a:t>
                </a:r>
                <a:r>
                  <a:rPr lang="en-US" baseline="-25000" dirty="0"/>
                  <a:t>v </a:t>
                </a:r>
                <a:r>
                  <a:rPr lang="en-US" dirty="0" err="1"/>
                  <a:t>s</a:t>
                </a:r>
                <a:r>
                  <a:rPr lang="en-US" baseline="-25000" dirty="0" err="1"/>
                  <a:t>u,v</a:t>
                </a:r>
                <a:r>
                  <a:rPr lang="en-US" dirty="0"/>
                  <a:t> )  mod R</a:t>
                </a:r>
              </a:p>
              <a:p>
                <a:pPr lvl="1"/>
                <a:endParaRPr lang="en-US" dirty="0"/>
              </a:p>
              <a:p>
                <a:pPr lvl="1"/>
                <a:r>
                  <a:rPr lang="en-US" dirty="0"/>
                  <a:t>Server can compute ∑</a:t>
                </a:r>
                <a:r>
                  <a:rPr lang="en-US" baseline="-25000" dirty="0"/>
                  <a:t>u </a:t>
                </a:r>
                <a:r>
                  <a:rPr lang="en-US" dirty="0" err="1"/>
                  <a:t>y</a:t>
                </a:r>
                <a:r>
                  <a:rPr lang="en-US" baseline="-25000" dirty="0" err="1"/>
                  <a:t>u</a:t>
                </a:r>
                <a:r>
                  <a:rPr lang="en-US" baseline="-25000" dirty="0"/>
                  <a:t> </a:t>
                </a:r>
                <a:r>
                  <a:rPr lang="en-US" dirty="0"/>
                  <a:t>correctly as ∑</a:t>
                </a:r>
                <a:r>
                  <a:rPr lang="en-US" baseline="-25000" dirty="0"/>
                  <a:t>u </a:t>
                </a:r>
                <a:r>
                  <a:rPr lang="en-US" dirty="0" err="1"/>
                  <a:t>z</a:t>
                </a:r>
                <a:r>
                  <a:rPr lang="en-US" baseline="-25000" dirty="0" err="1"/>
                  <a:t>u</a:t>
                </a:r>
                <a:r>
                  <a:rPr lang="en-US" baseline="-25000" dirty="0"/>
                  <a:t> </a:t>
                </a:r>
                <a:r>
                  <a:rPr lang="en-US" dirty="0"/>
                  <a:t> mod R without being able to learn individual agent’s estimate</a:t>
                </a:r>
              </a:p>
              <a:p>
                <a:pPr lvl="1"/>
                <a:endParaRPr lang="en-US" dirty="0"/>
              </a:p>
              <a:p>
                <a:pPr marL="457200" lvl="1" indent="0">
                  <a:buNone/>
                </a:pPr>
                <a:r>
                  <a:rPr lang="en-US" dirty="0"/>
                  <a:t>	         Further improvement described in [</a:t>
                </a:r>
                <a:r>
                  <a:rPr lang="en-US" dirty="0">
                    <a:hlinkClick r:id="rId2"/>
                  </a:rPr>
                  <a:t>Bonawitz et al. 2016</a:t>
                </a:r>
                <a:r>
                  <a:rPr lang="en-US" dirty="0"/>
                  <a:t>]</a:t>
                </a:r>
              </a:p>
            </p:txBody>
          </p:sp>
        </mc:Choice>
        <mc:Fallback xmlns="">
          <p:sp>
            <p:nvSpPr>
              <p:cNvPr id="3" name="Content Placeholder 2">
                <a:extLst>
                  <a:ext uri="{FF2B5EF4-FFF2-40B4-BE49-F238E27FC236}">
                    <a16:creationId xmlns:a16="http://schemas.microsoft.com/office/drawing/2014/main" id="{B99C20E6-30C9-B840-BF1D-1BC8CBB2D4C5}"/>
                  </a:ext>
                </a:extLst>
              </p:cNvPr>
              <p:cNvSpPr>
                <a:spLocks noGrp="1" noRot="1" noChangeAspect="1" noMove="1" noResize="1" noEditPoints="1" noAdjustHandles="1" noChangeArrowheads="1" noChangeShapeType="1" noTextEdit="1"/>
              </p:cNvSpPr>
              <p:nvPr>
                <p:ph idx="1"/>
              </p:nvPr>
            </p:nvSpPr>
            <p:spPr>
              <a:xfrm>
                <a:off x="685800" y="1524000"/>
                <a:ext cx="8172450" cy="4572000"/>
              </a:xfrm>
              <a:blipFill>
                <a:blip r:embed="rId3"/>
                <a:stretch>
                  <a:fillRect l="-155" t="-13333" r="-155" b="-15556"/>
                </a:stretch>
              </a:blipFill>
            </p:spPr>
            <p:txBody>
              <a:bodyPr/>
              <a:lstStyle/>
              <a:p>
                <a:r>
                  <a:rPr lang="en-US">
                    <a:noFill/>
                  </a:rPr>
                  <a:t> </a:t>
                </a:r>
              </a:p>
            </p:txBody>
          </p:sp>
        </mc:Fallback>
      </mc:AlternateContent>
    </p:spTree>
    <p:extLst>
      <p:ext uri="{BB962C8B-B14F-4D97-AF65-F5344CB8AC3E}">
        <p14:creationId xmlns:p14="http://schemas.microsoft.com/office/powerpoint/2010/main" val="46545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531A-F218-5D44-9EA4-93020052EEC0}"/>
              </a:ext>
            </a:extLst>
          </p:cNvPr>
          <p:cNvSpPr>
            <a:spLocks noGrp="1"/>
          </p:cNvSpPr>
          <p:nvPr>
            <p:ph type="title"/>
          </p:nvPr>
        </p:nvSpPr>
        <p:spPr/>
        <p:txBody>
          <a:bodyPr/>
          <a:lstStyle/>
          <a:p>
            <a:r>
              <a:rPr lang="en-US" dirty="0"/>
              <a:t>Secure Sum</a:t>
            </a:r>
          </a:p>
        </p:txBody>
      </p:sp>
      <p:sp>
        <p:nvSpPr>
          <p:cNvPr id="3" name="Content Placeholder 2">
            <a:extLst>
              <a:ext uri="{FF2B5EF4-FFF2-40B4-BE49-F238E27FC236}">
                <a16:creationId xmlns:a16="http://schemas.microsoft.com/office/drawing/2014/main" id="{F01EE21C-E20A-FC44-8B7F-5665BDCBD6A1}"/>
              </a:ext>
            </a:extLst>
          </p:cNvPr>
          <p:cNvSpPr>
            <a:spLocks noGrp="1"/>
          </p:cNvSpPr>
          <p:nvPr>
            <p:ph idx="1"/>
          </p:nvPr>
        </p:nvSpPr>
        <p:spPr/>
        <p:txBody>
          <a:bodyPr/>
          <a:lstStyle/>
          <a:p>
            <a:endParaRPr lang="en-US" dirty="0"/>
          </a:p>
          <a:p>
            <a:r>
              <a:rPr lang="en-US" dirty="0"/>
              <a:t>Similar concept introduced in [</a:t>
            </a:r>
            <a:r>
              <a:rPr lang="en-US" dirty="0">
                <a:hlinkClick r:id="rId2"/>
              </a:rPr>
              <a:t>Abbe et al. 2012</a:t>
            </a:r>
            <a:r>
              <a:rPr lang="en-US" dirty="0"/>
              <a:t>] for secure aggregation</a:t>
            </a:r>
          </a:p>
        </p:txBody>
      </p:sp>
      <p:sp>
        <p:nvSpPr>
          <p:cNvPr id="4" name="Slide Number Placeholder 3">
            <a:extLst>
              <a:ext uri="{FF2B5EF4-FFF2-40B4-BE49-F238E27FC236}">
                <a16:creationId xmlns:a16="http://schemas.microsoft.com/office/drawing/2014/main" id="{CAB1A4B3-258B-5245-8587-9C24452A4A63}"/>
              </a:ext>
            </a:extLst>
          </p:cNvPr>
          <p:cNvSpPr>
            <a:spLocks noGrp="1"/>
          </p:cNvSpPr>
          <p:nvPr>
            <p:ph type="sldNum" sz="quarter" idx="12"/>
          </p:nvPr>
        </p:nvSpPr>
        <p:spPr/>
        <p:txBody>
          <a:bodyPr/>
          <a:lstStyle/>
          <a:p>
            <a:pPr>
              <a:defRPr/>
            </a:pPr>
            <a:fld id="{D207DEF5-A307-4F25-8C66-A6D5B058479D}" type="slidenum">
              <a:rPr lang="en-US" smtClean="0"/>
              <a:pPr>
                <a:defRPr/>
              </a:pPr>
              <a:t>27</a:t>
            </a:fld>
            <a:endParaRPr lang="en-US" dirty="0"/>
          </a:p>
        </p:txBody>
      </p:sp>
    </p:spTree>
    <p:extLst>
      <p:ext uri="{BB962C8B-B14F-4D97-AF65-F5344CB8AC3E}">
        <p14:creationId xmlns:p14="http://schemas.microsoft.com/office/powerpoint/2010/main" val="3487169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Noise</a:t>
            </a:r>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28</a:t>
            </a:fld>
            <a:endParaRPr lang="en-US" dirty="0"/>
          </a:p>
        </p:txBody>
      </p:sp>
      <p:sp>
        <p:nvSpPr>
          <p:cNvPr id="6" name="Content Placeholder 2"/>
          <p:cNvSpPr txBox="1">
            <a:spLocks/>
          </p:cNvSpPr>
          <p:nvPr/>
        </p:nvSpPr>
        <p:spPr bwMode="auto">
          <a:xfrm>
            <a:off x="838200" y="16764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Marlett" pitchFamily="2" charset="2"/>
              <a:buChar char="g"/>
              <a:defRPr sz="2400">
                <a:solidFill>
                  <a:schemeClr val="tx1"/>
                </a:solidFill>
                <a:latin typeface="Helvetica"/>
                <a:ea typeface="+mn-ea"/>
                <a:cs typeface="Helvetica"/>
              </a:defRPr>
            </a:lvl1pPr>
            <a:lvl2pPr marL="742950" indent="-285750" algn="l" rtl="0" eaLnBrk="0" fontAlgn="base" hangingPunct="0">
              <a:spcBef>
                <a:spcPct val="20000"/>
              </a:spcBef>
              <a:spcAft>
                <a:spcPct val="0"/>
              </a:spcAft>
              <a:buSzPct val="125000"/>
              <a:buFont typeface="Marlett" pitchFamily="2" charset="2"/>
              <a:buChar char="i"/>
              <a:defRPr sz="2000">
                <a:solidFill>
                  <a:schemeClr val="tx1"/>
                </a:solidFill>
                <a:latin typeface="Helvetica"/>
                <a:cs typeface="Helvetica"/>
              </a:defRPr>
            </a:lvl2pPr>
            <a:lvl3pPr marL="1143000" indent="-228600" algn="l" rtl="0" eaLnBrk="0" fontAlgn="base" hangingPunct="0">
              <a:spcBef>
                <a:spcPct val="20000"/>
              </a:spcBef>
              <a:spcAft>
                <a:spcPct val="0"/>
              </a:spcAft>
              <a:buClr>
                <a:schemeClr val="accent2"/>
              </a:buClr>
              <a:buSzPct val="175000"/>
              <a:buChar char="•"/>
              <a:defRPr sz="2000">
                <a:solidFill>
                  <a:schemeClr val="tx1"/>
                </a:solidFill>
                <a:latin typeface="Helvetica"/>
                <a:cs typeface="Helvetica"/>
              </a:defRPr>
            </a:lvl3pPr>
            <a:lvl4pPr marL="1600200" indent="-228600" algn="l" rtl="0" eaLnBrk="0" fontAlgn="base" hangingPunct="0">
              <a:spcBef>
                <a:spcPct val="20000"/>
              </a:spcBef>
              <a:spcAft>
                <a:spcPct val="0"/>
              </a:spcAft>
              <a:buChar char="–"/>
              <a:defRPr>
                <a:solidFill>
                  <a:schemeClr val="tx1"/>
                </a:solidFill>
                <a:latin typeface="Helvetica"/>
                <a:cs typeface="Helvetica"/>
              </a:defRPr>
            </a:lvl4pPr>
            <a:lvl5pPr marL="2057400" indent="-228600" algn="l" rtl="0" eaLnBrk="0" fontAlgn="base" hangingPunct="0">
              <a:spcBef>
                <a:spcPct val="20000"/>
              </a:spcBef>
              <a:spcAft>
                <a:spcPct val="0"/>
              </a:spcAft>
              <a:buChar char="»"/>
              <a:defRPr>
                <a:solidFill>
                  <a:schemeClr val="tx1"/>
                </a:solidFill>
                <a:latin typeface="Helvetica"/>
                <a:cs typeface="Helvetica"/>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endParaRPr lang="en-US" kern="0" dirty="0"/>
          </a:p>
          <a:p>
            <a:endParaRPr lang="en-US" kern="0" dirty="0">
              <a:solidFill>
                <a:srgbClr val="00B050"/>
              </a:solidFill>
            </a:endParaRPr>
          </a:p>
          <a:p>
            <a:r>
              <a:rPr lang="en-US" kern="0" dirty="0">
                <a:solidFill>
                  <a:srgbClr val="00B050"/>
                </a:solidFill>
              </a:rPr>
              <a:t>Exploit diversity</a:t>
            </a:r>
            <a:r>
              <a:rPr lang="en-US" kern="0" dirty="0"/>
              <a:t>  </a:t>
            </a:r>
            <a:r>
              <a:rPr lang="is-IS" kern="0" dirty="0"/>
              <a:t>…  </a:t>
            </a:r>
            <a:r>
              <a:rPr lang="en-US" kern="0" dirty="0"/>
              <a:t>Multiple</a:t>
            </a:r>
            <a:r>
              <a:rPr lang="en-US" kern="0" dirty="0">
                <a:solidFill>
                  <a:srgbClr val="C00000"/>
                </a:solidFill>
              </a:rPr>
              <a:t> servers </a:t>
            </a:r>
            <a:r>
              <a:rPr lang="en-US" kern="0" dirty="0"/>
              <a:t>/</a:t>
            </a:r>
            <a:r>
              <a:rPr lang="en-US" kern="0" dirty="0">
                <a:solidFill>
                  <a:srgbClr val="C00000"/>
                </a:solidFill>
              </a:rPr>
              <a:t> neighbors</a:t>
            </a:r>
          </a:p>
          <a:p>
            <a:endParaRPr lang="en-US" kern="0" dirty="0"/>
          </a:p>
          <a:p>
            <a:r>
              <a:rPr lang="en-US" kern="0" dirty="0"/>
              <a:t>Introduce noise that is “cancellable”</a:t>
            </a:r>
          </a:p>
          <a:p>
            <a:pPr lvl="1"/>
            <a:endParaRPr lang="en-US" kern="0" dirty="0"/>
          </a:p>
          <a:p>
            <a:pPr marL="400050" lvl="1" indent="0">
              <a:buNone/>
            </a:pPr>
            <a:r>
              <a:rPr lang="en-US" dirty="0"/>
              <a:t>[</a:t>
            </a:r>
            <a:r>
              <a:rPr lang="en-US" dirty="0">
                <a:hlinkClick r:id="rId2"/>
              </a:rPr>
              <a:t>Bonawitz et al. 2016</a:t>
            </a:r>
            <a:r>
              <a:rPr lang="en-US" dirty="0"/>
              <a:t>, </a:t>
            </a:r>
            <a:r>
              <a:rPr lang="en-US" dirty="0">
                <a:hlinkClick r:id="rId3"/>
              </a:rPr>
              <a:t>Abbe 2012</a:t>
            </a:r>
            <a:r>
              <a:rPr lang="en-US" dirty="0"/>
              <a:t>] also introduce balanced noise, but it is utilized differently (also, no modulo operation used in schemes to be presented next)</a:t>
            </a:r>
            <a:endParaRPr lang="en-US" kern="0" dirty="0"/>
          </a:p>
        </p:txBody>
      </p:sp>
    </p:spTree>
    <p:extLst>
      <p:ext uri="{BB962C8B-B14F-4D97-AF65-F5344CB8AC3E}">
        <p14:creationId xmlns:p14="http://schemas.microsoft.com/office/powerpoint/2010/main" val="115237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Server-Based Architecture: Balanced Noise</a:t>
            </a:r>
            <a:br>
              <a:rPr lang="en-US" dirty="0"/>
            </a:br>
            <a:r>
              <a:rPr lang="en-US" dirty="0"/>
              <a:t>[</a:t>
            </a:r>
            <a:r>
              <a:rPr lang="en-US" sz="2400" dirty="0">
                <a:hlinkClick r:id="rId2"/>
              </a:rPr>
              <a:t>Gade,Vaidya 2016</a:t>
            </a:r>
            <a:r>
              <a:rPr lang="en-US" sz="2400" dirty="0"/>
              <a:t>, </a:t>
            </a:r>
            <a:r>
              <a:rPr lang="en-US" sz="2400" dirty="0">
                <a:hlinkClick r:id="rId3"/>
              </a:rPr>
              <a:t>2016a</a:t>
            </a:r>
            <a:r>
              <a:rPr lang="en-US" dirty="0"/>
              <a:t>]</a:t>
            </a:r>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29</a:t>
            </a:fld>
            <a:endParaRPr lang="en-US" dirty="0"/>
          </a:p>
        </p:txBody>
      </p:sp>
      <p:cxnSp>
        <p:nvCxnSpPr>
          <p:cNvPr id="7" name="Straight Connector 6"/>
          <p:cNvCxnSpPr/>
          <p:nvPr/>
        </p:nvCxnSpPr>
        <p:spPr bwMode="auto">
          <a:xfrm>
            <a:off x="2251881" y="2434653"/>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 name="Straight Connector 7"/>
          <p:cNvCxnSpPr>
            <a:stCxn id="9" idx="2"/>
            <a:endCxn id="11" idx="1"/>
          </p:cNvCxnSpPr>
          <p:nvPr/>
        </p:nvCxnSpPr>
        <p:spPr bwMode="auto">
          <a:xfrm>
            <a:off x="2814100" y="2434653"/>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 name="Rectangle 8"/>
          <p:cNvSpPr/>
          <p:nvPr/>
        </p:nvSpPr>
        <p:spPr bwMode="auto">
          <a:xfrm>
            <a:off x="1974762" y="1910796"/>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10" name="Oval 9"/>
              <p:cNvSpPr/>
              <p:nvPr/>
            </p:nvSpPr>
            <p:spPr bwMode="auto">
              <a:xfrm>
                <a:off x="2554526" y="3415839"/>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2554526" y="3415839"/>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bwMode="auto">
              <a:xfrm>
                <a:off x="3996778" y="3417916"/>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1" name="Oval 10"/>
              <p:cNvSpPr>
                <a:spLocks noRot="1" noChangeAspect="1" noMove="1" noResize="1" noEditPoints="1" noAdjustHandles="1" noChangeArrowheads="1" noChangeShapeType="1" noTextEdit="1"/>
              </p:cNvSpPr>
              <p:nvPr/>
            </p:nvSpPr>
            <p:spPr bwMode="auto">
              <a:xfrm>
                <a:off x="3996778" y="3417916"/>
                <a:ext cx="778101" cy="682930"/>
              </a:xfrm>
              <a:prstGeom prst="ellipse">
                <a:avLst/>
              </a:prstGeom>
              <a:blipFill rotWithShape="0">
                <a:blip r:embed="rId5"/>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12" name="Rectangle 11"/>
          <p:cNvSpPr/>
          <p:nvPr/>
        </p:nvSpPr>
        <p:spPr bwMode="auto">
          <a:xfrm>
            <a:off x="5308410" y="1897148"/>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3" name="Straight Connector 12"/>
          <p:cNvCxnSpPr/>
          <p:nvPr/>
        </p:nvCxnSpPr>
        <p:spPr bwMode="auto">
          <a:xfrm flipH="1">
            <a:off x="3653437" y="2159076"/>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4" name="Oval 13"/>
              <p:cNvSpPr/>
              <p:nvPr/>
            </p:nvSpPr>
            <p:spPr bwMode="auto">
              <a:xfrm>
                <a:off x="5454610" y="3410274"/>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4" name="Oval 13"/>
              <p:cNvSpPr>
                <a:spLocks noRot="1" noChangeAspect="1" noMove="1" noResize="1" noEditPoints="1" noAdjustHandles="1" noChangeArrowheads="1" noChangeShapeType="1" noTextEdit="1"/>
              </p:cNvSpPr>
              <p:nvPr/>
            </p:nvSpPr>
            <p:spPr bwMode="auto">
              <a:xfrm>
                <a:off x="5454610" y="3410274"/>
                <a:ext cx="778101" cy="682930"/>
              </a:xfrm>
              <a:prstGeom prst="ellipse">
                <a:avLst/>
              </a:prstGeom>
              <a:blipFill rotWithShape="0">
                <a:blip r:embed="rId6"/>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15" name="Straight Connector 14"/>
          <p:cNvCxnSpPr>
            <a:stCxn id="12" idx="2"/>
            <a:endCxn id="11" idx="7"/>
          </p:cNvCxnSpPr>
          <p:nvPr/>
        </p:nvCxnSpPr>
        <p:spPr bwMode="auto">
          <a:xfrm flipH="1">
            <a:off x="4660929" y="2421005"/>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a:off x="5889370" y="2434653"/>
            <a:ext cx="7297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a:endCxn id="14" idx="1"/>
          </p:cNvCxnSpPr>
          <p:nvPr/>
        </p:nvCxnSpPr>
        <p:spPr bwMode="auto">
          <a:xfrm>
            <a:off x="3332627" y="2434653"/>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 name="Straight Connector 19"/>
          <p:cNvCxnSpPr>
            <a:endCxn id="10" idx="7"/>
          </p:cNvCxnSpPr>
          <p:nvPr/>
        </p:nvCxnSpPr>
        <p:spPr bwMode="auto">
          <a:xfrm flipH="1">
            <a:off x="3218677" y="2434653"/>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2" name="Title 1"/>
          <p:cNvSpPr txBox="1">
            <a:spLocks/>
          </p:cNvSpPr>
          <p:nvPr/>
        </p:nvSpPr>
        <p:spPr bwMode="auto">
          <a:xfrm>
            <a:off x="774729" y="4633124"/>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a:lstStyle>
          <a:p>
            <a:pPr>
              <a:buClrTx/>
              <a:buSzTx/>
              <a:buFontTx/>
              <a:buNone/>
            </a:pPr>
            <a:r>
              <a:rPr lang="en-US" kern="0" dirty="0">
                <a:solidFill>
                  <a:schemeClr val="tx1"/>
                </a:solidFill>
              </a:rPr>
              <a:t>Privacy if </a:t>
            </a:r>
            <a:r>
              <a:rPr lang="en-US" kern="0" dirty="0">
                <a:solidFill>
                  <a:srgbClr val="FF0000"/>
                </a:solidFill>
              </a:rPr>
              <a:t>subset of servers</a:t>
            </a:r>
            <a:r>
              <a:rPr lang="en-US" kern="0" dirty="0">
                <a:solidFill>
                  <a:schemeClr val="tx1"/>
                </a:solidFill>
              </a:rPr>
              <a:t> adversarial</a:t>
            </a:r>
          </a:p>
        </p:txBody>
      </p:sp>
    </p:spTree>
    <p:extLst>
      <p:ext uri="{BB962C8B-B14F-4D97-AF65-F5344CB8AC3E}">
        <p14:creationId xmlns:p14="http://schemas.microsoft.com/office/powerpoint/2010/main" val="422902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9A9D0-DE7A-774B-A198-B28D276820B4}"/>
              </a:ext>
            </a:extLst>
          </p:cNvPr>
          <p:cNvSpPr/>
          <p:nvPr/>
        </p:nvSpPr>
        <p:spPr bwMode="auto">
          <a:xfrm>
            <a:off x="4286250" y="3481998"/>
            <a:ext cx="4171950" cy="3181692"/>
          </a:xfrm>
          <a:prstGeom prst="rect">
            <a:avLst/>
          </a:prstGeom>
          <a:solidFill>
            <a:schemeClr val="accent5">
              <a:lumMod val="60000"/>
              <a:lumOff val="4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 name="Title 1">
            <a:extLst>
              <a:ext uri="{FF2B5EF4-FFF2-40B4-BE49-F238E27FC236}">
                <a16:creationId xmlns:a16="http://schemas.microsoft.com/office/drawing/2014/main" id="{B6CCA610-2FDA-7543-AEE9-9B3C832FC124}"/>
              </a:ext>
            </a:extLst>
          </p:cNvPr>
          <p:cNvSpPr>
            <a:spLocks noGrp="1"/>
          </p:cNvSpPr>
          <p:nvPr>
            <p:ph type="title"/>
          </p:nvPr>
        </p:nvSpPr>
        <p:spPr/>
        <p:txBody>
          <a:bodyPr/>
          <a:lstStyle/>
          <a:p>
            <a:r>
              <a:rPr lang="en-US" dirty="0"/>
              <a:t>Architectures</a:t>
            </a:r>
          </a:p>
        </p:txBody>
      </p:sp>
      <p:grpSp>
        <p:nvGrpSpPr>
          <p:cNvPr id="34" name="Group 33">
            <a:extLst>
              <a:ext uri="{FF2B5EF4-FFF2-40B4-BE49-F238E27FC236}">
                <a16:creationId xmlns:a16="http://schemas.microsoft.com/office/drawing/2014/main" id="{1ED4F5A3-89EB-5849-BEF3-9C48F871F679}"/>
              </a:ext>
            </a:extLst>
          </p:cNvPr>
          <p:cNvGrpSpPr/>
          <p:nvPr/>
        </p:nvGrpSpPr>
        <p:grpSpPr>
          <a:xfrm>
            <a:off x="333860" y="2003215"/>
            <a:ext cx="3656676" cy="1963982"/>
            <a:chOff x="685800" y="4418551"/>
            <a:chExt cx="3656676" cy="1963982"/>
          </a:xfrm>
        </p:grpSpPr>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9763569-30E8-F54D-8F8C-6E850D9912AD}"/>
                    </a:ext>
                  </a:extLst>
                </p:cNvPr>
                <p:cNvSpPr/>
                <p:nvPr/>
              </p:nvSpPr>
              <p:spPr>
                <a:xfrm>
                  <a:off x="3450103" y="4504531"/>
                  <a:ext cx="602090" cy="632759"/>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15" name="Oval 14">
                  <a:extLst>
                    <a:ext uri="{FF2B5EF4-FFF2-40B4-BE49-F238E27FC236}">
                      <a16:creationId xmlns:a16="http://schemas.microsoft.com/office/drawing/2014/main" id="{7B3DD551-F642-9E4A-A7E3-843CCA6AB936}"/>
                    </a:ext>
                  </a:extLst>
                </p:cNvPr>
                <p:cNvSpPr>
                  <a:spLocks noRot="1" noChangeAspect="1" noMove="1" noResize="1" noEditPoints="1" noAdjustHandles="1" noChangeArrowheads="1" noChangeShapeType="1" noTextEdit="1"/>
                </p:cNvSpPr>
                <p:nvPr/>
              </p:nvSpPr>
              <p:spPr>
                <a:xfrm>
                  <a:off x="3450103" y="4504531"/>
                  <a:ext cx="602090" cy="632759"/>
                </a:xfrm>
                <a:prstGeom prst="ellipse">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08048138-8F36-2040-9BA1-9F7601852776}"/>
                    </a:ext>
                  </a:extLst>
                </p:cNvPr>
                <p:cNvSpPr/>
                <p:nvPr/>
              </p:nvSpPr>
              <p:spPr>
                <a:xfrm>
                  <a:off x="2450582" y="5357240"/>
                  <a:ext cx="602090" cy="632759"/>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MU Sans Serif Demi Condensed" panose="02000706000000000000" pitchFamily="2" charset="0"/>
                            <a:cs typeface="CMU Sans Serif Demi Condensed" panose="02000706000000000000" pitchFamily="2" charset="0"/>
                          </a:rPr>
                          <m:t>2</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16" name="Oval 15">
                  <a:extLst>
                    <a:ext uri="{FF2B5EF4-FFF2-40B4-BE49-F238E27FC236}">
                      <a16:creationId xmlns:a16="http://schemas.microsoft.com/office/drawing/2014/main" id="{9C86F92D-3C01-1448-91D2-D64A38EEAA5D}"/>
                    </a:ext>
                  </a:extLst>
                </p:cNvPr>
                <p:cNvSpPr>
                  <a:spLocks noRot="1" noChangeAspect="1" noMove="1" noResize="1" noEditPoints="1" noAdjustHandles="1" noChangeArrowheads="1" noChangeShapeType="1" noTextEdit="1"/>
                </p:cNvSpPr>
                <p:nvPr/>
              </p:nvSpPr>
              <p:spPr>
                <a:xfrm>
                  <a:off x="2450582" y="5357240"/>
                  <a:ext cx="602090" cy="632759"/>
                </a:xfrm>
                <a:prstGeom prst="ellipse">
                  <a:avLst/>
                </a:prstGeom>
                <a:blipFill>
                  <a:blip r:embed="rId3"/>
                  <a:stretch>
                    <a:fillRect/>
                  </a:stretch>
                </a:blipFill>
                <a:ln>
                  <a:noFill/>
                </a:ln>
                <a:effectLst/>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F5A39B5A-43F3-2548-A919-B3B0BD7AB83D}"/>
                </a:ext>
              </a:extLst>
            </p:cNvPr>
            <p:cNvCxnSpPr/>
            <p:nvPr/>
          </p:nvCxnSpPr>
          <p:spPr>
            <a:xfrm flipH="1" flipV="1">
              <a:off x="2067314" y="5051310"/>
              <a:ext cx="471442" cy="39859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EBD58FC-E6FB-0444-BCB8-10C672208F5C}"/>
                </a:ext>
              </a:extLst>
            </p:cNvPr>
            <p:cNvCxnSpPr/>
            <p:nvPr/>
          </p:nvCxnSpPr>
          <p:spPr>
            <a:xfrm flipV="1">
              <a:off x="2964498" y="5044625"/>
              <a:ext cx="573779" cy="40528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A503F1A-F4F7-5F46-B109-FEE8D8FC53A3}"/>
                </a:ext>
              </a:extLst>
            </p:cNvPr>
            <p:cNvCxnSpPr/>
            <p:nvPr/>
          </p:nvCxnSpPr>
          <p:spPr>
            <a:xfrm flipV="1">
              <a:off x="2368358" y="4597196"/>
              <a:ext cx="1169919" cy="137734"/>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74BD2110-1731-BA4E-BED2-1C4178D584BC}"/>
                    </a:ext>
                  </a:extLst>
                </p:cNvPr>
                <p:cNvSpPr/>
                <p:nvPr/>
              </p:nvSpPr>
              <p:spPr>
                <a:xfrm>
                  <a:off x="3740386" y="5749774"/>
                  <a:ext cx="602090" cy="632759"/>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20" name="Oval 19">
                  <a:extLst>
                    <a:ext uri="{FF2B5EF4-FFF2-40B4-BE49-F238E27FC236}">
                      <a16:creationId xmlns:a16="http://schemas.microsoft.com/office/drawing/2014/main" id="{8ED71400-7297-E641-A5AF-FB4C9D6FB787}"/>
                    </a:ext>
                  </a:extLst>
                </p:cNvPr>
                <p:cNvSpPr>
                  <a:spLocks noRot="1" noChangeAspect="1" noMove="1" noResize="1" noEditPoints="1" noAdjustHandles="1" noChangeArrowheads="1" noChangeShapeType="1" noTextEdit="1"/>
                </p:cNvSpPr>
                <p:nvPr/>
              </p:nvSpPr>
              <p:spPr>
                <a:xfrm>
                  <a:off x="3740386" y="5749774"/>
                  <a:ext cx="602090" cy="632759"/>
                </a:xfrm>
                <a:prstGeom prst="ellipse">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815DE0A2-D9B3-C84B-AD07-08DBECA6AE4B}"/>
                    </a:ext>
                  </a:extLst>
                </p:cNvPr>
                <p:cNvSpPr/>
                <p:nvPr/>
              </p:nvSpPr>
              <p:spPr>
                <a:xfrm>
                  <a:off x="685800" y="5388157"/>
                  <a:ext cx="602090" cy="632759"/>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21" name="Oval 20">
                  <a:extLst>
                    <a:ext uri="{FF2B5EF4-FFF2-40B4-BE49-F238E27FC236}">
                      <a16:creationId xmlns:a16="http://schemas.microsoft.com/office/drawing/2014/main" id="{FF3EBB32-A016-8143-87D0-7081D309F22D}"/>
                    </a:ext>
                  </a:extLst>
                </p:cNvPr>
                <p:cNvSpPr>
                  <a:spLocks noRot="1" noChangeAspect="1" noMove="1" noResize="1" noEditPoints="1" noAdjustHandles="1" noChangeArrowheads="1" noChangeShapeType="1" noTextEdit="1"/>
                </p:cNvSpPr>
                <p:nvPr/>
              </p:nvSpPr>
              <p:spPr>
                <a:xfrm>
                  <a:off x="685800" y="5388157"/>
                  <a:ext cx="602090" cy="632759"/>
                </a:xfrm>
                <a:prstGeom prst="ellipse">
                  <a:avLst/>
                </a:prstGeom>
                <a:blipFill>
                  <a:blip r:embed="rId5"/>
                  <a:stretch>
                    <a:fillRect/>
                  </a:stretch>
                </a:blipFill>
                <a:ln>
                  <a:noFill/>
                </a:ln>
                <a:effectLst/>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069E3AF8-DD63-A149-A5C9-60FC933DE676}"/>
                </a:ext>
              </a:extLst>
            </p:cNvPr>
            <p:cNvCxnSpPr/>
            <p:nvPr/>
          </p:nvCxnSpPr>
          <p:spPr>
            <a:xfrm>
              <a:off x="2964498" y="5897334"/>
              <a:ext cx="775887" cy="1688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EAB1201-1374-3945-9777-D94E6B889069}"/>
                </a:ext>
              </a:extLst>
            </p:cNvPr>
            <p:cNvCxnSpPr/>
            <p:nvPr/>
          </p:nvCxnSpPr>
          <p:spPr>
            <a:xfrm flipV="1">
              <a:off x="1199716" y="4958645"/>
              <a:ext cx="654725" cy="522177"/>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F1B28D84-382E-D14F-B1A3-6BECFC511491}"/>
                    </a:ext>
                  </a:extLst>
                </p:cNvPr>
                <p:cNvSpPr/>
                <p:nvPr/>
              </p:nvSpPr>
              <p:spPr>
                <a:xfrm>
                  <a:off x="1766268" y="4418551"/>
                  <a:ext cx="602090" cy="632759"/>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24" name="Oval 23">
                  <a:extLst>
                    <a:ext uri="{FF2B5EF4-FFF2-40B4-BE49-F238E27FC236}">
                      <a16:creationId xmlns:a16="http://schemas.microsoft.com/office/drawing/2014/main" id="{323AA3F3-AADB-1F49-B175-EEE5A0C953BD}"/>
                    </a:ext>
                  </a:extLst>
                </p:cNvPr>
                <p:cNvSpPr>
                  <a:spLocks noRot="1" noChangeAspect="1" noMove="1" noResize="1" noEditPoints="1" noAdjustHandles="1" noChangeArrowheads="1" noChangeShapeType="1" noTextEdit="1"/>
                </p:cNvSpPr>
                <p:nvPr/>
              </p:nvSpPr>
              <p:spPr>
                <a:xfrm>
                  <a:off x="1766268" y="4418551"/>
                  <a:ext cx="602090" cy="632759"/>
                </a:xfrm>
                <a:prstGeom prst="ellipse">
                  <a:avLst/>
                </a:prstGeom>
                <a:blipFill>
                  <a:blip r:embed="rId6"/>
                  <a:stretch>
                    <a:fillRect/>
                  </a:stretch>
                </a:blipFill>
                <a:ln>
                  <a:noFill/>
                </a:ln>
                <a:effectLst/>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81D9B937-FEF4-6E41-B0BB-215157056E4A}"/>
              </a:ext>
            </a:extLst>
          </p:cNvPr>
          <p:cNvGrpSpPr/>
          <p:nvPr/>
        </p:nvGrpSpPr>
        <p:grpSpPr>
          <a:xfrm>
            <a:off x="4572000" y="4056187"/>
            <a:ext cx="3510304" cy="2305961"/>
            <a:chOff x="4910475" y="4180770"/>
            <a:chExt cx="3510304" cy="2305961"/>
          </a:xfrm>
        </p:grpSpPr>
        <p:sp>
          <p:nvSpPr>
            <p:cNvPr id="46" name="Oval 45">
              <a:extLst>
                <a:ext uri="{FF2B5EF4-FFF2-40B4-BE49-F238E27FC236}">
                  <a16:creationId xmlns:a16="http://schemas.microsoft.com/office/drawing/2014/main" id="{FF4381D0-15F9-8F4B-BE74-E058E2DDC9F2}"/>
                </a:ext>
              </a:extLst>
            </p:cNvPr>
            <p:cNvSpPr/>
            <p:nvPr/>
          </p:nvSpPr>
          <p:spPr>
            <a:xfrm>
              <a:off x="4910475" y="5786216"/>
              <a:ext cx="692060" cy="664029"/>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dirty="0">
                  <a:latin typeface="Arial" panose="020B0604020202020204" pitchFamily="34" charset="0"/>
                  <a:ea typeface="CMU Sans Serif Demi Condensed" panose="02000706000000000000" pitchFamily="2" charset="0"/>
                  <a:cs typeface="Arial" panose="020B0604020202020204" pitchFamily="34" charset="0"/>
                </a:rPr>
                <a:t>1</a:t>
              </a:r>
            </a:p>
          </p:txBody>
        </p:sp>
        <p:cxnSp>
          <p:nvCxnSpPr>
            <p:cNvPr id="47" name="Straight Arrow Connector 46">
              <a:extLst>
                <a:ext uri="{FF2B5EF4-FFF2-40B4-BE49-F238E27FC236}">
                  <a16:creationId xmlns:a16="http://schemas.microsoft.com/office/drawing/2014/main" id="{D5DED992-7F1D-4448-8A3C-DD951B2516AA}"/>
                </a:ext>
              </a:extLst>
            </p:cNvPr>
            <p:cNvCxnSpPr/>
            <p:nvPr/>
          </p:nvCxnSpPr>
          <p:spPr>
            <a:xfrm flipH="1">
              <a:off x="5358902" y="4654028"/>
              <a:ext cx="1202887" cy="1158663"/>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30F5B94-403F-2545-AE94-36AA4B9F8352}"/>
                </a:ext>
              </a:extLst>
            </p:cNvPr>
            <p:cNvCxnSpPr/>
            <p:nvPr/>
          </p:nvCxnSpPr>
          <p:spPr>
            <a:xfrm>
              <a:off x="7010215" y="4654028"/>
              <a:ext cx="1094334" cy="1132188"/>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0E70DF29-6441-BB47-B08B-ED542B0618C0}"/>
                    </a:ext>
                  </a:extLst>
                </p:cNvPr>
                <p:cNvSpPr/>
                <p:nvPr/>
              </p:nvSpPr>
              <p:spPr>
                <a:xfrm>
                  <a:off x="6373873" y="5822702"/>
                  <a:ext cx="692060" cy="664029"/>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28" name="Oval 27">
                  <a:extLst>
                    <a:ext uri="{FF2B5EF4-FFF2-40B4-BE49-F238E27FC236}">
                      <a16:creationId xmlns:a16="http://schemas.microsoft.com/office/drawing/2014/main" id="{859A3F90-A14C-714D-928D-C7385EC2C971}"/>
                    </a:ext>
                  </a:extLst>
                </p:cNvPr>
                <p:cNvSpPr>
                  <a:spLocks noRot="1" noChangeAspect="1" noMove="1" noResize="1" noEditPoints="1" noAdjustHandles="1" noChangeArrowheads="1" noChangeShapeType="1" noTextEdit="1"/>
                </p:cNvSpPr>
                <p:nvPr/>
              </p:nvSpPr>
              <p:spPr>
                <a:xfrm>
                  <a:off x="6373873" y="5822702"/>
                  <a:ext cx="692060" cy="664029"/>
                </a:xfrm>
                <a:prstGeom prst="ellipse">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D1B281D5-57F6-3B4F-94D7-578BD1D539D7}"/>
                    </a:ext>
                  </a:extLst>
                </p:cNvPr>
                <p:cNvSpPr/>
                <p:nvPr/>
              </p:nvSpPr>
              <p:spPr>
                <a:xfrm>
                  <a:off x="7728719" y="5786216"/>
                  <a:ext cx="692060" cy="664029"/>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latin typeface="Arial" panose="020B0604020202020204" pitchFamily="34" charset="0"/>
                    <a:ea typeface="CMU Sans Serif Demi Condensed" panose="02000706000000000000" pitchFamily="2" charset="0"/>
                    <a:cs typeface="Arial" panose="020B0604020202020204" pitchFamily="34" charset="0"/>
                  </a:endParaRPr>
                </a:p>
              </p:txBody>
            </p:sp>
          </mc:Choice>
          <mc:Fallback xmlns="">
            <p:sp>
              <p:nvSpPr>
                <p:cNvPr id="29" name="Oval 28">
                  <a:extLst>
                    <a:ext uri="{FF2B5EF4-FFF2-40B4-BE49-F238E27FC236}">
                      <a16:creationId xmlns:a16="http://schemas.microsoft.com/office/drawing/2014/main" id="{EABE01C3-9A34-334D-8667-982127B94958}"/>
                    </a:ext>
                  </a:extLst>
                </p:cNvPr>
                <p:cNvSpPr>
                  <a:spLocks noRot="1" noChangeAspect="1" noMove="1" noResize="1" noEditPoints="1" noAdjustHandles="1" noChangeArrowheads="1" noChangeShapeType="1" noTextEdit="1"/>
                </p:cNvSpPr>
                <p:nvPr/>
              </p:nvSpPr>
              <p:spPr>
                <a:xfrm>
                  <a:off x="7728719" y="5786216"/>
                  <a:ext cx="692060" cy="664029"/>
                </a:xfrm>
                <a:prstGeom prst="ellipse">
                  <a:avLst/>
                </a:prstGeom>
                <a:blipFill>
                  <a:blip r:embed="rId8"/>
                  <a:stretch>
                    <a:fillRect/>
                  </a:stretch>
                </a:blipFill>
                <a:ln>
                  <a:noFill/>
                </a:ln>
                <a:effec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67703C7E-6034-4B44-966D-CBD1F29015A2}"/>
                </a:ext>
              </a:extLst>
            </p:cNvPr>
            <p:cNvCxnSpPr/>
            <p:nvPr/>
          </p:nvCxnSpPr>
          <p:spPr>
            <a:xfrm flipH="1">
              <a:off x="6730687" y="4654028"/>
              <a:ext cx="4067" cy="1168674"/>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0BDD174-366D-084E-9CF1-C13E6497E3FF}"/>
                </a:ext>
              </a:extLst>
            </p:cNvPr>
            <p:cNvSpPr/>
            <p:nvPr/>
          </p:nvSpPr>
          <p:spPr bwMode="auto">
            <a:xfrm>
              <a:off x="5880335" y="4180770"/>
              <a:ext cx="1768374" cy="451870"/>
            </a:xfrm>
            <a:prstGeom prst="rect">
              <a:avLst/>
            </a:prstGeom>
            <a:solidFill>
              <a:schemeClr val="bg1">
                <a:alpha val="50196"/>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b="0" i="0" u="none" strike="noStrike" cap="none" normalizeH="0" baseline="0" dirty="0">
                  <a:ln>
                    <a:noFill/>
                  </a:ln>
                  <a:solidFill>
                    <a:schemeClr val="tx1"/>
                  </a:solidFill>
                  <a:effectLst/>
                  <a:latin typeface="Arial" panose="020B0604020202020204" pitchFamily="34" charset="0"/>
                  <a:ea typeface="Helvetica" charset="0"/>
                  <a:cs typeface="Arial" panose="020B0604020202020204" pitchFamily="34" charset="0"/>
                </a:rPr>
                <a:t>Server</a:t>
              </a:r>
            </a:p>
          </p:txBody>
        </p:sp>
      </p:grpSp>
    </p:spTree>
    <p:extLst>
      <p:ext uri="{BB962C8B-B14F-4D97-AF65-F5344CB8AC3E}">
        <p14:creationId xmlns:p14="http://schemas.microsoft.com/office/powerpoint/2010/main" val="2133695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Noise</a:t>
            </a:r>
          </a:p>
        </p:txBody>
      </p:sp>
      <p:sp>
        <p:nvSpPr>
          <p:cNvPr id="3" name="Content Placeholder 2"/>
          <p:cNvSpPr>
            <a:spLocks noGrp="1"/>
          </p:cNvSpPr>
          <p:nvPr>
            <p:ph idx="1"/>
          </p:nvPr>
        </p:nvSpPr>
        <p:spPr/>
        <p:txBody>
          <a:bodyPr/>
          <a:lstStyle/>
          <a:p>
            <a:endParaRPr lang="en-US" dirty="0"/>
          </a:p>
          <a:p>
            <a:endParaRPr lang="en-US" dirty="0"/>
          </a:p>
          <a:p>
            <a:r>
              <a:rPr lang="en-US" dirty="0"/>
              <a:t>S</a:t>
            </a:r>
            <a:r>
              <a:rPr lang="is-IS" dirty="0"/>
              <a:t>tructured noise that</a:t>
            </a:r>
            <a:br>
              <a:rPr lang="is-IS" dirty="0"/>
            </a:br>
            <a:br>
              <a:rPr lang="is-IS" i="1" dirty="0">
                <a:solidFill>
                  <a:srgbClr val="C00000"/>
                </a:solidFill>
              </a:rPr>
            </a:br>
            <a:r>
              <a:rPr lang="is-IS" i="1" dirty="0">
                <a:solidFill>
                  <a:srgbClr val="C00000"/>
                </a:solidFill>
              </a:rPr>
              <a:t>	“cancels” </a:t>
            </a:r>
            <a:r>
              <a:rPr lang="is-IS" dirty="0">
                <a:solidFill>
                  <a:srgbClr val="C00000"/>
                </a:solidFill>
              </a:rPr>
              <a:t>over servers</a:t>
            </a:r>
            <a:r>
              <a:rPr lang="is-IS" dirty="0"/>
              <a:t>/</a:t>
            </a:r>
            <a:r>
              <a:rPr lang="is-IS" dirty="0">
                <a:solidFill>
                  <a:srgbClr val="C00000"/>
                </a:solidFill>
              </a:rPr>
              <a:t>neighbors</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30</a:t>
            </a:fld>
            <a:endParaRPr lang="en-US" dirty="0"/>
          </a:p>
        </p:txBody>
      </p:sp>
    </p:spTree>
    <p:extLst>
      <p:ext uri="{BB962C8B-B14F-4D97-AF65-F5344CB8AC3E}">
        <p14:creationId xmlns:p14="http://schemas.microsoft.com/office/powerpoint/2010/main" val="4060789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31</a:t>
            </a:fld>
            <a:endParaRPr lang="en-US" dirty="0"/>
          </a:p>
        </p:txBody>
      </p:sp>
      <p:cxnSp>
        <p:nvCxnSpPr>
          <p:cNvPr id="5" name="Straight Connector 4"/>
          <p:cNvCxnSpPr/>
          <p:nvPr/>
        </p:nvCxnSpPr>
        <p:spPr bwMode="auto">
          <a:xfrm>
            <a:off x="2238233" y="3035157"/>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a:stCxn id="12" idx="2"/>
            <a:endCxn id="14" idx="1"/>
          </p:cNvCxnSpPr>
          <p:nvPr/>
        </p:nvCxnSpPr>
        <p:spPr bwMode="auto">
          <a:xfrm>
            <a:off x="2800452" y="3035157"/>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8" y="4016343"/>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8" y="4016343"/>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3983130" y="4018420"/>
                <a:ext cx="778101" cy="682930"/>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3983130" y="4018420"/>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10" name="Rectangle 9"/>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1" name="Straight Connector 10"/>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Oval 11"/>
              <p:cNvSpPr/>
              <p:nvPr/>
            </p:nvSpPr>
            <p:spPr bwMode="auto">
              <a:xfrm>
                <a:off x="5440962" y="4010778"/>
                <a:ext cx="778101"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5440962" y="4010778"/>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13" name="Straight Connector 12"/>
          <p:cNvCxnSpPr>
            <a:stCxn id="15" idx="2"/>
            <a:endCxn id="14" idx="7"/>
          </p:cNvCxnSpPr>
          <p:nvPr/>
        </p:nvCxnSpPr>
        <p:spPr bwMode="auto">
          <a:xfrm flipH="1">
            <a:off x="4647281" y="3021509"/>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5875722" y="3035157"/>
            <a:ext cx="7297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18979" y="3035157"/>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a:endCxn id="13"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TextBox 16"/>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18" name="TextBox 17"/>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p:spTree>
    <p:extLst>
      <p:ext uri="{BB962C8B-B14F-4D97-AF65-F5344CB8AC3E}">
        <p14:creationId xmlns:p14="http://schemas.microsoft.com/office/powerpoint/2010/main" val="4041094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32</a:t>
            </a:fld>
            <a:endParaRPr lang="en-US" dirty="0"/>
          </a:p>
        </p:txBody>
      </p:sp>
      <p:cxnSp>
        <p:nvCxnSpPr>
          <p:cNvPr id="5" name="Straight Connector 4"/>
          <p:cNvCxnSpPr>
            <a:endCxn id="8" idx="0"/>
          </p:cNvCxnSpPr>
          <p:nvPr/>
        </p:nvCxnSpPr>
        <p:spPr bwMode="auto">
          <a:xfrm>
            <a:off x="2238233" y="3035157"/>
            <a:ext cx="531291"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00452" y="3035157"/>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9" y="4016343"/>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9" y="4016343"/>
                <a:ext cx="457290" cy="682930"/>
              </a:xfrm>
              <a:prstGeom prst="ellipse">
                <a:avLst/>
              </a:prstGeom>
              <a:blipFill rotWithShape="0">
                <a:blip r:embed="rId2"/>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10" name="Rectangle 9"/>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1" name="Straight Connector 10"/>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13" name="Straight Connector 12"/>
          <p:cNvCxnSpPr>
            <a:stCxn id="15" idx="2"/>
          </p:cNvCxnSpPr>
          <p:nvPr/>
        </p:nvCxnSpPr>
        <p:spPr bwMode="auto">
          <a:xfrm flipH="1">
            <a:off x="4647281" y="3021509"/>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18979" y="3035157"/>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a:endCxn id="13"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7" name="Oval 16"/>
              <p:cNvSpPr/>
              <p:nvPr/>
            </p:nvSpPr>
            <p:spPr bwMode="auto">
              <a:xfrm>
                <a:off x="3022094" y="4031254"/>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3022094" y="4031254"/>
                <a:ext cx="457290" cy="682930"/>
              </a:xfrm>
              <a:prstGeom prst="ellipse">
                <a:avLst/>
              </a:prstGeom>
              <a:blipFill rotWithShape="0">
                <a:blip r:embed="rId3"/>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bwMode="auto">
              <a:xfrm>
                <a:off x="3851372" y="4061116"/>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0" name="Oval 19"/>
              <p:cNvSpPr>
                <a:spLocks noRot="1" noChangeAspect="1" noMove="1" noResize="1" noEditPoints="1" noAdjustHandles="1" noChangeArrowheads="1" noChangeShapeType="1" noTextEdit="1"/>
              </p:cNvSpPr>
              <p:nvPr/>
            </p:nvSpPr>
            <p:spPr bwMode="auto">
              <a:xfrm>
                <a:off x="3851372" y="4061116"/>
                <a:ext cx="457290" cy="679593"/>
              </a:xfrm>
              <a:prstGeom prst="ellipse">
                <a:avLst/>
              </a:prstGeom>
              <a:blipFill rotWithShape="0">
                <a:blip r:embed="rId5"/>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p:cNvSpPr/>
              <p:nvPr/>
            </p:nvSpPr>
            <p:spPr bwMode="auto">
              <a:xfrm>
                <a:off x="4332587" y="4076027"/>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1" name="Oval 20"/>
              <p:cNvSpPr>
                <a:spLocks noRot="1" noChangeAspect="1" noMove="1" noResize="1" noEditPoints="1" noAdjustHandles="1" noChangeArrowheads="1" noChangeShapeType="1" noTextEdit="1"/>
              </p:cNvSpPr>
              <p:nvPr/>
            </p:nvSpPr>
            <p:spPr bwMode="auto">
              <a:xfrm>
                <a:off x="4332587" y="4076027"/>
                <a:ext cx="457290" cy="679593"/>
              </a:xfrm>
              <a:prstGeom prst="ellipse">
                <a:avLst/>
              </a:prstGeom>
              <a:blipFill rotWithShape="0">
                <a:blip r:embed="rId6"/>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bwMode="auto">
              <a:xfrm>
                <a:off x="5357595" y="4073195"/>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2" name="Oval 21"/>
              <p:cNvSpPr>
                <a:spLocks noRot="1" noChangeAspect="1" noMove="1" noResize="1" noEditPoints="1" noAdjustHandles="1" noChangeArrowheads="1" noChangeShapeType="1" noTextEdit="1"/>
              </p:cNvSpPr>
              <p:nvPr/>
            </p:nvSpPr>
            <p:spPr bwMode="auto">
              <a:xfrm>
                <a:off x="5357595" y="4073195"/>
                <a:ext cx="457290" cy="682930"/>
              </a:xfrm>
              <a:prstGeom prst="ellipse">
                <a:avLst/>
              </a:prstGeom>
              <a:blipFill rotWithShape="0">
                <a:blip r:embed="rId7"/>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bwMode="auto">
              <a:xfrm>
                <a:off x="5838810" y="4088106"/>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bwMode="auto">
              <a:xfrm>
                <a:off x="5838810" y="4088106"/>
                <a:ext cx="457290" cy="682930"/>
              </a:xfrm>
              <a:prstGeom prst="ellipse">
                <a:avLst/>
              </a:prstGeom>
              <a:blipFill rotWithShape="0">
                <a:blip r:embed="rId8"/>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213" name="Straight Connector 212"/>
          <p:cNvCxnSpPr/>
          <p:nvPr/>
        </p:nvCxnSpPr>
        <p:spPr bwMode="auto">
          <a:xfrm flipH="1">
            <a:off x="6105113" y="3021509"/>
            <a:ext cx="498732" cy="106659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4" name="TextBox 23"/>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25" name="TextBox 24"/>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p:sp>
        <p:nvSpPr>
          <p:cNvPr id="9" name="TextBox 8"/>
          <p:cNvSpPr txBox="1"/>
          <p:nvPr/>
        </p:nvSpPr>
        <p:spPr>
          <a:xfrm>
            <a:off x="0" y="4591238"/>
            <a:ext cx="2206053" cy="1200329"/>
          </a:xfrm>
          <a:prstGeom prst="rect">
            <a:avLst/>
          </a:prstGeom>
          <a:solidFill>
            <a:schemeClr val="bg1">
              <a:lumMod val="85000"/>
            </a:schemeClr>
          </a:solidFill>
        </p:spPr>
        <p:txBody>
          <a:bodyPr wrap="none" rtlCol="0">
            <a:spAutoFit/>
          </a:bodyPr>
          <a:lstStyle/>
          <a:p>
            <a:pPr algn="l">
              <a:buNone/>
            </a:pPr>
            <a:r>
              <a:rPr lang="en-US">
                <a:latin typeface="Helvetica" charset="0"/>
                <a:ea typeface="Helvetica" charset="0"/>
                <a:cs typeface="Helvetica" charset="0"/>
              </a:rPr>
              <a:t>Each client</a:t>
            </a:r>
            <a:br>
              <a:rPr lang="en-US">
                <a:latin typeface="Helvetica" charset="0"/>
                <a:ea typeface="Helvetica" charset="0"/>
                <a:cs typeface="Helvetica" charset="0"/>
              </a:rPr>
            </a:br>
            <a:r>
              <a:rPr lang="en-US">
                <a:latin typeface="Helvetica" charset="0"/>
                <a:ea typeface="Helvetica" charset="0"/>
                <a:cs typeface="Helvetica" charset="0"/>
              </a:rPr>
              <a:t>simulates</a:t>
            </a:r>
            <a:br>
              <a:rPr lang="en-US">
                <a:latin typeface="Helvetica" charset="0"/>
                <a:ea typeface="Helvetica" charset="0"/>
                <a:cs typeface="Helvetica" charset="0"/>
              </a:rPr>
            </a:br>
            <a:r>
              <a:rPr lang="en-US">
                <a:latin typeface="Helvetica" charset="0"/>
                <a:ea typeface="Helvetica" charset="0"/>
                <a:cs typeface="Helvetica" charset="0"/>
              </a:rPr>
              <a:t>multiple clients</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354437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33</a:t>
            </a:fld>
            <a:endParaRPr lang="en-US" dirty="0"/>
          </a:p>
        </p:txBody>
      </p:sp>
      <p:cxnSp>
        <p:nvCxnSpPr>
          <p:cNvPr id="5" name="Straight Connector 4"/>
          <p:cNvCxnSpPr>
            <a:endCxn id="8" idx="0"/>
          </p:cNvCxnSpPr>
          <p:nvPr/>
        </p:nvCxnSpPr>
        <p:spPr bwMode="auto">
          <a:xfrm>
            <a:off x="2238233" y="3035157"/>
            <a:ext cx="531291"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00452" y="3035157"/>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9" y="4016343"/>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9" y="4016343"/>
                <a:ext cx="457290" cy="682930"/>
              </a:xfrm>
              <a:prstGeom prst="ellipse">
                <a:avLst/>
              </a:prstGeom>
              <a:blipFill rotWithShape="0">
                <a:blip r:embed="rId2"/>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10" name="Rectangle 9"/>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1" name="Straight Connector 10"/>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13" name="Straight Connector 12"/>
          <p:cNvCxnSpPr>
            <a:stCxn id="15" idx="2"/>
          </p:cNvCxnSpPr>
          <p:nvPr/>
        </p:nvCxnSpPr>
        <p:spPr bwMode="auto">
          <a:xfrm flipH="1">
            <a:off x="4647281" y="3021509"/>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18979" y="3035157"/>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a:endCxn id="13"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7" name="Oval 16"/>
              <p:cNvSpPr/>
              <p:nvPr/>
            </p:nvSpPr>
            <p:spPr bwMode="auto">
              <a:xfrm>
                <a:off x="3022094" y="4031254"/>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3022094" y="4031254"/>
                <a:ext cx="457290" cy="682930"/>
              </a:xfrm>
              <a:prstGeom prst="ellipse">
                <a:avLst/>
              </a:prstGeom>
              <a:blipFill rotWithShape="0">
                <a:blip r:embed="rId3"/>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0" y="4942022"/>
                <a:ext cx="4038926" cy="753348"/>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sSub>
                      <m:sSubPr>
                        <m:ctrlPr>
                          <a:rPr lang="en-US" sz="2800" i="1" smtClean="0">
                            <a:latin typeface="Cambria Math" panose="02040503050406030204" pitchFamily="18" charset="0"/>
                            <a:ea typeface="Helvetica" charset="0"/>
                            <a:cs typeface="Helvetica" charset="0"/>
                          </a:rPr>
                        </m:ctrlPr>
                      </m:sSubPr>
                      <m:e>
                        <m:r>
                          <a:rPr lang="en-US" sz="2800" i="1">
                            <a:latin typeface="Cambria Math" charset="0"/>
                            <a:ea typeface="Helvetica" charset="0"/>
                            <a:cs typeface="Helvetica" charset="0"/>
                          </a:rPr>
                          <m:t>𝑓</m:t>
                        </m:r>
                      </m:e>
                      <m:sub>
                        <m:r>
                          <a:rPr lang="en-US" sz="2800" i="1">
                            <a:latin typeface="Cambria Math" charset="0"/>
                            <a:ea typeface="Helvetica" charset="0"/>
                            <a:cs typeface="Helvetica" charset="0"/>
                          </a:rPr>
                          <m:t>11</m:t>
                        </m:r>
                      </m:sub>
                    </m:sSub>
                    <m:r>
                      <a:rPr lang="en-US" sz="2800" b="0" i="1" smtClean="0">
                        <a:latin typeface="Cambria Math" charset="0"/>
                        <a:ea typeface="Helvetica" charset="0"/>
                        <a:cs typeface="Helvetica" charset="0"/>
                      </a:rPr>
                      <m:t>(</m:t>
                    </m:r>
                    <m:r>
                      <a:rPr lang="en-US" sz="2800" b="0" i="1" smtClean="0">
                        <a:latin typeface="Cambria Math" charset="0"/>
                        <a:ea typeface="Helvetica" charset="0"/>
                        <a:cs typeface="Helvetica" charset="0"/>
                      </a:rPr>
                      <m:t>𝑥</m:t>
                    </m:r>
                    <m:r>
                      <a:rPr lang="en-US" sz="2800" b="0" i="1" smtClean="0">
                        <a:latin typeface="Cambria Math" charset="0"/>
                        <a:ea typeface="Helvetica" charset="0"/>
                        <a:cs typeface="Helvetica" charset="0"/>
                      </a:rPr>
                      <m:t>)</m:t>
                    </m:r>
                  </m:oMath>
                </a14:m>
                <a:r>
                  <a:rPr lang="en-US" sz="2800" dirty="0">
                    <a:latin typeface="Helvetica" charset="0"/>
                    <a:ea typeface="Helvetica" charset="0"/>
                    <a:cs typeface="Helvetica" charset="0"/>
                  </a:rPr>
                  <a:t> + </a:t>
                </a:r>
                <a14:m>
                  <m:oMath xmlns:m="http://schemas.openxmlformats.org/officeDocument/2006/math">
                    <m:sSub>
                      <m:sSubPr>
                        <m:ctrlPr>
                          <a:rPr lang="en-US" sz="2800" i="1" smtClean="0">
                            <a:latin typeface="Cambria Math" panose="02040503050406030204" pitchFamily="18" charset="0"/>
                            <a:ea typeface="Helvetica" charset="0"/>
                            <a:cs typeface="Helvetica" charset="0"/>
                          </a:rPr>
                        </m:ctrlPr>
                      </m:sSubPr>
                      <m:e>
                        <m:r>
                          <a:rPr lang="en-US" sz="2800" i="1">
                            <a:latin typeface="Cambria Math" charset="0"/>
                            <a:ea typeface="Helvetica" charset="0"/>
                            <a:cs typeface="Helvetica" charset="0"/>
                          </a:rPr>
                          <m:t>𝑓</m:t>
                        </m:r>
                      </m:e>
                      <m:sub>
                        <m:eqArr>
                          <m:eqArrPr>
                            <m:ctrlPr>
                              <a:rPr lang="en-US" sz="2800" i="1" smtClean="0">
                                <a:latin typeface="Cambria Math" panose="02040503050406030204" pitchFamily="18" charset="0"/>
                                <a:ea typeface="Helvetica" charset="0"/>
                                <a:cs typeface="Helvetica" charset="0"/>
                              </a:rPr>
                            </m:ctrlPr>
                          </m:eqArrPr>
                          <m:e>
                            <m:r>
                              <a:rPr lang="en-US" sz="2800" i="1">
                                <a:latin typeface="Cambria Math" charset="0"/>
                                <a:ea typeface="Helvetica" charset="0"/>
                                <a:cs typeface="Helvetica" charset="0"/>
                              </a:rPr>
                              <m:t>1</m:t>
                            </m:r>
                            <m:r>
                              <a:rPr lang="en-US" sz="2800" b="0" i="1" smtClean="0">
                                <a:latin typeface="Cambria Math" charset="0"/>
                                <a:ea typeface="Helvetica" charset="0"/>
                                <a:cs typeface="Helvetica" charset="0"/>
                              </a:rPr>
                              <m:t>2 </m:t>
                            </m:r>
                          </m:e>
                          <m:e/>
                        </m:eqArr>
                      </m:sub>
                    </m:sSub>
                    <m:d>
                      <m:dPr>
                        <m:ctrlPr>
                          <a:rPr lang="en-US" sz="2800" b="0" i="1" smtClean="0">
                            <a:latin typeface="Cambria Math" panose="02040503050406030204" pitchFamily="18" charset="0"/>
                            <a:ea typeface="Helvetica" charset="0"/>
                            <a:cs typeface="Helvetica" charset="0"/>
                          </a:rPr>
                        </m:ctrlPr>
                      </m:dPr>
                      <m:e>
                        <m:r>
                          <a:rPr lang="en-US" sz="2800" b="0" i="1" smtClean="0">
                            <a:latin typeface="Cambria Math" charset="0"/>
                            <a:ea typeface="Helvetica" charset="0"/>
                            <a:cs typeface="Helvetica" charset="0"/>
                          </a:rPr>
                          <m:t>𝑥</m:t>
                        </m:r>
                      </m:e>
                    </m:d>
                    <m:r>
                      <a:rPr lang="en-US" sz="2800" b="0" i="0" smtClean="0">
                        <a:latin typeface="Cambria Math" charset="0"/>
                        <a:ea typeface="Helvetica" charset="0"/>
                        <a:cs typeface="Helvetica" charset="0"/>
                      </a:rPr>
                      <m:t>=</m:t>
                    </m:r>
                    <m:sSub>
                      <m:sSubPr>
                        <m:ctrlPr>
                          <a:rPr lang="en-US" sz="2800" i="1">
                            <a:latin typeface="Cambria Math" panose="02040503050406030204" pitchFamily="18" charset="0"/>
                            <a:ea typeface="Helvetica" charset="0"/>
                            <a:cs typeface="Helvetica" charset="0"/>
                          </a:rPr>
                        </m:ctrlPr>
                      </m:sSubPr>
                      <m:e>
                        <m:r>
                          <a:rPr lang="en-US" sz="2800" i="1">
                            <a:latin typeface="Cambria Math" charset="0"/>
                            <a:ea typeface="Helvetica" charset="0"/>
                            <a:cs typeface="Helvetica" charset="0"/>
                          </a:rPr>
                          <m:t>𝑓</m:t>
                        </m:r>
                      </m:e>
                      <m:sub>
                        <m:eqArr>
                          <m:eqArrPr>
                            <m:ctrlPr>
                              <a:rPr lang="en-US" sz="2800" i="1">
                                <a:latin typeface="Cambria Math" panose="02040503050406030204" pitchFamily="18" charset="0"/>
                                <a:ea typeface="Helvetica" charset="0"/>
                                <a:cs typeface="Helvetica" charset="0"/>
                              </a:rPr>
                            </m:ctrlPr>
                          </m:eqArrPr>
                          <m:e>
                            <m:r>
                              <a:rPr lang="en-US" sz="2800" i="1">
                                <a:latin typeface="Cambria Math" charset="0"/>
                                <a:ea typeface="Helvetica" charset="0"/>
                                <a:cs typeface="Helvetica" charset="0"/>
                              </a:rPr>
                              <m:t>1</m:t>
                            </m:r>
                          </m:e>
                          <m:e/>
                        </m:eqArr>
                      </m:sub>
                    </m:sSub>
                    <m:d>
                      <m:dPr>
                        <m:ctrlPr>
                          <a:rPr lang="en-US" sz="2800" i="1">
                            <a:latin typeface="Cambria Math" panose="02040503050406030204" pitchFamily="18" charset="0"/>
                            <a:ea typeface="Helvetica" charset="0"/>
                            <a:cs typeface="Helvetica" charset="0"/>
                          </a:rPr>
                        </m:ctrlPr>
                      </m:dPr>
                      <m:e>
                        <m:r>
                          <a:rPr lang="en-US" sz="2800" i="1">
                            <a:latin typeface="Cambria Math" charset="0"/>
                            <a:ea typeface="Helvetica" charset="0"/>
                            <a:cs typeface="Helvetica" charset="0"/>
                          </a:rPr>
                          <m:t>𝑥</m:t>
                        </m:r>
                      </m:e>
                    </m:d>
                  </m:oMath>
                </a14:m>
                <a:endParaRPr lang="en-US" sz="2800" dirty="0">
                  <a:latin typeface="Helvetica" charset="0"/>
                  <a:ea typeface="Helvetica" charset="0"/>
                  <a:cs typeface="Helvetica"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0" y="4942022"/>
                <a:ext cx="4038926" cy="753348"/>
              </a:xfrm>
              <a:prstGeom prst="rect">
                <a:avLst/>
              </a:prstGeom>
              <a:blipFill rotWithShape="0">
                <a:blip r:embed="rId4"/>
                <a:stretch>
                  <a:fillRect t="-9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bwMode="auto">
              <a:xfrm>
                <a:off x="3851372" y="4061116"/>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0" name="Oval 19"/>
              <p:cNvSpPr>
                <a:spLocks noRot="1" noChangeAspect="1" noMove="1" noResize="1" noEditPoints="1" noAdjustHandles="1" noChangeArrowheads="1" noChangeShapeType="1" noTextEdit="1"/>
              </p:cNvSpPr>
              <p:nvPr/>
            </p:nvSpPr>
            <p:spPr bwMode="auto">
              <a:xfrm>
                <a:off x="3851372" y="4061116"/>
                <a:ext cx="457290" cy="679593"/>
              </a:xfrm>
              <a:prstGeom prst="ellipse">
                <a:avLst/>
              </a:prstGeom>
              <a:blipFill rotWithShape="0">
                <a:blip r:embed="rId5"/>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p:cNvSpPr/>
              <p:nvPr/>
            </p:nvSpPr>
            <p:spPr bwMode="auto">
              <a:xfrm>
                <a:off x="4332587" y="4076027"/>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1" name="Oval 20"/>
              <p:cNvSpPr>
                <a:spLocks noRot="1" noChangeAspect="1" noMove="1" noResize="1" noEditPoints="1" noAdjustHandles="1" noChangeArrowheads="1" noChangeShapeType="1" noTextEdit="1"/>
              </p:cNvSpPr>
              <p:nvPr/>
            </p:nvSpPr>
            <p:spPr bwMode="auto">
              <a:xfrm>
                <a:off x="4332587" y="4076027"/>
                <a:ext cx="457290" cy="679593"/>
              </a:xfrm>
              <a:prstGeom prst="ellipse">
                <a:avLst/>
              </a:prstGeom>
              <a:blipFill rotWithShape="0">
                <a:blip r:embed="rId6"/>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bwMode="auto">
              <a:xfrm>
                <a:off x="5357595" y="4073195"/>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2" name="Oval 21"/>
              <p:cNvSpPr>
                <a:spLocks noRot="1" noChangeAspect="1" noMove="1" noResize="1" noEditPoints="1" noAdjustHandles="1" noChangeArrowheads="1" noChangeShapeType="1" noTextEdit="1"/>
              </p:cNvSpPr>
              <p:nvPr/>
            </p:nvSpPr>
            <p:spPr bwMode="auto">
              <a:xfrm>
                <a:off x="5357595" y="4073195"/>
                <a:ext cx="457290" cy="682930"/>
              </a:xfrm>
              <a:prstGeom prst="ellipse">
                <a:avLst/>
              </a:prstGeom>
              <a:blipFill rotWithShape="0">
                <a:blip r:embed="rId7"/>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bwMode="auto">
              <a:xfrm>
                <a:off x="5838810" y="4088106"/>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bwMode="auto">
              <a:xfrm>
                <a:off x="5838810" y="4088106"/>
                <a:ext cx="457290" cy="682930"/>
              </a:xfrm>
              <a:prstGeom prst="ellipse">
                <a:avLst/>
              </a:prstGeom>
              <a:blipFill rotWithShape="0">
                <a:blip r:embed="rId8"/>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213" name="Straight Connector 212"/>
          <p:cNvCxnSpPr/>
          <p:nvPr/>
        </p:nvCxnSpPr>
        <p:spPr bwMode="auto">
          <a:xfrm flipH="1">
            <a:off x="6105113" y="3021509"/>
            <a:ext cx="498732" cy="106659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4" name="TextBox 23"/>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25" name="TextBox 24"/>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mc:AlternateContent xmlns:mc="http://schemas.openxmlformats.org/markup-compatibility/2006" xmlns:a14="http://schemas.microsoft.com/office/drawing/2010/main">
        <mc:Choice Requires="a14">
          <p:sp>
            <p:nvSpPr>
              <p:cNvPr id="26" name="TextBox 25"/>
              <p:cNvSpPr txBox="1"/>
              <p:nvPr/>
            </p:nvSpPr>
            <p:spPr>
              <a:xfrm>
                <a:off x="-12464" y="5915490"/>
                <a:ext cx="4802341" cy="557910"/>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sSub>
                      <m:sSubPr>
                        <m:ctrlPr>
                          <a:rPr lang="en-US" sz="2800" i="1" smtClean="0">
                            <a:latin typeface="Cambria Math" panose="02040503050406030204" pitchFamily="18" charset="0"/>
                            <a:ea typeface="Helvetica" charset="0"/>
                            <a:cs typeface="Helvetica" charset="0"/>
                          </a:rPr>
                        </m:ctrlPr>
                      </m:sSubPr>
                      <m:e>
                        <m:r>
                          <a:rPr lang="en-US" sz="2800" i="1">
                            <a:latin typeface="Cambria Math" charset="0"/>
                            <a:ea typeface="Helvetica" charset="0"/>
                            <a:cs typeface="Helvetica" charset="0"/>
                          </a:rPr>
                          <m:t>𝑓</m:t>
                        </m:r>
                      </m:e>
                      <m:sub>
                        <m:r>
                          <a:rPr lang="en-US" sz="2800" b="0" i="1" smtClean="0">
                            <a:latin typeface="Cambria Math" charset="0"/>
                            <a:ea typeface="Helvetica" charset="0"/>
                            <a:cs typeface="Helvetica" charset="0"/>
                          </a:rPr>
                          <m:t>𝑖𝑗</m:t>
                        </m:r>
                      </m:sub>
                    </m:sSub>
                    <m:r>
                      <a:rPr lang="en-US" sz="2800" b="0" i="1" smtClean="0">
                        <a:latin typeface="Cambria Math" charset="0"/>
                        <a:ea typeface="Helvetica" charset="0"/>
                        <a:cs typeface="Helvetica" charset="0"/>
                      </a:rPr>
                      <m:t>(</m:t>
                    </m:r>
                    <m:r>
                      <a:rPr lang="en-US" sz="2800" b="0" i="1" smtClean="0">
                        <a:latin typeface="Cambria Math" charset="0"/>
                        <a:ea typeface="Helvetica" charset="0"/>
                        <a:cs typeface="Helvetica" charset="0"/>
                      </a:rPr>
                      <m:t>𝑥</m:t>
                    </m:r>
                    <m:r>
                      <a:rPr lang="en-US" sz="2800" b="0" i="1" smtClean="0">
                        <a:latin typeface="Cambria Math" charset="0"/>
                        <a:ea typeface="Helvetica" charset="0"/>
                        <a:cs typeface="Helvetica" charset="0"/>
                      </a:rPr>
                      <m:t>)</m:t>
                    </m:r>
                  </m:oMath>
                </a14:m>
                <a:r>
                  <a:rPr lang="en-US" sz="2800" dirty="0">
                    <a:latin typeface="Helvetica" charset="0"/>
                    <a:ea typeface="Helvetica" charset="0"/>
                    <a:cs typeface="Helvetica" charset="0"/>
                  </a:rPr>
                  <a:t> not necessarily convex</a:t>
                </a:r>
              </a:p>
            </p:txBody>
          </p:sp>
        </mc:Choice>
        <mc:Fallback xmlns="">
          <p:sp>
            <p:nvSpPr>
              <p:cNvPr id="26" name="TextBox 25"/>
              <p:cNvSpPr txBox="1">
                <a:spLocks noRot="1" noChangeAspect="1" noMove="1" noResize="1" noEditPoints="1" noAdjustHandles="1" noChangeArrowheads="1" noChangeShapeType="1" noTextEdit="1"/>
              </p:cNvSpPr>
              <p:nvPr/>
            </p:nvSpPr>
            <p:spPr>
              <a:xfrm>
                <a:off x="-12464" y="5915490"/>
                <a:ext cx="4802341" cy="557910"/>
              </a:xfrm>
              <a:prstGeom prst="rect">
                <a:avLst/>
              </a:prstGeom>
              <a:blipFill rotWithShape="0">
                <a:blip r:embed="rId9"/>
                <a:stretch>
                  <a:fillRect t="-11957" r="-2030" b="-21739"/>
                </a:stretch>
              </a:blipFill>
            </p:spPr>
            <p:txBody>
              <a:bodyPr/>
              <a:lstStyle/>
              <a:p>
                <a:r>
                  <a:rPr lang="en-US">
                    <a:noFill/>
                  </a:rPr>
                  <a:t> </a:t>
                </a:r>
              </a:p>
            </p:txBody>
          </p:sp>
        </mc:Fallback>
      </mc:AlternateContent>
    </p:spTree>
    <p:extLst>
      <p:ext uri="{BB962C8B-B14F-4D97-AF65-F5344CB8AC3E}">
        <p14:creationId xmlns:p14="http://schemas.microsoft.com/office/powerpoint/2010/main" val="1091157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49" y="1437601"/>
                <a:ext cx="8092269" cy="3993803"/>
              </a:xfrm>
            </p:spPr>
            <p:txBody>
              <a:bodyPr>
                <a:noAutofit/>
              </a:bodyPr>
              <a:lstStyle/>
              <a:p>
                <a:r>
                  <a:rPr lang="en-US" dirty="0"/>
                  <a:t>Each server maintains an estimate</a:t>
                </a:r>
              </a:p>
              <a:p>
                <a:pPr marL="0" indent="0">
                  <a:buNone/>
                </a:pPr>
                <a:endParaRPr lang="en-US" dirty="0"/>
              </a:p>
              <a:p>
                <a:pPr marL="0" indent="0">
                  <a:buNone/>
                </a:pPr>
                <a:r>
                  <a:rPr lang="en-US" dirty="0">
                    <a:solidFill>
                      <a:schemeClr val="accent1">
                        <a:lumMod val="50000"/>
                      </a:schemeClr>
                    </a:solidFill>
                  </a:rPr>
                  <a:t>In each iteration</a:t>
                </a:r>
              </a:p>
              <a:p>
                <a:pPr marL="0" indent="0">
                  <a:buNone/>
                </a:pPr>
                <a:endParaRPr lang="en-US" dirty="0">
                  <a:solidFill>
                    <a:srgbClr val="00B050"/>
                  </a:solidFill>
                </a:endParaRPr>
              </a:p>
              <a:p>
                <a:r>
                  <a:rPr lang="en-US" dirty="0"/>
                  <a:t>Client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dirty="0"/>
                  <a:t>Download estimates from </a:t>
                </a:r>
                <a:r>
                  <a:rPr lang="en-US" dirty="0">
                    <a:solidFill>
                      <a:srgbClr val="C00000"/>
                    </a:solidFill>
                  </a:rPr>
                  <a:t>corresponding</a:t>
                </a:r>
                <a:r>
                  <a:rPr lang="en-US" dirty="0"/>
                  <a:t> server</a:t>
                </a:r>
              </a:p>
              <a:p>
                <a:pPr lvl="1"/>
                <a:r>
                  <a:rPr lang="en-US" dirty="0"/>
                  <a:t>Upload gradient of </a:t>
                </a:r>
                <a14:m>
                  <m:oMath xmlns:m="http://schemas.openxmlformats.org/officeDocument/2006/math">
                    <m:sSub>
                      <m:sSubPr>
                        <m:ctrlPr>
                          <a:rPr lang="en-US" i="1">
                            <a:latin typeface="Cambria Math" panose="02040503050406030204" pitchFamily="18" charset="0"/>
                            <a:ea typeface="Helvetica" charset="0"/>
                            <a:cs typeface="Helvetica" charset="0"/>
                          </a:rPr>
                        </m:ctrlPr>
                      </m:sSubPr>
                      <m:e>
                        <m:r>
                          <a:rPr lang="en-US" i="1">
                            <a:latin typeface="Cambria Math" charset="0"/>
                            <a:ea typeface="Helvetica" charset="0"/>
                            <a:cs typeface="Helvetica" charset="0"/>
                          </a:rPr>
                          <m:t>𝑓</m:t>
                        </m:r>
                      </m:e>
                      <m:sub>
                        <m:r>
                          <a:rPr lang="en-US" b="0" i="1" smtClean="0">
                            <a:latin typeface="Cambria Math" charset="0"/>
                            <a:ea typeface="Helvetica" charset="0"/>
                            <a:cs typeface="Helvetica" charset="0"/>
                          </a:rPr>
                          <m:t>𝑖</m:t>
                        </m:r>
                      </m:sub>
                    </m:sSub>
                  </m:oMath>
                </a14:m>
                <a:endParaRPr lang="en-US" dirty="0"/>
              </a:p>
              <a:p>
                <a:pPr lvl="1"/>
                <a:endParaRPr lang="en-US" sz="1800" dirty="0"/>
              </a:p>
              <a:p>
                <a:r>
                  <a:rPr lang="en-US" dirty="0"/>
                  <a:t>Each server updates estimate using received gradients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49" y="1437601"/>
                <a:ext cx="8092269" cy="3993803"/>
              </a:xfrm>
              <a:blipFill rotWithShape="0">
                <a:blip r:embed="rId2"/>
                <a:stretch>
                  <a:fillRect l="-1130" t="-1221"/>
                </a:stretch>
              </a:blipFill>
            </p:spPr>
            <p:txBody>
              <a:bodyPr/>
              <a:lstStyle/>
              <a:p>
                <a:r>
                  <a:rPr lang="en-US">
                    <a:noFill/>
                  </a:rPr>
                  <a:t> </a:t>
                </a:r>
              </a:p>
            </p:txBody>
          </p:sp>
        </mc:Fallback>
      </mc:AlternateContent>
    </p:spTree>
    <p:extLst>
      <p:ext uri="{BB962C8B-B14F-4D97-AF65-F5344CB8AC3E}">
        <p14:creationId xmlns:p14="http://schemas.microsoft.com/office/powerpoint/2010/main" val="371073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77672" y="5431404"/>
            <a:ext cx="8243246" cy="1092226"/>
          </a:xfrm>
          <a:prstGeom prst="rect">
            <a:avLst/>
          </a:prstGeom>
          <a:solidFill>
            <a:schemeClr val="bg1">
              <a:lumMod val="85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a:t>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49" y="1437601"/>
                <a:ext cx="8092269" cy="3993803"/>
              </a:xfrm>
            </p:spPr>
            <p:txBody>
              <a:bodyPr>
                <a:noAutofit/>
              </a:bodyPr>
              <a:lstStyle/>
              <a:p>
                <a:r>
                  <a:rPr lang="en-US" dirty="0"/>
                  <a:t>Each server maintains an estimate</a:t>
                </a:r>
              </a:p>
              <a:p>
                <a:pPr marL="0" indent="0">
                  <a:buNone/>
                </a:pPr>
                <a:endParaRPr lang="en-US" dirty="0"/>
              </a:p>
              <a:p>
                <a:pPr marL="0" indent="0">
                  <a:buNone/>
                </a:pPr>
                <a:r>
                  <a:rPr lang="en-US" dirty="0">
                    <a:solidFill>
                      <a:schemeClr val="accent1">
                        <a:lumMod val="50000"/>
                      </a:schemeClr>
                    </a:solidFill>
                  </a:rPr>
                  <a:t>In each iteration</a:t>
                </a:r>
              </a:p>
              <a:p>
                <a:pPr marL="0" indent="0">
                  <a:buNone/>
                </a:pPr>
                <a:endParaRPr lang="en-US" dirty="0">
                  <a:solidFill>
                    <a:srgbClr val="00B050"/>
                  </a:solidFill>
                </a:endParaRPr>
              </a:p>
              <a:p>
                <a:r>
                  <a:rPr lang="en-US" dirty="0"/>
                  <a:t>Client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dirty="0"/>
                  <a:t>Download estimates from </a:t>
                </a:r>
                <a:r>
                  <a:rPr lang="en-US" dirty="0">
                    <a:solidFill>
                      <a:srgbClr val="C00000"/>
                    </a:solidFill>
                  </a:rPr>
                  <a:t>corresponding</a:t>
                </a:r>
                <a:r>
                  <a:rPr lang="en-US" dirty="0"/>
                  <a:t> server</a:t>
                </a:r>
              </a:p>
              <a:p>
                <a:pPr lvl="1"/>
                <a:r>
                  <a:rPr lang="en-US" dirty="0"/>
                  <a:t>Upload gradient of </a:t>
                </a:r>
                <a14:m>
                  <m:oMath xmlns:m="http://schemas.openxmlformats.org/officeDocument/2006/math">
                    <m:sSub>
                      <m:sSubPr>
                        <m:ctrlPr>
                          <a:rPr lang="en-US" i="1">
                            <a:latin typeface="Cambria Math" panose="02040503050406030204" pitchFamily="18" charset="0"/>
                            <a:ea typeface="Helvetica" charset="0"/>
                            <a:cs typeface="Helvetica" charset="0"/>
                          </a:rPr>
                        </m:ctrlPr>
                      </m:sSubPr>
                      <m:e>
                        <m:r>
                          <a:rPr lang="en-US" i="1">
                            <a:latin typeface="Cambria Math" charset="0"/>
                            <a:ea typeface="Helvetica" charset="0"/>
                            <a:cs typeface="Helvetica" charset="0"/>
                          </a:rPr>
                          <m:t>𝑓</m:t>
                        </m:r>
                      </m:e>
                      <m:sub>
                        <m:r>
                          <a:rPr lang="en-US" i="1">
                            <a:latin typeface="Cambria Math" charset="0"/>
                            <a:ea typeface="Helvetica" charset="0"/>
                            <a:cs typeface="Helvetica" charset="0"/>
                          </a:rPr>
                          <m:t>𝑖</m:t>
                        </m:r>
                      </m:sub>
                    </m:sSub>
                  </m:oMath>
                </a14:m>
                <a:endParaRPr lang="en-US" dirty="0"/>
              </a:p>
              <a:p>
                <a:pPr lvl="1"/>
                <a:endParaRPr lang="en-US" sz="1800" dirty="0"/>
              </a:p>
              <a:p>
                <a:r>
                  <a:rPr lang="en-US" dirty="0"/>
                  <a:t>Each server updates estimate using received gradients</a:t>
                </a:r>
              </a:p>
              <a:p>
                <a:endParaRPr lang="en-US" dirty="0"/>
              </a:p>
              <a:p>
                <a:r>
                  <a:rPr lang="en-US" dirty="0"/>
                  <a:t>Servers periodically exchange estimates to perform a consensus step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49" y="1437601"/>
                <a:ext cx="8092269" cy="3993803"/>
              </a:xfrm>
              <a:blipFill rotWithShape="0">
                <a:blip r:embed="rId2"/>
                <a:stretch>
                  <a:fillRect l="-1130" t="-1221" b="-27634"/>
                </a:stretch>
              </a:blipFill>
            </p:spPr>
            <p:txBody>
              <a:bodyPr/>
              <a:lstStyle/>
              <a:p>
                <a:r>
                  <a:rPr lang="en-US">
                    <a:noFill/>
                  </a:rPr>
                  <a:t> </a:t>
                </a:r>
              </a:p>
            </p:txBody>
          </p:sp>
        </mc:Fallback>
      </mc:AlternateContent>
    </p:spTree>
    <p:extLst>
      <p:ext uri="{BB962C8B-B14F-4D97-AF65-F5344CB8AC3E}">
        <p14:creationId xmlns:p14="http://schemas.microsoft.com/office/powerpoint/2010/main" val="64297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a:t>
            </a:r>
          </a:p>
        </p:txBody>
      </p:sp>
      <p:sp>
        <p:nvSpPr>
          <p:cNvPr id="3" name="Content Placeholder 2"/>
          <p:cNvSpPr>
            <a:spLocks noGrp="1"/>
          </p:cNvSpPr>
          <p:nvPr>
            <p:ph idx="1"/>
          </p:nvPr>
        </p:nvSpPr>
        <p:spPr/>
        <p:txBody>
          <a:bodyPr/>
          <a:lstStyle/>
          <a:p>
            <a:endParaRPr lang="en-US" dirty="0"/>
          </a:p>
          <a:p>
            <a:r>
              <a:rPr lang="en-US" dirty="0"/>
              <a:t>Under suitable assumptions, servers eventually reach consensus in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36</a:t>
            </a:fld>
            <a:endParaRPr lang="en-US" dirty="0"/>
          </a:p>
        </p:txBody>
      </p:sp>
      <p:sp>
        <p:nvSpPr>
          <p:cNvPr id="5" name="Rectangle 4"/>
          <p:cNvSpPr/>
          <p:nvPr/>
        </p:nvSpPr>
        <p:spPr bwMode="auto">
          <a:xfrm>
            <a:off x="4137683" y="2770302"/>
            <a:ext cx="2524046" cy="1617203"/>
          </a:xfrm>
          <a:prstGeom prst="rect">
            <a:avLst/>
          </a:prstGeom>
          <a:solidFill>
            <a:schemeClr val="accent6">
              <a:lumMod val="20000"/>
              <a:lumOff val="80000"/>
            </a:schemeClr>
          </a:solidFill>
          <a:ln w="127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grpSp>
        <p:nvGrpSpPr>
          <p:cNvPr id="6" name="Group 5"/>
          <p:cNvGrpSpPr/>
          <p:nvPr/>
        </p:nvGrpSpPr>
        <p:grpSpPr>
          <a:xfrm>
            <a:off x="4137683" y="2838736"/>
            <a:ext cx="2524046" cy="1512084"/>
            <a:chOff x="1082616" y="1973596"/>
            <a:chExt cx="3243724" cy="1835265"/>
          </a:xfrm>
          <a:solidFill>
            <a:schemeClr val="accent2">
              <a:lumMod val="20000"/>
              <a:lumOff val="80000"/>
            </a:schemeClr>
          </a:solidFill>
        </p:grpSpPr>
        <p:grpSp>
          <p:nvGrpSpPr>
            <p:cNvPr id="7" name="Group 6"/>
            <p:cNvGrpSpPr/>
            <p:nvPr/>
          </p:nvGrpSpPr>
          <p:grpSpPr>
            <a:xfrm>
              <a:off x="1082616" y="1973596"/>
              <a:ext cx="3243724" cy="1835265"/>
              <a:chOff x="1082616" y="1973596"/>
              <a:chExt cx="3243724" cy="1835265"/>
            </a:xfrm>
            <a:grpFill/>
          </p:grpSpPr>
          <p:pic>
            <p:nvPicPr>
              <p:cNvPr id="9" name="Picture 8"/>
              <p:cNvPicPr>
                <a:picLocks noChangeAspect="1"/>
              </p:cNvPicPr>
              <p:nvPr/>
            </p:nvPicPr>
            <p:blipFill>
              <a:blip r:embed="rId2"/>
              <a:stretch>
                <a:fillRect/>
              </a:stretch>
            </p:blipFill>
            <p:spPr>
              <a:xfrm>
                <a:off x="1082616" y="1973596"/>
                <a:ext cx="3243724" cy="1835265"/>
              </a:xfrm>
              <a:prstGeom prst="rect">
                <a:avLst/>
              </a:prstGeom>
              <a:grpFill/>
              <a:ln>
                <a:noFill/>
              </a:ln>
            </p:spPr>
          </p:pic>
          <p:sp>
            <p:nvSpPr>
              <p:cNvPr id="10" name="Rectangle 9"/>
              <p:cNvSpPr/>
              <p:nvPr/>
            </p:nvSpPr>
            <p:spPr bwMode="auto">
              <a:xfrm>
                <a:off x="2620370" y="2129051"/>
                <a:ext cx="573206" cy="423080"/>
              </a:xfrm>
              <a:prstGeom prst="rect">
                <a:avLst/>
              </a:prstGeom>
              <a:grp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11" name="Rectangle 10"/>
              <p:cNvSpPr/>
              <p:nvPr/>
            </p:nvSpPr>
            <p:spPr bwMode="auto">
              <a:xfrm>
                <a:off x="2634018" y="3213480"/>
                <a:ext cx="573206" cy="423080"/>
              </a:xfrm>
              <a:prstGeom prst="rect">
                <a:avLst/>
              </a:prstGeom>
              <a:grp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12" name="TextBox 11"/>
              <p:cNvSpPr txBox="1"/>
              <p:nvPr/>
            </p:nvSpPr>
            <p:spPr>
              <a:xfrm>
                <a:off x="2704478" y="3254986"/>
                <a:ext cx="285656" cy="523221"/>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i="1" dirty="0" err="1">
                    <a:latin typeface="Times" charset="0"/>
                    <a:ea typeface="Times" charset="0"/>
                    <a:cs typeface="Times" charset="0"/>
                  </a:rPr>
                  <a:t>i</a:t>
                </a:r>
                <a:endParaRPr lang="en-US" sz="2800" i="1" dirty="0">
                  <a:latin typeface="Times" charset="0"/>
                  <a:ea typeface="Times" charset="0"/>
                  <a:cs typeface="Times" charset="0"/>
                </a:endParaRPr>
              </a:p>
            </p:txBody>
          </p:sp>
        </p:grpSp>
        <p:sp>
          <p:nvSpPr>
            <p:cNvPr id="8" name="Rectangle 7"/>
            <p:cNvSpPr/>
            <p:nvPr/>
          </p:nvSpPr>
          <p:spPr bwMode="auto">
            <a:xfrm>
              <a:off x="1364776" y="3138986"/>
              <a:ext cx="955343" cy="395785"/>
            </a:xfrm>
            <a:prstGeom prst="rect">
              <a:avLst/>
            </a:prstGeom>
            <a:grp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grpSp>
    </p:spTree>
    <p:extLst>
      <p:ext uri="{BB962C8B-B14F-4D97-AF65-F5344CB8AC3E}">
        <p14:creationId xmlns:p14="http://schemas.microsoft.com/office/powerpoint/2010/main" val="91089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Helvetica" charset="0"/>
              <a:ea typeface="Helvetica" charset="0"/>
              <a:cs typeface="Helvetica" charset="0"/>
            </a:endParaRP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37</a:t>
            </a:fld>
            <a:endParaRPr lang="en-US" dirty="0"/>
          </a:p>
        </p:txBody>
      </p:sp>
      <p:cxnSp>
        <p:nvCxnSpPr>
          <p:cNvPr id="5" name="Straight Connector 4"/>
          <p:cNvCxnSpPr>
            <a:endCxn id="14" idx="0"/>
          </p:cNvCxnSpPr>
          <p:nvPr/>
        </p:nvCxnSpPr>
        <p:spPr bwMode="auto">
          <a:xfrm>
            <a:off x="2238233" y="2516541"/>
            <a:ext cx="531291"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00452" y="2516541"/>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1992684"/>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9" y="3497727"/>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9" y="3497727"/>
                <a:ext cx="457290" cy="682930"/>
              </a:xfrm>
              <a:prstGeom prst="ellipse">
                <a:avLst/>
              </a:prstGeom>
              <a:blipFill rotWithShape="0">
                <a:blip r:embed="rId3"/>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9" name="Rectangle 8"/>
          <p:cNvSpPr/>
          <p:nvPr/>
        </p:nvSpPr>
        <p:spPr bwMode="auto">
          <a:xfrm>
            <a:off x="5294762" y="1979036"/>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0" name="Straight Connector 9"/>
          <p:cNvCxnSpPr/>
          <p:nvPr/>
        </p:nvCxnSpPr>
        <p:spPr bwMode="auto">
          <a:xfrm flipH="1">
            <a:off x="3639789" y="2240964"/>
            <a:ext cx="1654974" cy="13649"/>
          </a:xfrm>
          <a:prstGeom prst="line">
            <a:avLst/>
          </a:prstGeom>
          <a:solidFill>
            <a:schemeClr val="accent1"/>
          </a:solidFill>
          <a:ln w="76200" cap="flat" cmpd="sng" algn="ctr">
            <a:solidFill>
              <a:srgbClr val="C00000"/>
            </a:solidFill>
            <a:prstDash val="solid"/>
            <a:round/>
            <a:headEnd type="none" w="med" len="med"/>
            <a:tailEnd type="none" w="med" len="med"/>
          </a:ln>
          <a:effectLst/>
        </p:spPr>
      </p:cxnSp>
      <p:cxnSp>
        <p:nvCxnSpPr>
          <p:cNvPr id="11" name="Straight Connector 10"/>
          <p:cNvCxnSpPr/>
          <p:nvPr/>
        </p:nvCxnSpPr>
        <p:spPr bwMode="auto">
          <a:xfrm flipH="1">
            <a:off x="4647281" y="2502893"/>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318979" y="2516541"/>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a:endCxn id="19" idx="7"/>
          </p:cNvCxnSpPr>
          <p:nvPr/>
        </p:nvCxnSpPr>
        <p:spPr bwMode="auto">
          <a:xfrm flipH="1">
            <a:off x="3205029" y="2516541"/>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4" name="Oval 13"/>
              <p:cNvSpPr/>
              <p:nvPr/>
            </p:nvSpPr>
            <p:spPr bwMode="auto">
              <a:xfrm>
                <a:off x="3022094" y="3512638"/>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4" name="Oval 13"/>
              <p:cNvSpPr>
                <a:spLocks noRot="1" noChangeAspect="1" noMove="1" noResize="1" noEditPoints="1" noAdjustHandles="1" noChangeArrowheads="1" noChangeShapeType="1" noTextEdit="1"/>
              </p:cNvSpPr>
              <p:nvPr/>
            </p:nvSpPr>
            <p:spPr bwMode="auto">
              <a:xfrm>
                <a:off x="3022094" y="3512638"/>
                <a:ext cx="457290" cy="682930"/>
              </a:xfrm>
              <a:prstGeom prst="ellipse">
                <a:avLst/>
              </a:prstGeom>
              <a:blipFill rotWithShape="0">
                <a:blip r:embed="rId4"/>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p:cNvSpPr/>
              <p:nvPr/>
            </p:nvSpPr>
            <p:spPr bwMode="auto">
              <a:xfrm>
                <a:off x="3851372" y="3542500"/>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5" name="Oval 14"/>
              <p:cNvSpPr>
                <a:spLocks noRot="1" noChangeAspect="1" noMove="1" noResize="1" noEditPoints="1" noAdjustHandles="1" noChangeArrowheads="1" noChangeShapeType="1" noTextEdit="1"/>
              </p:cNvSpPr>
              <p:nvPr/>
            </p:nvSpPr>
            <p:spPr bwMode="auto">
              <a:xfrm>
                <a:off x="3851372" y="3542500"/>
                <a:ext cx="457290" cy="679593"/>
              </a:xfrm>
              <a:prstGeom prst="ellipse">
                <a:avLst/>
              </a:prstGeom>
              <a:blipFill rotWithShape="0">
                <a:blip r:embed="rId5"/>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bwMode="auto">
              <a:xfrm>
                <a:off x="4332587" y="3557411"/>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6" name="Oval 15"/>
              <p:cNvSpPr>
                <a:spLocks noRot="1" noChangeAspect="1" noMove="1" noResize="1" noEditPoints="1" noAdjustHandles="1" noChangeArrowheads="1" noChangeShapeType="1" noTextEdit="1"/>
              </p:cNvSpPr>
              <p:nvPr/>
            </p:nvSpPr>
            <p:spPr bwMode="auto">
              <a:xfrm>
                <a:off x="4332587" y="3557411"/>
                <a:ext cx="457290" cy="679593"/>
              </a:xfrm>
              <a:prstGeom prst="ellipse">
                <a:avLst/>
              </a:prstGeom>
              <a:blipFill rotWithShape="0">
                <a:blip r:embed="rId6"/>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p:cNvSpPr/>
              <p:nvPr/>
            </p:nvSpPr>
            <p:spPr bwMode="auto">
              <a:xfrm>
                <a:off x="5357595" y="3554579"/>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5357595" y="3554579"/>
                <a:ext cx="457290" cy="682930"/>
              </a:xfrm>
              <a:prstGeom prst="ellipse">
                <a:avLst/>
              </a:prstGeom>
              <a:blipFill rotWithShape="0">
                <a:blip r:embed="rId7"/>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bwMode="auto">
              <a:xfrm>
                <a:off x="5838810" y="3569490"/>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8" name="Oval 17"/>
              <p:cNvSpPr>
                <a:spLocks noRot="1" noChangeAspect="1" noMove="1" noResize="1" noEditPoints="1" noAdjustHandles="1" noChangeArrowheads="1" noChangeShapeType="1" noTextEdit="1"/>
              </p:cNvSpPr>
              <p:nvPr/>
            </p:nvSpPr>
            <p:spPr bwMode="auto">
              <a:xfrm>
                <a:off x="5838810" y="3569490"/>
                <a:ext cx="457290" cy="682930"/>
              </a:xfrm>
              <a:prstGeom prst="ellipse">
                <a:avLst/>
              </a:prstGeom>
              <a:blipFill rotWithShape="0">
                <a:blip r:embed="rId8"/>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19" name="Straight Connector 18"/>
          <p:cNvCxnSpPr/>
          <p:nvPr/>
        </p:nvCxnSpPr>
        <p:spPr bwMode="auto">
          <a:xfrm flipH="1">
            <a:off x="6105113" y="2502893"/>
            <a:ext cx="498732" cy="1066597"/>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 name="TextBox 19"/>
              <p:cNvSpPr txBox="1"/>
              <p:nvPr/>
            </p:nvSpPr>
            <p:spPr>
              <a:xfrm>
                <a:off x="127663" y="1394839"/>
                <a:ext cx="2077300" cy="523220"/>
              </a:xfrm>
              <a:prstGeom prst="rect">
                <a:avLst/>
              </a:prstGeom>
              <a:solidFill>
                <a:srgbClr val="FFFF00"/>
              </a:solidFill>
            </p:spPr>
            <p:txBody>
              <a:bodyPr wrap="none" rtlCol="0">
                <a:spAutoFit/>
              </a:bodyPr>
              <a:lstStyle/>
              <a:p>
                <a:pPr>
                  <a:buNone/>
                </a:pPr>
                <a14:m>
                  <m:oMath xmlns:m="http://schemas.openxmlformats.org/officeDocument/2006/math">
                    <m:sSub>
                      <m:sSubPr>
                        <m:ctrlPr>
                          <a:rPr lang="en-US" sz="2800" i="1" smtClean="0">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11</m:t>
                        </m:r>
                      </m:sub>
                    </m:sSub>
                  </m:oMath>
                </a14:m>
                <a:r>
                  <a:rPr lang="en-US" sz="2800" dirty="0">
                    <a:solidFill>
                      <a:srgbClr val="C00000"/>
                    </a:solidFill>
                    <a:latin typeface="Helvetica" charset="0"/>
                    <a:ea typeface="Helvetica" charset="0"/>
                    <a:cs typeface="Helvetica" charset="0"/>
                  </a:rPr>
                  <a:t>+ </a:t>
                </a:r>
                <a14:m>
                  <m:oMath xmlns:m="http://schemas.openxmlformats.org/officeDocument/2006/math">
                    <m:sSub>
                      <m:sSubPr>
                        <m:ctrlPr>
                          <a:rPr lang="en-US" sz="2800" i="1">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21</m:t>
                        </m:r>
                      </m:sub>
                    </m:sSub>
                  </m:oMath>
                </a14:m>
                <a:r>
                  <a:rPr lang="en-US" sz="2800" dirty="0">
                    <a:solidFill>
                      <a:srgbClr val="C00000"/>
                    </a:solidFill>
                    <a:latin typeface="Helvetica" charset="0"/>
                    <a:ea typeface="Helvetica" charset="0"/>
                    <a:cs typeface="Helvetica" charset="0"/>
                  </a:rPr>
                  <a:t>+</a:t>
                </a:r>
                <a14:m>
                  <m:oMath xmlns:m="http://schemas.openxmlformats.org/officeDocument/2006/math">
                    <m:sSub>
                      <m:sSubPr>
                        <m:ctrlPr>
                          <a:rPr lang="en-US" sz="2800" i="1">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31</m:t>
                        </m:r>
                      </m:sub>
                    </m:sSub>
                  </m:oMath>
                </a14:m>
                <a:endParaRPr lang="en-US" sz="2800"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27663" y="1394839"/>
                <a:ext cx="2077300" cy="523220"/>
              </a:xfrm>
              <a:prstGeom prst="rect">
                <a:avLst/>
              </a:prstGeom>
              <a:blipFill rotWithShape="0">
                <a:blip r:embed="rId9"/>
                <a:stretch>
                  <a:fillRect t="-13953"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49102" y="1394839"/>
                <a:ext cx="2077300" cy="523220"/>
              </a:xfrm>
              <a:prstGeom prst="rect">
                <a:avLst/>
              </a:prstGeom>
              <a:solidFill>
                <a:srgbClr val="FFFF00"/>
              </a:solidFill>
            </p:spPr>
            <p:txBody>
              <a:bodyPr wrap="none" rtlCol="0">
                <a:spAutoFit/>
              </a:bodyPr>
              <a:lstStyle/>
              <a:p>
                <a:pPr>
                  <a:buNone/>
                </a:pPr>
                <a14:m>
                  <m:oMath xmlns:m="http://schemas.openxmlformats.org/officeDocument/2006/math">
                    <m:sSub>
                      <m:sSubPr>
                        <m:ctrlPr>
                          <a:rPr lang="en-US" sz="2800" i="1" smtClean="0">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1</m:t>
                        </m:r>
                        <m:r>
                          <a:rPr lang="en-US" sz="2800" b="0" i="1" smtClean="0">
                            <a:solidFill>
                              <a:srgbClr val="C00000"/>
                            </a:solidFill>
                            <a:latin typeface="Cambria Math" panose="02040503050406030204" pitchFamily="18" charset="0"/>
                            <a:ea typeface="Helvetica" charset="0"/>
                            <a:cs typeface="Helvetica" charset="0"/>
                          </a:rPr>
                          <m:t>2</m:t>
                        </m:r>
                      </m:sub>
                    </m:sSub>
                  </m:oMath>
                </a14:m>
                <a:r>
                  <a:rPr lang="en-US" sz="2800" dirty="0">
                    <a:solidFill>
                      <a:srgbClr val="C00000"/>
                    </a:solidFill>
                    <a:latin typeface="Helvetica" charset="0"/>
                    <a:ea typeface="Helvetica" charset="0"/>
                    <a:cs typeface="Helvetica" charset="0"/>
                  </a:rPr>
                  <a:t>+ </a:t>
                </a:r>
                <a14:m>
                  <m:oMath xmlns:m="http://schemas.openxmlformats.org/officeDocument/2006/math">
                    <m:sSub>
                      <m:sSubPr>
                        <m:ctrlPr>
                          <a:rPr lang="en-US" sz="2800" i="1">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2</m:t>
                        </m:r>
                        <m:r>
                          <a:rPr lang="en-US" sz="2800" b="0" i="1" smtClean="0">
                            <a:solidFill>
                              <a:srgbClr val="C00000"/>
                            </a:solidFill>
                            <a:latin typeface="Cambria Math" charset="0"/>
                            <a:ea typeface="Helvetica" charset="0"/>
                            <a:cs typeface="Helvetica" charset="0"/>
                          </a:rPr>
                          <m:t>2</m:t>
                        </m:r>
                      </m:sub>
                    </m:sSub>
                  </m:oMath>
                </a14:m>
                <a:r>
                  <a:rPr lang="en-US" sz="2800" dirty="0">
                    <a:solidFill>
                      <a:srgbClr val="C00000"/>
                    </a:solidFill>
                    <a:latin typeface="Helvetica" charset="0"/>
                    <a:ea typeface="Helvetica" charset="0"/>
                    <a:cs typeface="Helvetica" charset="0"/>
                  </a:rPr>
                  <a:t>+</a:t>
                </a:r>
                <a14:m>
                  <m:oMath xmlns:m="http://schemas.openxmlformats.org/officeDocument/2006/math">
                    <m:sSub>
                      <m:sSubPr>
                        <m:ctrlPr>
                          <a:rPr lang="en-US" sz="2800" i="1" smtClean="0">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3</m:t>
                        </m:r>
                        <m:r>
                          <a:rPr lang="en-US" sz="2800" b="0" i="1" smtClean="0">
                            <a:solidFill>
                              <a:srgbClr val="C00000"/>
                            </a:solidFill>
                            <a:latin typeface="Cambria Math" charset="0"/>
                            <a:ea typeface="Helvetica" charset="0"/>
                            <a:cs typeface="Helvetica" charset="0"/>
                          </a:rPr>
                          <m:t>2</m:t>
                        </m:r>
                      </m:sub>
                    </m:sSub>
                  </m:oMath>
                </a14:m>
                <a:endParaRPr lang="en-US" sz="2800" dirty="0">
                  <a:solidFill>
                    <a:srgbClr val="C0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749102" y="1394839"/>
                <a:ext cx="2077300" cy="523220"/>
              </a:xfrm>
              <a:prstGeom prst="rect">
                <a:avLst/>
              </a:prstGeom>
              <a:blipFill>
                <a:blip r:embed="rId10"/>
                <a:stretch>
                  <a:fillRect l="-2424" t="-11905" b="-30952"/>
                </a:stretch>
              </a:blipFill>
            </p:spPr>
            <p:txBody>
              <a:bodyPr/>
              <a:lstStyle/>
              <a:p>
                <a:r>
                  <a:rPr lang="en-US">
                    <a:noFill/>
                  </a:rPr>
                  <a:t> </a:t>
                </a:r>
              </a:p>
            </p:txBody>
          </p:sp>
        </mc:Fallback>
      </mc:AlternateContent>
    </p:spTree>
    <p:extLst>
      <p:ext uri="{BB962C8B-B14F-4D97-AF65-F5344CB8AC3E}">
        <p14:creationId xmlns:p14="http://schemas.microsoft.com/office/powerpoint/2010/main" val="2448810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Helvetica" charset="0"/>
                  <a:ea typeface="Helvetica" charset="0"/>
                  <a:cs typeface="Helvetica" charset="0"/>
                </a:endParaRPr>
              </a:p>
              <a:p>
                <a:r>
                  <a:rPr lang="en-US" dirty="0">
                    <a:latin typeface="Helvetica" charset="0"/>
                    <a:ea typeface="Helvetica" charset="0"/>
                    <a:cs typeface="Helvetica" charset="0"/>
                  </a:rPr>
                  <a:t>Server 1 may learn </a:t>
                </a:r>
                <a14:m>
                  <m:oMath xmlns:m="http://schemas.openxmlformats.org/officeDocument/2006/math">
                    <m:sSub>
                      <m:sSubPr>
                        <m:ctrlPr>
                          <a:rPr lang="en-US" i="1">
                            <a:solidFill>
                              <a:srgbClr val="007E07"/>
                            </a:solidFill>
                            <a:latin typeface="Cambria Math" panose="02040503050406030204" pitchFamily="18" charset="0"/>
                            <a:ea typeface="Helvetica" charset="0"/>
                            <a:cs typeface="Helvetica" charset="0"/>
                          </a:rPr>
                        </m:ctrlPr>
                      </m:sSubPr>
                      <m:e>
                        <m:r>
                          <a:rPr lang="en-US" i="1">
                            <a:solidFill>
                              <a:srgbClr val="007E07"/>
                            </a:solidFill>
                            <a:latin typeface="Cambria Math" charset="0"/>
                            <a:ea typeface="Helvetica" charset="0"/>
                            <a:cs typeface="Helvetica" charset="0"/>
                          </a:rPr>
                          <m:t>𝑓</m:t>
                        </m:r>
                      </m:e>
                      <m:sub>
                        <m:r>
                          <a:rPr lang="en-US" i="1">
                            <a:solidFill>
                              <a:srgbClr val="007E07"/>
                            </a:solidFill>
                            <a:latin typeface="Cambria Math" charset="0"/>
                            <a:ea typeface="Helvetica" charset="0"/>
                            <a:cs typeface="Helvetica" charset="0"/>
                          </a:rPr>
                          <m:t>11</m:t>
                        </m:r>
                      </m:sub>
                    </m:sSub>
                    <m:r>
                      <a:rPr lang="en-US">
                        <a:solidFill>
                          <a:srgbClr val="007E07"/>
                        </a:solidFill>
                        <a:latin typeface="Cambria Math" charset="0"/>
                        <a:ea typeface="Helvetica" charset="0"/>
                        <a:cs typeface="Helvetica" charset="0"/>
                      </a:rPr>
                      <m:t>, </m:t>
                    </m:r>
                  </m:oMath>
                </a14:m>
                <a:r>
                  <a:rPr lang="en-US" dirty="0">
                    <a:solidFill>
                      <a:srgbClr val="007E07"/>
                    </a:solidFill>
                    <a:latin typeface="Helvetica" charset="0"/>
                    <a:ea typeface="Helvetica" charset="0"/>
                    <a:cs typeface="Helvetica" charset="0"/>
                  </a:rPr>
                  <a:t> </a:t>
                </a:r>
                <a14:m>
                  <m:oMath xmlns:m="http://schemas.openxmlformats.org/officeDocument/2006/math">
                    <m:sSub>
                      <m:sSubPr>
                        <m:ctrlPr>
                          <a:rPr lang="en-US" i="1">
                            <a:solidFill>
                              <a:srgbClr val="007E07"/>
                            </a:solidFill>
                            <a:latin typeface="Cambria Math" panose="02040503050406030204" pitchFamily="18" charset="0"/>
                            <a:ea typeface="Helvetica" charset="0"/>
                            <a:cs typeface="Helvetica" charset="0"/>
                          </a:rPr>
                        </m:ctrlPr>
                      </m:sSubPr>
                      <m:e>
                        <m:r>
                          <a:rPr lang="en-US" i="1">
                            <a:solidFill>
                              <a:srgbClr val="007E07"/>
                            </a:solidFill>
                            <a:latin typeface="Cambria Math" charset="0"/>
                            <a:ea typeface="Helvetica" charset="0"/>
                            <a:cs typeface="Helvetica" charset="0"/>
                          </a:rPr>
                          <m:t>𝑓</m:t>
                        </m:r>
                      </m:e>
                      <m:sub>
                        <m:r>
                          <a:rPr lang="en-US" i="1">
                            <a:solidFill>
                              <a:srgbClr val="007E07"/>
                            </a:solidFill>
                            <a:latin typeface="Cambria Math" charset="0"/>
                            <a:ea typeface="Helvetica" charset="0"/>
                            <a:cs typeface="Helvetica" charset="0"/>
                          </a:rPr>
                          <m:t>21</m:t>
                        </m:r>
                      </m:sub>
                    </m:sSub>
                    <m:r>
                      <a:rPr lang="en-US" i="1">
                        <a:solidFill>
                          <a:srgbClr val="007E07"/>
                        </a:solidFill>
                        <a:latin typeface="Cambria Math" charset="0"/>
                        <a:ea typeface="Helvetica" charset="0"/>
                        <a:cs typeface="Helvetica" charset="0"/>
                      </a:rPr>
                      <m:t>,  </m:t>
                    </m:r>
                    <m:sSub>
                      <m:sSubPr>
                        <m:ctrlPr>
                          <a:rPr lang="en-US" i="1">
                            <a:solidFill>
                              <a:srgbClr val="007E07"/>
                            </a:solidFill>
                            <a:latin typeface="Cambria Math" panose="02040503050406030204" pitchFamily="18" charset="0"/>
                            <a:ea typeface="Helvetica" charset="0"/>
                            <a:cs typeface="Helvetica" charset="0"/>
                          </a:rPr>
                        </m:ctrlPr>
                      </m:sSubPr>
                      <m:e>
                        <m:r>
                          <a:rPr lang="en-US" i="1">
                            <a:solidFill>
                              <a:srgbClr val="007E07"/>
                            </a:solidFill>
                            <a:latin typeface="Cambria Math" charset="0"/>
                            <a:ea typeface="Helvetica" charset="0"/>
                            <a:cs typeface="Helvetica" charset="0"/>
                          </a:rPr>
                          <m:t>𝑓</m:t>
                        </m:r>
                      </m:e>
                      <m:sub>
                        <m:r>
                          <a:rPr lang="en-US" i="1">
                            <a:solidFill>
                              <a:srgbClr val="007E07"/>
                            </a:solidFill>
                            <a:latin typeface="Cambria Math" charset="0"/>
                            <a:ea typeface="Helvetica" charset="0"/>
                            <a:cs typeface="Helvetica" charset="0"/>
                          </a:rPr>
                          <m:t>31</m:t>
                        </m:r>
                      </m:sub>
                    </m:sSub>
                  </m:oMath>
                </a14:m>
                <a:r>
                  <a:rPr lang="en-US" dirty="0">
                    <a:latin typeface="Helvetica" charset="0"/>
                    <a:ea typeface="Helvetica" charset="0"/>
                    <a:cs typeface="Helvetica" charset="0"/>
                  </a:rPr>
                  <a:t>, </a:t>
                </a:r>
                <a14:m>
                  <m:oMath xmlns:m="http://schemas.openxmlformats.org/officeDocument/2006/math">
                    <m:sSub>
                      <m:sSubPr>
                        <m:ctrlPr>
                          <a:rPr lang="en-US" i="1">
                            <a:solidFill>
                              <a:srgbClr val="C00000"/>
                            </a:solidFill>
                            <a:latin typeface="Cambria Math" panose="02040503050406030204" pitchFamily="18" charset="0"/>
                            <a:ea typeface="Helvetica" charset="0"/>
                            <a:cs typeface="Helvetica" charset="0"/>
                          </a:rPr>
                        </m:ctrlPr>
                      </m:sSubPr>
                      <m:e>
                        <m:r>
                          <a:rPr lang="en-US" i="1">
                            <a:solidFill>
                              <a:srgbClr val="C00000"/>
                            </a:solidFill>
                            <a:latin typeface="Cambria Math" charset="0"/>
                            <a:ea typeface="Helvetica" charset="0"/>
                            <a:cs typeface="Helvetica" charset="0"/>
                          </a:rPr>
                          <m:t>𝑓</m:t>
                        </m:r>
                      </m:e>
                      <m:sub>
                        <m:r>
                          <a:rPr lang="en-US" i="1">
                            <a:solidFill>
                              <a:srgbClr val="C00000"/>
                            </a:solidFill>
                            <a:latin typeface="Cambria Math" charset="0"/>
                            <a:ea typeface="Helvetica" charset="0"/>
                            <a:cs typeface="Helvetica" charset="0"/>
                          </a:rPr>
                          <m:t>1</m:t>
                        </m:r>
                        <m:r>
                          <a:rPr lang="en-US" b="0" i="1" smtClean="0">
                            <a:solidFill>
                              <a:srgbClr val="C00000"/>
                            </a:solidFill>
                            <a:latin typeface="Cambria Math" panose="02040503050406030204" pitchFamily="18" charset="0"/>
                            <a:ea typeface="Helvetica" charset="0"/>
                            <a:cs typeface="Helvetica" charset="0"/>
                          </a:rPr>
                          <m:t>2</m:t>
                        </m:r>
                      </m:sub>
                    </m:sSub>
                  </m:oMath>
                </a14:m>
                <a:r>
                  <a:rPr lang="en-US" dirty="0">
                    <a:solidFill>
                      <a:srgbClr val="C00000"/>
                    </a:solidFill>
                    <a:latin typeface="Helvetica" charset="0"/>
                    <a:ea typeface="Helvetica" charset="0"/>
                    <a:cs typeface="Helvetica" charset="0"/>
                  </a:rPr>
                  <a:t>+ </a:t>
                </a:r>
                <a14:m>
                  <m:oMath xmlns:m="http://schemas.openxmlformats.org/officeDocument/2006/math">
                    <m:sSub>
                      <m:sSubPr>
                        <m:ctrlPr>
                          <a:rPr lang="en-US" i="1">
                            <a:solidFill>
                              <a:srgbClr val="C00000"/>
                            </a:solidFill>
                            <a:latin typeface="Cambria Math" panose="02040503050406030204" pitchFamily="18" charset="0"/>
                            <a:ea typeface="Helvetica" charset="0"/>
                            <a:cs typeface="Helvetica" charset="0"/>
                          </a:rPr>
                        </m:ctrlPr>
                      </m:sSubPr>
                      <m:e>
                        <m:r>
                          <a:rPr lang="en-US" i="1">
                            <a:solidFill>
                              <a:srgbClr val="C00000"/>
                            </a:solidFill>
                            <a:latin typeface="Cambria Math" charset="0"/>
                            <a:ea typeface="Helvetica" charset="0"/>
                            <a:cs typeface="Helvetica" charset="0"/>
                          </a:rPr>
                          <m:t>𝑓</m:t>
                        </m:r>
                      </m:e>
                      <m:sub>
                        <m:r>
                          <a:rPr lang="en-US" i="1">
                            <a:solidFill>
                              <a:srgbClr val="C00000"/>
                            </a:solidFill>
                            <a:latin typeface="Cambria Math" charset="0"/>
                            <a:ea typeface="Helvetica" charset="0"/>
                            <a:cs typeface="Helvetica" charset="0"/>
                          </a:rPr>
                          <m:t>22</m:t>
                        </m:r>
                      </m:sub>
                    </m:sSub>
                  </m:oMath>
                </a14:m>
                <a:r>
                  <a:rPr lang="en-US" dirty="0">
                    <a:solidFill>
                      <a:srgbClr val="C00000"/>
                    </a:solidFill>
                    <a:latin typeface="Helvetica" charset="0"/>
                    <a:ea typeface="Helvetica" charset="0"/>
                    <a:cs typeface="Helvetica" charset="0"/>
                  </a:rPr>
                  <a:t>+</a:t>
                </a:r>
                <a14:m>
                  <m:oMath xmlns:m="http://schemas.openxmlformats.org/officeDocument/2006/math">
                    <m:sSub>
                      <m:sSubPr>
                        <m:ctrlPr>
                          <a:rPr lang="en-US" i="1">
                            <a:solidFill>
                              <a:srgbClr val="C00000"/>
                            </a:solidFill>
                            <a:latin typeface="Cambria Math" panose="02040503050406030204" pitchFamily="18" charset="0"/>
                            <a:ea typeface="Helvetica" charset="0"/>
                            <a:cs typeface="Helvetica" charset="0"/>
                          </a:rPr>
                        </m:ctrlPr>
                      </m:sSubPr>
                      <m:e>
                        <m:r>
                          <a:rPr lang="en-US" i="1">
                            <a:solidFill>
                              <a:srgbClr val="C00000"/>
                            </a:solidFill>
                            <a:latin typeface="Cambria Math" charset="0"/>
                            <a:ea typeface="Helvetica" charset="0"/>
                            <a:cs typeface="Helvetica" charset="0"/>
                          </a:rPr>
                          <m:t>𝑓</m:t>
                        </m:r>
                      </m:e>
                      <m:sub>
                        <m:r>
                          <a:rPr lang="en-US" i="1">
                            <a:solidFill>
                              <a:srgbClr val="C00000"/>
                            </a:solidFill>
                            <a:latin typeface="Cambria Math" charset="0"/>
                            <a:ea typeface="Helvetica" charset="0"/>
                            <a:cs typeface="Helvetica" charset="0"/>
                          </a:rPr>
                          <m:t>32</m:t>
                        </m:r>
                      </m:sub>
                    </m:sSub>
                  </m:oMath>
                </a14:m>
                <a:r>
                  <a:rPr lang="en-US" dirty="0">
                    <a:latin typeface="Helvetica" charset="0"/>
                    <a:ea typeface="Helvetica" charset="0"/>
                    <a:cs typeface="Helvetica" charset="0"/>
                  </a:rPr>
                  <a:t>  </a:t>
                </a:r>
              </a:p>
              <a:p>
                <a:r>
                  <a:rPr lang="en-US" dirty="0">
                    <a:latin typeface="Helvetica" charset="0"/>
                    <a:ea typeface="Helvetica" charset="0"/>
                    <a:cs typeface="Helvetica" charset="0"/>
                  </a:rPr>
                  <a:t>Not sufficient to learn </a:t>
                </a:r>
                <a14:m>
                  <m:oMath xmlns:m="http://schemas.openxmlformats.org/officeDocument/2006/math">
                    <m:sSub>
                      <m:sSubPr>
                        <m:ctrlPr>
                          <a:rPr lang="en-US" i="1" smtClean="0">
                            <a:latin typeface="Cambria Math" panose="02040503050406030204" pitchFamily="18" charset="0"/>
                            <a:ea typeface="Helvetica" charset="0"/>
                            <a:cs typeface="Helvetica" charset="0"/>
                          </a:rPr>
                        </m:ctrlPr>
                      </m:sSubPr>
                      <m:e>
                        <m:r>
                          <a:rPr lang="en-US" i="1">
                            <a:latin typeface="Cambria Math" charset="0"/>
                            <a:ea typeface="Helvetica" charset="0"/>
                            <a:cs typeface="Helvetica" charset="0"/>
                          </a:rPr>
                          <m:t>𝑓</m:t>
                        </m:r>
                      </m:e>
                      <m:sub>
                        <m:r>
                          <a:rPr lang="en-US" b="0" i="1" smtClean="0">
                            <a:latin typeface="Cambria Math" charset="0"/>
                            <a:ea typeface="Helvetica" charset="0"/>
                            <a:cs typeface="Helvetica" charset="0"/>
                          </a:rPr>
                          <m:t>𝑖</m:t>
                        </m:r>
                      </m:sub>
                    </m:sSub>
                  </m:oMath>
                </a14:m>
                <a:endParaRPr lang="en-US" dirty="0">
                  <a:latin typeface="Helvetica" charset="0"/>
                  <a:ea typeface="Helvetica" charset="0"/>
                  <a:cs typeface="Helvetica"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38</a:t>
            </a:fld>
            <a:endParaRPr lang="en-US" dirty="0"/>
          </a:p>
        </p:txBody>
      </p:sp>
      <p:cxnSp>
        <p:nvCxnSpPr>
          <p:cNvPr id="5" name="Straight Connector 4"/>
          <p:cNvCxnSpPr>
            <a:endCxn id="14" idx="0"/>
          </p:cNvCxnSpPr>
          <p:nvPr/>
        </p:nvCxnSpPr>
        <p:spPr bwMode="auto">
          <a:xfrm>
            <a:off x="2238233" y="2516541"/>
            <a:ext cx="531291"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00452" y="2516541"/>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1992684"/>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9" y="3497727"/>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9" y="3497727"/>
                <a:ext cx="457290" cy="682930"/>
              </a:xfrm>
              <a:prstGeom prst="ellipse">
                <a:avLst/>
              </a:prstGeom>
              <a:blipFill rotWithShape="0">
                <a:blip r:embed="rId3"/>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9" name="Rectangle 8"/>
          <p:cNvSpPr/>
          <p:nvPr/>
        </p:nvSpPr>
        <p:spPr bwMode="auto">
          <a:xfrm>
            <a:off x="5294762" y="1979036"/>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0" name="Straight Connector 9"/>
          <p:cNvCxnSpPr/>
          <p:nvPr/>
        </p:nvCxnSpPr>
        <p:spPr bwMode="auto">
          <a:xfrm flipH="1">
            <a:off x="3639789" y="2240964"/>
            <a:ext cx="1654974" cy="13649"/>
          </a:xfrm>
          <a:prstGeom prst="line">
            <a:avLst/>
          </a:prstGeom>
          <a:solidFill>
            <a:schemeClr val="accent1"/>
          </a:solidFill>
          <a:ln w="76200" cap="flat" cmpd="sng" algn="ctr">
            <a:solidFill>
              <a:srgbClr val="C00000"/>
            </a:solidFill>
            <a:prstDash val="solid"/>
            <a:round/>
            <a:headEnd type="none" w="med" len="med"/>
            <a:tailEnd type="none" w="med" len="med"/>
          </a:ln>
          <a:effectLst/>
        </p:spPr>
      </p:cxnSp>
      <p:cxnSp>
        <p:nvCxnSpPr>
          <p:cNvPr id="11" name="Straight Connector 10"/>
          <p:cNvCxnSpPr/>
          <p:nvPr/>
        </p:nvCxnSpPr>
        <p:spPr bwMode="auto">
          <a:xfrm flipH="1">
            <a:off x="4647281" y="2502893"/>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318979" y="2516541"/>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a:endCxn id="19" idx="7"/>
          </p:cNvCxnSpPr>
          <p:nvPr/>
        </p:nvCxnSpPr>
        <p:spPr bwMode="auto">
          <a:xfrm flipH="1">
            <a:off x="3205029" y="2516541"/>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4" name="Oval 13"/>
              <p:cNvSpPr/>
              <p:nvPr/>
            </p:nvSpPr>
            <p:spPr bwMode="auto">
              <a:xfrm>
                <a:off x="3022094" y="3512638"/>
                <a:ext cx="457290"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4" name="Oval 13"/>
              <p:cNvSpPr>
                <a:spLocks noRot="1" noChangeAspect="1" noMove="1" noResize="1" noEditPoints="1" noAdjustHandles="1" noChangeArrowheads="1" noChangeShapeType="1" noTextEdit="1"/>
              </p:cNvSpPr>
              <p:nvPr/>
            </p:nvSpPr>
            <p:spPr bwMode="auto">
              <a:xfrm>
                <a:off x="3022094" y="3512638"/>
                <a:ext cx="457290" cy="682930"/>
              </a:xfrm>
              <a:prstGeom prst="ellipse">
                <a:avLst/>
              </a:prstGeom>
              <a:blipFill rotWithShape="0">
                <a:blip r:embed="rId4"/>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p:cNvSpPr/>
              <p:nvPr/>
            </p:nvSpPr>
            <p:spPr bwMode="auto">
              <a:xfrm>
                <a:off x="3851372" y="3542500"/>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5" name="Oval 14"/>
              <p:cNvSpPr>
                <a:spLocks noRot="1" noChangeAspect="1" noMove="1" noResize="1" noEditPoints="1" noAdjustHandles="1" noChangeArrowheads="1" noChangeShapeType="1" noTextEdit="1"/>
              </p:cNvSpPr>
              <p:nvPr/>
            </p:nvSpPr>
            <p:spPr bwMode="auto">
              <a:xfrm>
                <a:off x="3851372" y="3542500"/>
                <a:ext cx="457290" cy="679593"/>
              </a:xfrm>
              <a:prstGeom prst="ellipse">
                <a:avLst/>
              </a:prstGeom>
              <a:blipFill rotWithShape="0">
                <a:blip r:embed="rId5"/>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bwMode="auto">
              <a:xfrm>
                <a:off x="4332587" y="3557411"/>
                <a:ext cx="457290" cy="679593"/>
              </a:xfrm>
              <a:prstGeom prst="ellipse">
                <a:avLst/>
              </a:prstGeom>
              <a:solidFill>
                <a:srgbClr val="A8CCF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6" name="Oval 15"/>
              <p:cNvSpPr>
                <a:spLocks noRot="1" noChangeAspect="1" noMove="1" noResize="1" noEditPoints="1" noAdjustHandles="1" noChangeArrowheads="1" noChangeShapeType="1" noTextEdit="1"/>
              </p:cNvSpPr>
              <p:nvPr/>
            </p:nvSpPr>
            <p:spPr bwMode="auto">
              <a:xfrm>
                <a:off x="4332587" y="3557411"/>
                <a:ext cx="457290" cy="679593"/>
              </a:xfrm>
              <a:prstGeom prst="ellipse">
                <a:avLst/>
              </a:prstGeom>
              <a:blipFill rotWithShape="0">
                <a:blip r:embed="rId6"/>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p:cNvSpPr/>
              <p:nvPr/>
            </p:nvSpPr>
            <p:spPr bwMode="auto">
              <a:xfrm>
                <a:off x="5357595" y="3554579"/>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5357595" y="3554579"/>
                <a:ext cx="457290" cy="682930"/>
              </a:xfrm>
              <a:prstGeom prst="ellipse">
                <a:avLst/>
              </a:prstGeom>
              <a:blipFill rotWithShape="0">
                <a:blip r:embed="rId7"/>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bwMode="auto">
              <a:xfrm>
                <a:off x="5838810" y="3569490"/>
                <a:ext cx="457290" cy="682930"/>
              </a:xfrm>
              <a:prstGeom prst="ellipse">
                <a:avLst/>
              </a:prstGeom>
              <a:solidFill>
                <a:schemeClr val="bg2">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8" name="Oval 17"/>
              <p:cNvSpPr>
                <a:spLocks noRot="1" noChangeAspect="1" noMove="1" noResize="1" noEditPoints="1" noAdjustHandles="1" noChangeArrowheads="1" noChangeShapeType="1" noTextEdit="1"/>
              </p:cNvSpPr>
              <p:nvPr/>
            </p:nvSpPr>
            <p:spPr bwMode="auto">
              <a:xfrm>
                <a:off x="5838810" y="3569490"/>
                <a:ext cx="457290" cy="682930"/>
              </a:xfrm>
              <a:prstGeom prst="ellipse">
                <a:avLst/>
              </a:prstGeom>
              <a:blipFill rotWithShape="0">
                <a:blip r:embed="rId8"/>
                <a:stretch>
                  <a:fillRect l="-10667"/>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19" name="Straight Connector 18"/>
          <p:cNvCxnSpPr/>
          <p:nvPr/>
        </p:nvCxnSpPr>
        <p:spPr bwMode="auto">
          <a:xfrm flipH="1">
            <a:off x="6105113" y="2502893"/>
            <a:ext cx="498732" cy="1066597"/>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2" name="TextBox 21"/>
              <p:cNvSpPr txBox="1"/>
              <p:nvPr/>
            </p:nvSpPr>
            <p:spPr>
              <a:xfrm>
                <a:off x="127663" y="1394839"/>
                <a:ext cx="2077300" cy="523220"/>
              </a:xfrm>
              <a:prstGeom prst="rect">
                <a:avLst/>
              </a:prstGeom>
              <a:solidFill>
                <a:srgbClr val="FFFF00"/>
              </a:solidFill>
            </p:spPr>
            <p:txBody>
              <a:bodyPr wrap="none" rtlCol="0">
                <a:spAutoFit/>
              </a:bodyPr>
              <a:lstStyle/>
              <a:p>
                <a:pPr>
                  <a:buNone/>
                </a:pPr>
                <a14:m>
                  <m:oMath xmlns:m="http://schemas.openxmlformats.org/officeDocument/2006/math">
                    <m:sSub>
                      <m:sSubPr>
                        <m:ctrlPr>
                          <a:rPr lang="en-US" sz="2800" i="1" smtClean="0">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11</m:t>
                        </m:r>
                      </m:sub>
                    </m:sSub>
                  </m:oMath>
                </a14:m>
                <a:r>
                  <a:rPr lang="en-US" sz="2800" dirty="0">
                    <a:solidFill>
                      <a:srgbClr val="C00000"/>
                    </a:solidFill>
                    <a:latin typeface="Helvetica" charset="0"/>
                    <a:ea typeface="Helvetica" charset="0"/>
                    <a:cs typeface="Helvetica" charset="0"/>
                  </a:rPr>
                  <a:t>+ </a:t>
                </a:r>
                <a14:m>
                  <m:oMath xmlns:m="http://schemas.openxmlformats.org/officeDocument/2006/math">
                    <m:sSub>
                      <m:sSubPr>
                        <m:ctrlPr>
                          <a:rPr lang="en-US" sz="2800" i="1">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21</m:t>
                        </m:r>
                      </m:sub>
                    </m:sSub>
                  </m:oMath>
                </a14:m>
                <a:r>
                  <a:rPr lang="en-US" sz="2800" dirty="0">
                    <a:solidFill>
                      <a:srgbClr val="C00000"/>
                    </a:solidFill>
                    <a:latin typeface="Helvetica" charset="0"/>
                    <a:ea typeface="Helvetica" charset="0"/>
                    <a:cs typeface="Helvetica" charset="0"/>
                  </a:rPr>
                  <a:t>+</a:t>
                </a:r>
                <a14:m>
                  <m:oMath xmlns:m="http://schemas.openxmlformats.org/officeDocument/2006/math">
                    <m:sSub>
                      <m:sSubPr>
                        <m:ctrlPr>
                          <a:rPr lang="en-US" sz="2800" i="1">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31</m:t>
                        </m:r>
                      </m:sub>
                    </m:sSub>
                  </m:oMath>
                </a14:m>
                <a:endParaRPr lang="en-US" sz="2800" dirty="0">
                  <a:solidFill>
                    <a:srgbClr val="C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7663" y="1394839"/>
                <a:ext cx="2077300" cy="523220"/>
              </a:xfrm>
              <a:prstGeom prst="rect">
                <a:avLst/>
              </a:prstGeom>
              <a:blipFill rotWithShape="0">
                <a:blip r:embed="rId9"/>
                <a:stretch>
                  <a:fillRect t="-13953"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749102" y="1394839"/>
                <a:ext cx="2077300" cy="523220"/>
              </a:xfrm>
              <a:prstGeom prst="rect">
                <a:avLst/>
              </a:prstGeom>
              <a:solidFill>
                <a:srgbClr val="FFFF00"/>
              </a:solidFill>
            </p:spPr>
            <p:txBody>
              <a:bodyPr wrap="none" rtlCol="0">
                <a:spAutoFit/>
              </a:bodyPr>
              <a:lstStyle/>
              <a:p>
                <a:pPr>
                  <a:buNone/>
                </a:pPr>
                <a14:m>
                  <m:oMath xmlns:m="http://schemas.openxmlformats.org/officeDocument/2006/math">
                    <m:sSub>
                      <m:sSubPr>
                        <m:ctrlPr>
                          <a:rPr lang="en-US" sz="2800" i="1" smtClean="0">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1</m:t>
                        </m:r>
                        <m:r>
                          <a:rPr lang="en-US" sz="2800" b="0" i="1" smtClean="0">
                            <a:solidFill>
                              <a:srgbClr val="C00000"/>
                            </a:solidFill>
                            <a:latin typeface="Cambria Math" panose="02040503050406030204" pitchFamily="18" charset="0"/>
                            <a:ea typeface="Helvetica" charset="0"/>
                            <a:cs typeface="Helvetica" charset="0"/>
                          </a:rPr>
                          <m:t>2</m:t>
                        </m:r>
                      </m:sub>
                    </m:sSub>
                  </m:oMath>
                </a14:m>
                <a:r>
                  <a:rPr lang="en-US" sz="2800" dirty="0">
                    <a:solidFill>
                      <a:srgbClr val="C00000"/>
                    </a:solidFill>
                    <a:latin typeface="Helvetica" charset="0"/>
                    <a:ea typeface="Helvetica" charset="0"/>
                    <a:cs typeface="Helvetica" charset="0"/>
                  </a:rPr>
                  <a:t>+ </a:t>
                </a:r>
                <a14:m>
                  <m:oMath xmlns:m="http://schemas.openxmlformats.org/officeDocument/2006/math">
                    <m:sSub>
                      <m:sSubPr>
                        <m:ctrlPr>
                          <a:rPr lang="en-US" sz="2800" i="1">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2</m:t>
                        </m:r>
                        <m:r>
                          <a:rPr lang="en-US" sz="2800" b="0" i="1" smtClean="0">
                            <a:solidFill>
                              <a:srgbClr val="C00000"/>
                            </a:solidFill>
                            <a:latin typeface="Cambria Math" charset="0"/>
                            <a:ea typeface="Helvetica" charset="0"/>
                            <a:cs typeface="Helvetica" charset="0"/>
                          </a:rPr>
                          <m:t>2</m:t>
                        </m:r>
                      </m:sub>
                    </m:sSub>
                  </m:oMath>
                </a14:m>
                <a:r>
                  <a:rPr lang="en-US" sz="2800" dirty="0">
                    <a:solidFill>
                      <a:srgbClr val="C00000"/>
                    </a:solidFill>
                    <a:latin typeface="Helvetica" charset="0"/>
                    <a:ea typeface="Helvetica" charset="0"/>
                    <a:cs typeface="Helvetica" charset="0"/>
                  </a:rPr>
                  <a:t>+</a:t>
                </a:r>
                <a14:m>
                  <m:oMath xmlns:m="http://schemas.openxmlformats.org/officeDocument/2006/math">
                    <m:sSub>
                      <m:sSubPr>
                        <m:ctrlPr>
                          <a:rPr lang="en-US" sz="2800" i="1" smtClean="0">
                            <a:solidFill>
                              <a:srgbClr val="C00000"/>
                            </a:solidFill>
                            <a:latin typeface="Cambria Math" panose="02040503050406030204" pitchFamily="18" charset="0"/>
                            <a:ea typeface="Helvetica" charset="0"/>
                            <a:cs typeface="Helvetica" charset="0"/>
                          </a:rPr>
                        </m:ctrlPr>
                      </m:sSubPr>
                      <m:e>
                        <m:r>
                          <a:rPr lang="en-US" sz="2800" i="1">
                            <a:solidFill>
                              <a:srgbClr val="C00000"/>
                            </a:solidFill>
                            <a:latin typeface="Cambria Math" charset="0"/>
                            <a:ea typeface="Helvetica" charset="0"/>
                            <a:cs typeface="Helvetica" charset="0"/>
                          </a:rPr>
                          <m:t>𝑓</m:t>
                        </m:r>
                      </m:e>
                      <m:sub>
                        <m:r>
                          <a:rPr lang="en-US" sz="2800" i="1">
                            <a:solidFill>
                              <a:srgbClr val="C00000"/>
                            </a:solidFill>
                            <a:latin typeface="Cambria Math" charset="0"/>
                            <a:ea typeface="Helvetica" charset="0"/>
                            <a:cs typeface="Helvetica" charset="0"/>
                          </a:rPr>
                          <m:t>3</m:t>
                        </m:r>
                        <m:r>
                          <a:rPr lang="en-US" sz="2800" b="0" i="1" smtClean="0">
                            <a:solidFill>
                              <a:srgbClr val="C00000"/>
                            </a:solidFill>
                            <a:latin typeface="Cambria Math" charset="0"/>
                            <a:ea typeface="Helvetica" charset="0"/>
                            <a:cs typeface="Helvetica" charset="0"/>
                          </a:rPr>
                          <m:t>2</m:t>
                        </m:r>
                      </m:sub>
                    </m:sSub>
                  </m:oMath>
                </a14:m>
                <a:endParaRPr lang="en-US" sz="2800" dirty="0">
                  <a:solidFill>
                    <a:srgbClr val="C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49102" y="1394839"/>
                <a:ext cx="2077300" cy="523220"/>
              </a:xfrm>
              <a:prstGeom prst="rect">
                <a:avLst/>
              </a:prstGeom>
              <a:blipFill>
                <a:blip r:embed="rId10"/>
                <a:stretch>
                  <a:fillRect l="-2424" t="-11905" b="-30952"/>
                </a:stretch>
              </a:blipFill>
            </p:spPr>
            <p:txBody>
              <a:bodyPr/>
              <a:lstStyle/>
              <a:p>
                <a:r>
                  <a:rPr lang="en-US">
                    <a:noFill/>
                  </a:rPr>
                  <a:t> </a:t>
                </a:r>
              </a:p>
            </p:txBody>
          </p:sp>
        </mc:Fallback>
      </mc:AlternateContent>
    </p:spTree>
    <p:extLst>
      <p:ext uri="{BB962C8B-B14F-4D97-AF65-F5344CB8AC3E}">
        <p14:creationId xmlns:p14="http://schemas.microsoft.com/office/powerpoint/2010/main" val="2080518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98042"/>
            <a:ext cx="7772400" cy="2997958"/>
          </a:xfrm>
        </p:spPr>
        <p:txBody>
          <a:bodyPr/>
          <a:lstStyle/>
          <a:p>
            <a:r>
              <a:rPr lang="en-US" i="1" dirty="0">
                <a:solidFill>
                  <a:srgbClr val="C00000"/>
                </a:solidFill>
              </a:rPr>
              <a:t>Function splitting </a:t>
            </a:r>
            <a:r>
              <a:rPr lang="en-US" dirty="0"/>
              <a:t>not necessarily practical</a:t>
            </a:r>
          </a:p>
          <a:p>
            <a:endParaRPr lang="en-US" dirty="0"/>
          </a:p>
          <a:p>
            <a:r>
              <a:rPr lang="en-US" dirty="0"/>
              <a:t>Structured randomization as an alternative</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39</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685800" y="1953054"/>
                <a:ext cx="3476656" cy="668453"/>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sSub>
                      <m:sSubPr>
                        <m:ctrlPr>
                          <a:rPr lang="en-US" i="1" smtClean="0">
                            <a:latin typeface="Cambria Math" panose="02040503050406030204" pitchFamily="18" charset="0"/>
                            <a:ea typeface="Helvetica" charset="0"/>
                            <a:cs typeface="Helvetica" charset="0"/>
                          </a:rPr>
                        </m:ctrlPr>
                      </m:sSubPr>
                      <m:e>
                        <m:r>
                          <a:rPr lang="en-US" i="1">
                            <a:latin typeface="Cambria Math" charset="0"/>
                            <a:ea typeface="Helvetica" charset="0"/>
                            <a:cs typeface="Helvetica" charset="0"/>
                          </a:rPr>
                          <m:t>𝑓</m:t>
                        </m:r>
                      </m:e>
                      <m:sub>
                        <m:r>
                          <a:rPr lang="en-US" i="1">
                            <a:latin typeface="Cambria Math" charset="0"/>
                            <a:ea typeface="Helvetica" charset="0"/>
                            <a:cs typeface="Helvetica" charset="0"/>
                          </a:rPr>
                          <m:t>11</m:t>
                        </m:r>
                      </m:sub>
                    </m:sSub>
                    <m:r>
                      <a:rPr lang="en-US" b="0" i="1" smtClean="0">
                        <a:latin typeface="Cambria Math" charset="0"/>
                        <a:ea typeface="Helvetica" charset="0"/>
                        <a:cs typeface="Helvetica" charset="0"/>
                      </a:rPr>
                      <m:t>(</m:t>
                    </m:r>
                    <m:r>
                      <a:rPr lang="en-US" b="0" i="1" smtClean="0">
                        <a:latin typeface="Cambria Math" charset="0"/>
                        <a:ea typeface="Helvetica" charset="0"/>
                        <a:cs typeface="Helvetica" charset="0"/>
                      </a:rPr>
                      <m:t>𝑥</m:t>
                    </m:r>
                    <m:r>
                      <a:rPr lang="en-US" b="0" i="1" smtClean="0">
                        <a:latin typeface="Cambria Math" charset="0"/>
                        <a:ea typeface="Helvetica" charset="0"/>
                        <a:cs typeface="Helvetica" charset="0"/>
                      </a:rPr>
                      <m:t>)</m:t>
                    </m:r>
                  </m:oMath>
                </a14:m>
                <a:r>
                  <a:rPr lang="en-US" dirty="0">
                    <a:latin typeface="Helvetica" charset="0"/>
                    <a:ea typeface="Helvetica" charset="0"/>
                    <a:cs typeface="Helvetica" charset="0"/>
                  </a:rPr>
                  <a:t> + </a:t>
                </a:r>
                <a14:m>
                  <m:oMath xmlns:m="http://schemas.openxmlformats.org/officeDocument/2006/math">
                    <m:sSub>
                      <m:sSubPr>
                        <m:ctrlPr>
                          <a:rPr lang="en-US" i="1" smtClean="0">
                            <a:latin typeface="Cambria Math" panose="02040503050406030204" pitchFamily="18" charset="0"/>
                            <a:ea typeface="Helvetica" charset="0"/>
                            <a:cs typeface="Helvetica" charset="0"/>
                          </a:rPr>
                        </m:ctrlPr>
                      </m:sSubPr>
                      <m:e>
                        <m:r>
                          <a:rPr lang="en-US" i="1">
                            <a:latin typeface="Cambria Math" charset="0"/>
                            <a:ea typeface="Helvetica" charset="0"/>
                            <a:cs typeface="Helvetica" charset="0"/>
                          </a:rPr>
                          <m:t>𝑓</m:t>
                        </m:r>
                      </m:e>
                      <m:sub>
                        <m:eqArr>
                          <m:eqArrPr>
                            <m:ctrlPr>
                              <a:rPr lang="en-US" i="1" smtClean="0">
                                <a:latin typeface="Cambria Math" panose="02040503050406030204" pitchFamily="18" charset="0"/>
                                <a:ea typeface="Helvetica" charset="0"/>
                                <a:cs typeface="Helvetica" charset="0"/>
                              </a:rPr>
                            </m:ctrlPr>
                          </m:eqArrPr>
                          <m:e>
                            <m:r>
                              <a:rPr lang="en-US" i="1">
                                <a:latin typeface="Cambria Math" charset="0"/>
                                <a:ea typeface="Helvetica" charset="0"/>
                                <a:cs typeface="Helvetica" charset="0"/>
                              </a:rPr>
                              <m:t>1</m:t>
                            </m:r>
                            <m:r>
                              <a:rPr lang="en-US" b="0" i="1" smtClean="0">
                                <a:latin typeface="Cambria Math" charset="0"/>
                                <a:ea typeface="Helvetica" charset="0"/>
                                <a:cs typeface="Helvetica" charset="0"/>
                              </a:rPr>
                              <m:t>2 </m:t>
                            </m:r>
                          </m:e>
                          <m:e/>
                        </m:eqArr>
                      </m:sub>
                    </m:sSub>
                    <m:d>
                      <m:dPr>
                        <m:ctrlPr>
                          <a:rPr lang="en-US" b="0" i="1" smtClean="0">
                            <a:latin typeface="Cambria Math" panose="02040503050406030204" pitchFamily="18" charset="0"/>
                            <a:ea typeface="Helvetica" charset="0"/>
                            <a:cs typeface="Helvetica" charset="0"/>
                          </a:rPr>
                        </m:ctrlPr>
                      </m:dPr>
                      <m:e>
                        <m:r>
                          <a:rPr lang="en-US" b="0" i="1" smtClean="0">
                            <a:latin typeface="Cambria Math" charset="0"/>
                            <a:ea typeface="Helvetica" charset="0"/>
                            <a:cs typeface="Helvetica" charset="0"/>
                          </a:rPr>
                          <m:t>𝑥</m:t>
                        </m:r>
                      </m:e>
                    </m:d>
                    <m:r>
                      <a:rPr lang="en-US" b="0" i="0" smtClean="0">
                        <a:latin typeface="Cambria Math" charset="0"/>
                        <a:ea typeface="Helvetica" charset="0"/>
                        <a:cs typeface="Helvetica" charset="0"/>
                      </a:rPr>
                      <m:t>=</m:t>
                    </m:r>
                    <m:sSub>
                      <m:sSubPr>
                        <m:ctrlPr>
                          <a:rPr lang="en-US" i="1">
                            <a:latin typeface="Cambria Math" panose="02040503050406030204" pitchFamily="18" charset="0"/>
                            <a:ea typeface="Helvetica" charset="0"/>
                            <a:cs typeface="Helvetica" charset="0"/>
                          </a:rPr>
                        </m:ctrlPr>
                      </m:sSubPr>
                      <m:e>
                        <m:r>
                          <a:rPr lang="en-US" i="1">
                            <a:latin typeface="Cambria Math" charset="0"/>
                            <a:ea typeface="Helvetica" charset="0"/>
                            <a:cs typeface="Helvetica" charset="0"/>
                          </a:rPr>
                          <m:t>𝑓</m:t>
                        </m:r>
                      </m:e>
                      <m:sub>
                        <m:eqArr>
                          <m:eqArrPr>
                            <m:ctrlPr>
                              <a:rPr lang="en-US" i="1">
                                <a:latin typeface="Cambria Math" panose="02040503050406030204" pitchFamily="18" charset="0"/>
                                <a:ea typeface="Helvetica" charset="0"/>
                                <a:cs typeface="Helvetica" charset="0"/>
                              </a:rPr>
                            </m:ctrlPr>
                          </m:eqArrPr>
                          <m:e>
                            <m:r>
                              <a:rPr lang="en-US" i="1">
                                <a:latin typeface="Cambria Math" charset="0"/>
                                <a:ea typeface="Helvetica" charset="0"/>
                                <a:cs typeface="Helvetica" charset="0"/>
                              </a:rPr>
                              <m:t>1 </m:t>
                            </m:r>
                          </m:e>
                          <m:e/>
                        </m:eqArr>
                      </m:sub>
                    </m:sSub>
                    <m:d>
                      <m:dPr>
                        <m:ctrlPr>
                          <a:rPr lang="en-US" i="1">
                            <a:latin typeface="Cambria Math" panose="02040503050406030204" pitchFamily="18" charset="0"/>
                            <a:ea typeface="Helvetica" charset="0"/>
                            <a:cs typeface="Helvetica" charset="0"/>
                          </a:rPr>
                        </m:ctrlPr>
                      </m:dPr>
                      <m:e>
                        <m:r>
                          <a:rPr lang="en-US" i="1">
                            <a:latin typeface="Cambria Math" charset="0"/>
                            <a:ea typeface="Helvetica" charset="0"/>
                            <a:cs typeface="Helvetica" charset="0"/>
                          </a:rPr>
                          <m:t>𝑥</m:t>
                        </m:r>
                      </m:e>
                    </m:d>
                  </m:oMath>
                </a14:m>
                <a:endParaRPr lang="en-US" dirty="0">
                  <a:latin typeface="Helvetica" charset="0"/>
                  <a:ea typeface="Helvetica" charset="0"/>
                  <a:cs typeface="Helvetica"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5800" y="1953054"/>
                <a:ext cx="3476656" cy="668453"/>
              </a:xfrm>
              <a:prstGeom prst="rect">
                <a:avLst/>
              </a:prstGeom>
              <a:blipFill rotWithShape="0">
                <a:blip r:embed="rId2"/>
                <a:stretch>
                  <a:fillRect l="-1404" t="-35455" b="-36364"/>
                </a:stretch>
              </a:blipFill>
            </p:spPr>
            <p:txBody>
              <a:bodyPr/>
              <a:lstStyle/>
              <a:p>
                <a:r>
                  <a:rPr lang="en-US">
                    <a:noFill/>
                  </a:rPr>
                  <a:t> </a:t>
                </a:r>
              </a:p>
            </p:txBody>
          </p:sp>
        </mc:Fallback>
      </mc:AlternateContent>
      <p:sp>
        <p:nvSpPr>
          <p:cNvPr id="8" name="Title 7"/>
          <p:cNvSpPr>
            <a:spLocks noGrp="1"/>
          </p:cNvSpPr>
          <p:nvPr>
            <p:ph type="title"/>
          </p:nvPr>
        </p:nvSpPr>
        <p:spPr/>
        <p:txBody>
          <a:bodyPr/>
          <a:lstStyle/>
          <a:p>
            <a:endParaRPr lang="en-US" dirty="0"/>
          </a:p>
        </p:txBody>
      </p:sp>
    </p:spTree>
    <p:extLst>
      <p:ext uri="{BB962C8B-B14F-4D97-AF65-F5344CB8AC3E}">
        <p14:creationId xmlns:p14="http://schemas.microsoft.com/office/powerpoint/2010/main" val="374804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Optimization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437601"/>
                <a:ext cx="7886700" cy="3993803"/>
              </a:xfrm>
            </p:spPr>
            <p:txBody>
              <a:bodyPr>
                <a:noAutofit/>
              </a:bodyPr>
              <a:lstStyle/>
              <a:p>
                <a:r>
                  <a:rPr lang="en-US" dirty="0"/>
                  <a:t>Server maintains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oMath>
                </a14:m>
                <a:endParaRPr lang="en-US" dirty="0"/>
              </a:p>
              <a:p>
                <a:pPr marL="0" indent="0">
                  <a:buNone/>
                </a:pPr>
                <a:endParaRPr lang="en-US" dirty="0"/>
              </a:p>
              <a:p>
                <a:pPr marL="0" indent="0">
                  <a:buNone/>
                </a:pPr>
                <a:r>
                  <a:rPr lang="en-US" u="sng" dirty="0"/>
                  <a:t>In each iteration</a:t>
                </a:r>
              </a:p>
              <a:p>
                <a:pPr marL="0" indent="0">
                  <a:buNone/>
                </a:pPr>
                <a:endParaRPr lang="en-US" dirty="0">
                  <a:solidFill>
                    <a:srgbClr val="00B050"/>
                  </a:solidFill>
                </a:endParaRPr>
              </a:p>
              <a:p>
                <a:r>
                  <a:rPr lang="en-US" dirty="0"/>
                  <a:t>Each agent</a:t>
                </a:r>
                <a:r>
                  <a:rPr lang="en-US" i="1" dirty="0">
                    <a:latin typeface="Times" charset="0"/>
                    <a:ea typeface="Times" charset="0"/>
                    <a:cs typeface="Times" charset="0"/>
                  </a:rPr>
                  <a:t> </a:t>
                </a:r>
                <a:r>
                  <a:rPr lang="en-US" i="1" dirty="0" err="1">
                    <a:latin typeface="Times" charset="0"/>
                    <a:ea typeface="Times" charset="0"/>
                    <a:cs typeface="Times" charset="0"/>
                  </a:rPr>
                  <a:t>i</a:t>
                </a:r>
                <a:endParaRPr lang="en-US" i="1" dirty="0">
                  <a:latin typeface="Times" charset="0"/>
                  <a:ea typeface="Times" charset="0"/>
                  <a:cs typeface="Times" charset="0"/>
                </a:endParaRPr>
              </a:p>
              <a:p>
                <a:pPr lvl="1"/>
                <a:r>
                  <a:rPr lang="en-US" sz="2400" dirty="0"/>
                  <a:t>Receives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dirty="0"/>
                  <a:t> from server</a:t>
                </a:r>
              </a:p>
              <a:p>
                <a:pPr lvl="1"/>
                <a:r>
                  <a:rPr lang="en-US" sz="2400" dirty="0"/>
                  <a:t>Uploads gradient </a:t>
                </a:r>
                <a14:m>
                  <m:oMath xmlns:m="http://schemas.openxmlformats.org/officeDocument/2006/math">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oMath>
                </a14:m>
                <a:r>
                  <a:rPr lang="en-US" sz="2400" dirty="0"/>
                  <a:t> </a:t>
                </a:r>
              </a:p>
              <a:p>
                <a:pPr lvl="1"/>
                <a:endParaRPr lang="en-US" sz="1800" dirty="0"/>
              </a:p>
              <a:p>
                <a:r>
                  <a:rPr lang="en-US" dirty="0"/>
                  <a:t>Server updates estimate</a:t>
                </a:r>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 </m:t>
                          </m:r>
                          <m:r>
                            <a:rPr lang="en-US" sz="3200" b="0" i="1" smtClean="0">
                              <a:latin typeface="Cambria Math" panose="02040503050406030204" pitchFamily="18" charset="0"/>
                            </a:rPr>
                            <m:t>𝑥</m:t>
                          </m:r>
                        </m:e>
                        <m:sub>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0" i="1" smtClean="0">
                          <a:latin typeface="Cambria Math" panose="02040503050406030204" pitchFamily="18" charset="0"/>
                        </a:rPr>
                        <m:t> ⟵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𝜆</m:t>
                              </m:r>
                            </m:e>
                            <m:sub>
                              <m:r>
                                <a:rPr lang="en-US" sz="3200" i="1">
                                  <a:latin typeface="Cambria Math" panose="02040503050406030204" pitchFamily="18" charset="0"/>
                                  <a:ea typeface="Cambria Math" panose="02040503050406030204" pitchFamily="18" charset="0"/>
                                </a:rPr>
                                <m:t>𝑘</m:t>
                              </m:r>
                            </m:sub>
                          </m:sSub>
                        </m:e>
                        <m:sub>
                          <m:r>
                            <a:rPr lang="en-US" sz="3200" b="0" i="1" smtClean="0">
                              <a:latin typeface="Cambria Math" panose="02040503050406030204" pitchFamily="18" charset="0"/>
                            </a:rPr>
                            <m:t> </m:t>
                          </m:r>
                        </m:sub>
                      </m:sSub>
                      <m:nary>
                        <m:naryPr>
                          <m:chr m:val="∑"/>
                          <m:subHide m:val="on"/>
                          <m:supHide m:val="on"/>
                          <m:ctrlPr>
                            <a:rPr lang="en-US" sz="3200" b="0" i="1" smtClean="0">
                              <a:solidFill>
                                <a:srgbClr val="C00000"/>
                              </a:solidFill>
                              <a:latin typeface="Cambria Math" panose="02040503050406030204" pitchFamily="18" charset="0"/>
                            </a:rPr>
                          </m:ctrlPr>
                        </m:naryPr>
                        <m:sub/>
                        <m:sup/>
                        <m:e>
                          <m:r>
                            <a:rPr lang="en-US" sz="3200" smtClean="0">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𝑓</m:t>
                              </m:r>
                            </m:e>
                            <m:sub>
                              <m:r>
                                <a:rPr lang="en-US" sz="3200" i="1">
                                  <a:solidFill>
                                    <a:schemeClr val="tx1"/>
                                  </a:solidFill>
                                  <a:latin typeface="Cambria Math" panose="02040503050406030204" pitchFamily="18" charset="0"/>
                                </a:rPr>
                                <m:t>𝑖</m:t>
                              </m:r>
                            </m:sub>
                          </m:sSub>
                          <m:d>
                            <m:dPr>
                              <m:ctrlPr>
                                <a:rPr lang="en-US" sz="3200" i="1">
                                  <a:solidFill>
                                    <a:schemeClr val="tx1"/>
                                  </a:solidFill>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𝑘</m:t>
                                  </m:r>
                                </m:sub>
                              </m:sSub>
                            </m:e>
                          </m:d>
                        </m:e>
                      </m:nary>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437601"/>
                <a:ext cx="7886700" cy="3993803"/>
              </a:xfrm>
              <a:blipFill>
                <a:blip r:embed="rId2"/>
                <a:stretch>
                  <a:fillRect l="-1286" t="-949" b="-8639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EAFE5763-E15B-464B-AF14-94A7EE380E5C}"/>
              </a:ext>
            </a:extLst>
          </p:cNvPr>
          <p:cNvGrpSpPr/>
          <p:nvPr/>
        </p:nvGrpSpPr>
        <p:grpSpPr>
          <a:xfrm>
            <a:off x="6078711" y="2580601"/>
            <a:ext cx="2745647" cy="1168674"/>
            <a:chOff x="2980750" y="2760326"/>
            <a:chExt cx="3475087" cy="1491482"/>
          </a:xfrm>
          <a:solidFill>
            <a:schemeClr val="accent1">
              <a:lumMod val="20000"/>
              <a:lumOff val="80000"/>
            </a:schemeClr>
          </a:solidFill>
        </p:grpSpPr>
        <p:cxnSp>
          <p:nvCxnSpPr>
            <p:cNvPr id="33" name="Straight Arrow Connector 32">
              <a:extLst>
                <a:ext uri="{FF2B5EF4-FFF2-40B4-BE49-F238E27FC236}">
                  <a16:creationId xmlns:a16="http://schemas.microsoft.com/office/drawing/2014/main" id="{5BD98647-909E-464F-87FF-F47BA95456B9}"/>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E24933-8C59-BC44-9994-F5291C6FA031}"/>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20AB885-AD8F-C14B-A8E0-B401A6CA6A70}"/>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79DF4683-AA1F-E548-BA6A-46A4337E8D02}"/>
              </a:ext>
            </a:extLst>
          </p:cNvPr>
          <p:cNvSpPr/>
          <p:nvPr/>
        </p:nvSpPr>
        <p:spPr bwMode="auto">
          <a:xfrm>
            <a:off x="6608855" y="2102761"/>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FA5FDC3-3FCA-EE43-AF22-0026EE1F845F}"/>
                  </a:ext>
                </a:extLst>
              </p:cNvPr>
              <p:cNvSpPr txBox="1"/>
              <p:nvPr/>
            </p:nvSpPr>
            <p:spPr>
              <a:xfrm>
                <a:off x="5617688" y="2909219"/>
                <a:ext cx="1304396"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oMath>
                </a14:m>
                <a:r>
                  <a:rPr lang="en-US" dirty="0"/>
                  <a:t> </a:t>
                </a:r>
              </a:p>
            </p:txBody>
          </p:sp>
        </mc:Choice>
        <mc:Fallback xmlns="">
          <p:sp>
            <p:nvSpPr>
              <p:cNvPr id="40" name="TextBox 39">
                <a:extLst>
                  <a:ext uri="{FF2B5EF4-FFF2-40B4-BE49-F238E27FC236}">
                    <a16:creationId xmlns:a16="http://schemas.microsoft.com/office/drawing/2014/main" id="{AFA5FDC3-3FCA-EE43-AF22-0026EE1F845F}"/>
                  </a:ext>
                </a:extLst>
              </p:cNvPr>
              <p:cNvSpPr txBox="1">
                <a:spLocks noRot="1" noChangeAspect="1" noMove="1" noResize="1" noEditPoints="1" noAdjustHandles="1" noChangeArrowheads="1" noChangeShapeType="1" noTextEdit="1"/>
              </p:cNvSpPr>
              <p:nvPr/>
            </p:nvSpPr>
            <p:spPr>
              <a:xfrm>
                <a:off x="5617688" y="2909219"/>
                <a:ext cx="1304396" cy="461665"/>
              </a:xfrm>
              <a:prstGeom prst="rect">
                <a:avLst/>
              </a:prstGeom>
              <a:blipFill>
                <a:blip r:embed="rId6"/>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2A772E1-DD0B-E34D-BC8F-14E9598275D9}"/>
                  </a:ext>
                </a:extLst>
              </p:cNvPr>
              <p:cNvSpPr txBox="1"/>
              <p:nvPr/>
            </p:nvSpPr>
            <p:spPr>
              <a:xfrm>
                <a:off x="7251116" y="1590907"/>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17" name="TextBox 16">
                <a:extLst>
                  <a:ext uri="{FF2B5EF4-FFF2-40B4-BE49-F238E27FC236}">
                    <a16:creationId xmlns:a16="http://schemas.microsoft.com/office/drawing/2014/main" id="{52A772E1-DD0B-E34D-BC8F-14E9598275D9}"/>
                  </a:ext>
                </a:extLst>
              </p:cNvPr>
              <p:cNvSpPr txBox="1">
                <a:spLocks noRot="1" noChangeAspect="1" noMove="1" noResize="1" noEditPoints="1" noAdjustHandles="1" noChangeArrowheads="1" noChangeShapeType="1" noTextEdit="1"/>
              </p:cNvSpPr>
              <p:nvPr/>
            </p:nvSpPr>
            <p:spPr>
              <a:xfrm>
                <a:off x="7251116" y="1590907"/>
                <a:ext cx="592150" cy="523220"/>
              </a:xfrm>
              <a:prstGeom prst="rect">
                <a:avLst/>
              </a:prstGeom>
              <a:blipFill>
                <a:blip r:embed="rId7"/>
                <a:stretch>
                  <a:fillRect l="-4167"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BA2D13E-12B5-0D47-B053-7687F2DD58AA}"/>
                  </a:ext>
                </a:extLst>
              </p:cNvPr>
              <p:cNvSpPr txBox="1"/>
              <p:nvPr/>
            </p:nvSpPr>
            <p:spPr>
              <a:xfrm>
                <a:off x="7808442" y="2912326"/>
                <a:ext cx="1311513"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3</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𝑘</m:t>
                        </m:r>
                      </m:sub>
                    </m:sSub>
                    <m:r>
                      <a:rPr lang="en-US" i="1">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8" name="TextBox 17">
                <a:extLst>
                  <a:ext uri="{FF2B5EF4-FFF2-40B4-BE49-F238E27FC236}">
                    <a16:creationId xmlns:a16="http://schemas.microsoft.com/office/drawing/2014/main" id="{ABA2D13E-12B5-0D47-B053-7687F2DD58AA}"/>
                  </a:ext>
                </a:extLst>
              </p:cNvPr>
              <p:cNvSpPr txBox="1">
                <a:spLocks noRot="1" noChangeAspect="1" noMove="1" noResize="1" noEditPoints="1" noAdjustHandles="1" noChangeArrowheads="1" noChangeShapeType="1" noTextEdit="1"/>
              </p:cNvSpPr>
              <p:nvPr/>
            </p:nvSpPr>
            <p:spPr>
              <a:xfrm>
                <a:off x="7808442" y="2912326"/>
                <a:ext cx="1311513" cy="461665"/>
              </a:xfrm>
              <a:prstGeom prst="rect">
                <a:avLst/>
              </a:prstGeom>
              <a:blipFill>
                <a:blip r:embed="rId8"/>
                <a:stretch>
                  <a:fillRect b="-15789"/>
                </a:stretch>
              </a:blipFill>
            </p:spPr>
            <p:txBody>
              <a:bodyPr/>
              <a:lstStyle/>
              <a:p>
                <a:r>
                  <a:rPr lang="en-US">
                    <a:noFill/>
                  </a:rPr>
                  <a:t> </a:t>
                </a:r>
              </a:p>
            </p:txBody>
          </p:sp>
        </mc:Fallback>
      </mc:AlternateContent>
      <p:pic>
        <p:nvPicPr>
          <p:cNvPr id="15" name="Content Placeholder 11">
            <a:extLst>
              <a:ext uri="{FF2B5EF4-FFF2-40B4-BE49-F238E27FC236}">
                <a16:creationId xmlns:a16="http://schemas.microsoft.com/office/drawing/2014/main" id="{7D292B10-CE42-1247-83CB-19AF08C40A5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5764471" y="3736831"/>
            <a:ext cx="595745" cy="595745"/>
          </a:xfrm>
          <a:prstGeom prst="rect">
            <a:avLst/>
          </a:prstGeom>
          <a:noFill/>
          <a:ln w="9525">
            <a:noFill/>
            <a:miter lim="800000"/>
            <a:headEnd/>
            <a:tailEnd/>
          </a:ln>
        </p:spPr>
      </p:pic>
      <p:pic>
        <p:nvPicPr>
          <p:cNvPr id="16" name="Content Placeholder 11">
            <a:extLst>
              <a:ext uri="{FF2B5EF4-FFF2-40B4-BE49-F238E27FC236}">
                <a16:creationId xmlns:a16="http://schemas.microsoft.com/office/drawing/2014/main" id="{B1C15D8E-9931-2D43-A999-01D04859185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7152623" y="3736831"/>
            <a:ext cx="595745" cy="595745"/>
          </a:xfrm>
          <a:prstGeom prst="rect">
            <a:avLst/>
          </a:prstGeom>
          <a:noFill/>
          <a:ln w="9525">
            <a:noFill/>
            <a:miter lim="800000"/>
            <a:headEnd/>
            <a:tailEnd/>
          </a:ln>
        </p:spPr>
      </p:pic>
      <p:pic>
        <p:nvPicPr>
          <p:cNvPr id="20" name="Content Placeholder 11">
            <a:extLst>
              <a:ext uri="{FF2B5EF4-FFF2-40B4-BE49-F238E27FC236}">
                <a16:creationId xmlns:a16="http://schemas.microsoft.com/office/drawing/2014/main" id="{5FDF2D44-A3CE-6244-A9FA-E248CABEC9B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bwMode="auto">
          <a:xfrm>
            <a:off x="8515350" y="3736830"/>
            <a:ext cx="595745" cy="595745"/>
          </a:xfrm>
          <a:prstGeom prst="rect">
            <a:avLst/>
          </a:prstGeom>
          <a:noFill/>
          <a:ln w="9525">
            <a:noFill/>
            <a:miter lim="800000"/>
            <a:headEnd/>
            <a:tailEnd/>
          </a:ln>
        </p:spPr>
      </p:pic>
    </p:spTree>
    <p:extLst>
      <p:ext uri="{BB962C8B-B14F-4D97-AF65-F5344CB8AC3E}">
        <p14:creationId xmlns:p14="http://schemas.microsoft.com/office/powerpoint/2010/main" val="1676051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Randomization</a:t>
            </a:r>
          </a:p>
        </p:txBody>
      </p:sp>
      <p:sp>
        <p:nvSpPr>
          <p:cNvPr id="3" name="Content Placeholder 2"/>
          <p:cNvSpPr>
            <a:spLocks noGrp="1"/>
          </p:cNvSpPr>
          <p:nvPr>
            <p:ph idx="1"/>
          </p:nvPr>
        </p:nvSpPr>
        <p:spPr/>
        <p:txBody>
          <a:bodyPr/>
          <a:lstStyle/>
          <a:p>
            <a:endParaRPr lang="en-US" dirty="0"/>
          </a:p>
          <a:p>
            <a:endParaRPr lang="en-US" dirty="0">
              <a:solidFill>
                <a:srgbClr val="C00000"/>
              </a:solidFill>
            </a:endParaRPr>
          </a:p>
          <a:p>
            <a:r>
              <a:rPr lang="en-US" dirty="0">
                <a:solidFill>
                  <a:srgbClr val="C00000"/>
                </a:solidFill>
              </a:rPr>
              <a:t>Multiplicative</a:t>
            </a:r>
            <a:r>
              <a:rPr lang="en-US" dirty="0"/>
              <a:t> or </a:t>
            </a:r>
            <a:r>
              <a:rPr lang="en-US" dirty="0">
                <a:solidFill>
                  <a:srgbClr val="C00000"/>
                </a:solidFill>
              </a:rPr>
              <a:t>additive</a:t>
            </a:r>
            <a:r>
              <a:rPr lang="en-US" dirty="0"/>
              <a:t> noise in gradients</a:t>
            </a:r>
          </a:p>
          <a:p>
            <a:endParaRPr lang="en-US" dirty="0"/>
          </a:p>
          <a:p>
            <a:endParaRPr lang="en-US" dirty="0"/>
          </a:p>
          <a:p>
            <a:r>
              <a:rPr lang="en-US" dirty="0"/>
              <a:t>Noise </a:t>
            </a:r>
            <a:r>
              <a:rPr lang="en-US" i="1" dirty="0">
                <a:solidFill>
                  <a:srgbClr val="00B050"/>
                </a:solidFill>
              </a:rPr>
              <a:t>cancels</a:t>
            </a:r>
            <a:r>
              <a:rPr lang="en-US" dirty="0"/>
              <a:t> over servers</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40</a:t>
            </a:fld>
            <a:endParaRPr lang="en-US" dirty="0"/>
          </a:p>
        </p:txBody>
      </p:sp>
    </p:spTree>
    <p:extLst>
      <p:ext uri="{BB962C8B-B14F-4D97-AF65-F5344CB8AC3E}">
        <p14:creationId xmlns:p14="http://schemas.microsoft.com/office/powerpoint/2010/main" val="2245596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Multiplicative Noise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41</a:t>
            </a:fld>
            <a:endParaRPr lang="en-US" dirty="0"/>
          </a:p>
        </p:txBody>
      </p:sp>
      <p:cxnSp>
        <p:nvCxnSpPr>
          <p:cNvPr id="5" name="Straight Connector 4"/>
          <p:cNvCxnSpPr/>
          <p:nvPr/>
        </p:nvCxnSpPr>
        <p:spPr bwMode="auto">
          <a:xfrm>
            <a:off x="2238233" y="3035157"/>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a:stCxn id="12" idx="2"/>
            <a:endCxn id="14" idx="1"/>
          </p:cNvCxnSpPr>
          <p:nvPr/>
        </p:nvCxnSpPr>
        <p:spPr bwMode="auto">
          <a:xfrm>
            <a:off x="2800452" y="3035157"/>
            <a:ext cx="1296628" cy="10832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8" y="4016343"/>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8" y="4016343"/>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3983130" y="4018420"/>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3983130" y="4018420"/>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10" name="Rectangle 9"/>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1" name="Straight Connector 10"/>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Oval 11"/>
              <p:cNvSpPr/>
              <p:nvPr/>
            </p:nvSpPr>
            <p:spPr bwMode="auto">
              <a:xfrm>
                <a:off x="5440962" y="4010778"/>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5440962" y="4010778"/>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13" name="Straight Connector 12"/>
          <p:cNvCxnSpPr>
            <a:stCxn id="15" idx="2"/>
            <a:endCxn id="14" idx="7"/>
          </p:cNvCxnSpPr>
          <p:nvPr/>
        </p:nvCxnSpPr>
        <p:spPr bwMode="auto">
          <a:xfrm flipH="1">
            <a:off x="4647281" y="3021509"/>
            <a:ext cx="1486819" cy="10969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5875722" y="3035157"/>
            <a:ext cx="7297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18979" y="3035157"/>
            <a:ext cx="2235933" cy="10756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a:endCxn id="13"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TextBox 16"/>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18" name="TextBox 17"/>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p:spTree>
    <p:extLst>
      <p:ext uri="{BB962C8B-B14F-4D97-AF65-F5344CB8AC3E}">
        <p14:creationId xmlns:p14="http://schemas.microsoft.com/office/powerpoint/2010/main" val="2481644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Multiplicative Noise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42</a:t>
            </a:fld>
            <a:endParaRPr lang="en-US" dirty="0"/>
          </a:p>
        </p:txBody>
      </p:sp>
      <p:cxnSp>
        <p:nvCxnSpPr>
          <p:cNvPr id="5" name="Straight Connector 4"/>
          <p:cNvCxnSpPr/>
          <p:nvPr/>
        </p:nvCxnSpPr>
        <p:spPr bwMode="auto">
          <a:xfrm>
            <a:off x="2238233" y="3035157"/>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tangle 6"/>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8" name="Oval 7"/>
              <p:cNvSpPr/>
              <p:nvPr/>
            </p:nvSpPr>
            <p:spPr bwMode="auto">
              <a:xfrm>
                <a:off x="2540878" y="4016343"/>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2540878" y="4016343"/>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3983130" y="4018420"/>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3983130" y="4018420"/>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10" name="Rectangle 9"/>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11" name="Straight Connector 10"/>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Oval 11"/>
              <p:cNvSpPr/>
              <p:nvPr/>
            </p:nvSpPr>
            <p:spPr bwMode="auto">
              <a:xfrm>
                <a:off x="5440962" y="4010778"/>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12" name="Oval 11"/>
              <p:cNvSpPr>
                <a:spLocks noRot="1" noChangeAspect="1" noMove="1" noResize="1" noEditPoints="1" noAdjustHandles="1" noChangeArrowheads="1" noChangeShapeType="1" noTextEdit="1"/>
              </p:cNvSpPr>
              <p:nvPr/>
            </p:nvSpPr>
            <p:spPr bwMode="auto">
              <a:xfrm>
                <a:off x="5440962" y="4010778"/>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16" name="Straight Connector 15"/>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TextBox 16"/>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18" name="TextBox 17"/>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p:spTree>
    <p:extLst>
      <p:ext uri="{BB962C8B-B14F-4D97-AF65-F5344CB8AC3E}">
        <p14:creationId xmlns:p14="http://schemas.microsoft.com/office/powerpoint/2010/main" val="2200724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Multiplicative Noise</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43</a:t>
            </a:fld>
            <a:endParaRPr lang="en-US" dirty="0"/>
          </a:p>
        </p:txBody>
      </p:sp>
      <p:cxnSp>
        <p:nvCxnSpPr>
          <p:cNvPr id="24" name="Straight Connector 23"/>
          <p:cNvCxnSpPr/>
          <p:nvPr/>
        </p:nvCxnSpPr>
        <p:spPr bwMode="auto">
          <a:xfrm>
            <a:off x="2238233" y="3035157"/>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6" name="Rectangle 25"/>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27" name="Oval 26"/>
              <p:cNvSpPr/>
              <p:nvPr/>
            </p:nvSpPr>
            <p:spPr bwMode="auto">
              <a:xfrm>
                <a:off x="2540878" y="4016343"/>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7" name="Oval 26"/>
              <p:cNvSpPr>
                <a:spLocks noRot="1" noChangeAspect="1" noMove="1" noResize="1" noEditPoints="1" noAdjustHandles="1" noChangeArrowheads="1" noChangeShapeType="1" noTextEdit="1"/>
              </p:cNvSpPr>
              <p:nvPr/>
            </p:nvSpPr>
            <p:spPr bwMode="auto">
              <a:xfrm>
                <a:off x="2540878" y="4016343"/>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p:cNvSpPr/>
              <p:nvPr/>
            </p:nvSpPr>
            <p:spPr bwMode="auto">
              <a:xfrm>
                <a:off x="3983130" y="4018420"/>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bwMode="auto">
              <a:xfrm>
                <a:off x="3983130" y="4018420"/>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29" name="Rectangle 28"/>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30" name="Straight Connector 29"/>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1" name="Oval 30"/>
              <p:cNvSpPr/>
              <p:nvPr/>
            </p:nvSpPr>
            <p:spPr bwMode="auto">
              <a:xfrm>
                <a:off x="5440962" y="4010778"/>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1" name="Oval 30"/>
              <p:cNvSpPr>
                <a:spLocks noRot="1" noChangeAspect="1" noMove="1" noResize="1" noEditPoints="1" noAdjustHandles="1" noChangeArrowheads="1" noChangeShapeType="1" noTextEdit="1"/>
              </p:cNvSpPr>
              <p:nvPr/>
            </p:nvSpPr>
            <p:spPr bwMode="auto">
              <a:xfrm>
                <a:off x="5440962" y="4010778"/>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35" name="Straight Connector 34"/>
          <p:cNvCxnSpPr>
            <a:endCxn id="35"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8" name="TextBox 37"/>
              <p:cNvSpPr txBox="1"/>
              <p:nvPr/>
            </p:nvSpPr>
            <p:spPr>
              <a:xfrm>
                <a:off x="988270" y="3258994"/>
                <a:ext cx="1631216" cy="584775"/>
              </a:xfrm>
              <a:prstGeom prst="rect">
                <a:avLst/>
              </a:prstGeom>
              <a:solidFill>
                <a:schemeClr val="bg1">
                  <a:lumMod val="75000"/>
                </a:schemeClr>
              </a:solidFill>
            </p:spPr>
            <p:txBody>
              <a:bodyPr wrap="none" rtlCol="0">
                <a:spAutoFit/>
              </a:bodyPr>
              <a:lstStyle/>
              <a:p>
                <a:pPr>
                  <a:buNone/>
                </a:pPr>
                <a14:m>
                  <m:oMath xmlns:m="http://schemas.openxmlformats.org/officeDocument/2006/math">
                    <m:r>
                      <a:rPr lang="en-US" sz="3200" i="1" smtClean="0">
                        <a:solidFill>
                          <a:schemeClr val="tx1"/>
                        </a:solidFill>
                        <a:latin typeface="Cambria Math" charset="0"/>
                        <a:ea typeface="Times" charset="0"/>
                        <a:cs typeface="Times" charset="0"/>
                      </a:rPr>
                      <m:t>𝛼</m:t>
                    </m:r>
                    <m:r>
                      <a:rPr lang="en-US" sz="3200" i="1">
                        <a:solidFill>
                          <a:schemeClr val="tx1"/>
                        </a:solidFill>
                        <a:latin typeface="Cambria Math" charset="0"/>
                        <a:ea typeface="Times" charset="0"/>
                        <a:cs typeface="Times" charset="0"/>
                      </a:rPr>
                      <m:t>𝛻</m:t>
                    </m:r>
                    <m:sSub>
                      <m:sSubPr>
                        <m:ctrlPr>
                          <a:rPr lang="en-US" sz="3200" i="1">
                            <a:solidFill>
                              <a:schemeClr val="tx1"/>
                            </a:solidFill>
                            <a:latin typeface="Cambria Math" panose="02040503050406030204" pitchFamily="18" charset="0"/>
                            <a:ea typeface="Times" charset="0"/>
                            <a:cs typeface="Times" charset="0"/>
                          </a:rPr>
                        </m:ctrlPr>
                      </m:sSubPr>
                      <m:e>
                        <m:r>
                          <a:rPr lang="en-US" sz="3200" i="1">
                            <a:solidFill>
                              <a:schemeClr val="tx1"/>
                            </a:solidFill>
                            <a:latin typeface="Cambria Math" charset="0"/>
                            <a:ea typeface="Times" charset="0"/>
                            <a:cs typeface="Times" charset="0"/>
                          </a:rPr>
                          <m:t>𝑓</m:t>
                        </m:r>
                      </m:e>
                      <m:sub>
                        <m:r>
                          <a:rPr lang="en-US" sz="3200" i="1">
                            <a:solidFill>
                              <a:schemeClr val="tx1"/>
                            </a:solidFill>
                            <a:latin typeface="Cambria Math" charset="0"/>
                            <a:ea typeface="Times" charset="0"/>
                            <a:cs typeface="Times" charset="0"/>
                          </a:rPr>
                          <m:t>1</m:t>
                        </m:r>
                      </m:sub>
                    </m:sSub>
                  </m:oMath>
                </a14:m>
                <a:r>
                  <a:rPr lang="en-US" sz="3200" i="1" dirty="0">
                    <a:solidFill>
                      <a:schemeClr val="tx1"/>
                    </a:solidFill>
                    <a:latin typeface="Times" charset="0"/>
                    <a:ea typeface="Times" charset="0"/>
                    <a:cs typeface="Times" charset="0"/>
                  </a:rPr>
                  <a:t>(x</a:t>
                </a:r>
                <a:r>
                  <a:rPr lang="en-US" sz="3200" i="1" baseline="30000" dirty="0">
                    <a:solidFill>
                      <a:schemeClr val="tx1"/>
                    </a:solidFill>
                    <a:latin typeface="Times" charset="0"/>
                    <a:ea typeface="Times" charset="0"/>
                    <a:cs typeface="Times" charset="0"/>
                  </a:rPr>
                  <a:t>1</a:t>
                </a:r>
                <a:r>
                  <a:rPr lang="en-US" sz="3200" i="1" dirty="0">
                    <a:solidFill>
                      <a:schemeClr val="tx1"/>
                    </a:solidFill>
                    <a:latin typeface="Times" charset="0"/>
                    <a:ea typeface="Times" charset="0"/>
                    <a:cs typeface="Times" charset="0"/>
                  </a:rPr>
                  <a:t>)</a:t>
                </a:r>
              </a:p>
            </p:txBody>
          </p:sp>
        </mc:Choice>
        <mc:Fallback xmlns="">
          <p:sp>
            <p:nvSpPr>
              <p:cNvPr id="38" name="TextBox 37"/>
              <p:cNvSpPr txBox="1">
                <a:spLocks noRot="1" noChangeAspect="1" noMove="1" noResize="1" noEditPoints="1" noAdjustHandles="1" noChangeArrowheads="1" noChangeShapeType="1" noTextEdit="1"/>
              </p:cNvSpPr>
              <p:nvPr/>
            </p:nvSpPr>
            <p:spPr>
              <a:xfrm>
                <a:off x="988270" y="3258994"/>
                <a:ext cx="1631216" cy="584775"/>
              </a:xfrm>
              <a:prstGeom prst="rect">
                <a:avLst/>
              </a:prstGeom>
              <a:blipFill rotWithShape="0">
                <a:blip r:embed="rId5"/>
                <a:stretch>
                  <a:fillRect t="-13542" r="-895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430982" y="3307570"/>
                <a:ext cx="1873398" cy="584775"/>
              </a:xfrm>
              <a:prstGeom prst="rect">
                <a:avLst/>
              </a:prstGeom>
              <a:solidFill>
                <a:schemeClr val="bg1">
                  <a:lumMod val="75000"/>
                </a:schemeClr>
              </a:solid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𝛽</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𝑓</m:t>
                          </m:r>
                        </m:e>
                        <m:sub>
                          <m:r>
                            <a:rPr lang="en-US" sz="3200" i="1">
                              <a:solidFill>
                                <a:schemeClr val="tx1"/>
                              </a:solidFill>
                              <a:latin typeface="Cambria Math" panose="02040503050406030204" pitchFamily="18" charset="0"/>
                            </a:rPr>
                            <m:t>1</m:t>
                          </m:r>
                        </m:sub>
                      </m:sSub>
                      <m:r>
                        <a:rPr lang="en-US" sz="3200" b="0" i="1" smtClean="0">
                          <a:solidFill>
                            <a:schemeClr val="tx1"/>
                          </a:solidFill>
                          <a:latin typeface="Cambria Math" charset="0"/>
                        </a:rPr>
                        <m:t>(</m:t>
                      </m:r>
                      <m:r>
                        <a:rPr lang="en-US" sz="3200" b="0" i="1" smtClean="0">
                          <a:solidFill>
                            <a:schemeClr val="tx1"/>
                          </a:solidFill>
                          <a:latin typeface="Cambria Math" charset="0"/>
                        </a:rPr>
                        <m:t>𝑥</m:t>
                      </m:r>
                      <m:r>
                        <a:rPr lang="en-US" sz="3200" b="0" i="1" baseline="30000" smtClean="0">
                          <a:solidFill>
                            <a:schemeClr val="tx1"/>
                          </a:solidFill>
                          <a:latin typeface="Cambria Math" charset="0"/>
                        </a:rPr>
                        <m:t>2</m:t>
                      </m:r>
                      <m:r>
                        <a:rPr lang="en-US" sz="3200" b="0" i="1" smtClean="0">
                          <a:solidFill>
                            <a:schemeClr val="tx1"/>
                          </a:solidFill>
                          <a:latin typeface="Cambria Math" charset="0"/>
                        </a:rPr>
                        <m:t>)</m:t>
                      </m:r>
                    </m:oMath>
                  </m:oMathPara>
                </a14:m>
                <a:endParaRPr lang="en-US" sz="3200" i="1" dirty="0">
                  <a:solidFill>
                    <a:schemeClr val="tx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430982" y="3307570"/>
                <a:ext cx="1873398" cy="584775"/>
              </a:xfrm>
              <a:prstGeom prst="rect">
                <a:avLst/>
              </a:prstGeom>
              <a:blipFill rotWithShape="0">
                <a:blip r:embed="rId6"/>
                <a:stretch>
                  <a:fillRect/>
                </a:stretch>
              </a:blipFill>
            </p:spPr>
            <p:txBody>
              <a:bodyPr/>
              <a:lstStyle/>
              <a:p>
                <a:r>
                  <a:rPr lang="en-US">
                    <a:noFill/>
                  </a:rPr>
                  <a:t> </a:t>
                </a:r>
              </a:p>
            </p:txBody>
          </p:sp>
        </mc:Fallback>
      </mc:AlternateContent>
      <p:sp>
        <p:nvSpPr>
          <p:cNvPr id="18" name="TextBox 17"/>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41" name="TextBox 40"/>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mc:AlternateContent xmlns:mc="http://schemas.openxmlformats.org/markup-compatibility/2006" xmlns:a14="http://schemas.microsoft.com/office/drawing/2010/main">
        <mc:Choice Requires="a14">
          <p:sp>
            <p:nvSpPr>
              <p:cNvPr id="40" name="TextBox 39"/>
              <p:cNvSpPr txBox="1"/>
              <p:nvPr/>
            </p:nvSpPr>
            <p:spPr>
              <a:xfrm>
                <a:off x="929761" y="5362575"/>
                <a:ext cx="1413400" cy="584775"/>
              </a:xfrm>
              <a:prstGeom prst="rect">
                <a:avLst/>
              </a:prstGeom>
              <a:solidFill>
                <a:schemeClr val="bg1">
                  <a:lumMod val="75000"/>
                </a:schemeClr>
              </a:solidFill>
            </p:spPr>
            <p:txBody>
              <a:bodyPr wrap="none" rtlCol="0">
                <a:spAutoFit/>
              </a:bodyPr>
              <a:lstStyle/>
              <a:p>
                <a:pPr>
                  <a:buNone/>
                </a:pPr>
                <a14:m>
                  <m:oMath xmlns:m="http://schemas.openxmlformats.org/officeDocument/2006/math">
                    <m:r>
                      <a:rPr lang="en-US" sz="3200" i="1" smtClean="0">
                        <a:solidFill>
                          <a:schemeClr val="tx1"/>
                        </a:solidFill>
                        <a:latin typeface="Cambria Math" charset="0"/>
                        <a:ea typeface="Helvetica" charset="0"/>
                        <a:cs typeface="Helvetica" charset="0"/>
                      </a:rPr>
                      <m:t>𝛼</m:t>
                    </m:r>
                  </m:oMath>
                </a14:m>
                <a:r>
                  <a:rPr lang="en-US" sz="3200" dirty="0">
                    <a:solidFill>
                      <a:schemeClr val="tx1"/>
                    </a:solidFill>
                    <a:latin typeface="Helvetica" charset="0"/>
                    <a:ea typeface="Helvetica" charset="0"/>
                    <a:cs typeface="Helvetica" charset="0"/>
                  </a:rPr>
                  <a:t>+</a:t>
                </a:r>
                <a14:m>
                  <m:oMath xmlns:m="http://schemas.openxmlformats.org/officeDocument/2006/math">
                    <m:r>
                      <a:rPr lang="en-US" sz="3200" i="1">
                        <a:solidFill>
                          <a:schemeClr val="tx1"/>
                        </a:solidFill>
                        <a:latin typeface="Cambria Math" charset="0"/>
                        <a:ea typeface="Helvetica" charset="0"/>
                        <a:cs typeface="Helvetica" charset="0"/>
                      </a:rPr>
                      <m:t>𝛽</m:t>
                    </m:r>
                  </m:oMath>
                </a14:m>
                <a:r>
                  <a:rPr lang="en-US" sz="3200" dirty="0">
                    <a:solidFill>
                      <a:schemeClr val="tx1"/>
                    </a:solidFill>
                    <a:latin typeface="Helvetica" charset="0"/>
                    <a:ea typeface="Helvetica" charset="0"/>
                    <a:cs typeface="Helvetica" charset="0"/>
                  </a:rPr>
                  <a:t>=1</a:t>
                </a:r>
              </a:p>
            </p:txBody>
          </p:sp>
        </mc:Choice>
        <mc:Fallback xmlns="">
          <p:sp>
            <p:nvSpPr>
              <p:cNvPr id="40" name="TextBox 39"/>
              <p:cNvSpPr txBox="1">
                <a:spLocks noRot="1" noChangeAspect="1" noMove="1" noResize="1" noEditPoints="1" noAdjustHandles="1" noChangeArrowheads="1" noChangeShapeType="1" noTextEdit="1"/>
              </p:cNvSpPr>
              <p:nvPr/>
            </p:nvSpPr>
            <p:spPr>
              <a:xfrm>
                <a:off x="929761" y="5362575"/>
                <a:ext cx="1413400" cy="584775"/>
              </a:xfrm>
              <a:prstGeom prst="rect">
                <a:avLst/>
              </a:prstGeom>
              <a:blipFill rotWithShape="0">
                <a:blip r:embed="rId7"/>
                <a:stretch>
                  <a:fillRect t="-13542" r="-10390" b="-33333"/>
                </a:stretch>
              </a:blipFill>
            </p:spPr>
            <p:txBody>
              <a:bodyPr/>
              <a:lstStyle/>
              <a:p>
                <a:r>
                  <a:rPr lang="en-US">
                    <a:noFill/>
                  </a:rPr>
                  <a:t> </a:t>
                </a:r>
              </a:p>
            </p:txBody>
          </p:sp>
        </mc:Fallback>
      </mc:AlternateContent>
    </p:spTree>
    <p:extLst>
      <p:ext uri="{BB962C8B-B14F-4D97-AF65-F5344CB8AC3E}">
        <p14:creationId xmlns:p14="http://schemas.microsoft.com/office/powerpoint/2010/main" val="887525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Multiplicative Noise</a:t>
            </a:r>
          </a:p>
        </p:txBody>
      </p:sp>
      <p:cxnSp>
        <p:nvCxnSpPr>
          <p:cNvPr id="24" name="Straight Connector 23"/>
          <p:cNvCxnSpPr/>
          <p:nvPr/>
        </p:nvCxnSpPr>
        <p:spPr bwMode="auto">
          <a:xfrm>
            <a:off x="2238233" y="3035157"/>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6" name="Rectangle 25"/>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27" name="Oval 26"/>
              <p:cNvSpPr/>
              <p:nvPr/>
            </p:nvSpPr>
            <p:spPr bwMode="auto">
              <a:xfrm>
                <a:off x="2540878" y="4016343"/>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7" name="Oval 26"/>
              <p:cNvSpPr>
                <a:spLocks noRot="1" noChangeAspect="1" noMove="1" noResize="1" noEditPoints="1" noAdjustHandles="1" noChangeArrowheads="1" noChangeShapeType="1" noTextEdit="1"/>
              </p:cNvSpPr>
              <p:nvPr/>
            </p:nvSpPr>
            <p:spPr bwMode="auto">
              <a:xfrm>
                <a:off x="2540878" y="4016343"/>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p:cNvSpPr/>
              <p:nvPr/>
            </p:nvSpPr>
            <p:spPr bwMode="auto">
              <a:xfrm>
                <a:off x="3983130" y="4018420"/>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bwMode="auto">
              <a:xfrm>
                <a:off x="3983130" y="4018420"/>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29" name="Rectangle 28"/>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30" name="Straight Connector 29"/>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1" name="Oval 30"/>
              <p:cNvSpPr/>
              <p:nvPr/>
            </p:nvSpPr>
            <p:spPr bwMode="auto">
              <a:xfrm>
                <a:off x="5440962" y="4010778"/>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1" name="Oval 30"/>
              <p:cNvSpPr>
                <a:spLocks noRot="1" noChangeAspect="1" noMove="1" noResize="1" noEditPoints="1" noAdjustHandles="1" noChangeArrowheads="1" noChangeShapeType="1" noTextEdit="1"/>
              </p:cNvSpPr>
              <p:nvPr/>
            </p:nvSpPr>
            <p:spPr bwMode="auto">
              <a:xfrm>
                <a:off x="5440962" y="4010778"/>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35" name="Straight Connector 34"/>
          <p:cNvCxnSpPr>
            <a:endCxn id="35"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8" name="TextBox 37"/>
              <p:cNvSpPr txBox="1"/>
              <p:nvPr/>
            </p:nvSpPr>
            <p:spPr>
              <a:xfrm>
                <a:off x="988270" y="3258994"/>
                <a:ext cx="1631216" cy="584775"/>
              </a:xfrm>
              <a:prstGeom prst="rect">
                <a:avLst/>
              </a:prstGeom>
              <a:solidFill>
                <a:schemeClr val="bg1">
                  <a:lumMod val="75000"/>
                </a:schemeClr>
              </a:solidFill>
            </p:spPr>
            <p:txBody>
              <a:bodyPr wrap="none" rtlCol="0">
                <a:spAutoFit/>
              </a:bodyPr>
              <a:lstStyle/>
              <a:p>
                <a:pPr>
                  <a:buNone/>
                </a:pPr>
                <a14:m>
                  <m:oMath xmlns:m="http://schemas.openxmlformats.org/officeDocument/2006/math">
                    <m:r>
                      <a:rPr lang="en-US" sz="3200" i="1" smtClean="0">
                        <a:solidFill>
                          <a:schemeClr val="tx1"/>
                        </a:solidFill>
                        <a:latin typeface="Cambria Math" charset="0"/>
                        <a:ea typeface="Times" charset="0"/>
                        <a:cs typeface="Times" charset="0"/>
                      </a:rPr>
                      <m:t>𝛼</m:t>
                    </m:r>
                    <m:r>
                      <a:rPr lang="en-US" sz="3200" i="1">
                        <a:solidFill>
                          <a:schemeClr val="tx1"/>
                        </a:solidFill>
                        <a:latin typeface="Cambria Math" charset="0"/>
                        <a:ea typeface="Times" charset="0"/>
                        <a:cs typeface="Times" charset="0"/>
                      </a:rPr>
                      <m:t>𝛻</m:t>
                    </m:r>
                    <m:sSub>
                      <m:sSubPr>
                        <m:ctrlPr>
                          <a:rPr lang="en-US" sz="3200" i="1">
                            <a:solidFill>
                              <a:schemeClr val="tx1"/>
                            </a:solidFill>
                            <a:latin typeface="Cambria Math" panose="02040503050406030204" pitchFamily="18" charset="0"/>
                            <a:ea typeface="Times" charset="0"/>
                            <a:cs typeface="Times" charset="0"/>
                          </a:rPr>
                        </m:ctrlPr>
                      </m:sSubPr>
                      <m:e>
                        <m:r>
                          <a:rPr lang="en-US" sz="3200" i="1">
                            <a:solidFill>
                              <a:schemeClr val="tx1"/>
                            </a:solidFill>
                            <a:latin typeface="Cambria Math" charset="0"/>
                            <a:ea typeface="Times" charset="0"/>
                            <a:cs typeface="Times" charset="0"/>
                          </a:rPr>
                          <m:t>𝑓</m:t>
                        </m:r>
                      </m:e>
                      <m:sub>
                        <m:r>
                          <a:rPr lang="en-US" sz="3200" i="1">
                            <a:solidFill>
                              <a:schemeClr val="tx1"/>
                            </a:solidFill>
                            <a:latin typeface="Cambria Math" charset="0"/>
                            <a:ea typeface="Times" charset="0"/>
                            <a:cs typeface="Times" charset="0"/>
                          </a:rPr>
                          <m:t>1</m:t>
                        </m:r>
                      </m:sub>
                    </m:sSub>
                  </m:oMath>
                </a14:m>
                <a:r>
                  <a:rPr lang="en-US" sz="3200" i="1" dirty="0">
                    <a:solidFill>
                      <a:schemeClr val="tx1"/>
                    </a:solidFill>
                    <a:latin typeface="Times" charset="0"/>
                    <a:ea typeface="Times" charset="0"/>
                    <a:cs typeface="Times" charset="0"/>
                  </a:rPr>
                  <a:t>(x</a:t>
                </a:r>
                <a:r>
                  <a:rPr lang="en-US" sz="3200" i="1" baseline="30000" dirty="0">
                    <a:solidFill>
                      <a:schemeClr val="tx1"/>
                    </a:solidFill>
                    <a:latin typeface="Times" charset="0"/>
                    <a:ea typeface="Times" charset="0"/>
                    <a:cs typeface="Times" charset="0"/>
                  </a:rPr>
                  <a:t>1</a:t>
                </a:r>
                <a:r>
                  <a:rPr lang="en-US" sz="3200" i="1" dirty="0">
                    <a:solidFill>
                      <a:schemeClr val="tx1"/>
                    </a:solidFill>
                    <a:latin typeface="Times" charset="0"/>
                    <a:ea typeface="Times" charset="0"/>
                    <a:cs typeface="Times" charset="0"/>
                  </a:rPr>
                  <a:t>)</a:t>
                </a:r>
              </a:p>
            </p:txBody>
          </p:sp>
        </mc:Choice>
        <mc:Fallback xmlns="">
          <p:sp>
            <p:nvSpPr>
              <p:cNvPr id="38" name="TextBox 37"/>
              <p:cNvSpPr txBox="1">
                <a:spLocks noRot="1" noChangeAspect="1" noMove="1" noResize="1" noEditPoints="1" noAdjustHandles="1" noChangeArrowheads="1" noChangeShapeType="1" noTextEdit="1"/>
              </p:cNvSpPr>
              <p:nvPr/>
            </p:nvSpPr>
            <p:spPr>
              <a:xfrm>
                <a:off x="988270" y="3258994"/>
                <a:ext cx="1631216" cy="584775"/>
              </a:xfrm>
              <a:prstGeom prst="rect">
                <a:avLst/>
              </a:prstGeom>
              <a:blipFill rotWithShape="0">
                <a:blip r:embed="rId5"/>
                <a:stretch>
                  <a:fillRect t="-13542" r="-895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430982" y="3307570"/>
                <a:ext cx="1873398" cy="584775"/>
              </a:xfrm>
              <a:prstGeom prst="rect">
                <a:avLst/>
              </a:prstGeom>
              <a:solidFill>
                <a:schemeClr val="bg1">
                  <a:lumMod val="75000"/>
                </a:schemeClr>
              </a:solid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𝛽</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𝑓</m:t>
                          </m:r>
                        </m:e>
                        <m:sub>
                          <m:r>
                            <a:rPr lang="en-US" sz="3200" i="1">
                              <a:solidFill>
                                <a:schemeClr val="tx1"/>
                              </a:solidFill>
                              <a:latin typeface="Cambria Math" panose="02040503050406030204" pitchFamily="18" charset="0"/>
                            </a:rPr>
                            <m:t>1</m:t>
                          </m:r>
                        </m:sub>
                      </m:sSub>
                      <m:r>
                        <a:rPr lang="en-US" sz="3200" b="0" i="1" smtClean="0">
                          <a:solidFill>
                            <a:schemeClr val="tx1"/>
                          </a:solidFill>
                          <a:latin typeface="Cambria Math" charset="0"/>
                        </a:rPr>
                        <m:t>(</m:t>
                      </m:r>
                      <m:r>
                        <a:rPr lang="en-US" sz="3200" b="0" i="1" smtClean="0">
                          <a:solidFill>
                            <a:schemeClr val="tx1"/>
                          </a:solidFill>
                          <a:latin typeface="Cambria Math" charset="0"/>
                        </a:rPr>
                        <m:t>𝑥</m:t>
                      </m:r>
                      <m:r>
                        <a:rPr lang="en-US" sz="3200" b="0" i="1" baseline="30000" smtClean="0">
                          <a:solidFill>
                            <a:schemeClr val="tx1"/>
                          </a:solidFill>
                          <a:latin typeface="Cambria Math" charset="0"/>
                        </a:rPr>
                        <m:t>2</m:t>
                      </m:r>
                      <m:r>
                        <a:rPr lang="en-US" sz="3200" b="0" i="1" smtClean="0">
                          <a:solidFill>
                            <a:schemeClr val="tx1"/>
                          </a:solidFill>
                          <a:latin typeface="Cambria Math" charset="0"/>
                        </a:rPr>
                        <m:t>)</m:t>
                      </m:r>
                    </m:oMath>
                  </m:oMathPara>
                </a14:m>
                <a:endParaRPr lang="en-US" sz="3200" i="1" dirty="0">
                  <a:solidFill>
                    <a:schemeClr val="tx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430982" y="3307570"/>
                <a:ext cx="1873398" cy="584775"/>
              </a:xfrm>
              <a:prstGeom prst="rect">
                <a:avLst/>
              </a:prstGeom>
              <a:blipFill rotWithShape="0">
                <a:blip r:embed="rId6"/>
                <a:stretch>
                  <a:fillRect/>
                </a:stretch>
              </a:blipFill>
            </p:spPr>
            <p:txBody>
              <a:bodyPr/>
              <a:lstStyle/>
              <a:p>
                <a:r>
                  <a:rPr lang="en-US">
                    <a:noFill/>
                  </a:rPr>
                  <a:t> </a:t>
                </a:r>
              </a:p>
            </p:txBody>
          </p:sp>
        </mc:Fallback>
      </mc:AlternateContent>
      <p:sp>
        <p:nvSpPr>
          <p:cNvPr id="18" name="TextBox 17"/>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41" name="TextBox 40"/>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mc:AlternateContent xmlns:mc="http://schemas.openxmlformats.org/markup-compatibility/2006" xmlns:a14="http://schemas.microsoft.com/office/drawing/2010/main">
        <mc:Choice Requires="a14">
          <p:sp>
            <p:nvSpPr>
              <p:cNvPr id="40" name="TextBox 39"/>
              <p:cNvSpPr txBox="1"/>
              <p:nvPr/>
            </p:nvSpPr>
            <p:spPr>
              <a:xfrm>
                <a:off x="929761" y="5362575"/>
                <a:ext cx="1413400" cy="584775"/>
              </a:xfrm>
              <a:prstGeom prst="rect">
                <a:avLst/>
              </a:prstGeom>
              <a:solidFill>
                <a:schemeClr val="bg1">
                  <a:lumMod val="75000"/>
                </a:schemeClr>
              </a:solidFill>
            </p:spPr>
            <p:txBody>
              <a:bodyPr wrap="none" rtlCol="0">
                <a:spAutoFit/>
              </a:bodyPr>
              <a:lstStyle/>
              <a:p>
                <a:pPr>
                  <a:buNone/>
                </a:pPr>
                <a14:m>
                  <m:oMath xmlns:m="http://schemas.openxmlformats.org/officeDocument/2006/math">
                    <m:r>
                      <a:rPr lang="en-US" sz="3200" i="1" smtClean="0">
                        <a:solidFill>
                          <a:schemeClr val="tx1"/>
                        </a:solidFill>
                        <a:latin typeface="Cambria Math" charset="0"/>
                        <a:ea typeface="Helvetica" charset="0"/>
                        <a:cs typeface="Helvetica" charset="0"/>
                      </a:rPr>
                      <m:t>𝛼</m:t>
                    </m:r>
                  </m:oMath>
                </a14:m>
                <a:r>
                  <a:rPr lang="en-US" sz="3200" dirty="0">
                    <a:solidFill>
                      <a:schemeClr val="tx1"/>
                    </a:solidFill>
                    <a:latin typeface="Helvetica" charset="0"/>
                    <a:ea typeface="Helvetica" charset="0"/>
                    <a:cs typeface="Helvetica" charset="0"/>
                  </a:rPr>
                  <a:t>+</a:t>
                </a:r>
                <a14:m>
                  <m:oMath xmlns:m="http://schemas.openxmlformats.org/officeDocument/2006/math">
                    <m:r>
                      <a:rPr lang="en-US" sz="3200" i="1">
                        <a:solidFill>
                          <a:schemeClr val="tx1"/>
                        </a:solidFill>
                        <a:latin typeface="Cambria Math" charset="0"/>
                        <a:ea typeface="Helvetica" charset="0"/>
                        <a:cs typeface="Helvetica" charset="0"/>
                      </a:rPr>
                      <m:t>𝛽</m:t>
                    </m:r>
                  </m:oMath>
                </a14:m>
                <a:r>
                  <a:rPr lang="en-US" sz="3200" dirty="0">
                    <a:solidFill>
                      <a:schemeClr val="tx1"/>
                    </a:solidFill>
                    <a:latin typeface="Helvetica" charset="0"/>
                    <a:ea typeface="Helvetica" charset="0"/>
                    <a:cs typeface="Helvetica" charset="0"/>
                  </a:rPr>
                  <a:t>=1</a:t>
                </a:r>
              </a:p>
            </p:txBody>
          </p:sp>
        </mc:Choice>
        <mc:Fallback xmlns="">
          <p:sp>
            <p:nvSpPr>
              <p:cNvPr id="40" name="TextBox 39"/>
              <p:cNvSpPr txBox="1">
                <a:spLocks noRot="1" noChangeAspect="1" noMove="1" noResize="1" noEditPoints="1" noAdjustHandles="1" noChangeArrowheads="1" noChangeShapeType="1" noTextEdit="1"/>
              </p:cNvSpPr>
              <p:nvPr/>
            </p:nvSpPr>
            <p:spPr>
              <a:xfrm>
                <a:off x="929761" y="5362575"/>
                <a:ext cx="1413400" cy="584775"/>
              </a:xfrm>
              <a:prstGeom prst="rect">
                <a:avLst/>
              </a:prstGeom>
              <a:blipFill rotWithShape="0">
                <a:blip r:embed="rId7"/>
                <a:stretch>
                  <a:fillRect t="-13542" r="-10390" b="-33333"/>
                </a:stretch>
              </a:blipFill>
            </p:spPr>
            <p:txBody>
              <a:bodyPr/>
              <a:lstStyle/>
              <a:p>
                <a:r>
                  <a:rPr lang="en-US">
                    <a:noFill/>
                  </a:rPr>
                  <a:t> </a:t>
                </a:r>
              </a:p>
            </p:txBody>
          </p:sp>
        </mc:Fallback>
      </mc:AlternateContent>
      <p:sp>
        <p:nvSpPr>
          <p:cNvPr id="3" name="TextBox 2"/>
          <p:cNvSpPr txBox="1"/>
          <p:nvPr/>
        </p:nvSpPr>
        <p:spPr>
          <a:xfrm>
            <a:off x="2619490" y="5202239"/>
            <a:ext cx="4721164" cy="904863"/>
          </a:xfrm>
          <a:prstGeom prst="rect">
            <a:avLst/>
          </a:prstGeom>
          <a:solidFill>
            <a:srgbClr val="007E07"/>
          </a:solidFill>
        </p:spPr>
        <p:txBody>
          <a:bodyPr wrap="none" rtlCol="0">
            <a:spAutoFit/>
          </a:bodyPr>
          <a:lstStyle/>
          <a:p>
            <a:pPr algn="l">
              <a:buNone/>
            </a:pPr>
            <a:r>
              <a:rPr lang="en-US" dirty="0">
                <a:solidFill>
                  <a:schemeClr val="bg1"/>
                </a:solidFill>
                <a:latin typeface="Helvetica" charset="0"/>
                <a:ea typeface="Helvetica" charset="0"/>
                <a:cs typeface="Helvetica" charset="0"/>
              </a:rPr>
              <a:t>Suffices for this invariant to hold</a:t>
            </a:r>
          </a:p>
          <a:p>
            <a:pPr algn="l">
              <a:buNone/>
            </a:pPr>
            <a:r>
              <a:rPr lang="en-US" dirty="0">
                <a:solidFill>
                  <a:schemeClr val="bg1"/>
                </a:solidFill>
                <a:latin typeface="Helvetica" charset="0"/>
                <a:ea typeface="Helvetica" charset="0"/>
                <a:cs typeface="Helvetica" charset="0"/>
              </a:rPr>
              <a:t>over a larger number of iterations</a:t>
            </a:r>
          </a:p>
        </p:txBody>
      </p:sp>
    </p:spTree>
    <p:extLst>
      <p:ext uri="{BB962C8B-B14F-4D97-AF65-F5344CB8AC3E}">
        <p14:creationId xmlns:p14="http://schemas.microsoft.com/office/powerpoint/2010/main" val="2471643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Multiplicative Noise</a:t>
            </a:r>
          </a:p>
        </p:txBody>
      </p:sp>
      <p:cxnSp>
        <p:nvCxnSpPr>
          <p:cNvPr id="24" name="Straight Connector 23"/>
          <p:cNvCxnSpPr/>
          <p:nvPr/>
        </p:nvCxnSpPr>
        <p:spPr bwMode="auto">
          <a:xfrm>
            <a:off x="2238233" y="3035157"/>
            <a:ext cx="691695" cy="98118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6" name="Rectangle 25"/>
          <p:cNvSpPr/>
          <p:nvPr/>
        </p:nvSpPr>
        <p:spPr bwMode="auto">
          <a:xfrm>
            <a:off x="1961114" y="2511300"/>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1</a:t>
            </a:r>
          </a:p>
        </p:txBody>
      </p:sp>
      <mc:AlternateContent xmlns:mc="http://schemas.openxmlformats.org/markup-compatibility/2006" xmlns:a14="http://schemas.microsoft.com/office/drawing/2010/main">
        <mc:Choice Requires="a14">
          <p:sp>
            <p:nvSpPr>
              <p:cNvPr id="27" name="Oval 26"/>
              <p:cNvSpPr/>
              <p:nvPr/>
            </p:nvSpPr>
            <p:spPr bwMode="auto">
              <a:xfrm>
                <a:off x="2540878" y="4016343"/>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1</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7" name="Oval 26"/>
              <p:cNvSpPr>
                <a:spLocks noRot="1" noChangeAspect="1" noMove="1" noResize="1" noEditPoints="1" noAdjustHandles="1" noChangeArrowheads="1" noChangeShapeType="1" noTextEdit="1"/>
              </p:cNvSpPr>
              <p:nvPr/>
            </p:nvSpPr>
            <p:spPr bwMode="auto">
              <a:xfrm>
                <a:off x="2540878" y="4016343"/>
                <a:ext cx="778101" cy="682930"/>
              </a:xfrm>
              <a:prstGeom prst="ellipse">
                <a:avLst/>
              </a:prstGeom>
              <a:blipFill rotWithShape="0">
                <a:blip r:embed="rId2"/>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p:cNvSpPr/>
              <p:nvPr/>
            </p:nvSpPr>
            <p:spPr bwMode="auto">
              <a:xfrm>
                <a:off x="3983130" y="4018420"/>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2</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bwMode="auto">
              <a:xfrm>
                <a:off x="3983130" y="4018420"/>
                <a:ext cx="778101" cy="682930"/>
              </a:xfrm>
              <a:prstGeom prst="ellipse">
                <a:avLst/>
              </a:prstGeom>
              <a:blipFill rotWithShape="0">
                <a:blip r:embed="rId3"/>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sp>
        <p:nvSpPr>
          <p:cNvPr id="29" name="Rectangle 28"/>
          <p:cNvSpPr/>
          <p:nvPr/>
        </p:nvSpPr>
        <p:spPr bwMode="auto">
          <a:xfrm>
            <a:off x="5294762" y="2497652"/>
            <a:ext cx="1678675" cy="523857"/>
          </a:xfrm>
          <a:prstGeom prst="rect">
            <a:avLst/>
          </a:prstGeom>
          <a:solidFill>
            <a:schemeClr val="accent1">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 2</a:t>
            </a:r>
          </a:p>
        </p:txBody>
      </p:sp>
      <p:cxnSp>
        <p:nvCxnSpPr>
          <p:cNvPr id="30" name="Straight Connector 29"/>
          <p:cNvCxnSpPr/>
          <p:nvPr/>
        </p:nvCxnSpPr>
        <p:spPr bwMode="auto">
          <a:xfrm flipH="1">
            <a:off x="3639789" y="2759580"/>
            <a:ext cx="1654974" cy="13649"/>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1" name="Oval 30"/>
              <p:cNvSpPr/>
              <p:nvPr/>
            </p:nvSpPr>
            <p:spPr bwMode="auto">
              <a:xfrm>
                <a:off x="5440962" y="4010778"/>
                <a:ext cx="778101" cy="682930"/>
              </a:xfrm>
              <a:prstGeom prst="ellipse">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charset="0"/>
                            </a:rPr>
                            <m:t>3</m:t>
                          </m:r>
                        </m:sub>
                      </m:sSub>
                    </m:oMath>
                  </m:oMathPara>
                </a14:m>
                <a:endParaRPr lang="en-US" sz="36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1" name="Oval 30"/>
              <p:cNvSpPr>
                <a:spLocks noRot="1" noChangeAspect="1" noMove="1" noResize="1" noEditPoints="1" noAdjustHandles="1" noChangeArrowheads="1" noChangeShapeType="1" noTextEdit="1"/>
              </p:cNvSpPr>
              <p:nvPr/>
            </p:nvSpPr>
            <p:spPr bwMode="auto">
              <a:xfrm>
                <a:off x="5440962" y="4010778"/>
                <a:ext cx="778101" cy="682930"/>
              </a:xfrm>
              <a:prstGeom prst="ellipse">
                <a:avLst/>
              </a:prstGeom>
              <a:blipFill rotWithShape="0">
                <a:blip r:embed="rId4"/>
                <a:stretch>
                  <a:fillRect/>
                </a:stretch>
              </a:blipFill>
              <a:ln w="28575" cap="flat" cmpd="sng" algn="ctr">
                <a:noFill/>
                <a:prstDash val="solid"/>
                <a:round/>
                <a:headEnd type="none" w="med" len="med"/>
                <a:tailEnd type="triangle" w="med" len="med"/>
              </a:ln>
              <a:effectLst/>
            </p:spPr>
            <p:txBody>
              <a:bodyPr/>
              <a:lstStyle/>
              <a:p>
                <a:r>
                  <a:rPr lang="en-US">
                    <a:noFill/>
                  </a:rPr>
                  <a:t> </a:t>
                </a:r>
              </a:p>
            </p:txBody>
          </p:sp>
        </mc:Fallback>
      </mc:AlternateContent>
      <p:cxnSp>
        <p:nvCxnSpPr>
          <p:cNvPr id="35" name="Straight Connector 34"/>
          <p:cNvCxnSpPr>
            <a:endCxn id="35" idx="7"/>
          </p:cNvCxnSpPr>
          <p:nvPr/>
        </p:nvCxnSpPr>
        <p:spPr bwMode="auto">
          <a:xfrm flipH="1">
            <a:off x="3205029" y="3035157"/>
            <a:ext cx="2349883" cy="1081199"/>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8" name="TextBox 37"/>
              <p:cNvSpPr txBox="1"/>
              <p:nvPr/>
            </p:nvSpPr>
            <p:spPr>
              <a:xfrm>
                <a:off x="988270" y="3258994"/>
                <a:ext cx="1631216" cy="584775"/>
              </a:xfrm>
              <a:prstGeom prst="rect">
                <a:avLst/>
              </a:prstGeom>
              <a:solidFill>
                <a:schemeClr val="bg1">
                  <a:lumMod val="75000"/>
                </a:schemeClr>
              </a:solidFill>
            </p:spPr>
            <p:txBody>
              <a:bodyPr wrap="none" rtlCol="0">
                <a:spAutoFit/>
              </a:bodyPr>
              <a:lstStyle/>
              <a:p>
                <a:pPr>
                  <a:buNone/>
                </a:pPr>
                <a14:m>
                  <m:oMath xmlns:m="http://schemas.openxmlformats.org/officeDocument/2006/math">
                    <m:r>
                      <a:rPr lang="en-US" sz="3200" i="1" smtClean="0">
                        <a:solidFill>
                          <a:schemeClr val="tx1"/>
                        </a:solidFill>
                        <a:latin typeface="Cambria Math" charset="0"/>
                        <a:ea typeface="Times" charset="0"/>
                        <a:cs typeface="Times" charset="0"/>
                      </a:rPr>
                      <m:t>𝛼</m:t>
                    </m:r>
                    <m:r>
                      <a:rPr lang="en-US" sz="3200" i="1">
                        <a:solidFill>
                          <a:schemeClr val="tx1"/>
                        </a:solidFill>
                        <a:latin typeface="Cambria Math" charset="0"/>
                        <a:ea typeface="Times" charset="0"/>
                        <a:cs typeface="Times" charset="0"/>
                      </a:rPr>
                      <m:t>𝛻</m:t>
                    </m:r>
                    <m:sSub>
                      <m:sSubPr>
                        <m:ctrlPr>
                          <a:rPr lang="en-US" sz="3200" i="1">
                            <a:solidFill>
                              <a:schemeClr val="tx1"/>
                            </a:solidFill>
                            <a:latin typeface="Cambria Math" panose="02040503050406030204" pitchFamily="18" charset="0"/>
                            <a:ea typeface="Times" charset="0"/>
                            <a:cs typeface="Times" charset="0"/>
                          </a:rPr>
                        </m:ctrlPr>
                      </m:sSubPr>
                      <m:e>
                        <m:r>
                          <a:rPr lang="en-US" sz="3200" i="1">
                            <a:solidFill>
                              <a:schemeClr val="tx1"/>
                            </a:solidFill>
                            <a:latin typeface="Cambria Math" charset="0"/>
                            <a:ea typeface="Times" charset="0"/>
                            <a:cs typeface="Times" charset="0"/>
                          </a:rPr>
                          <m:t>𝑓</m:t>
                        </m:r>
                      </m:e>
                      <m:sub>
                        <m:r>
                          <a:rPr lang="en-US" sz="3200" i="1">
                            <a:solidFill>
                              <a:schemeClr val="tx1"/>
                            </a:solidFill>
                            <a:latin typeface="Cambria Math" charset="0"/>
                            <a:ea typeface="Times" charset="0"/>
                            <a:cs typeface="Times" charset="0"/>
                          </a:rPr>
                          <m:t>1</m:t>
                        </m:r>
                      </m:sub>
                    </m:sSub>
                  </m:oMath>
                </a14:m>
                <a:r>
                  <a:rPr lang="en-US" sz="3200" i="1" dirty="0">
                    <a:solidFill>
                      <a:schemeClr val="tx1"/>
                    </a:solidFill>
                    <a:latin typeface="Times" charset="0"/>
                    <a:ea typeface="Times" charset="0"/>
                    <a:cs typeface="Times" charset="0"/>
                  </a:rPr>
                  <a:t>(x</a:t>
                </a:r>
                <a:r>
                  <a:rPr lang="en-US" sz="3200" i="1" baseline="30000" dirty="0">
                    <a:solidFill>
                      <a:schemeClr val="tx1"/>
                    </a:solidFill>
                    <a:latin typeface="Times" charset="0"/>
                    <a:ea typeface="Times" charset="0"/>
                    <a:cs typeface="Times" charset="0"/>
                  </a:rPr>
                  <a:t>1</a:t>
                </a:r>
                <a:r>
                  <a:rPr lang="en-US" sz="3200" i="1" dirty="0">
                    <a:solidFill>
                      <a:schemeClr val="tx1"/>
                    </a:solidFill>
                    <a:latin typeface="Times" charset="0"/>
                    <a:ea typeface="Times" charset="0"/>
                    <a:cs typeface="Times" charset="0"/>
                  </a:rPr>
                  <a:t>)</a:t>
                </a:r>
              </a:p>
            </p:txBody>
          </p:sp>
        </mc:Choice>
        <mc:Fallback xmlns="">
          <p:sp>
            <p:nvSpPr>
              <p:cNvPr id="38" name="TextBox 37"/>
              <p:cNvSpPr txBox="1">
                <a:spLocks noRot="1" noChangeAspect="1" noMove="1" noResize="1" noEditPoints="1" noAdjustHandles="1" noChangeArrowheads="1" noChangeShapeType="1" noTextEdit="1"/>
              </p:cNvSpPr>
              <p:nvPr/>
            </p:nvSpPr>
            <p:spPr>
              <a:xfrm>
                <a:off x="988270" y="3258994"/>
                <a:ext cx="1631216" cy="584775"/>
              </a:xfrm>
              <a:prstGeom prst="rect">
                <a:avLst/>
              </a:prstGeom>
              <a:blipFill rotWithShape="0">
                <a:blip r:embed="rId5"/>
                <a:stretch>
                  <a:fillRect t="-13542" r="-895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430982" y="3307570"/>
                <a:ext cx="1873398" cy="584775"/>
              </a:xfrm>
              <a:prstGeom prst="rect">
                <a:avLst/>
              </a:prstGeom>
              <a:solidFill>
                <a:schemeClr val="bg1">
                  <a:lumMod val="75000"/>
                </a:schemeClr>
              </a:solid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𝛽</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𝑓</m:t>
                          </m:r>
                        </m:e>
                        <m:sub>
                          <m:r>
                            <a:rPr lang="en-US" sz="3200" i="1">
                              <a:solidFill>
                                <a:schemeClr val="tx1"/>
                              </a:solidFill>
                              <a:latin typeface="Cambria Math" panose="02040503050406030204" pitchFamily="18" charset="0"/>
                            </a:rPr>
                            <m:t>1</m:t>
                          </m:r>
                        </m:sub>
                      </m:sSub>
                      <m:r>
                        <a:rPr lang="en-US" sz="3200" b="0" i="1" smtClean="0">
                          <a:solidFill>
                            <a:schemeClr val="tx1"/>
                          </a:solidFill>
                          <a:latin typeface="Cambria Math" charset="0"/>
                        </a:rPr>
                        <m:t>(</m:t>
                      </m:r>
                      <m:r>
                        <a:rPr lang="en-US" sz="3200" b="0" i="1" smtClean="0">
                          <a:solidFill>
                            <a:schemeClr val="tx1"/>
                          </a:solidFill>
                          <a:latin typeface="Cambria Math" charset="0"/>
                        </a:rPr>
                        <m:t>𝑥</m:t>
                      </m:r>
                      <m:r>
                        <a:rPr lang="en-US" sz="3200" b="0" i="1" baseline="30000" smtClean="0">
                          <a:solidFill>
                            <a:schemeClr val="tx1"/>
                          </a:solidFill>
                          <a:latin typeface="Cambria Math" charset="0"/>
                        </a:rPr>
                        <m:t>2</m:t>
                      </m:r>
                      <m:r>
                        <a:rPr lang="en-US" sz="3200" b="0" i="1" smtClean="0">
                          <a:solidFill>
                            <a:schemeClr val="tx1"/>
                          </a:solidFill>
                          <a:latin typeface="Cambria Math" charset="0"/>
                        </a:rPr>
                        <m:t>)</m:t>
                      </m:r>
                    </m:oMath>
                  </m:oMathPara>
                </a14:m>
                <a:endParaRPr lang="en-US" sz="3200" i="1" dirty="0">
                  <a:solidFill>
                    <a:schemeClr val="tx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430982" y="3307570"/>
                <a:ext cx="1873398" cy="584775"/>
              </a:xfrm>
              <a:prstGeom prst="rect">
                <a:avLst/>
              </a:prstGeom>
              <a:blipFill rotWithShape="0">
                <a:blip r:embed="rId6"/>
                <a:stretch>
                  <a:fillRect/>
                </a:stretch>
              </a:blipFill>
            </p:spPr>
            <p:txBody>
              <a:bodyPr/>
              <a:lstStyle/>
              <a:p>
                <a:r>
                  <a:rPr lang="en-US">
                    <a:noFill/>
                  </a:rPr>
                  <a:t> </a:t>
                </a:r>
              </a:p>
            </p:txBody>
          </p:sp>
        </mc:Fallback>
      </mc:AlternateContent>
      <p:sp>
        <p:nvSpPr>
          <p:cNvPr id="18" name="TextBox 17"/>
          <p:cNvSpPr txBox="1"/>
          <p:nvPr/>
        </p:nvSpPr>
        <p:spPr>
          <a:xfrm>
            <a:off x="2426264" y="1885878"/>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1</a:t>
            </a:r>
            <a:endParaRPr lang="en-US" sz="3200" i="1" dirty="0">
              <a:solidFill>
                <a:srgbClr val="FF0000"/>
              </a:solidFill>
              <a:latin typeface="Times" charset="0"/>
              <a:ea typeface="Times" charset="0"/>
              <a:cs typeface="Times" charset="0"/>
            </a:endParaRPr>
          </a:p>
        </p:txBody>
      </p:sp>
      <p:sp>
        <p:nvSpPr>
          <p:cNvPr id="41" name="TextBox 40"/>
          <p:cNvSpPr txBox="1"/>
          <p:nvPr/>
        </p:nvSpPr>
        <p:spPr>
          <a:xfrm>
            <a:off x="5812024" y="1843005"/>
            <a:ext cx="503664" cy="584775"/>
          </a:xfrm>
          <a:prstGeom prst="rect">
            <a:avLst/>
          </a:prstGeom>
          <a:solidFill>
            <a:srgbClr val="B5FCC4"/>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i="1" dirty="0">
                <a:solidFill>
                  <a:srgbClr val="FF0000"/>
                </a:solidFill>
                <a:latin typeface="Times" charset="0"/>
                <a:ea typeface="Times" charset="0"/>
                <a:cs typeface="Times" charset="0"/>
              </a:rPr>
              <a:t>x</a:t>
            </a:r>
            <a:r>
              <a:rPr lang="en-US" sz="3200" i="1" baseline="30000" dirty="0">
                <a:solidFill>
                  <a:srgbClr val="FF0000"/>
                </a:solidFill>
                <a:latin typeface="Times" charset="0"/>
                <a:ea typeface="Times" charset="0"/>
                <a:cs typeface="Times" charset="0"/>
              </a:rPr>
              <a:t>2</a:t>
            </a:r>
            <a:endParaRPr lang="en-US" sz="3200" i="1" dirty="0">
              <a:solidFill>
                <a:srgbClr val="FF0000"/>
              </a:solidFill>
              <a:latin typeface="Times" charset="0"/>
              <a:ea typeface="Times" charset="0"/>
              <a:cs typeface="Times" charset="0"/>
            </a:endParaRPr>
          </a:p>
        </p:txBody>
      </p:sp>
      <mc:AlternateContent xmlns:mc="http://schemas.openxmlformats.org/markup-compatibility/2006" xmlns:a14="http://schemas.microsoft.com/office/drawing/2010/main">
        <mc:Choice Requires="a14">
          <p:sp>
            <p:nvSpPr>
              <p:cNvPr id="40" name="TextBox 39"/>
              <p:cNvSpPr txBox="1"/>
              <p:nvPr/>
            </p:nvSpPr>
            <p:spPr>
              <a:xfrm>
                <a:off x="929761" y="5362575"/>
                <a:ext cx="1413400" cy="584775"/>
              </a:xfrm>
              <a:prstGeom prst="rect">
                <a:avLst/>
              </a:prstGeom>
              <a:solidFill>
                <a:schemeClr val="bg1">
                  <a:lumMod val="75000"/>
                </a:schemeClr>
              </a:solidFill>
            </p:spPr>
            <p:txBody>
              <a:bodyPr wrap="none" rtlCol="0">
                <a:spAutoFit/>
              </a:bodyPr>
              <a:lstStyle/>
              <a:p>
                <a:pPr>
                  <a:buNone/>
                </a:pPr>
                <a14:m>
                  <m:oMath xmlns:m="http://schemas.openxmlformats.org/officeDocument/2006/math">
                    <m:r>
                      <a:rPr lang="en-US" sz="3200" i="1" smtClean="0">
                        <a:solidFill>
                          <a:schemeClr val="tx1"/>
                        </a:solidFill>
                        <a:latin typeface="Cambria Math" charset="0"/>
                        <a:ea typeface="Helvetica" charset="0"/>
                        <a:cs typeface="Helvetica" charset="0"/>
                      </a:rPr>
                      <m:t>𝛼</m:t>
                    </m:r>
                  </m:oMath>
                </a14:m>
                <a:r>
                  <a:rPr lang="en-US" sz="3200" dirty="0">
                    <a:solidFill>
                      <a:schemeClr val="tx1"/>
                    </a:solidFill>
                    <a:latin typeface="Helvetica" charset="0"/>
                    <a:ea typeface="Helvetica" charset="0"/>
                    <a:cs typeface="Helvetica" charset="0"/>
                  </a:rPr>
                  <a:t>+</a:t>
                </a:r>
                <a14:m>
                  <m:oMath xmlns:m="http://schemas.openxmlformats.org/officeDocument/2006/math">
                    <m:r>
                      <a:rPr lang="en-US" sz="3200" i="1">
                        <a:solidFill>
                          <a:schemeClr val="tx1"/>
                        </a:solidFill>
                        <a:latin typeface="Cambria Math" charset="0"/>
                        <a:ea typeface="Helvetica" charset="0"/>
                        <a:cs typeface="Helvetica" charset="0"/>
                      </a:rPr>
                      <m:t>𝛽</m:t>
                    </m:r>
                  </m:oMath>
                </a14:m>
                <a:r>
                  <a:rPr lang="en-US" sz="3200" dirty="0">
                    <a:solidFill>
                      <a:schemeClr val="tx1"/>
                    </a:solidFill>
                    <a:latin typeface="Helvetica" charset="0"/>
                    <a:ea typeface="Helvetica" charset="0"/>
                    <a:cs typeface="Helvetica" charset="0"/>
                  </a:rPr>
                  <a:t>=1</a:t>
                </a:r>
              </a:p>
            </p:txBody>
          </p:sp>
        </mc:Choice>
        <mc:Fallback xmlns="">
          <p:sp>
            <p:nvSpPr>
              <p:cNvPr id="40" name="TextBox 39"/>
              <p:cNvSpPr txBox="1">
                <a:spLocks noRot="1" noChangeAspect="1" noMove="1" noResize="1" noEditPoints="1" noAdjustHandles="1" noChangeArrowheads="1" noChangeShapeType="1" noTextEdit="1"/>
              </p:cNvSpPr>
              <p:nvPr/>
            </p:nvSpPr>
            <p:spPr>
              <a:xfrm>
                <a:off x="929761" y="5362575"/>
                <a:ext cx="1413400" cy="584775"/>
              </a:xfrm>
              <a:prstGeom prst="rect">
                <a:avLst/>
              </a:prstGeom>
              <a:blipFill rotWithShape="0">
                <a:blip r:embed="rId7"/>
                <a:stretch>
                  <a:fillRect t="-13542" r="-10390" b="-33333"/>
                </a:stretch>
              </a:blipFill>
            </p:spPr>
            <p:txBody>
              <a:bodyPr/>
              <a:lstStyle/>
              <a:p>
                <a:r>
                  <a:rPr lang="en-US">
                    <a:noFill/>
                  </a:rPr>
                  <a:t> </a:t>
                </a:r>
              </a:p>
            </p:txBody>
          </p:sp>
        </mc:Fallback>
      </mc:AlternateContent>
      <p:sp>
        <p:nvSpPr>
          <p:cNvPr id="3" name="TextBox 2"/>
          <p:cNvSpPr txBox="1"/>
          <p:nvPr/>
        </p:nvSpPr>
        <p:spPr>
          <a:xfrm>
            <a:off x="2678096" y="5239172"/>
            <a:ext cx="4204997" cy="830997"/>
          </a:xfrm>
          <a:prstGeom prst="rect">
            <a:avLst/>
          </a:prstGeom>
          <a:solidFill>
            <a:srgbClr val="951202"/>
          </a:solidFill>
        </p:spPr>
        <p:txBody>
          <a:bodyPr wrap="none" rtlCol="0">
            <a:spAutoFit/>
          </a:bodyPr>
          <a:lstStyle/>
          <a:p>
            <a:pPr algn="l">
              <a:buNone/>
            </a:pPr>
            <a:r>
              <a:rPr lang="en-US" dirty="0">
                <a:solidFill>
                  <a:schemeClr val="bg1"/>
                </a:solidFill>
                <a:latin typeface="Helvetica" charset="0"/>
                <a:ea typeface="Helvetica" charset="0"/>
                <a:cs typeface="Helvetica" charset="0"/>
              </a:rPr>
              <a:t>Noise from client </a:t>
            </a:r>
            <a:r>
              <a:rPr lang="en-US" i="1" dirty="0" err="1">
                <a:solidFill>
                  <a:schemeClr val="bg1"/>
                </a:solidFill>
                <a:latin typeface="Helvetica" charset="0"/>
                <a:ea typeface="Helvetica" charset="0"/>
                <a:cs typeface="Helvetica" charset="0"/>
              </a:rPr>
              <a:t>i</a:t>
            </a:r>
            <a:r>
              <a:rPr lang="en-US" dirty="0">
                <a:solidFill>
                  <a:schemeClr val="bg1"/>
                </a:solidFill>
                <a:latin typeface="Helvetica" charset="0"/>
                <a:ea typeface="Helvetica" charset="0"/>
                <a:cs typeface="Helvetica" charset="0"/>
              </a:rPr>
              <a:t> to server </a:t>
            </a:r>
            <a:r>
              <a:rPr lang="en-US" i="1" dirty="0">
                <a:solidFill>
                  <a:schemeClr val="bg1"/>
                </a:solidFill>
                <a:latin typeface="Helvetica" charset="0"/>
                <a:ea typeface="Helvetica" charset="0"/>
                <a:cs typeface="Helvetica" charset="0"/>
              </a:rPr>
              <a:t>j</a:t>
            </a:r>
            <a:br>
              <a:rPr lang="en-US" dirty="0">
                <a:solidFill>
                  <a:schemeClr val="bg1"/>
                </a:solidFill>
                <a:latin typeface="Helvetica" charset="0"/>
                <a:ea typeface="Helvetica" charset="0"/>
                <a:cs typeface="Helvetica" charset="0"/>
              </a:rPr>
            </a:br>
            <a:r>
              <a:rPr lang="en-US" i="1" dirty="0">
                <a:solidFill>
                  <a:schemeClr val="bg1"/>
                </a:solidFill>
                <a:latin typeface="Helvetica" charset="0"/>
                <a:ea typeface="Helvetica" charset="0"/>
                <a:cs typeface="Helvetica" charset="0"/>
              </a:rPr>
              <a:t>not</a:t>
            </a:r>
            <a:r>
              <a:rPr lang="en-US" dirty="0">
                <a:solidFill>
                  <a:schemeClr val="bg1"/>
                </a:solidFill>
                <a:latin typeface="Helvetica" charset="0"/>
                <a:ea typeface="Helvetica" charset="0"/>
                <a:cs typeface="Helvetica" charset="0"/>
              </a:rPr>
              <a:t>  zero-mean</a:t>
            </a:r>
          </a:p>
        </p:txBody>
      </p:sp>
    </p:spTree>
    <p:extLst>
      <p:ext uri="{BB962C8B-B14F-4D97-AF65-F5344CB8AC3E}">
        <p14:creationId xmlns:p14="http://schemas.microsoft.com/office/powerpoint/2010/main" val="3975734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a:t>
            </a:r>
          </a:p>
        </p:txBody>
      </p:sp>
      <p:sp>
        <p:nvSpPr>
          <p:cNvPr id="3" name="Content Placeholder 2"/>
          <p:cNvSpPr>
            <a:spLocks noGrp="1"/>
          </p:cNvSpPr>
          <p:nvPr>
            <p:ph idx="1"/>
          </p:nvPr>
        </p:nvSpPr>
        <p:spPr/>
        <p:txBody>
          <a:bodyPr/>
          <a:lstStyle/>
          <a:p>
            <a:endParaRPr lang="en-US" dirty="0"/>
          </a:p>
          <a:p>
            <a:r>
              <a:rPr lang="en-US" dirty="0"/>
              <a:t>Under suitable assumptions, servers eventually reach consensus in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46</a:t>
            </a:fld>
            <a:endParaRPr lang="en-US" dirty="0"/>
          </a:p>
        </p:txBody>
      </p:sp>
      <p:sp>
        <p:nvSpPr>
          <p:cNvPr id="5" name="Rectangle 4"/>
          <p:cNvSpPr/>
          <p:nvPr/>
        </p:nvSpPr>
        <p:spPr bwMode="auto">
          <a:xfrm>
            <a:off x="4137683" y="2770302"/>
            <a:ext cx="2524046" cy="1617203"/>
          </a:xfrm>
          <a:prstGeom prst="rect">
            <a:avLst/>
          </a:prstGeom>
          <a:solidFill>
            <a:schemeClr val="accent6">
              <a:lumMod val="20000"/>
              <a:lumOff val="80000"/>
            </a:schemeClr>
          </a:solidFill>
          <a:ln w="127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grpSp>
        <p:nvGrpSpPr>
          <p:cNvPr id="6" name="Group 5"/>
          <p:cNvGrpSpPr/>
          <p:nvPr/>
        </p:nvGrpSpPr>
        <p:grpSpPr>
          <a:xfrm>
            <a:off x="4137683" y="2838736"/>
            <a:ext cx="2524046" cy="1512084"/>
            <a:chOff x="1082616" y="1973596"/>
            <a:chExt cx="3243724" cy="1835265"/>
          </a:xfrm>
          <a:solidFill>
            <a:schemeClr val="accent2">
              <a:lumMod val="20000"/>
              <a:lumOff val="80000"/>
            </a:schemeClr>
          </a:solidFill>
        </p:grpSpPr>
        <p:grpSp>
          <p:nvGrpSpPr>
            <p:cNvPr id="7" name="Group 6"/>
            <p:cNvGrpSpPr/>
            <p:nvPr/>
          </p:nvGrpSpPr>
          <p:grpSpPr>
            <a:xfrm>
              <a:off x="1082616" y="1973596"/>
              <a:ext cx="3243724" cy="1835265"/>
              <a:chOff x="1082616" y="1973596"/>
              <a:chExt cx="3243724" cy="1835265"/>
            </a:xfrm>
            <a:grpFill/>
          </p:grpSpPr>
          <p:pic>
            <p:nvPicPr>
              <p:cNvPr id="9" name="Picture 8"/>
              <p:cNvPicPr>
                <a:picLocks noChangeAspect="1"/>
              </p:cNvPicPr>
              <p:nvPr/>
            </p:nvPicPr>
            <p:blipFill>
              <a:blip r:embed="rId2"/>
              <a:stretch>
                <a:fillRect/>
              </a:stretch>
            </p:blipFill>
            <p:spPr>
              <a:xfrm>
                <a:off x="1082616" y="1973596"/>
                <a:ext cx="3243724" cy="1835265"/>
              </a:xfrm>
              <a:prstGeom prst="rect">
                <a:avLst/>
              </a:prstGeom>
              <a:grpFill/>
              <a:ln>
                <a:noFill/>
              </a:ln>
            </p:spPr>
          </p:pic>
          <p:sp>
            <p:nvSpPr>
              <p:cNvPr id="10" name="Rectangle 9"/>
              <p:cNvSpPr/>
              <p:nvPr/>
            </p:nvSpPr>
            <p:spPr bwMode="auto">
              <a:xfrm>
                <a:off x="2620370" y="2129051"/>
                <a:ext cx="573206" cy="423080"/>
              </a:xfrm>
              <a:prstGeom prst="rect">
                <a:avLst/>
              </a:prstGeom>
              <a:grp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11" name="Rectangle 10"/>
              <p:cNvSpPr/>
              <p:nvPr/>
            </p:nvSpPr>
            <p:spPr bwMode="auto">
              <a:xfrm>
                <a:off x="2634018" y="3213480"/>
                <a:ext cx="573206" cy="423080"/>
              </a:xfrm>
              <a:prstGeom prst="rect">
                <a:avLst/>
              </a:prstGeom>
              <a:grp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12" name="TextBox 11"/>
              <p:cNvSpPr txBox="1"/>
              <p:nvPr/>
            </p:nvSpPr>
            <p:spPr>
              <a:xfrm>
                <a:off x="2704478" y="3254986"/>
                <a:ext cx="285656" cy="523221"/>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i="1" dirty="0" err="1">
                    <a:latin typeface="Times" charset="0"/>
                    <a:ea typeface="Times" charset="0"/>
                    <a:cs typeface="Times" charset="0"/>
                  </a:rPr>
                  <a:t>i</a:t>
                </a:r>
                <a:endParaRPr lang="en-US" sz="2800" i="1" dirty="0">
                  <a:latin typeface="Times" charset="0"/>
                  <a:ea typeface="Times" charset="0"/>
                  <a:cs typeface="Times" charset="0"/>
                </a:endParaRPr>
              </a:p>
            </p:txBody>
          </p:sp>
        </p:grpSp>
        <p:sp>
          <p:nvSpPr>
            <p:cNvPr id="8" name="Rectangle 7"/>
            <p:cNvSpPr/>
            <p:nvPr/>
          </p:nvSpPr>
          <p:spPr bwMode="auto">
            <a:xfrm>
              <a:off x="1364776" y="3138986"/>
              <a:ext cx="955343" cy="395785"/>
            </a:xfrm>
            <a:prstGeom prst="rect">
              <a:avLst/>
            </a:prstGeom>
            <a:grp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grpSp>
    </p:spTree>
    <p:extLst>
      <p:ext uri="{BB962C8B-B14F-4D97-AF65-F5344CB8AC3E}">
        <p14:creationId xmlns:p14="http://schemas.microsoft.com/office/powerpoint/2010/main" val="2357294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Architecture</a:t>
            </a:r>
            <a:br>
              <a:rPr lang="en-US" dirty="0"/>
            </a:br>
            <a:r>
              <a:rPr lang="en-US" dirty="0"/>
              <a:t>[</a:t>
            </a:r>
            <a:r>
              <a:rPr lang="en-US" sz="2400" dirty="0">
                <a:hlinkClick r:id="rId2"/>
              </a:rPr>
              <a:t>Gade, Vaidya 2016</a:t>
            </a:r>
            <a:r>
              <a:rPr lang="en-US" sz="2400" dirty="0"/>
              <a:t>, </a:t>
            </a:r>
            <a:r>
              <a:rPr lang="en-US" sz="2400" dirty="0">
                <a:hlinkClick r:id="rId3"/>
              </a:rPr>
              <a:t>2017</a:t>
            </a:r>
            <a:r>
              <a:rPr lang="en-US" sz="2400" dirty="0"/>
              <a:t>,</a:t>
            </a:r>
            <a:br>
              <a:rPr lang="en-US" sz="2400" dirty="0"/>
            </a:br>
            <a:r>
              <a:rPr lang="en-US" sz="2400" dirty="0">
                <a:hlinkClick r:id="rId4"/>
              </a:rPr>
              <a:t>Gupta,Chopra 2019</a:t>
            </a:r>
            <a:r>
              <a:rPr lang="en-US" sz="2400" dirty="0"/>
              <a:t>, </a:t>
            </a:r>
            <a:r>
              <a:rPr lang="en-US" sz="2400" dirty="0">
                <a:hlinkClick r:id="rId5"/>
              </a:rPr>
              <a:t>Gupta et al. 2020</a:t>
            </a:r>
            <a:r>
              <a:rPr lang="en-US" dirty="0"/>
              <a: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47</a:t>
            </a:fld>
            <a:endParaRPr lang="en-US" dirty="0"/>
          </a:p>
        </p:txBody>
      </p:sp>
      <p:grpSp>
        <p:nvGrpSpPr>
          <p:cNvPr id="5" name="Group 4"/>
          <p:cNvGrpSpPr/>
          <p:nvPr/>
        </p:nvGrpSpPr>
        <p:grpSpPr>
          <a:xfrm>
            <a:off x="2236128" y="2448428"/>
            <a:ext cx="3656676" cy="1963982"/>
            <a:chOff x="2324904" y="3562607"/>
            <a:chExt cx="2620356" cy="1419076"/>
          </a:xfrm>
        </p:grpSpPr>
        <mc:AlternateContent xmlns:mc="http://schemas.openxmlformats.org/markup-compatibility/2006" xmlns:a14="http://schemas.microsoft.com/office/drawing/2010/main">
          <mc:Choice Requires="a14">
            <p:sp>
              <p:nvSpPr>
                <p:cNvPr id="6" name="Oval 5"/>
                <p:cNvSpPr/>
                <p:nvPr/>
              </p:nvSpPr>
              <p:spPr>
                <a:xfrm>
                  <a:off x="4305790" y="3624732"/>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a:xfrm>
                  <a:off x="4305790" y="3624732"/>
                  <a:ext cx="431455" cy="457200"/>
                </a:xfrm>
                <a:prstGeom prst="ellipse">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3589538" y="424085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589538" y="4240857"/>
                  <a:ext cx="431455" cy="457200"/>
                </a:xfrm>
                <a:prstGeom prst="ellipse">
                  <a:avLst/>
                </a:prstGeom>
                <a:blipFill rotWithShape="0">
                  <a:blip r:embed="rId7"/>
                  <a:stretch>
                    <a:fillRect/>
                  </a:stretch>
                </a:blipFill>
                <a:ln>
                  <a:noFill/>
                </a:ln>
              </p:spPr>
              <p:txBody>
                <a:bodyPr/>
                <a:lstStyle/>
                <a:p>
                  <a:r>
                    <a:rPr lang="en-US">
                      <a:noFill/>
                    </a:rPr>
                    <a:t> </a:t>
                  </a:r>
                </a:p>
              </p:txBody>
            </p:sp>
          </mc:Fallback>
        </mc:AlternateContent>
        <p:cxnSp>
          <p:nvCxnSpPr>
            <p:cNvPr id="8" name="Straight Arrow Connector 7"/>
            <p:cNvCxnSpPr/>
            <p:nvPr/>
          </p:nvCxnSpPr>
          <p:spPr>
            <a:xfrm flipH="1" flipV="1">
              <a:off x="3314890" y="4019807"/>
              <a:ext cx="337833" cy="28800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57808" y="4014977"/>
              <a:ext cx="411167" cy="29283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30617" y="3691687"/>
              <a:ext cx="838358" cy="995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Oval 10"/>
                <p:cNvSpPr/>
                <p:nvPr/>
              </p:nvSpPr>
              <p:spPr>
                <a:xfrm>
                  <a:off x="4513805" y="4524483"/>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4513805" y="4524483"/>
                  <a:ext cx="431455" cy="457200"/>
                </a:xfrm>
                <a:prstGeom prst="ellipse">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2324904" y="4263196"/>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9" name="Oval 28"/>
                <p:cNvSpPr>
                  <a:spLocks noRot="1" noChangeAspect="1" noMove="1" noResize="1" noEditPoints="1" noAdjustHandles="1" noChangeArrowheads="1" noChangeShapeType="1" noTextEdit="1"/>
                </p:cNvSpPr>
                <p:nvPr/>
              </p:nvSpPr>
              <p:spPr>
                <a:xfrm>
                  <a:off x="2324904" y="4263196"/>
                  <a:ext cx="431455" cy="457200"/>
                </a:xfrm>
                <a:prstGeom prst="ellipse">
                  <a:avLst/>
                </a:prstGeom>
                <a:blipFill rotWithShape="0">
                  <a:blip r:embed="rId9"/>
                  <a:stretch>
                    <a:fillRect/>
                  </a:stretch>
                </a:blipFill>
                <a:ln>
                  <a:noFill/>
                </a:ln>
              </p:spPr>
              <p:txBody>
                <a:bodyPr/>
                <a:lstStyle/>
                <a:p>
                  <a:r>
                    <a:rPr lang="en-US">
                      <a:noFill/>
                    </a:rPr>
                    <a:t> </a:t>
                  </a:r>
                </a:p>
              </p:txBody>
            </p:sp>
          </mc:Fallback>
        </mc:AlternateContent>
        <p:cxnSp>
          <p:nvCxnSpPr>
            <p:cNvPr id="13" name="Straight Arrow Connector 12"/>
            <p:cNvCxnSpPr/>
            <p:nvPr/>
          </p:nvCxnSpPr>
          <p:spPr>
            <a:xfrm>
              <a:off x="3957808" y="4631102"/>
              <a:ext cx="555997" cy="121981"/>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93174" y="3952852"/>
              <a:ext cx="469173" cy="377299"/>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p:cNvSpPr/>
                <p:nvPr/>
              </p:nvSpPr>
              <p:spPr>
                <a:xfrm>
                  <a:off x="3099162" y="356260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2" name="Oval 31"/>
                <p:cNvSpPr>
                  <a:spLocks noRot="1" noChangeAspect="1" noMove="1" noResize="1" noEditPoints="1" noAdjustHandles="1" noChangeArrowheads="1" noChangeShapeType="1" noTextEdit="1"/>
                </p:cNvSpPr>
                <p:nvPr/>
              </p:nvSpPr>
              <p:spPr>
                <a:xfrm>
                  <a:off x="3099162" y="3562607"/>
                  <a:ext cx="431455" cy="457200"/>
                </a:xfrm>
                <a:prstGeom prst="ellipse">
                  <a:avLst/>
                </a:prstGeom>
                <a:blipFill rotWithShape="0">
                  <a:blip r:embed="rId10"/>
                  <a:stretch>
                    <a:fillRect/>
                  </a:stretch>
                </a:blipFill>
                <a:ln>
                  <a:noFill/>
                </a:ln>
              </p:spPr>
              <p:txBody>
                <a:bodyPr/>
                <a:lstStyle/>
                <a:p>
                  <a:r>
                    <a:rPr lang="en-US">
                      <a:noFill/>
                    </a:rPr>
                    <a:t> </a:t>
                  </a:r>
                </a:p>
              </p:txBody>
            </p:sp>
          </mc:Fallback>
        </mc:AlternateContent>
      </p:grpSp>
      <p:sp>
        <p:nvSpPr>
          <p:cNvPr id="16" name="Title 1"/>
          <p:cNvSpPr txBox="1">
            <a:spLocks/>
          </p:cNvSpPr>
          <p:nvPr/>
        </p:nvSpPr>
        <p:spPr bwMode="auto">
          <a:xfrm>
            <a:off x="720137" y="4633124"/>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a:lstStyle>
          <a:p>
            <a:pPr>
              <a:buClrTx/>
              <a:buSzTx/>
              <a:buFontTx/>
              <a:buNone/>
            </a:pPr>
            <a:endParaRPr lang="en-US" kern="0" dirty="0">
              <a:solidFill>
                <a:schemeClr val="tx1"/>
              </a:solidFill>
            </a:endParaRPr>
          </a:p>
        </p:txBody>
      </p:sp>
    </p:spTree>
    <p:extLst>
      <p:ext uri="{BB962C8B-B14F-4D97-AF65-F5344CB8AC3E}">
        <p14:creationId xmlns:p14="http://schemas.microsoft.com/office/powerpoint/2010/main" val="3590817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Noise</a:t>
            </a:r>
            <a:br>
              <a:rPr lang="en-US" dirty="0"/>
            </a:br>
            <a:r>
              <a:rPr lang="en-US" dirty="0"/>
              <a:t>[</a:t>
            </a:r>
            <a:r>
              <a:rPr lang="en-US" sz="2400" dirty="0">
                <a:hlinkClick r:id="rId2"/>
              </a:rPr>
              <a:t>Gade, Vaidya 2016</a:t>
            </a:r>
            <a:r>
              <a:rPr lang="en-US" sz="2400" dirty="0"/>
              <a:t>, </a:t>
            </a:r>
            <a:r>
              <a:rPr lang="en-US" sz="2400" dirty="0">
                <a:hlinkClick r:id="rId3"/>
              </a:rPr>
              <a:t>2017</a:t>
            </a:r>
            <a:r>
              <a:rPr lang="en-US" dirty="0"/>
              <a:t>]</a:t>
            </a:r>
          </a:p>
        </p:txBody>
      </p:sp>
      <p:sp>
        <p:nvSpPr>
          <p:cNvPr id="3" name="Content Placeholder 2"/>
          <p:cNvSpPr>
            <a:spLocks noGrp="1"/>
          </p:cNvSpPr>
          <p:nvPr>
            <p:ph idx="1"/>
          </p:nvPr>
        </p:nvSpPr>
        <p:spPr/>
        <p:txBody>
          <a:bodyPr/>
          <a:lstStyle/>
          <a:p>
            <a:r>
              <a:rPr lang="en-US" dirty="0"/>
              <a:t>Each agent shares </a:t>
            </a:r>
            <a:r>
              <a:rPr lang="en-US" dirty="0">
                <a:solidFill>
                  <a:srgbClr val="C00000"/>
                </a:solidFill>
              </a:rPr>
              <a:t>noisy estimate </a:t>
            </a:r>
            <a:r>
              <a:rPr lang="en-US" dirty="0"/>
              <a:t>with neighbors</a:t>
            </a:r>
            <a:br>
              <a:rPr lang="en-US" dirty="0"/>
            </a:br>
            <a:endParaRPr lang="en-US" dirty="0"/>
          </a:p>
          <a:p>
            <a:pPr lvl="2"/>
            <a:r>
              <a:rPr lang="en-US" dirty="0"/>
              <a:t>Scheme 1 – Noise cancels over neighbors</a:t>
            </a:r>
          </a:p>
          <a:p>
            <a:pPr lvl="2"/>
            <a:r>
              <a:rPr lang="en-US" dirty="0"/>
              <a:t>Scheme 2 – Noise cancels network-wide</a:t>
            </a:r>
          </a:p>
          <a:p>
            <a:endParaRPr lang="en-US" dirty="0"/>
          </a:p>
        </p:txBody>
      </p:sp>
      <p:grpSp>
        <p:nvGrpSpPr>
          <p:cNvPr id="16" name="Group 15"/>
          <p:cNvGrpSpPr/>
          <p:nvPr/>
        </p:nvGrpSpPr>
        <p:grpSpPr>
          <a:xfrm>
            <a:off x="380032" y="4331817"/>
            <a:ext cx="3656676" cy="1963982"/>
            <a:chOff x="2324904" y="3562607"/>
            <a:chExt cx="2620356" cy="1419076"/>
          </a:xfrm>
        </p:grpSpPr>
        <mc:AlternateContent xmlns:mc="http://schemas.openxmlformats.org/markup-compatibility/2006" xmlns:a14="http://schemas.microsoft.com/office/drawing/2010/main">
          <mc:Choice Requires="a14">
            <p:sp>
              <p:nvSpPr>
                <p:cNvPr id="17" name="Oval 16"/>
                <p:cNvSpPr/>
                <p:nvPr/>
              </p:nvSpPr>
              <p:spPr>
                <a:xfrm>
                  <a:off x="4305790" y="3624732"/>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a:xfrm>
                  <a:off x="4305790" y="3624732"/>
                  <a:ext cx="431455" cy="457200"/>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a:xfrm>
                  <a:off x="3589538" y="424085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589538" y="4240857"/>
                  <a:ext cx="431455" cy="457200"/>
                </a:xfrm>
                <a:prstGeom prst="ellipse">
                  <a:avLst/>
                </a:prstGeom>
                <a:blipFill rotWithShape="0">
                  <a:blip r:embed="rId6"/>
                  <a:stretch>
                    <a:fillRect/>
                  </a:stretch>
                </a:blipFill>
                <a:ln>
                  <a:noFill/>
                </a:ln>
              </p:spPr>
              <p:txBody>
                <a:bodyPr/>
                <a:lstStyle/>
                <a:p>
                  <a:r>
                    <a:rPr lang="en-US">
                      <a:noFill/>
                    </a:rPr>
                    <a:t> </a:t>
                  </a:r>
                </a:p>
              </p:txBody>
            </p:sp>
          </mc:Fallback>
        </mc:AlternateContent>
        <p:cxnSp>
          <p:nvCxnSpPr>
            <p:cNvPr id="19" name="Straight Arrow Connector 18"/>
            <p:cNvCxnSpPr/>
            <p:nvPr/>
          </p:nvCxnSpPr>
          <p:spPr>
            <a:xfrm flipH="1" flipV="1">
              <a:off x="3314890" y="4019807"/>
              <a:ext cx="337833" cy="28800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57808" y="4014977"/>
              <a:ext cx="411167" cy="29283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30617" y="3691687"/>
              <a:ext cx="838358" cy="995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val 21"/>
                <p:cNvSpPr/>
                <p:nvPr/>
              </p:nvSpPr>
              <p:spPr>
                <a:xfrm>
                  <a:off x="4513805" y="4524483"/>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4513805" y="4524483"/>
                  <a:ext cx="431455" cy="457200"/>
                </a:xfrm>
                <a:prstGeom prst="ellipse">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a:xfrm>
                  <a:off x="2324904" y="4263196"/>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9" name="Oval 28"/>
                <p:cNvSpPr>
                  <a:spLocks noRot="1" noChangeAspect="1" noMove="1" noResize="1" noEditPoints="1" noAdjustHandles="1" noChangeArrowheads="1" noChangeShapeType="1" noTextEdit="1"/>
                </p:cNvSpPr>
                <p:nvPr/>
              </p:nvSpPr>
              <p:spPr>
                <a:xfrm>
                  <a:off x="2324904" y="4263196"/>
                  <a:ext cx="431455" cy="457200"/>
                </a:xfrm>
                <a:prstGeom prst="ellipse">
                  <a:avLst/>
                </a:prstGeom>
                <a:blipFill rotWithShape="0">
                  <a:blip r:embed="rId8"/>
                  <a:stretch>
                    <a:fillRect/>
                  </a:stretch>
                </a:blipFill>
                <a:ln>
                  <a:noFill/>
                </a:ln>
              </p:spPr>
              <p:txBody>
                <a:bodyPr/>
                <a:lstStyle/>
                <a:p>
                  <a:r>
                    <a:rPr lang="en-US">
                      <a:noFill/>
                    </a:rPr>
                    <a:t> </a:t>
                  </a:r>
                </a:p>
              </p:txBody>
            </p:sp>
          </mc:Fallback>
        </mc:AlternateContent>
        <p:cxnSp>
          <p:nvCxnSpPr>
            <p:cNvPr id="24" name="Straight Arrow Connector 23"/>
            <p:cNvCxnSpPr/>
            <p:nvPr/>
          </p:nvCxnSpPr>
          <p:spPr>
            <a:xfrm>
              <a:off x="3957808" y="4631102"/>
              <a:ext cx="555997" cy="121981"/>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93174" y="3952852"/>
              <a:ext cx="469173" cy="377299"/>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val 25"/>
                <p:cNvSpPr/>
                <p:nvPr/>
              </p:nvSpPr>
              <p:spPr>
                <a:xfrm>
                  <a:off x="3099162" y="356260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2" name="Oval 31"/>
                <p:cNvSpPr>
                  <a:spLocks noRot="1" noChangeAspect="1" noMove="1" noResize="1" noEditPoints="1" noAdjustHandles="1" noChangeArrowheads="1" noChangeShapeType="1" noTextEdit="1"/>
                </p:cNvSpPr>
                <p:nvPr/>
              </p:nvSpPr>
              <p:spPr>
                <a:xfrm>
                  <a:off x="3099162" y="3562607"/>
                  <a:ext cx="431455" cy="457200"/>
                </a:xfrm>
                <a:prstGeom prst="ellipse">
                  <a:avLst/>
                </a:prstGeom>
                <a:blipFill rotWithShape="0">
                  <a:blip r:embed="rId9"/>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853614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548673" y="2265528"/>
            <a:ext cx="5220617" cy="436729"/>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a:t>Balanced Noise</a:t>
            </a:r>
            <a:br>
              <a:rPr lang="en-US" dirty="0"/>
            </a:br>
            <a:r>
              <a:rPr lang="en-US" dirty="0"/>
              <a:t>[</a:t>
            </a:r>
            <a:r>
              <a:rPr lang="en-US" sz="2400" dirty="0">
                <a:hlinkClick r:id="rId2"/>
              </a:rPr>
              <a:t>Gade, Vaidya 2016</a:t>
            </a:r>
            <a:r>
              <a:rPr lang="en-US" sz="2400" dirty="0"/>
              <a:t>, </a:t>
            </a:r>
            <a:r>
              <a:rPr lang="en-US" sz="2400" dirty="0">
                <a:hlinkClick r:id="rId3"/>
              </a:rPr>
              <a:t>2017</a:t>
            </a:r>
            <a:r>
              <a:rPr lang="en-US" dirty="0"/>
              <a:t>]</a:t>
            </a:r>
          </a:p>
        </p:txBody>
      </p:sp>
      <p:sp>
        <p:nvSpPr>
          <p:cNvPr id="3" name="Content Placeholder 2"/>
          <p:cNvSpPr>
            <a:spLocks noGrp="1"/>
          </p:cNvSpPr>
          <p:nvPr>
            <p:ph idx="1"/>
          </p:nvPr>
        </p:nvSpPr>
        <p:spPr/>
        <p:txBody>
          <a:bodyPr/>
          <a:lstStyle/>
          <a:p>
            <a:r>
              <a:rPr lang="en-US" dirty="0"/>
              <a:t>Each agent shares </a:t>
            </a:r>
            <a:r>
              <a:rPr lang="en-US" dirty="0">
                <a:solidFill>
                  <a:srgbClr val="C00000"/>
                </a:solidFill>
              </a:rPr>
              <a:t>noisy estimate </a:t>
            </a:r>
            <a:r>
              <a:rPr lang="en-US" dirty="0"/>
              <a:t>with neighbors</a:t>
            </a:r>
            <a:br>
              <a:rPr lang="en-US" dirty="0"/>
            </a:br>
            <a:endParaRPr lang="en-US" dirty="0"/>
          </a:p>
          <a:p>
            <a:pPr lvl="2"/>
            <a:r>
              <a:rPr lang="en-US" dirty="0"/>
              <a:t>Scheme 1 – Noise cancels over neighbors</a:t>
            </a:r>
          </a:p>
          <a:p>
            <a:pPr lvl="2"/>
            <a:r>
              <a:rPr lang="en-US" dirty="0"/>
              <a:t>Scheme 2 – Noise cancels network-wide</a:t>
            </a:r>
          </a:p>
          <a:p>
            <a:endParaRPr lang="en-US" dirty="0"/>
          </a:p>
        </p:txBody>
      </p:sp>
      <p:grpSp>
        <p:nvGrpSpPr>
          <p:cNvPr id="16" name="Group 15"/>
          <p:cNvGrpSpPr/>
          <p:nvPr/>
        </p:nvGrpSpPr>
        <p:grpSpPr>
          <a:xfrm>
            <a:off x="380032" y="4331817"/>
            <a:ext cx="3656676" cy="1963982"/>
            <a:chOff x="2324904" y="3562607"/>
            <a:chExt cx="2620356" cy="1419076"/>
          </a:xfrm>
        </p:grpSpPr>
        <mc:AlternateContent xmlns:mc="http://schemas.openxmlformats.org/markup-compatibility/2006" xmlns:a14="http://schemas.microsoft.com/office/drawing/2010/main">
          <mc:Choice Requires="a14">
            <p:sp>
              <p:nvSpPr>
                <p:cNvPr id="17" name="Oval 16"/>
                <p:cNvSpPr/>
                <p:nvPr/>
              </p:nvSpPr>
              <p:spPr>
                <a:xfrm>
                  <a:off x="4305790" y="3624732"/>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a:xfrm>
                  <a:off x="4305790" y="3624732"/>
                  <a:ext cx="431455" cy="457200"/>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a:xfrm>
                  <a:off x="3589538" y="424085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589538" y="4240857"/>
                  <a:ext cx="431455" cy="457200"/>
                </a:xfrm>
                <a:prstGeom prst="ellipse">
                  <a:avLst/>
                </a:prstGeom>
                <a:blipFill rotWithShape="0">
                  <a:blip r:embed="rId6"/>
                  <a:stretch>
                    <a:fillRect/>
                  </a:stretch>
                </a:blipFill>
                <a:ln>
                  <a:noFill/>
                </a:ln>
              </p:spPr>
              <p:txBody>
                <a:bodyPr/>
                <a:lstStyle/>
                <a:p>
                  <a:r>
                    <a:rPr lang="en-US">
                      <a:noFill/>
                    </a:rPr>
                    <a:t> </a:t>
                  </a:r>
                </a:p>
              </p:txBody>
            </p:sp>
          </mc:Fallback>
        </mc:AlternateContent>
        <p:cxnSp>
          <p:nvCxnSpPr>
            <p:cNvPr id="19" name="Straight Arrow Connector 18"/>
            <p:cNvCxnSpPr/>
            <p:nvPr/>
          </p:nvCxnSpPr>
          <p:spPr>
            <a:xfrm flipH="1" flipV="1">
              <a:off x="3314890" y="4019807"/>
              <a:ext cx="337833" cy="28800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57808" y="4014977"/>
              <a:ext cx="411167" cy="29283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30617" y="3691687"/>
              <a:ext cx="838358" cy="995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val 21"/>
                <p:cNvSpPr/>
                <p:nvPr/>
              </p:nvSpPr>
              <p:spPr>
                <a:xfrm>
                  <a:off x="4513805" y="4524483"/>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4513805" y="4524483"/>
                  <a:ext cx="431455" cy="457200"/>
                </a:xfrm>
                <a:prstGeom prst="ellipse">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a:xfrm>
                  <a:off x="2324904" y="4263196"/>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9" name="Oval 28"/>
                <p:cNvSpPr>
                  <a:spLocks noRot="1" noChangeAspect="1" noMove="1" noResize="1" noEditPoints="1" noAdjustHandles="1" noChangeArrowheads="1" noChangeShapeType="1" noTextEdit="1"/>
                </p:cNvSpPr>
                <p:nvPr/>
              </p:nvSpPr>
              <p:spPr>
                <a:xfrm>
                  <a:off x="2324904" y="4263196"/>
                  <a:ext cx="431455" cy="457200"/>
                </a:xfrm>
                <a:prstGeom prst="ellipse">
                  <a:avLst/>
                </a:prstGeom>
                <a:blipFill rotWithShape="0">
                  <a:blip r:embed="rId8"/>
                  <a:stretch>
                    <a:fillRect/>
                  </a:stretch>
                </a:blipFill>
                <a:ln>
                  <a:noFill/>
                </a:ln>
              </p:spPr>
              <p:txBody>
                <a:bodyPr/>
                <a:lstStyle/>
                <a:p>
                  <a:r>
                    <a:rPr lang="en-US">
                      <a:noFill/>
                    </a:rPr>
                    <a:t> </a:t>
                  </a:r>
                </a:p>
              </p:txBody>
            </p:sp>
          </mc:Fallback>
        </mc:AlternateContent>
        <p:cxnSp>
          <p:nvCxnSpPr>
            <p:cNvPr id="24" name="Straight Arrow Connector 23"/>
            <p:cNvCxnSpPr/>
            <p:nvPr/>
          </p:nvCxnSpPr>
          <p:spPr>
            <a:xfrm>
              <a:off x="3957808" y="4631102"/>
              <a:ext cx="555997" cy="121981"/>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93174" y="3952852"/>
              <a:ext cx="469173" cy="377299"/>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val 25"/>
                <p:cNvSpPr/>
                <p:nvPr/>
              </p:nvSpPr>
              <p:spPr>
                <a:xfrm>
                  <a:off x="3099162" y="356260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2" name="Oval 31"/>
                <p:cNvSpPr>
                  <a:spLocks noRot="1" noChangeAspect="1" noMove="1" noResize="1" noEditPoints="1" noAdjustHandles="1" noChangeArrowheads="1" noChangeShapeType="1" noTextEdit="1"/>
                </p:cNvSpPr>
                <p:nvPr/>
              </p:nvSpPr>
              <p:spPr>
                <a:xfrm>
                  <a:off x="3099162" y="3562607"/>
                  <a:ext cx="431455" cy="457200"/>
                </a:xfrm>
                <a:prstGeom prst="ellipse">
                  <a:avLst/>
                </a:prstGeom>
                <a:blipFill rotWithShape="0">
                  <a:blip r:embed="rId9"/>
                  <a:stretch>
                    <a:fillRect/>
                  </a:stretch>
                </a:blipFill>
                <a:ln>
                  <a:noFill/>
                </a:ln>
              </p:spPr>
              <p:txBody>
                <a:bodyPr/>
                <a:lstStyle/>
                <a:p>
                  <a:r>
                    <a:rPr lang="en-US">
                      <a:noFill/>
                    </a:rPr>
                    <a:t> </a:t>
                  </a:r>
                </a:p>
              </p:txBody>
            </p:sp>
          </mc:Fallback>
        </mc:AlternateContent>
      </p:grpSp>
      <p:cxnSp>
        <p:nvCxnSpPr>
          <p:cNvPr id="5" name="Straight Arrow Connector 4"/>
          <p:cNvCxnSpPr/>
          <p:nvPr/>
        </p:nvCxnSpPr>
        <p:spPr bwMode="auto">
          <a:xfrm flipH="1">
            <a:off x="2144814" y="4203510"/>
            <a:ext cx="1087695" cy="128307"/>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H="1">
            <a:off x="3046673" y="5050556"/>
            <a:ext cx="699753" cy="53628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9" name="TextBox 8"/>
          <p:cNvSpPr txBox="1"/>
          <p:nvPr/>
        </p:nvSpPr>
        <p:spPr>
          <a:xfrm>
            <a:off x="2292829" y="3601368"/>
            <a:ext cx="939680" cy="461665"/>
          </a:xfrm>
          <a:prstGeom prst="rect">
            <a:avLst/>
          </a:prstGeom>
          <a:solidFill>
            <a:srgbClr val="FFFF00"/>
          </a:solidFill>
        </p:spPr>
        <p:txBody>
          <a:bodyPr wrap="none" rtlCol="0">
            <a:spAutoFit/>
          </a:bodyPr>
          <a:lstStyle/>
          <a:p>
            <a:pPr>
              <a:buNone/>
            </a:pPr>
            <a:r>
              <a:rPr lang="en-US" i="1" dirty="0">
                <a:latin typeface="Times" charset="0"/>
                <a:ea typeface="Times" charset="0"/>
                <a:cs typeface="Times" charset="0"/>
              </a:rPr>
              <a:t>x + ε</a:t>
            </a:r>
            <a:r>
              <a:rPr lang="en-US" i="1" baseline="-25000" dirty="0">
                <a:latin typeface="Times" charset="0"/>
                <a:ea typeface="Times" charset="0"/>
                <a:cs typeface="Times" charset="0"/>
              </a:rPr>
              <a:t>1</a:t>
            </a:r>
            <a:endParaRPr lang="en-US" i="1" dirty="0">
              <a:latin typeface="Times" charset="0"/>
              <a:ea typeface="Times" charset="0"/>
              <a:cs typeface="Times" charset="0"/>
            </a:endParaRPr>
          </a:p>
        </p:txBody>
      </p:sp>
      <p:sp>
        <p:nvSpPr>
          <p:cNvPr id="28" name="TextBox 27"/>
          <p:cNvSpPr txBox="1"/>
          <p:nvPr/>
        </p:nvSpPr>
        <p:spPr>
          <a:xfrm>
            <a:off x="3702087" y="5147205"/>
            <a:ext cx="922047" cy="461665"/>
          </a:xfrm>
          <a:prstGeom prst="rect">
            <a:avLst/>
          </a:prstGeom>
          <a:solidFill>
            <a:srgbClr val="FFFF00"/>
          </a:solidFill>
        </p:spPr>
        <p:txBody>
          <a:bodyPr wrap="none" rtlCol="0">
            <a:spAutoFit/>
          </a:bodyPr>
          <a:lstStyle/>
          <a:p>
            <a:pPr>
              <a:buNone/>
            </a:pPr>
            <a:r>
              <a:rPr lang="en-US" i="1" dirty="0">
                <a:latin typeface="Times" charset="0"/>
                <a:ea typeface="Times" charset="0"/>
                <a:cs typeface="Times" charset="0"/>
              </a:rPr>
              <a:t>x + ε</a:t>
            </a:r>
            <a:r>
              <a:rPr lang="en-US" i="1" baseline="-25000" dirty="0">
                <a:latin typeface="Times" charset="0"/>
                <a:ea typeface="Times" charset="0"/>
                <a:cs typeface="Times" charset="0"/>
              </a:rPr>
              <a:t>2</a:t>
            </a:r>
            <a:endParaRPr lang="en-US" i="1" dirty="0">
              <a:latin typeface="Times" charset="0"/>
              <a:ea typeface="Times" charset="0"/>
              <a:cs typeface="Times" charset="0"/>
            </a:endParaRPr>
          </a:p>
        </p:txBody>
      </p:sp>
      <p:sp>
        <p:nvSpPr>
          <p:cNvPr id="29" name="TextBox 28"/>
          <p:cNvSpPr txBox="1"/>
          <p:nvPr/>
        </p:nvSpPr>
        <p:spPr>
          <a:xfrm>
            <a:off x="4892696" y="3956132"/>
            <a:ext cx="4092787" cy="461665"/>
          </a:xfrm>
          <a:prstGeom prst="rect">
            <a:avLst/>
          </a:prstGeom>
          <a:solidFill>
            <a:srgbClr val="FFFF00"/>
          </a:solidFill>
        </p:spPr>
        <p:txBody>
          <a:bodyPr wrap="none" rtlCol="0">
            <a:spAutoFit/>
          </a:bodyPr>
          <a:lstStyle/>
          <a:p>
            <a:pPr>
              <a:buNone/>
            </a:pPr>
            <a:r>
              <a:rPr lang="en-US" i="1" dirty="0">
                <a:latin typeface="Times" charset="0"/>
                <a:ea typeface="Times" charset="0"/>
                <a:cs typeface="Times" charset="0"/>
              </a:rPr>
              <a:t>ε</a:t>
            </a:r>
            <a:r>
              <a:rPr lang="en-US" i="1" baseline="-25000" dirty="0">
                <a:latin typeface="Times" charset="0"/>
                <a:ea typeface="Times" charset="0"/>
                <a:cs typeface="Times" charset="0"/>
              </a:rPr>
              <a:t>1</a:t>
            </a:r>
            <a:r>
              <a:rPr lang="en-US" i="1" dirty="0">
                <a:latin typeface="Times" charset="0"/>
                <a:ea typeface="Times" charset="0"/>
                <a:cs typeface="Times" charset="0"/>
              </a:rPr>
              <a:t> + ε</a:t>
            </a:r>
            <a:r>
              <a:rPr lang="en-US" i="1" baseline="-25000" dirty="0">
                <a:latin typeface="Times" charset="0"/>
                <a:ea typeface="Times" charset="0"/>
                <a:cs typeface="Times" charset="0"/>
              </a:rPr>
              <a:t>2</a:t>
            </a:r>
            <a:r>
              <a:rPr lang="en-US" i="1" dirty="0">
                <a:latin typeface="Times" charset="0"/>
                <a:ea typeface="Times" charset="0"/>
                <a:cs typeface="Times" charset="0"/>
              </a:rPr>
              <a:t> </a:t>
            </a:r>
            <a:r>
              <a:rPr lang="en-US" dirty="0">
                <a:latin typeface="Times" charset="0"/>
                <a:ea typeface="Times" charset="0"/>
                <a:cs typeface="Times" charset="0"/>
              </a:rPr>
              <a:t>= 0      (over iterations)</a:t>
            </a:r>
          </a:p>
        </p:txBody>
      </p:sp>
    </p:spTree>
    <p:extLst>
      <p:ext uri="{BB962C8B-B14F-4D97-AF65-F5344CB8AC3E}">
        <p14:creationId xmlns:p14="http://schemas.microsoft.com/office/powerpoint/2010/main" val="305378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46280"/>
            <a:ext cx="7886700" cy="3993803"/>
          </a:xfrm>
        </p:spPr>
        <p:txBody>
          <a:bodyPr>
            <a:noAutofit/>
          </a:bodyPr>
          <a:lstStyle/>
          <a:p>
            <a:pPr lvl="1"/>
            <a:endParaRPr lang="en-US" sz="1800" dirty="0"/>
          </a:p>
          <a:p>
            <a:endParaRPr lang="en-US" dirty="0"/>
          </a:p>
        </p:txBody>
      </p:sp>
      <p:sp>
        <p:nvSpPr>
          <p:cNvPr id="4" name="Title 3"/>
          <p:cNvSpPr>
            <a:spLocks noGrp="1"/>
          </p:cNvSpPr>
          <p:nvPr>
            <p:ph type="title"/>
          </p:nvPr>
        </p:nvSpPr>
        <p:spPr/>
        <p:txBody>
          <a:bodyPr/>
          <a:lstStyle/>
          <a:p>
            <a:endParaRPr lang="en-US"/>
          </a:p>
        </p:txBody>
      </p:sp>
      <p:grpSp>
        <p:nvGrpSpPr>
          <p:cNvPr id="14" name="Group 13">
            <a:extLst>
              <a:ext uri="{FF2B5EF4-FFF2-40B4-BE49-F238E27FC236}">
                <a16:creationId xmlns:a16="http://schemas.microsoft.com/office/drawing/2014/main" id="{83A324B4-943A-B84D-BE74-24E527F77504}"/>
              </a:ext>
            </a:extLst>
          </p:cNvPr>
          <p:cNvGrpSpPr/>
          <p:nvPr/>
        </p:nvGrpSpPr>
        <p:grpSpPr>
          <a:xfrm>
            <a:off x="3084051" y="1921503"/>
            <a:ext cx="2745647" cy="1168674"/>
            <a:chOff x="2980750" y="2760326"/>
            <a:chExt cx="3475087" cy="1491482"/>
          </a:xfrm>
          <a:solidFill>
            <a:schemeClr val="accent1">
              <a:lumMod val="20000"/>
              <a:lumOff val="80000"/>
            </a:schemeClr>
          </a:solidFill>
        </p:grpSpPr>
        <p:cxnSp>
          <p:nvCxnSpPr>
            <p:cNvPr id="15" name="Straight Arrow Connector 14">
              <a:extLst>
                <a:ext uri="{FF2B5EF4-FFF2-40B4-BE49-F238E27FC236}">
                  <a16:creationId xmlns:a16="http://schemas.microsoft.com/office/drawing/2014/main" id="{30C630BC-CA2F-4342-B699-68886BA9947B}"/>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0B5135-6935-D649-9297-8B12F3F985C9}"/>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59CB14-2CB5-E140-B415-9AAF04742D52}"/>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3645D80-53D6-6443-96E7-50B67CF94A43}"/>
              </a:ext>
            </a:extLst>
          </p:cNvPr>
          <p:cNvSpPr/>
          <p:nvPr/>
        </p:nvSpPr>
        <p:spPr bwMode="auto">
          <a:xfrm>
            <a:off x="3614195" y="1443663"/>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22EE1EC-322F-7B47-BC00-FF8CDD1A9BCC}"/>
                  </a:ext>
                </a:extLst>
              </p:cNvPr>
              <p:cNvSpPr txBox="1"/>
              <p:nvPr/>
            </p:nvSpPr>
            <p:spPr>
              <a:xfrm>
                <a:off x="2623028" y="2250121"/>
                <a:ext cx="1304396"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oMath>
                </a14:m>
                <a:r>
                  <a:rPr lang="en-US" dirty="0"/>
                  <a:t> </a:t>
                </a:r>
              </a:p>
            </p:txBody>
          </p:sp>
        </mc:Choice>
        <mc:Fallback xmlns="">
          <p:sp>
            <p:nvSpPr>
              <p:cNvPr id="24" name="TextBox 23">
                <a:extLst>
                  <a:ext uri="{FF2B5EF4-FFF2-40B4-BE49-F238E27FC236}">
                    <a16:creationId xmlns:a16="http://schemas.microsoft.com/office/drawing/2014/main" id="{222EE1EC-322F-7B47-BC00-FF8CDD1A9BCC}"/>
                  </a:ext>
                </a:extLst>
              </p:cNvPr>
              <p:cNvSpPr txBox="1">
                <a:spLocks noRot="1" noChangeAspect="1" noMove="1" noResize="1" noEditPoints="1" noAdjustHandles="1" noChangeArrowheads="1" noChangeShapeType="1" noTextEdit="1"/>
              </p:cNvSpPr>
              <p:nvPr/>
            </p:nvSpPr>
            <p:spPr>
              <a:xfrm>
                <a:off x="2623028" y="2250121"/>
                <a:ext cx="1304396" cy="461665"/>
              </a:xfrm>
              <a:prstGeom prst="rect">
                <a:avLst/>
              </a:prstGeom>
              <a:blipFill>
                <a:blip r:embed="rId2"/>
                <a:stretch>
                  <a:fillRect l="-971"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7A97EC8-0E5D-7E4F-A441-E0C4C5782A75}"/>
                  </a:ext>
                </a:extLst>
              </p:cNvPr>
              <p:cNvSpPr txBox="1"/>
              <p:nvPr/>
            </p:nvSpPr>
            <p:spPr>
              <a:xfrm>
                <a:off x="4256456" y="931809"/>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25" name="TextBox 24">
                <a:extLst>
                  <a:ext uri="{FF2B5EF4-FFF2-40B4-BE49-F238E27FC236}">
                    <a16:creationId xmlns:a16="http://schemas.microsoft.com/office/drawing/2014/main" id="{87A97EC8-0E5D-7E4F-A441-E0C4C5782A75}"/>
                  </a:ext>
                </a:extLst>
              </p:cNvPr>
              <p:cNvSpPr txBox="1">
                <a:spLocks noRot="1" noChangeAspect="1" noMove="1" noResize="1" noEditPoints="1" noAdjustHandles="1" noChangeArrowheads="1" noChangeShapeType="1" noTextEdit="1"/>
              </p:cNvSpPr>
              <p:nvPr/>
            </p:nvSpPr>
            <p:spPr>
              <a:xfrm>
                <a:off x="4256456" y="931809"/>
                <a:ext cx="592150" cy="523220"/>
              </a:xfrm>
              <a:prstGeom prst="rect">
                <a:avLst/>
              </a:prstGeom>
              <a:blipFill>
                <a:blip r:embed="rId3"/>
                <a:stretch>
                  <a:fillRect l="-2083"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47768E0-FD00-054D-984C-120D70CFDC32}"/>
                  </a:ext>
                </a:extLst>
              </p:cNvPr>
              <p:cNvSpPr txBox="1"/>
              <p:nvPr/>
            </p:nvSpPr>
            <p:spPr>
              <a:xfrm>
                <a:off x="4813782" y="2253228"/>
                <a:ext cx="1311513"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3</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𝑘</m:t>
                        </m:r>
                      </m:sub>
                    </m:sSub>
                    <m:r>
                      <a:rPr lang="en-US" i="1">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26" name="TextBox 25">
                <a:extLst>
                  <a:ext uri="{FF2B5EF4-FFF2-40B4-BE49-F238E27FC236}">
                    <a16:creationId xmlns:a16="http://schemas.microsoft.com/office/drawing/2014/main" id="{247768E0-FD00-054D-984C-120D70CFDC32}"/>
                  </a:ext>
                </a:extLst>
              </p:cNvPr>
              <p:cNvSpPr txBox="1">
                <a:spLocks noRot="1" noChangeAspect="1" noMove="1" noResize="1" noEditPoints="1" noAdjustHandles="1" noChangeArrowheads="1" noChangeShapeType="1" noTextEdit="1"/>
              </p:cNvSpPr>
              <p:nvPr/>
            </p:nvSpPr>
            <p:spPr>
              <a:xfrm>
                <a:off x="4813782" y="2253228"/>
                <a:ext cx="1311513" cy="461665"/>
              </a:xfrm>
              <a:prstGeom prst="rect">
                <a:avLst/>
              </a:prstGeom>
              <a:blipFill>
                <a:blip r:embed="rId4"/>
                <a:stretch>
                  <a:fillRect b="-15789"/>
                </a:stretch>
              </a:blipFill>
            </p:spPr>
            <p:txBody>
              <a:bodyPr/>
              <a:lstStyle/>
              <a:p>
                <a:r>
                  <a:rPr lang="en-US">
                    <a:noFill/>
                  </a:rPr>
                  <a:t> </a:t>
                </a:r>
              </a:p>
            </p:txBody>
          </p:sp>
        </mc:Fallback>
      </mc:AlternateContent>
      <p:pic>
        <p:nvPicPr>
          <p:cNvPr id="27" name="Content Placeholder 11">
            <a:extLst>
              <a:ext uri="{FF2B5EF4-FFF2-40B4-BE49-F238E27FC236}">
                <a16:creationId xmlns:a16="http://schemas.microsoft.com/office/drawing/2014/main" id="{936C6798-B1A9-AC4D-9785-CF5DFE9736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2769811" y="3077733"/>
            <a:ext cx="595745" cy="595745"/>
          </a:xfrm>
          <a:prstGeom prst="rect">
            <a:avLst/>
          </a:prstGeom>
          <a:noFill/>
          <a:ln w="9525">
            <a:noFill/>
            <a:miter lim="800000"/>
            <a:headEnd/>
            <a:tailEnd/>
          </a:ln>
        </p:spPr>
      </p:pic>
      <p:pic>
        <p:nvPicPr>
          <p:cNvPr id="28" name="Content Placeholder 11">
            <a:extLst>
              <a:ext uri="{FF2B5EF4-FFF2-40B4-BE49-F238E27FC236}">
                <a16:creationId xmlns:a16="http://schemas.microsoft.com/office/drawing/2014/main" id="{9DECD8F0-494F-BE46-9031-C8437B29B0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157963" y="3077733"/>
            <a:ext cx="595745" cy="595745"/>
          </a:xfrm>
          <a:prstGeom prst="rect">
            <a:avLst/>
          </a:prstGeom>
          <a:noFill/>
          <a:ln w="9525">
            <a:noFill/>
            <a:miter lim="800000"/>
            <a:headEnd/>
            <a:tailEnd/>
          </a:ln>
        </p:spPr>
      </p:pic>
      <p:pic>
        <p:nvPicPr>
          <p:cNvPr id="29" name="Content Placeholder 11">
            <a:extLst>
              <a:ext uri="{FF2B5EF4-FFF2-40B4-BE49-F238E27FC236}">
                <a16:creationId xmlns:a16="http://schemas.microsoft.com/office/drawing/2014/main" id="{59E08C35-97AD-AC4E-959A-C68499B27B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520690" y="3077732"/>
            <a:ext cx="595745" cy="595745"/>
          </a:xfrm>
          <a:prstGeom prst="rect">
            <a:avLst/>
          </a:prstGeom>
          <a:noFill/>
          <a:ln w="9525">
            <a:noFill/>
            <a:miter lim="800000"/>
            <a:headEnd/>
            <a:tailEnd/>
          </a:ln>
        </p:spPr>
      </p:pic>
      <p:sp>
        <p:nvSpPr>
          <p:cNvPr id="30" name="Title 1">
            <a:extLst>
              <a:ext uri="{FF2B5EF4-FFF2-40B4-BE49-F238E27FC236}">
                <a16:creationId xmlns:a16="http://schemas.microsoft.com/office/drawing/2014/main" id="{A0D1B6DC-1946-6B4E-92BD-F650A317854A}"/>
              </a:ext>
            </a:extLst>
          </p:cNvPr>
          <p:cNvSpPr txBox="1">
            <a:spLocks/>
          </p:cNvSpPr>
          <p:nvPr/>
        </p:nvSpPr>
        <p:spPr bwMode="auto">
          <a:xfrm>
            <a:off x="862564" y="4224581"/>
            <a:ext cx="7396011" cy="1076120"/>
          </a:xfrm>
          <a:prstGeom prst="rect">
            <a:avLst/>
          </a:prstGeom>
          <a:solidFill>
            <a:schemeClr val="tx1">
              <a:lumMod val="65000"/>
              <a:lumOff val="3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a:lstStyle>
          <a:p>
            <a:pPr algn="l">
              <a:buClrTx/>
              <a:buSzTx/>
              <a:buFontTx/>
              <a:buNone/>
            </a:pPr>
            <a:r>
              <a:rPr lang="en-US" sz="2400" kern="0">
                <a:solidFill>
                  <a:schemeClr val="bg1"/>
                </a:solidFill>
              </a:rPr>
              <a:t> Server observes gradients  </a:t>
            </a:r>
            <a:r>
              <a:rPr lang="en-US" sz="2400" kern="0">
                <a:solidFill>
                  <a:schemeClr val="bg1"/>
                </a:solidFill>
                <a:sym typeface="Wingdings"/>
              </a:rPr>
              <a:t>  privacy compromised</a:t>
            </a:r>
            <a:endParaRPr lang="en-US" sz="2400" kern="0" dirty="0">
              <a:solidFill>
                <a:schemeClr val="bg1"/>
              </a:solidFill>
            </a:endParaRPr>
          </a:p>
        </p:txBody>
      </p:sp>
    </p:spTree>
    <p:extLst>
      <p:ext uri="{BB962C8B-B14F-4D97-AF65-F5344CB8AC3E}">
        <p14:creationId xmlns:p14="http://schemas.microsoft.com/office/powerpoint/2010/main" val="2618745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6pPr>
            <a:lvl7pPr marL="29718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7pPr>
            <a:lvl8pPr marL="34290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8pPr>
            <a:lvl9pPr marL="38862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9pPr>
          </a:lstStyle>
          <a:p>
            <a:fld id="{21AB244F-322B-424D-B581-513D47FAA3C8}" type="slidenum">
              <a:rPr lang="en-US" sz="1400" smtClean="0">
                <a:latin typeface="Helvetica" pitchFamily="2" charset="0"/>
              </a:rPr>
              <a:pPr/>
              <a:t>50</a:t>
            </a:fld>
            <a:endParaRPr lang="en-US" sz="1400">
              <a:latin typeface="Helvetica" pitchFamily="2" charset="0"/>
            </a:endParaRPr>
          </a:p>
        </p:txBody>
      </p:sp>
      <p:sp>
        <p:nvSpPr>
          <p:cNvPr id="37891" name="Rectangle 2"/>
          <p:cNvSpPr>
            <a:spLocks noGrp="1" noChangeArrowheads="1"/>
          </p:cNvSpPr>
          <p:nvPr>
            <p:ph type="title"/>
          </p:nvPr>
        </p:nvSpPr>
        <p:spPr/>
        <p:txBody>
          <a:bodyPr/>
          <a:lstStyle/>
          <a:p>
            <a:r>
              <a:rPr lang="en-US" dirty="0">
                <a:latin typeface="Helvetica" pitchFamily="2" charset="0"/>
              </a:rPr>
              <a:t>Locally Balanced Noise</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685800" y="1524000"/>
                <a:ext cx="7772400" cy="4572000"/>
              </a:xfrm>
            </p:spPr>
            <p:txBody>
              <a:bodyPr/>
              <a:lstStyle/>
              <a:p>
                <a:pPr marL="0" indent="0">
                  <a:buNone/>
                </a:pPr>
                <a:r>
                  <a:rPr lang="en-US" dirty="0">
                    <a:latin typeface="Helvetica" pitchFamily="2" charset="0"/>
                  </a:rPr>
                  <a:t>Perturbations </a:t>
                </a:r>
              </a:p>
              <a:p>
                <a:r>
                  <a:rPr lang="en-US" dirty="0">
                    <a:latin typeface="Helvetica" pitchFamily="2" charset="0"/>
                  </a:rPr>
                  <a:t>Add to zero (locally per node)</a:t>
                </a:r>
              </a:p>
              <a:p>
                <a:endParaRPr lang="en-US" dirty="0">
                  <a:latin typeface="Helvetica" pitchFamily="2" charset="0"/>
                </a:endParaRPr>
              </a:p>
              <a:p>
                <a:pPr marL="0" indent="0">
                  <a:buNone/>
                </a:pPr>
                <a:endParaRPr lang="en-US" dirty="0">
                  <a:latin typeface="Helvetica" pitchFamily="2" charset="0"/>
                </a:endParaRPr>
              </a:p>
              <a:p>
                <a:pPr marL="0" indent="0">
                  <a:buNone/>
                </a:pPr>
                <a:r>
                  <a:rPr lang="en-US" dirty="0">
                    <a:latin typeface="Helvetica" pitchFamily="2" charset="0"/>
                  </a:rPr>
                  <a:t>Algorithm</a:t>
                </a:r>
              </a:p>
              <a:p>
                <a:r>
                  <a:rPr lang="en-US" dirty="0">
                    <a:latin typeface="Helvetica" pitchFamily="2" charset="0"/>
                  </a:rPr>
                  <a:t>Node j selects </a:t>
                </a:r>
                <a14:m>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d</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i</m:t>
                        </m:r>
                      </m:sup>
                    </m:sSubSup>
                  </m:oMath>
                </a14:m>
                <a:r>
                  <a:rPr lang="en-US" dirty="0">
                    <a:latin typeface="Helvetica" pitchFamily="2" charset="0"/>
                  </a:rPr>
                  <a:t> such that </a:t>
                </a:r>
                <a14:m>
                  <m:oMath xmlns:m="http://schemas.openxmlformats.org/officeDocument/2006/math">
                    <m:nary>
                      <m:naryPr>
                        <m:chr m:val="∑"/>
                        <m:supHide m:val="on"/>
                        <m:ctrlPr>
                          <a:rPr lang="en-US" b="0" i="1" smtClean="0">
                            <a:latin typeface="Cambria Math" panose="02040503050406030204" pitchFamily="18" charset="0"/>
                          </a:rPr>
                        </m:ctrlPr>
                      </m:naryPr>
                      <m:sub>
                        <m:r>
                          <m:rPr>
                            <m:sty m:val="p"/>
                          </m:rPr>
                          <a:rPr lang="en-US" b="0" i="0" smtClean="0">
                            <a:latin typeface="Cambria Math" panose="02040503050406030204" pitchFamily="18" charset="0"/>
                          </a:rPr>
                          <m:t>i</m:t>
                        </m:r>
                      </m:sub>
                      <m:sup/>
                      <m:e>
                        <m:sSubSup>
                          <m:sSubSupPr>
                            <m:ctrlPr>
                              <a:rPr lang="en-US" i="1">
                                <a:latin typeface="Cambria Math" panose="02040503050406030204" pitchFamily="18" charset="0"/>
                              </a:rPr>
                            </m:ctrlPr>
                          </m:sSubSupPr>
                          <m:e>
                            <m:r>
                              <m:rPr>
                                <m:sty m:val="p"/>
                              </m:rPr>
                              <a:rPr lang="en-US" i="0">
                                <a:latin typeface="Cambria Math" panose="02040503050406030204" pitchFamily="18" charset="0"/>
                              </a:rPr>
                              <m:t>d</m:t>
                            </m:r>
                          </m:e>
                          <m:sub>
                            <m:r>
                              <m:rPr>
                                <m:sty m:val="p"/>
                              </m:rPr>
                              <a:rPr lang="en-US" i="0">
                                <a:latin typeface="Cambria Math" panose="02040503050406030204" pitchFamily="18" charset="0"/>
                              </a:rPr>
                              <m:t>k</m:t>
                            </m:r>
                          </m:sub>
                          <m:sup>
                            <m:r>
                              <m:rPr>
                                <m:sty m:val="p"/>
                              </m:rPr>
                              <a:rPr lang="en-US" i="0">
                                <a:latin typeface="Cambria Math" panose="02040503050406030204" pitchFamily="18" charset="0"/>
                              </a:rPr>
                              <m:t>j</m:t>
                            </m:r>
                            <m:r>
                              <a:rPr lang="en-US" i="0">
                                <a:latin typeface="Cambria Math" panose="02040503050406030204" pitchFamily="18" charset="0"/>
                              </a:rPr>
                              <m:t>,</m:t>
                            </m:r>
                            <m:r>
                              <m:rPr>
                                <m:sty m:val="p"/>
                              </m:rPr>
                              <a:rPr lang="en-US" i="0">
                                <a:latin typeface="Cambria Math" panose="02040503050406030204" pitchFamily="18" charset="0"/>
                              </a:rPr>
                              <m:t>i</m:t>
                            </m:r>
                          </m:sup>
                        </m:sSubSup>
                      </m:e>
                    </m:nary>
                    <m:r>
                      <a:rPr lang="en-US" b="0" i="0" smtClean="0">
                        <a:latin typeface="Cambria Math" panose="02040503050406030204" pitchFamily="18" charset="0"/>
                      </a:rPr>
                      <m:t>=0</m:t>
                    </m:r>
                  </m:oMath>
                </a14:m>
                <a:r>
                  <a:rPr lang="en-US" dirty="0">
                    <a:latin typeface="Helvetica" pitchFamily="2" charset="0"/>
                  </a:rPr>
                  <a:t> and </a:t>
                </a:r>
                <a14:m>
                  <m:oMath xmlns:m="http://schemas.openxmlformats.org/officeDocument/2006/math">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p>
                        </m:sSubSup>
                      </m:e>
                    </m:d>
                    <m:r>
                      <a:rPr lang="en-US" b="0" i="1" smtClean="0">
                        <a:latin typeface="Cambria Math" panose="02040503050406030204" pitchFamily="18" charset="0"/>
                      </a:rPr>
                      <m:t>≤</m:t>
                    </m:r>
                    <m:r>
                      <m:rPr>
                        <m:sty m:val="p"/>
                      </m:rPr>
                      <a:rPr lang="en-US" b="0" i="0" smtClean="0">
                        <a:latin typeface="Cambria Math" panose="02040503050406030204" pitchFamily="18" charset="0"/>
                      </a:rPr>
                      <m:t>Δ</m:t>
                    </m:r>
                  </m:oMath>
                </a14:m>
                <a:endParaRPr lang="en-US" dirty="0">
                  <a:latin typeface="Helvetica" pitchFamily="2" charset="0"/>
                </a:endParaRPr>
              </a:p>
              <a:p>
                <a:r>
                  <a:rPr lang="en-US" b="0" dirty="0">
                    <a:latin typeface="Helvetica" pitchFamily="2" charset="0"/>
                  </a:rPr>
                  <a:t>Share </a:t>
                </a:r>
                <a14:m>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i</m:t>
                        </m:r>
                      </m:sup>
                    </m:sSubSup>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sup>
                    </m:sSubSup>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d</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i</m:t>
                        </m:r>
                      </m:sup>
                    </m:sSubSup>
                  </m:oMath>
                </a14:m>
                <a:r>
                  <a:rPr lang="en-US" dirty="0">
                    <a:latin typeface="Helvetica" pitchFamily="2" charset="0"/>
                  </a:rPr>
                  <a:t> with node I</a:t>
                </a:r>
              </a:p>
              <a:p>
                <a:r>
                  <a:rPr lang="en-US" dirty="0">
                    <a:latin typeface="Helvetica" pitchFamily="2" charset="0"/>
                  </a:rPr>
                  <a:t>Weighted averaging and gradient descent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685800" y="1524000"/>
                <a:ext cx="7772400" cy="4572000"/>
              </a:xfrm>
              <a:blipFill>
                <a:blip r:embed="rId2"/>
                <a:stretch>
                  <a:fillRect l="-1142" t="-1111"/>
                </a:stretch>
              </a:blipFill>
            </p:spPr>
            <p:txBody>
              <a:bodyPr/>
              <a:lstStyle/>
              <a:p>
                <a:r>
                  <a:rPr lang="en-US">
                    <a:noFill/>
                  </a:rPr>
                  <a:t> </a:t>
                </a:r>
              </a:p>
            </p:txBody>
          </p:sp>
        </mc:Fallback>
      </mc:AlternateContent>
    </p:spTree>
    <p:extLst>
      <p:ext uri="{BB962C8B-B14F-4D97-AF65-F5344CB8AC3E}">
        <p14:creationId xmlns:p14="http://schemas.microsoft.com/office/powerpoint/2010/main" val="3804478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209800" y="261860"/>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1</a:t>
            </a:r>
          </a:p>
        </p:txBody>
      </p:sp>
      <p:sp>
        <p:nvSpPr>
          <p:cNvPr id="15" name="Oval 14"/>
          <p:cNvSpPr/>
          <p:nvPr/>
        </p:nvSpPr>
        <p:spPr>
          <a:xfrm>
            <a:off x="3852333" y="2031393"/>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3</a:t>
            </a:r>
          </a:p>
        </p:txBody>
      </p:sp>
      <p:sp>
        <p:nvSpPr>
          <p:cNvPr id="16" name="Oval 15"/>
          <p:cNvSpPr/>
          <p:nvPr/>
        </p:nvSpPr>
        <p:spPr>
          <a:xfrm>
            <a:off x="6121400" y="338060"/>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2</a:t>
            </a:r>
          </a:p>
        </p:txBody>
      </p:sp>
      <p:cxnSp>
        <p:nvCxnSpPr>
          <p:cNvPr id="17" name="Straight Arrow Connector 16"/>
          <p:cNvCxnSpPr>
            <a:stCxn id="13" idx="5"/>
            <a:endCxn id="15" idx="1"/>
          </p:cNvCxnSpPr>
          <p:nvPr/>
        </p:nvCxnSpPr>
        <p:spPr>
          <a:xfrm>
            <a:off x="2881888" y="840001"/>
            <a:ext cx="1085757" cy="1290585"/>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521200" y="795260"/>
            <a:ext cx="1591733" cy="1337735"/>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41E18C8-1265-D74C-AC84-4077685CA3DA}"/>
              </a:ext>
            </a:extLst>
          </p:cNvPr>
          <p:cNvSpPr txBox="1"/>
          <p:nvPr/>
        </p:nvSpPr>
        <p:spPr>
          <a:xfrm>
            <a:off x="3079589" y="1668921"/>
            <a:ext cx="423514" cy="461665"/>
          </a:xfrm>
          <a:prstGeom prst="rect">
            <a:avLst/>
          </a:prstGeom>
          <a:noFill/>
          <a:ln w="12700">
            <a:noFill/>
          </a:ln>
        </p:spPr>
        <p:txBody>
          <a:bodyPr wrap="none" rtlCol="0">
            <a:spAutoFit/>
          </a:bodyPr>
          <a:lstStyle/>
          <a:p>
            <a:pPr>
              <a:buNone/>
            </a:pPr>
            <a:r>
              <a:rPr lang="en-US"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3</a:t>
            </a:r>
            <a:endParaRPr lang="en-US" i="1"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340CF496-E292-0D4B-8B64-47048B81C6EA}"/>
              </a:ext>
            </a:extLst>
          </p:cNvPr>
          <p:cNvCxnSpPr/>
          <p:nvPr/>
        </p:nvCxnSpPr>
        <p:spPr bwMode="auto">
          <a:xfrm flipV="1">
            <a:off x="5330779" y="1464127"/>
            <a:ext cx="406400" cy="3386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F4AC04B9-0FF7-4C47-ADE5-D00EFA30D17F}"/>
              </a:ext>
            </a:extLst>
          </p:cNvPr>
          <p:cNvCxnSpPr/>
          <p:nvPr/>
        </p:nvCxnSpPr>
        <p:spPr bwMode="auto">
          <a:xfrm flipH="1" flipV="1">
            <a:off x="2870672" y="1416726"/>
            <a:ext cx="270934" cy="2878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a:extLst>
              <a:ext uri="{FF2B5EF4-FFF2-40B4-BE49-F238E27FC236}">
                <a16:creationId xmlns:a16="http://schemas.microsoft.com/office/drawing/2014/main" id="{71DBA359-EE2C-6548-AA77-698BC9CFCF2C}"/>
              </a:ext>
            </a:extLst>
          </p:cNvPr>
          <p:cNvSpPr txBox="1"/>
          <p:nvPr/>
        </p:nvSpPr>
        <p:spPr>
          <a:xfrm>
            <a:off x="4907266" y="1703490"/>
            <a:ext cx="423513" cy="461665"/>
          </a:xfrm>
          <a:prstGeom prst="rect">
            <a:avLst/>
          </a:prstGeom>
          <a:noFill/>
          <a:ln w="12700">
            <a:noFill/>
          </a:ln>
        </p:spPr>
        <p:txBody>
          <a:bodyPr wrap="none" rtlCol="0">
            <a:spAutoFit/>
          </a:bodyPr>
          <a:lstStyle/>
          <a:p>
            <a:pPr>
              <a:buNone/>
            </a:pPr>
            <a:r>
              <a:rPr lang="en-US"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3</a:t>
            </a:r>
            <a:endParaRPr lang="en-US" i="1"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1A7EEB6-BA08-934C-ACE2-9A870E4DECBD}"/>
              </a:ext>
            </a:extLst>
          </p:cNvPr>
          <p:cNvGrpSpPr/>
          <p:nvPr/>
        </p:nvGrpSpPr>
        <p:grpSpPr>
          <a:xfrm>
            <a:off x="947160" y="4677994"/>
            <a:ext cx="7806423" cy="1061615"/>
            <a:chOff x="947687" y="4677994"/>
            <a:chExt cx="7806423" cy="1061615"/>
          </a:xfrm>
        </p:grpSpPr>
        <p:sp>
          <p:nvSpPr>
            <p:cNvPr id="20" name="Rectangle 19">
              <a:extLst>
                <a:ext uri="{FF2B5EF4-FFF2-40B4-BE49-F238E27FC236}">
                  <a16:creationId xmlns:a16="http://schemas.microsoft.com/office/drawing/2014/main" id="{C628F57D-9D9B-3A45-BFC9-7317EFDF1889}"/>
                </a:ext>
              </a:extLst>
            </p:cNvPr>
            <p:cNvSpPr/>
            <p:nvPr/>
          </p:nvSpPr>
          <p:spPr bwMode="auto">
            <a:xfrm>
              <a:off x="6572250" y="4677995"/>
              <a:ext cx="2181860" cy="1061614"/>
            </a:xfrm>
            <a:prstGeom prst="rect">
              <a:avLst/>
            </a:prstGeom>
            <a:solidFill>
              <a:schemeClr val="accent5">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1" name="Rectangle 20">
              <a:extLst>
                <a:ext uri="{FF2B5EF4-FFF2-40B4-BE49-F238E27FC236}">
                  <a16:creationId xmlns:a16="http://schemas.microsoft.com/office/drawing/2014/main" id="{7E5FD672-4E6B-474E-A78B-5F46B99AB89B}"/>
                </a:ext>
              </a:extLst>
            </p:cNvPr>
            <p:cNvSpPr/>
            <p:nvPr/>
          </p:nvSpPr>
          <p:spPr bwMode="auto">
            <a:xfrm>
              <a:off x="2514600" y="4677994"/>
              <a:ext cx="3776238" cy="1061615"/>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graphicFrame>
              <p:nvGraphicFramePr>
                <p:cNvPr id="24" name="对象 5">
                  <a:extLst>
                    <a:ext uri="{FF2B5EF4-FFF2-40B4-BE49-F238E27FC236}">
                      <a16:creationId xmlns:a16="http://schemas.microsoft.com/office/drawing/2014/main" id="{FB97AD6C-9484-4F4A-A865-F57E5064CE00}"/>
                    </a:ext>
                  </a:extLst>
                </p:cNvPr>
                <p:cNvGraphicFramePr>
                  <a:graphicFrameLocks noChangeAspect="1"/>
                </p:cNvGraphicFramePr>
                <p:nvPr>
                  <p:extLst/>
                </p:nvPr>
              </p:nvGraphicFramePr>
              <p:xfrm>
                <a:off x="947687" y="4708843"/>
                <a:ext cx="7789863" cy="1030287"/>
              </p:xfrm>
              <a:graphic>
                <a:graphicData uri="http://schemas.openxmlformats.org/presentationml/2006/ole">
                  <mc:AlternateContent>
                    <mc:Choice xmlns:v="urn:schemas-microsoft-com:vml" Requires="v">
                      <p:oleObj spid="_x0000_s12295" name="Equation" r:id="rId3" imgW="2971800" imgH="393700" progId="Equation.3">
                        <p:embed/>
                      </p:oleObj>
                    </mc:Choice>
                    <mc:Fallback>
                      <p:oleObj name="Equation" r:id="rId3" imgW="2971800" imgH="393700" progId="Equation.3">
                        <p:embed/>
                        <p:pic>
                          <p:nvPicPr>
                            <p:cNvPr id="24" name="对象 5">
                              <a:extLst>
                                <a:ext uri="{FF2B5EF4-FFF2-40B4-BE49-F238E27FC236}">
                                  <a16:creationId xmlns:a16="http://schemas.microsoft.com/office/drawing/2014/main" id="{FB97AD6C-9484-4F4A-A865-F57E5064CE00}"/>
                                </a:ext>
                              </a:extLst>
                            </p:cNvPr>
                            <p:cNvPicPr/>
                            <p:nvPr/>
                          </p:nvPicPr>
                          <p:blipFill>
                            <a:blip r:embed="rId4"/>
                            <a:stretch>
                              <a:fillRect/>
                            </a:stretch>
                          </p:blipFill>
                          <p:spPr>
                            <a:xfrm>
                              <a:off x="947687" y="4708843"/>
                              <a:ext cx="7789863" cy="1030287"/>
                            </a:xfrm>
                            <a:prstGeom prst="rect">
                              <a:avLst/>
                            </a:prstGeom>
                          </p:spPr>
                        </p:pic>
                      </p:oleObj>
                    </mc:Fallback>
                  </mc:AlternateContent>
                </a:graphicData>
              </a:graphic>
            </p:graphicFrame>
          </mc:Choice>
          <mc:Fallback xmlns="">
            <p:graphicFrame>
              <p:nvGraphicFramePr>
                <p:cNvPr id="24" name="对象 5">
                  <a:extLst>
                    <a:ext uri="{FF2B5EF4-FFF2-40B4-BE49-F238E27FC236}">
                      <a16:creationId xmlns:a16="http://schemas.microsoft.com/office/drawing/2014/main" id="{FB97AD6C-9484-4F4A-A865-F57E5064CE00}"/>
                    </a:ext>
                  </a:extLst>
                </p:cNvPr>
                <p:cNvGraphicFramePr>
                  <a:graphicFrameLocks noChangeAspect="1"/>
                </p:cNvGraphicFramePr>
                <p:nvPr>
                  <p:extLst/>
                </p:nvPr>
              </p:nvGraphicFramePr>
              <p:xfrm>
                <a:off x="947687" y="4708843"/>
                <a:ext cx="7789863" cy="1030287"/>
              </p:xfrm>
              <a:graphic>
                <a:graphicData uri="http://schemas.openxmlformats.org/presentationml/2006/ole">
                  <mc:AlternateContent>
                    <mc:Choice xmlns:v="urn:schemas-microsoft-com:vml" Requires="v">
                      <p:oleObj spid="_x0000_s44055" name="Equation" r:id="rId5" imgW="2971800" imgH="393700" progId="Equation.3">
                        <p:embed/>
                      </p:oleObj>
                    </mc:Choice>
                    <mc:Fallback>
                      <p:oleObj name="Equation" r:id="rId5" imgW="2971800" imgH="393700" progId="Equation.3">
                        <p:embed/>
                        <p:pic>
                          <p:nvPicPr>
                            <p:cNvPr id="24" name="对象 5">
                              <a:extLst>
                                <a:ext uri="{FF2B5EF4-FFF2-40B4-BE49-F238E27FC236}">
                                  <a16:creationId xmlns:a16="http://schemas.microsoft.com/office/drawing/2014/main" id="{FB97AD6C-9484-4F4A-A865-F57E5064CE00}"/>
                                </a:ext>
                              </a:extLst>
                            </p:cNvPr>
                            <p:cNvPicPr/>
                            <p:nvPr/>
                          </p:nvPicPr>
                          <p:blipFill>
                            <a:blip r:embed="rId6"/>
                            <a:stretch>
                              <a:fillRect/>
                            </a:stretch>
                          </p:blipFill>
                          <p:spPr>
                            <a:xfrm>
                              <a:off x="947687" y="4708843"/>
                              <a:ext cx="7789863" cy="1030287"/>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448A02-07BE-FB4F-A001-BA602606DF8A}"/>
                    </a:ext>
                  </a:extLst>
                </p:cNvPr>
                <p:cNvSpPr txBox="1"/>
                <p:nvPr/>
              </p:nvSpPr>
              <p:spPr>
                <a:xfrm>
                  <a:off x="7260935" y="5009686"/>
                  <a:ext cx="415627" cy="430887"/>
                </a:xfrm>
                <a:prstGeom prst="rect">
                  <a:avLst/>
                </a:prstGeom>
                <a:solidFill>
                  <a:schemeClr val="accent5">
                    <a:lumMod val="40000"/>
                    <a:lumOff val="60000"/>
                  </a:schemeClr>
                </a:solid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p>
              </p:txBody>
            </p:sp>
          </mc:Choice>
          <mc:Fallback xmlns="">
            <p:sp>
              <p:nvSpPr>
                <p:cNvPr id="2" name="TextBox 1">
                  <a:extLst>
                    <a:ext uri="{FF2B5EF4-FFF2-40B4-BE49-F238E27FC236}">
                      <a16:creationId xmlns:a16="http://schemas.microsoft.com/office/drawing/2014/main" id="{A3448A02-07BE-FB4F-A001-BA602606DF8A}"/>
                    </a:ext>
                  </a:extLst>
                </p:cNvPr>
                <p:cNvSpPr txBox="1">
                  <a:spLocks noRot="1" noChangeAspect="1" noMove="1" noResize="1" noEditPoints="1" noAdjustHandles="1" noChangeArrowheads="1" noChangeShapeType="1" noTextEdit="1"/>
                </p:cNvSpPr>
                <p:nvPr/>
              </p:nvSpPr>
              <p:spPr>
                <a:xfrm>
                  <a:off x="7260935" y="5009686"/>
                  <a:ext cx="415627" cy="430887"/>
                </a:xfrm>
                <a:prstGeom prst="rect">
                  <a:avLst/>
                </a:prstGeom>
                <a:blipFill>
                  <a:blip r:embed="rId7"/>
                  <a:stretch>
                    <a:fillRect l="-39394" b="-34286"/>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BECE9631-5BD9-5F44-8320-A2E3BE823791}"/>
              </a:ext>
            </a:extLst>
          </p:cNvPr>
          <p:cNvGrpSpPr/>
          <p:nvPr/>
        </p:nvGrpSpPr>
        <p:grpSpPr>
          <a:xfrm>
            <a:off x="901173" y="3366719"/>
            <a:ext cx="6457736" cy="1242695"/>
            <a:chOff x="901173" y="3366719"/>
            <a:chExt cx="6457736" cy="1242695"/>
          </a:xfrm>
        </p:grpSpPr>
        <p:sp>
          <p:nvSpPr>
            <p:cNvPr id="22" name="Rectangle 21">
              <a:extLst>
                <a:ext uri="{FF2B5EF4-FFF2-40B4-BE49-F238E27FC236}">
                  <a16:creationId xmlns:a16="http://schemas.microsoft.com/office/drawing/2014/main" id="{2D8D3AB4-A589-3B46-B9EA-9A658DE84237}"/>
                </a:ext>
              </a:extLst>
            </p:cNvPr>
            <p:cNvSpPr/>
            <p:nvPr/>
          </p:nvSpPr>
          <p:spPr bwMode="auto">
            <a:xfrm>
              <a:off x="5234940" y="3366719"/>
              <a:ext cx="2123969" cy="1242695"/>
            </a:xfrm>
            <a:prstGeom prst="rect">
              <a:avLst/>
            </a:prstGeom>
            <a:solidFill>
              <a:schemeClr val="accent5">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3" name="Rectangle 22">
              <a:extLst>
                <a:ext uri="{FF2B5EF4-FFF2-40B4-BE49-F238E27FC236}">
                  <a16:creationId xmlns:a16="http://schemas.microsoft.com/office/drawing/2014/main" id="{94EFEDF9-1B47-D84F-B347-105E94CB8253}"/>
                </a:ext>
              </a:extLst>
            </p:cNvPr>
            <p:cNvSpPr/>
            <p:nvPr/>
          </p:nvSpPr>
          <p:spPr bwMode="auto">
            <a:xfrm>
              <a:off x="2537460" y="3366719"/>
              <a:ext cx="2426970" cy="1242695"/>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graphicFrame>
              <p:nvGraphicFramePr>
                <p:cNvPr id="25" name="对象 5">
                  <a:extLst>
                    <a:ext uri="{FF2B5EF4-FFF2-40B4-BE49-F238E27FC236}">
                      <a16:creationId xmlns:a16="http://schemas.microsoft.com/office/drawing/2014/main" id="{C1DA7796-F71C-3847-9118-6805F0820EA0}"/>
                    </a:ext>
                  </a:extLst>
                </p:cNvPr>
                <p:cNvGraphicFramePr>
                  <a:graphicFrameLocks noChangeAspect="1"/>
                </p:cNvGraphicFramePr>
                <p:nvPr>
                  <p:extLst/>
                </p:nvPr>
              </p:nvGraphicFramePr>
              <p:xfrm>
                <a:off x="901173" y="3436989"/>
                <a:ext cx="6457736" cy="1031031"/>
              </p:xfrm>
              <a:graphic>
                <a:graphicData uri="http://schemas.openxmlformats.org/presentationml/2006/ole">
                  <mc:AlternateContent>
                    <mc:Choice xmlns:v="urn:schemas-microsoft-com:vml" Requires="v">
                      <p:oleObj spid="_x0000_s12296" name="Equation" r:id="rId8" imgW="2463800" imgH="393700" progId="Equation.3">
                        <p:embed/>
                      </p:oleObj>
                    </mc:Choice>
                    <mc:Fallback>
                      <p:oleObj name="Equation" r:id="rId8" imgW="2463800" imgH="393700" progId="Equation.3">
                        <p:embed/>
                        <p:pic>
                          <p:nvPicPr>
                            <p:cNvPr id="25" name="对象 5">
                              <a:extLst>
                                <a:ext uri="{FF2B5EF4-FFF2-40B4-BE49-F238E27FC236}">
                                  <a16:creationId xmlns:a16="http://schemas.microsoft.com/office/drawing/2014/main" id="{C1DA7796-F71C-3847-9118-6805F0820EA0}"/>
                                </a:ext>
                              </a:extLst>
                            </p:cNvPr>
                            <p:cNvPicPr/>
                            <p:nvPr/>
                          </p:nvPicPr>
                          <p:blipFill>
                            <a:blip r:embed="rId9"/>
                            <a:stretch>
                              <a:fillRect/>
                            </a:stretch>
                          </p:blipFill>
                          <p:spPr>
                            <a:xfrm>
                              <a:off x="901173" y="3436989"/>
                              <a:ext cx="6457736" cy="1031031"/>
                            </a:xfrm>
                            <a:prstGeom prst="rect">
                              <a:avLst/>
                            </a:prstGeom>
                          </p:spPr>
                        </p:pic>
                      </p:oleObj>
                    </mc:Fallback>
                  </mc:AlternateContent>
                </a:graphicData>
              </a:graphic>
            </p:graphicFrame>
          </mc:Choice>
          <mc:Fallback xmlns="">
            <p:graphicFrame>
              <p:nvGraphicFramePr>
                <p:cNvPr id="25" name="对象 5">
                  <a:extLst>
                    <a:ext uri="{FF2B5EF4-FFF2-40B4-BE49-F238E27FC236}">
                      <a16:creationId xmlns:a16="http://schemas.microsoft.com/office/drawing/2014/main" id="{C1DA7796-F71C-3847-9118-6805F0820EA0}"/>
                    </a:ext>
                  </a:extLst>
                </p:cNvPr>
                <p:cNvGraphicFramePr>
                  <a:graphicFrameLocks noChangeAspect="1"/>
                </p:cNvGraphicFramePr>
                <p:nvPr>
                  <p:extLst>
                    <p:ext uri="{D42A27DB-BD31-4B8C-83A1-F6EECF244321}">
                      <p14:modId xmlns:p14="http://schemas.microsoft.com/office/powerpoint/2010/main" val="3949733832"/>
                    </p:ext>
                  </p:extLst>
                </p:nvPr>
              </p:nvGraphicFramePr>
              <p:xfrm>
                <a:off x="901173" y="3436989"/>
                <a:ext cx="6457736" cy="1031031"/>
              </p:xfrm>
              <a:graphic>
                <a:graphicData uri="http://schemas.openxmlformats.org/presentationml/2006/ole">
                  <mc:AlternateContent>
                    <mc:Choice xmlns:v="urn:schemas-microsoft-com:vml" Requires="v">
                      <p:oleObj spid="_x0000_s2068" name="Equation" r:id="rId10" imgW="2463800" imgH="393700" progId="Equation.3">
                        <p:embed/>
                      </p:oleObj>
                    </mc:Choice>
                    <mc:Fallback>
                      <p:oleObj name="Equation" r:id="rId10" imgW="2463800" imgH="393700" progId="Equation.3">
                        <p:embed/>
                        <p:pic>
                          <p:nvPicPr>
                            <p:cNvPr id="25" name="对象 5">
                              <a:extLst>
                                <a:ext uri="{FF2B5EF4-FFF2-40B4-BE49-F238E27FC236}">
                                  <a16:creationId xmlns:a16="http://schemas.microsoft.com/office/drawing/2014/main" id="{C1DA7796-F71C-3847-9118-6805F0820EA0}"/>
                                </a:ext>
                              </a:extLst>
                            </p:cNvPr>
                            <p:cNvPicPr/>
                            <p:nvPr/>
                          </p:nvPicPr>
                          <p:blipFill>
                            <a:blip r:embed="rId11"/>
                            <a:stretch>
                              <a:fillRect/>
                            </a:stretch>
                          </p:blipFill>
                          <p:spPr>
                            <a:xfrm>
                              <a:off x="901173" y="3436989"/>
                              <a:ext cx="6457736" cy="1031031"/>
                            </a:xfrm>
                            <a:prstGeom prst="rect">
                              <a:avLst/>
                            </a:prstGeom>
                          </p:spPr>
                        </p:pic>
                      </p:oleObj>
                    </mc:Fallback>
                  </mc:AlternateContent>
                </a:graphicData>
              </a:graphic>
            </p:graphicFrame>
          </mc:Fallback>
        </mc:AlternateContent>
        <p:grpSp>
          <p:nvGrpSpPr>
            <p:cNvPr id="7" name="Group 6">
              <a:extLst>
                <a:ext uri="{FF2B5EF4-FFF2-40B4-BE49-F238E27FC236}">
                  <a16:creationId xmlns:a16="http://schemas.microsoft.com/office/drawing/2014/main" id="{AFFEE8CD-7287-EB42-93F1-55EFDC05C10C}"/>
                </a:ext>
              </a:extLst>
            </p:cNvPr>
            <p:cNvGrpSpPr/>
            <p:nvPr/>
          </p:nvGrpSpPr>
          <p:grpSpPr>
            <a:xfrm>
              <a:off x="5923713" y="3758136"/>
              <a:ext cx="385041" cy="528935"/>
              <a:chOff x="7678730" y="1948740"/>
              <a:chExt cx="385041" cy="528935"/>
            </a:xfrm>
          </p:grpSpPr>
          <p:sp>
            <p:nvSpPr>
              <p:cNvPr id="5" name="TextBox 4">
                <a:extLst>
                  <a:ext uri="{FF2B5EF4-FFF2-40B4-BE49-F238E27FC236}">
                    <a16:creationId xmlns:a16="http://schemas.microsoft.com/office/drawing/2014/main" id="{2EB06FA8-435F-B548-8FEC-501E6A2605FF}"/>
                  </a:ext>
                </a:extLst>
              </p:cNvPr>
              <p:cNvSpPr txBox="1"/>
              <p:nvPr/>
            </p:nvSpPr>
            <p:spPr>
              <a:xfrm>
                <a:off x="7678730" y="2016010"/>
                <a:ext cx="385041" cy="461665"/>
              </a:xfrm>
              <a:prstGeom prst="rect">
                <a:avLst/>
              </a:prstGeom>
              <a:solidFill>
                <a:schemeClr val="accent5">
                  <a:lumMod val="40000"/>
                  <a:lumOff val="60000"/>
                </a:schemeClr>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C9BFF26-E58C-2C47-B4AB-EB0375B87182}"/>
                      </a:ext>
                    </a:extLst>
                  </p:cNvPr>
                  <p:cNvSpPr txBox="1"/>
                  <p:nvPr/>
                </p:nvSpPr>
                <p:spPr>
                  <a:xfrm>
                    <a:off x="7705280" y="1948740"/>
                    <a:ext cx="342273" cy="369332"/>
                  </a:xfrm>
                  <a:prstGeom prst="rect">
                    <a:avLst/>
                  </a:prstGeom>
                  <a:solidFill>
                    <a:schemeClr val="accent5">
                      <a:lumMod val="40000"/>
                      <a:lumOff val="60000"/>
                    </a:schemeClr>
                  </a:solid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2C9BFF26-E58C-2C47-B4AB-EB0375B87182}"/>
                      </a:ext>
                    </a:extLst>
                  </p:cNvPr>
                  <p:cNvSpPr txBox="1">
                    <a:spLocks noRot="1" noChangeAspect="1" noMove="1" noResize="1" noEditPoints="1" noAdjustHandles="1" noChangeArrowheads="1" noChangeShapeType="1" noTextEdit="1"/>
                  </p:cNvSpPr>
                  <p:nvPr/>
                </p:nvSpPr>
                <p:spPr>
                  <a:xfrm>
                    <a:off x="7705280" y="1948740"/>
                    <a:ext cx="342273" cy="369332"/>
                  </a:xfrm>
                  <a:prstGeom prst="rect">
                    <a:avLst/>
                  </a:prstGeom>
                  <a:blipFill>
                    <a:blip r:embed="rId12"/>
                    <a:stretch>
                      <a:fillRect l="-40741" b="-3333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961446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6pPr>
            <a:lvl7pPr marL="29718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7pPr>
            <a:lvl8pPr marL="34290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8pPr>
            <a:lvl9pPr marL="3886200" indent="-228600" algn="ctr" eaLnBrk="0" fontAlgn="base" hangingPunct="0">
              <a:spcBef>
                <a:spcPct val="20000"/>
              </a:spcBef>
              <a:spcAft>
                <a:spcPct val="0"/>
              </a:spcAft>
              <a:buClr>
                <a:srgbClr val="FF0000"/>
              </a:buClr>
              <a:buSzPct val="65000"/>
              <a:buFont typeface="Marlett" pitchFamily="2" charset="2"/>
              <a:buChar char="g"/>
              <a:defRPr sz="2000">
                <a:solidFill>
                  <a:schemeClr val="tx1"/>
                </a:solidFill>
                <a:latin typeface="Comic Sans MS" pitchFamily="66" charset="0"/>
              </a:defRPr>
            </a:lvl9pPr>
          </a:lstStyle>
          <a:p>
            <a:fld id="{21AB244F-322B-424D-B581-513D47FAA3C8}" type="slidenum">
              <a:rPr lang="en-US" sz="1400" smtClean="0"/>
              <a:pPr/>
              <a:t>52</a:t>
            </a:fld>
            <a:endParaRPr lang="en-US" sz="1400"/>
          </a:p>
        </p:txBody>
      </p:sp>
      <p:sp>
        <p:nvSpPr>
          <p:cNvPr id="37891" name="Rectangle 2"/>
          <p:cNvSpPr>
            <a:spLocks noGrp="1" noChangeArrowheads="1"/>
          </p:cNvSpPr>
          <p:nvPr>
            <p:ph type="title"/>
          </p:nvPr>
        </p:nvSpPr>
        <p:spPr/>
        <p:txBody>
          <a:bodyPr/>
          <a:lstStyle/>
          <a:p>
            <a:r>
              <a:rPr lang="en-US" dirty="0"/>
              <a:t>Network Balanced Noise</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685800" y="1524000"/>
                <a:ext cx="7772400" cy="4572000"/>
              </a:xfrm>
            </p:spPr>
            <p:txBody>
              <a:bodyPr/>
              <a:lstStyle/>
              <a:p>
                <a:pPr marL="0" indent="0">
                  <a:buNone/>
                </a:pPr>
                <a:r>
                  <a:rPr lang="en-US" dirty="0"/>
                  <a:t>Perturbations </a:t>
                </a:r>
              </a:p>
              <a:p>
                <a:r>
                  <a:rPr lang="en-US" dirty="0"/>
                  <a:t>Add to zero (over network)</a:t>
                </a:r>
              </a:p>
              <a:p>
                <a:pPr marL="0" indent="0">
                  <a:buNone/>
                </a:pPr>
                <a:endParaRPr lang="en-US" dirty="0"/>
              </a:p>
              <a:p>
                <a:pPr marL="0" indent="0">
                  <a:buNone/>
                </a:pPr>
                <a:r>
                  <a:rPr lang="en-US" dirty="0"/>
                  <a:t>Algorithm</a:t>
                </a:r>
              </a:p>
              <a:p>
                <a:r>
                  <a:rPr lang="en-US" dirty="0"/>
                  <a:t>Node j computes perturbation </a:t>
                </a:r>
                <a14:m>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d</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sup>
                    </m:sSubSup>
                  </m:oMath>
                </a14:m>
                <a:endParaRPr lang="en-US" dirty="0"/>
              </a:p>
              <a:p>
                <a:pPr marL="457200" lvl="1" indent="0">
                  <a:buNone/>
                </a:pPr>
                <a:r>
                  <a:rPr lang="en-US" dirty="0"/>
                  <a:t>- sends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s</m:t>
                        </m:r>
                      </m:e>
                      <m:sup>
                        <m:r>
                          <m:rPr>
                            <m:sty m:val="p"/>
                          </m:rPr>
                          <a:rPr lang="en-US">
                            <a:latin typeface="Cambria Math" panose="02040503050406030204" pitchFamily="18" charset="0"/>
                          </a:rPr>
                          <m:t>j</m:t>
                        </m:r>
                        <m:r>
                          <a:rPr lang="en-US">
                            <a:latin typeface="Cambria Math" panose="02040503050406030204" pitchFamily="18" charset="0"/>
                          </a:rPr>
                          <m:t>,</m:t>
                        </m:r>
                        <m:r>
                          <m:rPr>
                            <m:sty m:val="p"/>
                          </m:rPr>
                          <a:rPr lang="en-US">
                            <a:latin typeface="Cambria Math" panose="02040503050406030204" pitchFamily="18" charset="0"/>
                          </a:rPr>
                          <m:t>i</m:t>
                        </m:r>
                      </m:sup>
                    </m:sSup>
                    <m:r>
                      <a:rPr lang="en-US" i="1">
                        <a:latin typeface="Cambria Math" panose="02040503050406030204" pitchFamily="18" charset="0"/>
                      </a:rPr>
                      <m:t> </m:t>
                    </m:r>
                  </m:oMath>
                </a14:m>
                <a:r>
                  <a:rPr lang="en-US" dirty="0"/>
                  <a:t> to </a:t>
                </a:r>
                <a:r>
                  <a:rPr lang="en-US" dirty="0" err="1"/>
                  <a:t>i</a:t>
                </a:r>
                <a:endParaRPr lang="en-US" dirty="0"/>
              </a:p>
              <a:p>
                <a:pPr marL="457200" lvl="1" indent="0">
                  <a:buNone/>
                </a:pPr>
                <a:r>
                  <a:rPr lang="en-US" dirty="0"/>
                  <a:t>- add received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sup>
                    </m:sSup>
                  </m:oMath>
                </a14:m>
                <a:r>
                  <a:rPr lang="en-US" dirty="0"/>
                  <a:t> and subtract sent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i</m:t>
                        </m:r>
                      </m:sup>
                    </m:sSup>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d</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sup>
                    </m:sSubSup>
                    <m:r>
                      <a:rPr lang="en-US" b="0" i="0"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m:rPr>
                            <m:sty m:val="p"/>
                          </m:rPr>
                          <a:rPr lang="en-US" b="0" i="0" smtClean="0">
                            <a:latin typeface="Cambria Math" panose="02040503050406030204" pitchFamily="18" charset="0"/>
                          </a:rPr>
                          <m:t>rcvd</m:t>
                        </m:r>
                        <m:r>
                          <a:rPr lang="en-US" b="0" i="0"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r>
                              <m:rPr>
                                <m:sty m:val="p"/>
                              </m:rPr>
                              <a:rPr lang="en-US" b="0" i="0" smtClean="0">
                                <a:latin typeface="Cambria Math" panose="02040503050406030204" pitchFamily="18" charset="0"/>
                              </a:rPr>
                              <m:t>sent</m:t>
                            </m:r>
                          </m:e>
                        </m:nary>
                      </m:e>
                    </m:nary>
                  </m:oMath>
                </a14:m>
                <a:endParaRPr lang="en-US" sz="1800" dirty="0"/>
              </a:p>
              <a:p>
                <a:r>
                  <a:rPr lang="en-US" b="0" dirty="0"/>
                  <a:t>Obfuscate state </a:t>
                </a:r>
                <a14:m>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sup>
                    </m:sSubSup>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sup>
                    </m:sSubSup>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d</m:t>
                        </m:r>
                      </m:e>
                      <m:sub>
                        <m:r>
                          <m:rPr>
                            <m:sty m:val="p"/>
                          </m:rPr>
                          <a:rPr lang="en-US" b="0" i="0" smtClean="0">
                            <a:latin typeface="Cambria Math" panose="02040503050406030204" pitchFamily="18" charset="0"/>
                          </a:rPr>
                          <m:t>k</m:t>
                        </m:r>
                      </m:sub>
                      <m:sup>
                        <m:r>
                          <m:rPr>
                            <m:sty m:val="p"/>
                          </m:rPr>
                          <a:rPr lang="en-US" b="0" i="0" smtClean="0">
                            <a:latin typeface="Cambria Math" panose="02040503050406030204" pitchFamily="18" charset="0"/>
                          </a:rPr>
                          <m:t>j</m:t>
                        </m:r>
                      </m:sup>
                    </m:sSubSup>
                  </m:oMath>
                </a14:m>
                <a:r>
                  <a:rPr lang="en-US" dirty="0"/>
                  <a:t> shared with neighbors</a:t>
                </a:r>
              </a:p>
              <a:p>
                <a:r>
                  <a:rPr lang="en-US" dirty="0"/>
                  <a:t>Weighted averaging and gradient descent </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685800" y="1524000"/>
                <a:ext cx="7772400" cy="4572000"/>
              </a:xfrm>
              <a:blipFill>
                <a:blip r:embed="rId2"/>
                <a:stretch>
                  <a:fillRect l="-1142" t="-1111"/>
                </a:stretch>
              </a:blipFill>
            </p:spPr>
            <p:txBody>
              <a:bodyPr/>
              <a:lstStyle/>
              <a:p>
                <a:r>
                  <a:rPr lang="en-US">
                    <a:noFill/>
                  </a:rPr>
                  <a:t> </a:t>
                </a:r>
              </a:p>
            </p:txBody>
          </p:sp>
        </mc:Fallback>
      </mc:AlternateContent>
    </p:spTree>
    <p:extLst>
      <p:ext uri="{BB962C8B-B14F-4D97-AF65-F5344CB8AC3E}">
        <p14:creationId xmlns:p14="http://schemas.microsoft.com/office/powerpoint/2010/main" val="875694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Sharing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m:rPr>
                            <m:sty m:val="p"/>
                          </m:rPr>
                          <a:rPr lang="en-US" b="0" i="0" smtClean="0">
                            <a:latin typeface="Cambria Math" panose="02040503050406030204" pitchFamily="18" charset="0"/>
                          </a:rPr>
                          <m:t>i</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r>
                  <a:rPr lang="en-US" dirty="0"/>
                  <a:t> be bounded degree polynomials </a:t>
                </a:r>
              </a:p>
              <a:p>
                <a:endParaRPr lang="en-US" dirty="0"/>
              </a:p>
              <a:p>
                <a:endParaRPr lang="en-US" dirty="0"/>
              </a:p>
              <a:p>
                <a:pPr marL="0" indent="0">
                  <a:buNone/>
                </a:pPr>
                <a:r>
                  <a:rPr lang="en-US" dirty="0"/>
                  <a:t>Algorithm</a:t>
                </a:r>
              </a:p>
              <a:p>
                <a:pPr marL="0" indent="0">
                  <a:buNone/>
                </a:pPr>
                <a:endParaRPr lang="en-US" dirty="0"/>
              </a:p>
              <a:p>
                <a:r>
                  <a:rPr lang="en-US" dirty="0"/>
                  <a:t>Node j shares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i</m:t>
                        </m:r>
                      </m:sup>
                    </m:s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oMath>
                </a14:m>
                <a:r>
                  <a:rPr lang="en-US" dirty="0"/>
                  <a:t> with node </a:t>
                </a:r>
                <a:r>
                  <a:rPr lang="en-US" dirty="0" err="1"/>
                  <a:t>i</a:t>
                </a:r>
                <a:endParaRPr lang="en-US" dirty="0"/>
              </a:p>
              <a:p>
                <a:r>
                  <a:rPr lang="en-US" dirty="0"/>
                  <a:t>Node j obfuscates using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j</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sup>
                    </m:s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i</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endParaRPr lang="en-US" dirty="0"/>
              </a:p>
              <a:p>
                <a:r>
                  <a:rPr lang="en-US" dirty="0"/>
                  <a:t>Use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f</m:t>
                            </m:r>
                          </m:e>
                        </m:acc>
                      </m:e>
                      <m:sub>
                        <m:r>
                          <m:rPr>
                            <m:sty m:val="p"/>
                          </m:rPr>
                          <a:rPr lang="en-US" b="0" i="0" dirty="0" smtClean="0">
                            <a:latin typeface="Cambria Math" panose="02040503050406030204" pitchFamily="18" charset="0"/>
                          </a:rPr>
                          <m:t>j</m:t>
                        </m:r>
                      </m:sub>
                    </m:sSub>
                    <m:d>
                      <m:dPr>
                        <m:ctrlPr>
                          <a:rPr lang="en-US" b="0" i="1" dirty="0" smtClean="0">
                            <a:latin typeface="Cambria Math" panose="02040503050406030204" pitchFamily="18" charset="0"/>
                          </a:rPr>
                        </m:ctrlPr>
                      </m:dPr>
                      <m:e>
                        <m:r>
                          <m:rPr>
                            <m:sty m:val="p"/>
                          </m:rPr>
                          <a:rPr lang="en-US" b="0" i="0" dirty="0" smtClean="0">
                            <a:latin typeface="Cambria Math" panose="02040503050406030204" pitchFamily="18" charset="0"/>
                          </a:rPr>
                          <m:t>x</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f</m:t>
                        </m:r>
                      </m:e>
                      <m:sub>
                        <m:r>
                          <m:rPr>
                            <m:sty m:val="p"/>
                          </m:rPr>
                          <a:rPr lang="en-US" b="0" i="0" dirty="0" smtClean="0">
                            <a:latin typeface="Cambria Math" panose="02040503050406030204" pitchFamily="18" charset="0"/>
                          </a:rPr>
                          <m:t>j</m:t>
                        </m:r>
                      </m:sub>
                    </m:sSub>
                    <m:d>
                      <m:dPr>
                        <m:ctrlPr>
                          <a:rPr lang="en-US" b="0" i="1" dirty="0" smtClean="0">
                            <a:latin typeface="Cambria Math" panose="02040503050406030204" pitchFamily="18" charset="0"/>
                          </a:rPr>
                        </m:ctrlPr>
                      </m:dPr>
                      <m:e>
                        <m:r>
                          <m:rPr>
                            <m:sty m:val="p"/>
                          </m:rPr>
                          <a:rPr lang="en-US" b="0" i="0" dirty="0" smtClean="0">
                            <a:latin typeface="Cambria Math" panose="02040503050406030204" pitchFamily="18" charset="0"/>
                          </a:rPr>
                          <m:t>x</m:t>
                        </m:r>
                      </m:e>
                    </m:d>
                    <m:r>
                      <a:rPr lang="en-US" b="0" i="0"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p</m:t>
                        </m:r>
                      </m:e>
                      <m:sub>
                        <m:r>
                          <m:rPr>
                            <m:sty m:val="p"/>
                          </m:rPr>
                          <a:rPr lang="en-US" b="0" i="0" dirty="0" smtClean="0">
                            <a:latin typeface="Cambria Math" panose="02040503050406030204" pitchFamily="18" charset="0"/>
                          </a:rPr>
                          <m:t>j</m:t>
                        </m:r>
                      </m:sub>
                    </m:sSub>
                    <m:r>
                      <a:rPr lang="en-US" b="0" i="0" dirty="0" smtClean="0">
                        <a:latin typeface="Cambria Math" panose="02040503050406030204" pitchFamily="18" charset="0"/>
                      </a:rPr>
                      <m:t>(</m:t>
                    </m:r>
                    <m:r>
                      <m:rPr>
                        <m:sty m:val="p"/>
                      </m:rPr>
                      <a:rPr lang="en-US" b="0" i="0" dirty="0" smtClean="0">
                        <a:latin typeface="Cambria Math" panose="02040503050406030204" pitchFamily="18" charset="0"/>
                      </a:rPr>
                      <m:t>x</m:t>
                    </m:r>
                    <m:r>
                      <a:rPr lang="en-US" b="0" i="0" dirty="0" smtClean="0">
                        <a:latin typeface="Cambria Math" panose="02040503050406030204" pitchFamily="18" charset="0"/>
                      </a:rPr>
                      <m:t>) </m:t>
                    </m:r>
                  </m:oMath>
                </a14:m>
                <a:r>
                  <a:rPr lang="en-US" dirty="0"/>
                  <a:t>and use distributed gradient descent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2" t="-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53</a:t>
            </a:fld>
            <a:endParaRPr lang="en-US" dirty="0"/>
          </a:p>
        </p:txBody>
      </p:sp>
    </p:spTree>
    <p:extLst>
      <p:ext uri="{BB962C8B-B14F-4D97-AF65-F5344CB8AC3E}">
        <p14:creationId xmlns:p14="http://schemas.microsoft.com/office/powerpoint/2010/main" val="3143259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Sharing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Function Sharing iterates converge to correct optimum (</a:t>
                </a:r>
                <a14:m>
                  <m:oMath xmlns:m="http://schemas.openxmlformats.org/officeDocument/2006/math">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f</m:t>
                            </m:r>
                          </m:e>
                        </m:acc>
                      </m:e>
                      <m:sub>
                        <m:r>
                          <m:rPr>
                            <m:sty m:val="p"/>
                          </m:rPr>
                          <a:rPr lang="en-US" b="0" i="0" smtClean="0">
                            <a:latin typeface="Cambria Math" panose="02040503050406030204" pitchFamily="18" charset="0"/>
                          </a:rPr>
                          <m:t>i</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m:rPr>
                        <m:sty m:val="p"/>
                      </m:rPr>
                      <a:rPr lang="en-US" b="0" i="0" smtClean="0">
                        <a:latin typeface="Cambria Math" panose="02040503050406030204" pitchFamily="18" charset="0"/>
                      </a:rPr>
                      <m:t>f</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r>
                  <a:rPr lang="en-US" dirty="0"/>
                  <a:t>) </a:t>
                </a:r>
              </a:p>
              <a:p>
                <a:endParaRPr lang="en-US" dirty="0"/>
              </a:p>
              <a:p>
                <a:r>
                  <a:rPr lang="en-US" dirty="0">
                    <a:solidFill>
                      <a:srgbClr val="C00000"/>
                    </a:solidFill>
                  </a:rPr>
                  <a:t>Privacy</a:t>
                </a:r>
                <a:r>
                  <a:rPr lang="en-US" dirty="0"/>
                  <a:t>: If vertex connectivity of graph </a:t>
                </a:r>
                <a14:m>
                  <m:oMath xmlns:m="http://schemas.openxmlformats.org/officeDocument/2006/math">
                    <m:r>
                      <a:rPr lang="en-US" i="1" dirty="0">
                        <a:latin typeface="Cambria Math" panose="02040503050406030204" pitchFamily="18" charset="0"/>
                      </a:rPr>
                      <m:t>≥ </m:t>
                    </m:r>
                  </m:oMath>
                </a14:m>
                <a:r>
                  <a:rPr lang="en-US" dirty="0"/>
                  <a:t>f+1 then no group of f nodes can estimate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oMath>
                </a14:m>
                <a:r>
                  <a:rPr lang="en-US" dirty="0"/>
                  <a:t> (or sum of functions of any subset of functions)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3" t="-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54</a:t>
            </a:fld>
            <a:endParaRPr lang="en-US" dirty="0"/>
          </a:p>
        </p:txBody>
      </p:sp>
    </p:spTree>
    <p:extLst>
      <p:ext uri="{BB962C8B-B14F-4D97-AF65-F5344CB8AC3E}">
        <p14:creationId xmlns:p14="http://schemas.microsoft.com/office/powerpoint/2010/main" val="2077614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EF98-1F62-394D-A8DE-893935890AB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AC136A2-84AA-0144-A3CC-4A387CB6A977}"/>
              </a:ext>
            </a:extLst>
          </p:cNvPr>
          <p:cNvSpPr>
            <a:spLocks noGrp="1"/>
          </p:cNvSpPr>
          <p:nvPr>
            <p:ph idx="1"/>
          </p:nvPr>
        </p:nvSpPr>
        <p:spPr/>
        <p:txBody>
          <a:bodyPr/>
          <a:lstStyle/>
          <a:p>
            <a:endParaRPr lang="en-US" dirty="0"/>
          </a:p>
          <a:p>
            <a:r>
              <a:rPr lang="en-US" dirty="0"/>
              <a:t>Several different approaches for privacy in optimization/learning</a:t>
            </a:r>
          </a:p>
          <a:p>
            <a:endParaRPr lang="en-US" dirty="0"/>
          </a:p>
          <a:p>
            <a:r>
              <a:rPr lang="en-US" dirty="0"/>
              <a:t>More work needed to develop practical schemes that maintain accuracy and yet achieve strong privacy guarantees</a:t>
            </a:r>
          </a:p>
        </p:txBody>
      </p:sp>
      <p:sp>
        <p:nvSpPr>
          <p:cNvPr id="4" name="Slide Number Placeholder 3">
            <a:extLst>
              <a:ext uri="{FF2B5EF4-FFF2-40B4-BE49-F238E27FC236}">
                <a16:creationId xmlns:a16="http://schemas.microsoft.com/office/drawing/2014/main" id="{25E5B3A0-48CC-924B-9D76-1A5DE29B8CDD}"/>
              </a:ext>
            </a:extLst>
          </p:cNvPr>
          <p:cNvSpPr>
            <a:spLocks noGrp="1"/>
          </p:cNvSpPr>
          <p:nvPr>
            <p:ph type="sldNum" sz="quarter" idx="12"/>
          </p:nvPr>
        </p:nvSpPr>
        <p:spPr/>
        <p:txBody>
          <a:bodyPr/>
          <a:lstStyle/>
          <a:p>
            <a:pPr>
              <a:defRPr/>
            </a:pPr>
            <a:fld id="{D207DEF5-A307-4F25-8C66-A6D5B058479D}" type="slidenum">
              <a:rPr lang="en-US" smtClean="0"/>
              <a:pPr>
                <a:defRPr/>
              </a:pPr>
              <a:t>55</a:t>
            </a:fld>
            <a:endParaRPr lang="en-US" dirty="0"/>
          </a:p>
        </p:txBody>
      </p:sp>
    </p:spTree>
    <p:extLst>
      <p:ext uri="{BB962C8B-B14F-4D97-AF65-F5344CB8AC3E}">
        <p14:creationId xmlns:p14="http://schemas.microsoft.com/office/powerpoint/2010/main" val="2800920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81-6544-C34B-822C-5B4812172F4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23EE57B-4D54-2F4B-8821-90CD9D6F7DF6}"/>
              </a:ext>
            </a:extLst>
          </p:cNvPr>
          <p:cNvSpPr>
            <a:spLocks noGrp="1"/>
          </p:cNvSpPr>
          <p:nvPr>
            <p:ph idx="1"/>
          </p:nvPr>
        </p:nvSpPr>
        <p:spPr/>
        <p:txBody>
          <a:bodyPr/>
          <a:lstStyle/>
          <a:p>
            <a:endParaRPr lang="en-US" dirty="0"/>
          </a:p>
          <a:p>
            <a:r>
              <a:rPr lang="en-US" dirty="0"/>
              <a:t>Tutorial provides only a limited overview of past work</a:t>
            </a:r>
          </a:p>
          <a:p>
            <a:endParaRPr lang="en-US" dirty="0"/>
          </a:p>
          <a:p>
            <a:r>
              <a:rPr lang="en-US" dirty="0"/>
              <a:t>Longer version of the tutorial available from </a:t>
            </a:r>
            <a:r>
              <a:rPr lang="en-US" dirty="0">
                <a:hlinkClick r:id="rId2"/>
              </a:rPr>
              <a:t>http://disc.georgetown.domains/talks.htm</a:t>
            </a:r>
            <a:endParaRPr lang="en-US" dirty="0"/>
          </a:p>
          <a:p>
            <a:endParaRPr lang="en-US" dirty="0"/>
          </a:p>
        </p:txBody>
      </p:sp>
      <p:sp>
        <p:nvSpPr>
          <p:cNvPr id="4" name="Slide Number Placeholder 3">
            <a:extLst>
              <a:ext uri="{FF2B5EF4-FFF2-40B4-BE49-F238E27FC236}">
                <a16:creationId xmlns:a16="http://schemas.microsoft.com/office/drawing/2014/main" id="{0B2B3B03-12EC-074E-9B77-642CAB97BAC0}"/>
              </a:ext>
            </a:extLst>
          </p:cNvPr>
          <p:cNvSpPr>
            <a:spLocks noGrp="1"/>
          </p:cNvSpPr>
          <p:nvPr>
            <p:ph type="sldNum" sz="quarter" idx="12"/>
          </p:nvPr>
        </p:nvSpPr>
        <p:spPr/>
        <p:txBody>
          <a:bodyPr/>
          <a:lstStyle/>
          <a:p>
            <a:pPr>
              <a:defRPr/>
            </a:pPr>
            <a:fld id="{D207DEF5-A307-4F25-8C66-A6D5B058479D}" type="slidenum">
              <a:rPr lang="en-US" smtClean="0"/>
              <a:pPr>
                <a:defRPr/>
              </a:pPr>
              <a:t>56</a:t>
            </a:fld>
            <a:endParaRPr lang="en-US" dirty="0"/>
          </a:p>
        </p:txBody>
      </p:sp>
    </p:spTree>
    <p:extLst>
      <p:ext uri="{BB962C8B-B14F-4D97-AF65-F5344CB8AC3E}">
        <p14:creationId xmlns:p14="http://schemas.microsoft.com/office/powerpoint/2010/main" val="293359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41BD-F102-7245-8C6D-D7BEA9CE7D1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F3326F3-7329-CB44-8EE6-06B000EB3C4D}"/>
              </a:ext>
            </a:extLst>
          </p:cNvPr>
          <p:cNvSpPr>
            <a:spLocks noGrp="1"/>
          </p:cNvSpPr>
          <p:nvPr>
            <p:ph idx="1"/>
          </p:nvPr>
        </p:nvSpPr>
        <p:spPr/>
        <p:txBody>
          <a:bodyPr/>
          <a:lstStyle/>
          <a:p>
            <a:endParaRPr lang="en-US" dirty="0"/>
          </a:p>
          <a:p>
            <a:r>
              <a:rPr lang="en-US" dirty="0"/>
              <a:t>Some of our results presented in the tutorial resulted from work supported in part by the National Science Foundation and Army Research Laboratory. The views and conclusions presented are those of the authors and should not be interpreted as representing the official policies, either expressed or implied, of the Army Research Laboratory, National Science Foundation or the U.S. Government. </a:t>
            </a:r>
          </a:p>
          <a:p>
            <a:endParaRPr lang="en-US" dirty="0"/>
          </a:p>
        </p:txBody>
      </p:sp>
      <p:sp>
        <p:nvSpPr>
          <p:cNvPr id="4" name="Slide Number Placeholder 3">
            <a:extLst>
              <a:ext uri="{FF2B5EF4-FFF2-40B4-BE49-F238E27FC236}">
                <a16:creationId xmlns:a16="http://schemas.microsoft.com/office/drawing/2014/main" id="{2C1CF77A-4BC4-9F44-B549-97E0A38483E1}"/>
              </a:ext>
            </a:extLst>
          </p:cNvPr>
          <p:cNvSpPr>
            <a:spLocks noGrp="1"/>
          </p:cNvSpPr>
          <p:nvPr>
            <p:ph type="sldNum" sz="quarter" idx="12"/>
          </p:nvPr>
        </p:nvSpPr>
        <p:spPr/>
        <p:txBody>
          <a:bodyPr/>
          <a:lstStyle/>
          <a:p>
            <a:pPr>
              <a:defRPr/>
            </a:pPr>
            <a:fld id="{D207DEF5-A307-4F25-8C66-A6D5B058479D}" type="slidenum">
              <a:rPr lang="en-US" smtClean="0"/>
              <a:pPr>
                <a:defRPr/>
              </a:pPr>
              <a:t>57</a:t>
            </a:fld>
            <a:endParaRPr lang="en-US" dirty="0"/>
          </a:p>
        </p:txBody>
      </p:sp>
    </p:spTree>
    <p:extLst>
      <p:ext uri="{BB962C8B-B14F-4D97-AF65-F5344CB8AC3E}">
        <p14:creationId xmlns:p14="http://schemas.microsoft.com/office/powerpoint/2010/main" val="2392228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1140-8EAD-DD49-A9FA-FEB05E8A6F32}"/>
              </a:ext>
            </a:extLst>
          </p:cNvPr>
          <p:cNvSpPr>
            <a:spLocks noGrp="1"/>
          </p:cNvSpPr>
          <p:nvPr>
            <p:ph type="title"/>
          </p:nvPr>
        </p:nvSpPr>
        <p:spPr/>
        <p:txBody>
          <a:bodyPr/>
          <a:lstStyle/>
          <a:p>
            <a:r>
              <a:rPr lang="en-US" dirty="0"/>
              <a:t>Attribution for Images</a:t>
            </a:r>
            <a:br>
              <a:rPr lang="en-US" dirty="0"/>
            </a:br>
            <a:endParaRPr lang="en-US" dirty="0"/>
          </a:p>
        </p:txBody>
      </p:sp>
      <p:sp>
        <p:nvSpPr>
          <p:cNvPr id="3" name="Content Placeholder 2">
            <a:extLst>
              <a:ext uri="{FF2B5EF4-FFF2-40B4-BE49-F238E27FC236}">
                <a16:creationId xmlns:a16="http://schemas.microsoft.com/office/drawing/2014/main" id="{F4BB31DB-0B91-E646-866A-CAB486C92C4D}"/>
              </a:ext>
            </a:extLst>
          </p:cNvPr>
          <p:cNvSpPr>
            <a:spLocks noGrp="1"/>
          </p:cNvSpPr>
          <p:nvPr>
            <p:ph idx="1"/>
          </p:nvPr>
        </p:nvSpPr>
        <p:spPr>
          <a:xfrm>
            <a:off x="685800" y="1524000"/>
            <a:ext cx="8286750" cy="4572000"/>
          </a:xfrm>
        </p:spPr>
        <p:txBody>
          <a:bodyPr/>
          <a:lstStyle/>
          <a:p>
            <a:r>
              <a:rPr lang="en-US" sz="1400" dirty="0" err="1"/>
              <a:t>Krishnavedala</a:t>
            </a:r>
            <a:r>
              <a:rPr lang="en-US" sz="1400" dirty="0"/>
              <a:t>, CC BY-SA 3.0 &lt;https://</a:t>
            </a:r>
            <a:r>
              <a:rPr lang="en-US" sz="1400" dirty="0" err="1"/>
              <a:t>creativecommons.org</a:t>
            </a:r>
            <a:r>
              <a:rPr lang="en-US" sz="1400" dirty="0"/>
              <a:t>/licenses/by-</a:t>
            </a:r>
            <a:r>
              <a:rPr lang="en-US" sz="1400" dirty="0" err="1"/>
              <a:t>sa</a:t>
            </a:r>
            <a:r>
              <a:rPr lang="en-US" sz="1400" dirty="0"/>
              <a:t>/3.0&gt;, </a:t>
            </a:r>
            <a:br>
              <a:rPr lang="en-US" sz="1400" dirty="0"/>
            </a:br>
            <a:r>
              <a:rPr lang="en-US" sz="1400" dirty="0"/>
              <a:t>via Wikimedia Commons</a:t>
            </a:r>
          </a:p>
          <a:p>
            <a:pPr marL="0" indent="0">
              <a:buNone/>
            </a:pPr>
            <a:r>
              <a:rPr lang="en-US" sz="1400" dirty="0"/>
              <a:t>       https://upload.wikimedia.org/wikipedia/commons/1/12/Paraboloid_of_Revolution.svg</a:t>
            </a:r>
          </a:p>
          <a:p>
            <a:pPr marL="0" indent="0">
              <a:buNone/>
            </a:pPr>
            <a:r>
              <a:rPr lang="en-US" sz="1400" dirty="0"/>
              <a:t>       https://commons.wikimedia.org/wiki/</a:t>
            </a:r>
            <a:r>
              <a:rPr lang="en-US" sz="1400" dirty="0" err="1"/>
              <a:t>File:Paraboloid_of_Revolution.svg</a:t>
            </a:r>
            <a:endParaRPr lang="en-US" sz="1400" dirty="0"/>
          </a:p>
          <a:p>
            <a:pPr marL="0" indent="0">
              <a:buNone/>
            </a:pPr>
            <a:endParaRPr lang="en-US" sz="1400" dirty="0"/>
          </a:p>
          <a:p>
            <a:r>
              <a:rPr lang="en-US" sz="1400" dirty="0"/>
              <a:t>Ennepetaler86, CC BY 3.0 &lt;https://</a:t>
            </a:r>
            <a:r>
              <a:rPr lang="en-US" sz="1400" dirty="0" err="1"/>
              <a:t>creativecommons.org</a:t>
            </a:r>
            <a:r>
              <a:rPr lang="en-US" sz="1400" dirty="0"/>
              <a:t>/licenses/by/3.0&gt;,</a:t>
            </a:r>
            <a:br>
              <a:rPr lang="en-US" sz="1400" dirty="0"/>
            </a:br>
            <a:r>
              <a:rPr lang="en-US" sz="1400" dirty="0"/>
              <a:t>via Wikimedia Commons</a:t>
            </a:r>
          </a:p>
          <a:p>
            <a:pPr marL="0" indent="0">
              <a:buNone/>
            </a:pPr>
            <a:r>
              <a:rPr lang="en-US" sz="1400" dirty="0"/>
              <a:t>       https://</a:t>
            </a:r>
            <a:r>
              <a:rPr lang="en-US" sz="1400" dirty="0" err="1"/>
              <a:t>upload.wikimedia.org</a:t>
            </a:r>
            <a:r>
              <a:rPr lang="en-US" sz="1400" dirty="0"/>
              <a:t>/</a:t>
            </a:r>
            <a:r>
              <a:rPr lang="en-US" sz="1400" dirty="0" err="1"/>
              <a:t>wikipedia</a:t>
            </a:r>
            <a:r>
              <a:rPr lang="en-US" sz="1400" dirty="0"/>
              <a:t>/commons/f/f2/</a:t>
            </a:r>
            <a:r>
              <a:rPr lang="en-US" sz="1400" dirty="0" err="1"/>
              <a:t>Svm_intro.svg</a:t>
            </a:r>
            <a:r>
              <a:rPr lang="en-US" sz="1400" dirty="0"/>
              <a:t> </a:t>
            </a:r>
          </a:p>
          <a:p>
            <a:pPr marL="0" indent="0">
              <a:buNone/>
            </a:pPr>
            <a:r>
              <a:rPr lang="en-US" sz="1400" dirty="0"/>
              <a:t>       https://</a:t>
            </a:r>
            <a:r>
              <a:rPr lang="en-US" sz="1400" dirty="0" err="1"/>
              <a:t>commons.wikimedia.org</a:t>
            </a:r>
            <a:r>
              <a:rPr lang="en-US" sz="1400" dirty="0"/>
              <a:t>/wiki/</a:t>
            </a:r>
            <a:r>
              <a:rPr lang="en-US" sz="1400" dirty="0" err="1"/>
              <a:t>File:Svm_intro.svg</a:t>
            </a:r>
            <a:endParaRPr lang="en-US" sz="1400" dirty="0"/>
          </a:p>
          <a:p>
            <a:endParaRPr lang="en-US" sz="1400" dirty="0"/>
          </a:p>
          <a:p>
            <a:r>
              <a:rPr lang="en-US" sz="1400" dirty="0" err="1"/>
              <a:t>Zufzzi</a:t>
            </a:r>
            <a:r>
              <a:rPr lang="en-US" sz="1400" dirty="0"/>
              <a:t>, Public domain, via Wikimedia Commons</a:t>
            </a:r>
            <a:br>
              <a:rPr lang="en-US" sz="1400" dirty="0"/>
            </a:br>
            <a:r>
              <a:rPr lang="en-US" sz="1400" dirty="0">
                <a:hlinkClick r:id="rId2"/>
              </a:rPr>
              <a:t>https://commons.wikimedia.org/wiki/File:Neural_network_bottleneck_achitecture.svg</a:t>
            </a:r>
            <a:br>
              <a:rPr lang="en-US" sz="1400" dirty="0"/>
            </a:br>
            <a:r>
              <a:rPr lang="en-US" sz="1400" dirty="0"/>
              <a:t>https://</a:t>
            </a:r>
            <a:r>
              <a:rPr lang="en-US" sz="1400" dirty="0" err="1"/>
              <a:t>upload.wikimedia.org</a:t>
            </a:r>
            <a:r>
              <a:rPr lang="en-US" sz="1400" dirty="0"/>
              <a:t>/</a:t>
            </a:r>
            <a:r>
              <a:rPr lang="en-US" sz="1400" dirty="0" err="1"/>
              <a:t>wikipedia</a:t>
            </a:r>
            <a:r>
              <a:rPr lang="en-US" sz="1400" dirty="0"/>
              <a:t>/commons/8/8b/</a:t>
            </a:r>
            <a:r>
              <a:rPr lang="en-US" sz="1400" dirty="0" err="1"/>
              <a:t>Neural_network_bottleneck_achitecture.svg</a:t>
            </a:r>
            <a:endParaRPr lang="en-US" sz="1400" dirty="0"/>
          </a:p>
          <a:p>
            <a:endParaRPr lang="en-US" sz="1400" dirty="0"/>
          </a:p>
          <a:p>
            <a:endParaRPr lang="en-US" sz="1400" dirty="0"/>
          </a:p>
          <a:p>
            <a:endParaRPr lang="en-US" sz="1400" dirty="0"/>
          </a:p>
          <a:p>
            <a:endParaRPr lang="en-US" sz="1400" dirty="0"/>
          </a:p>
        </p:txBody>
      </p:sp>
      <p:pic>
        <p:nvPicPr>
          <p:cNvPr id="5" name="Picture 4">
            <a:extLst>
              <a:ext uri="{FF2B5EF4-FFF2-40B4-BE49-F238E27FC236}">
                <a16:creationId xmlns:a16="http://schemas.microsoft.com/office/drawing/2014/main" id="{D8FF66B3-B2B0-3945-8E42-2058FEE4FCA6}"/>
              </a:ext>
            </a:extLst>
          </p:cNvPr>
          <p:cNvPicPr>
            <a:picLocks noChangeAspect="1"/>
          </p:cNvPicPr>
          <p:nvPr/>
        </p:nvPicPr>
        <p:blipFill>
          <a:blip r:embed="rId3"/>
          <a:stretch>
            <a:fillRect/>
          </a:stretch>
        </p:blipFill>
        <p:spPr>
          <a:xfrm>
            <a:off x="7838152" y="1486278"/>
            <a:ext cx="1285815" cy="1105801"/>
          </a:xfrm>
          <a:prstGeom prst="rect">
            <a:avLst/>
          </a:prstGeom>
        </p:spPr>
      </p:pic>
      <p:pic>
        <p:nvPicPr>
          <p:cNvPr id="6" name="Picture 5">
            <a:extLst>
              <a:ext uri="{FF2B5EF4-FFF2-40B4-BE49-F238E27FC236}">
                <a16:creationId xmlns:a16="http://schemas.microsoft.com/office/drawing/2014/main" id="{C6741B06-43E0-8F41-8172-221246797A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8056" y="2724150"/>
            <a:ext cx="1473051" cy="1053231"/>
          </a:xfrm>
          <a:prstGeom prst="rect">
            <a:avLst/>
          </a:prstGeom>
        </p:spPr>
      </p:pic>
      <p:pic>
        <p:nvPicPr>
          <p:cNvPr id="7" name="Picture 6">
            <a:extLst>
              <a:ext uri="{FF2B5EF4-FFF2-40B4-BE49-F238E27FC236}">
                <a16:creationId xmlns:a16="http://schemas.microsoft.com/office/drawing/2014/main" id="{432835A5-4D0D-C844-9C80-6372A45352E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72685" y="4583430"/>
            <a:ext cx="1571030" cy="1110768"/>
          </a:xfrm>
          <a:prstGeom prst="rect">
            <a:avLst/>
          </a:prstGeom>
        </p:spPr>
      </p:pic>
    </p:spTree>
    <p:extLst>
      <p:ext uri="{BB962C8B-B14F-4D97-AF65-F5344CB8AC3E}">
        <p14:creationId xmlns:p14="http://schemas.microsoft.com/office/powerpoint/2010/main" val="133567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46280"/>
            <a:ext cx="7886700" cy="3993803"/>
          </a:xfrm>
        </p:spPr>
        <p:txBody>
          <a:bodyPr>
            <a:noAutofit/>
          </a:bodyPr>
          <a:lstStyle/>
          <a:p>
            <a:pPr lvl="1"/>
            <a:endParaRPr lang="en-US" sz="1800" dirty="0"/>
          </a:p>
          <a:p>
            <a:endParaRPr lang="en-US" dirty="0"/>
          </a:p>
        </p:txBody>
      </p:sp>
      <p:sp>
        <p:nvSpPr>
          <p:cNvPr id="4" name="Title 3"/>
          <p:cNvSpPr>
            <a:spLocks noGrp="1"/>
          </p:cNvSpPr>
          <p:nvPr>
            <p:ph type="title"/>
          </p:nvPr>
        </p:nvSpPr>
        <p:spPr/>
        <p:txBody>
          <a:bodyPr/>
          <a:lstStyle/>
          <a:p>
            <a:endParaRPr lang="en-US"/>
          </a:p>
        </p:txBody>
      </p:sp>
      <p:grpSp>
        <p:nvGrpSpPr>
          <p:cNvPr id="14" name="Group 13">
            <a:extLst>
              <a:ext uri="{FF2B5EF4-FFF2-40B4-BE49-F238E27FC236}">
                <a16:creationId xmlns:a16="http://schemas.microsoft.com/office/drawing/2014/main" id="{83A324B4-943A-B84D-BE74-24E527F77504}"/>
              </a:ext>
            </a:extLst>
          </p:cNvPr>
          <p:cNvGrpSpPr/>
          <p:nvPr/>
        </p:nvGrpSpPr>
        <p:grpSpPr>
          <a:xfrm>
            <a:off x="3084051" y="1921503"/>
            <a:ext cx="2745647" cy="1168674"/>
            <a:chOff x="2980750" y="2760326"/>
            <a:chExt cx="3475087" cy="1491482"/>
          </a:xfrm>
          <a:solidFill>
            <a:schemeClr val="accent1">
              <a:lumMod val="20000"/>
              <a:lumOff val="80000"/>
            </a:schemeClr>
          </a:solidFill>
        </p:grpSpPr>
        <p:cxnSp>
          <p:nvCxnSpPr>
            <p:cNvPr id="15" name="Straight Arrow Connector 14">
              <a:extLst>
                <a:ext uri="{FF2B5EF4-FFF2-40B4-BE49-F238E27FC236}">
                  <a16:creationId xmlns:a16="http://schemas.microsoft.com/office/drawing/2014/main" id="{30C630BC-CA2F-4342-B699-68886BA9947B}"/>
                </a:ext>
              </a:extLst>
            </p:cNvPr>
            <p:cNvCxnSpPr/>
            <p:nvPr/>
          </p:nvCxnSpPr>
          <p:spPr>
            <a:xfrm flipH="1">
              <a:off x="2980750" y="2760326"/>
              <a:ext cx="1522459" cy="1478705"/>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0B5135-6935-D649-9297-8B12F3F985C9}"/>
                </a:ext>
              </a:extLst>
            </p:cNvPr>
            <p:cNvCxnSpPr/>
            <p:nvPr/>
          </p:nvCxnSpPr>
          <p:spPr>
            <a:xfrm>
              <a:off x="5070770" y="2760326"/>
              <a:ext cx="1385067" cy="1444918"/>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59CB14-2CB5-E140-B415-9AAF04742D52}"/>
                </a:ext>
              </a:extLst>
            </p:cNvPr>
            <p:cNvCxnSpPr/>
            <p:nvPr/>
          </p:nvCxnSpPr>
          <p:spPr>
            <a:xfrm flipH="1">
              <a:off x="4716979" y="2760326"/>
              <a:ext cx="5147" cy="1491482"/>
            </a:xfrm>
            <a:prstGeom prst="straightConnector1">
              <a:avLst/>
            </a:prstGeom>
            <a:grpFill/>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3645D80-53D6-6443-96E7-50B67CF94A43}"/>
              </a:ext>
            </a:extLst>
          </p:cNvPr>
          <p:cNvSpPr/>
          <p:nvPr/>
        </p:nvSpPr>
        <p:spPr bwMode="auto">
          <a:xfrm>
            <a:off x="3614195" y="1443663"/>
            <a:ext cx="1678675" cy="48787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a:ln>
                  <a:noFill/>
                </a:ln>
                <a:solidFill>
                  <a:schemeClr val="tx1"/>
                </a:solidFill>
                <a:effectLst/>
                <a:latin typeface="Helvetica" charset="0"/>
                <a:ea typeface="Helvetica" charset="0"/>
                <a:cs typeface="Helvetica" charset="0"/>
              </a:rPr>
              <a:t>Server</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22EE1EC-322F-7B47-BC00-FF8CDD1A9BCC}"/>
                  </a:ext>
                </a:extLst>
              </p:cNvPr>
              <p:cNvSpPr txBox="1"/>
              <p:nvPr/>
            </p:nvSpPr>
            <p:spPr>
              <a:xfrm>
                <a:off x="2623028" y="2250121"/>
                <a:ext cx="1304396"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oMath>
                </a14:m>
                <a:r>
                  <a:rPr lang="en-US" dirty="0"/>
                  <a:t> </a:t>
                </a:r>
              </a:p>
            </p:txBody>
          </p:sp>
        </mc:Choice>
        <mc:Fallback xmlns="">
          <p:sp>
            <p:nvSpPr>
              <p:cNvPr id="24" name="TextBox 23">
                <a:extLst>
                  <a:ext uri="{FF2B5EF4-FFF2-40B4-BE49-F238E27FC236}">
                    <a16:creationId xmlns:a16="http://schemas.microsoft.com/office/drawing/2014/main" id="{222EE1EC-322F-7B47-BC00-FF8CDD1A9BCC}"/>
                  </a:ext>
                </a:extLst>
              </p:cNvPr>
              <p:cNvSpPr txBox="1">
                <a:spLocks noRot="1" noChangeAspect="1" noMove="1" noResize="1" noEditPoints="1" noAdjustHandles="1" noChangeArrowheads="1" noChangeShapeType="1" noTextEdit="1"/>
              </p:cNvSpPr>
              <p:nvPr/>
            </p:nvSpPr>
            <p:spPr>
              <a:xfrm>
                <a:off x="2623028" y="2250121"/>
                <a:ext cx="1304396" cy="461665"/>
              </a:xfrm>
              <a:prstGeom prst="rect">
                <a:avLst/>
              </a:prstGeom>
              <a:blipFill>
                <a:blip r:embed="rId2"/>
                <a:stretch>
                  <a:fillRect l="-971"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7A97EC8-0E5D-7E4F-A441-E0C4C5782A75}"/>
                  </a:ext>
                </a:extLst>
              </p:cNvPr>
              <p:cNvSpPr txBox="1"/>
              <p:nvPr/>
            </p:nvSpPr>
            <p:spPr>
              <a:xfrm>
                <a:off x="4256456" y="931809"/>
                <a:ext cx="592150"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𝑘</m:t>
                          </m:r>
                        </m:sub>
                      </m:sSub>
                    </m:oMath>
                  </m:oMathPara>
                </a14:m>
                <a:endParaRPr lang="en-US" sz="2800" dirty="0"/>
              </a:p>
            </p:txBody>
          </p:sp>
        </mc:Choice>
        <mc:Fallback xmlns="">
          <p:sp>
            <p:nvSpPr>
              <p:cNvPr id="25" name="TextBox 24">
                <a:extLst>
                  <a:ext uri="{FF2B5EF4-FFF2-40B4-BE49-F238E27FC236}">
                    <a16:creationId xmlns:a16="http://schemas.microsoft.com/office/drawing/2014/main" id="{87A97EC8-0E5D-7E4F-A441-E0C4C5782A75}"/>
                  </a:ext>
                </a:extLst>
              </p:cNvPr>
              <p:cNvSpPr txBox="1">
                <a:spLocks noRot="1" noChangeAspect="1" noMove="1" noResize="1" noEditPoints="1" noAdjustHandles="1" noChangeArrowheads="1" noChangeShapeType="1" noTextEdit="1"/>
              </p:cNvSpPr>
              <p:nvPr/>
            </p:nvSpPr>
            <p:spPr>
              <a:xfrm>
                <a:off x="4256456" y="931809"/>
                <a:ext cx="592150" cy="523220"/>
              </a:xfrm>
              <a:prstGeom prst="rect">
                <a:avLst/>
              </a:prstGeom>
              <a:blipFill>
                <a:blip r:embed="rId3"/>
                <a:stretch>
                  <a:fillRect l="-2083"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47768E0-FD00-054D-984C-120D70CFDC32}"/>
                  </a:ext>
                </a:extLst>
              </p:cNvPr>
              <p:cNvSpPr txBox="1"/>
              <p:nvPr/>
            </p:nvSpPr>
            <p:spPr>
              <a:xfrm>
                <a:off x="4813782" y="2253228"/>
                <a:ext cx="1311513" cy="461665"/>
              </a:xfrm>
              <a:prstGeom prst="rect">
                <a:avLst/>
              </a:prstGeom>
              <a:solidFill>
                <a:srgbClr val="FFFF00"/>
              </a:solidFill>
            </p:spPr>
            <p:txBody>
              <a:bodyPr wrap="none" rtlCol="0">
                <a:spAutoFit/>
              </a:bodyPr>
              <a:lstStyle/>
              <a:p>
                <a:pPr eaLnBrk="1" fontAlgn="auto" hangingPunct="1">
                  <a:spcBef>
                    <a:spcPts val="0"/>
                  </a:spcBef>
                  <a:spcAft>
                    <a:spcPts val="0"/>
                  </a:spcAft>
                  <a:buClrTx/>
                  <a:buSzTx/>
                  <a:buNone/>
                </a:pPr>
                <a14:m>
                  <m:oMath xmlns:m="http://schemas.openxmlformats.org/officeDocument/2006/math">
                    <m:r>
                      <a:rPr lang="en-US"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3</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𝑘</m:t>
                        </m:r>
                      </m:sub>
                    </m:sSub>
                    <m:r>
                      <a:rPr lang="en-US" i="1">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26" name="TextBox 25">
                <a:extLst>
                  <a:ext uri="{FF2B5EF4-FFF2-40B4-BE49-F238E27FC236}">
                    <a16:creationId xmlns:a16="http://schemas.microsoft.com/office/drawing/2014/main" id="{247768E0-FD00-054D-984C-120D70CFDC32}"/>
                  </a:ext>
                </a:extLst>
              </p:cNvPr>
              <p:cNvSpPr txBox="1">
                <a:spLocks noRot="1" noChangeAspect="1" noMove="1" noResize="1" noEditPoints="1" noAdjustHandles="1" noChangeArrowheads="1" noChangeShapeType="1" noTextEdit="1"/>
              </p:cNvSpPr>
              <p:nvPr/>
            </p:nvSpPr>
            <p:spPr>
              <a:xfrm>
                <a:off x="4813782" y="2253228"/>
                <a:ext cx="1311513" cy="461665"/>
              </a:xfrm>
              <a:prstGeom prst="rect">
                <a:avLst/>
              </a:prstGeom>
              <a:blipFill>
                <a:blip r:embed="rId4"/>
                <a:stretch>
                  <a:fillRect b="-15789"/>
                </a:stretch>
              </a:blipFill>
            </p:spPr>
            <p:txBody>
              <a:bodyPr/>
              <a:lstStyle/>
              <a:p>
                <a:r>
                  <a:rPr lang="en-US">
                    <a:noFill/>
                  </a:rPr>
                  <a:t> </a:t>
                </a:r>
              </a:p>
            </p:txBody>
          </p:sp>
        </mc:Fallback>
      </mc:AlternateContent>
      <p:pic>
        <p:nvPicPr>
          <p:cNvPr id="27" name="Content Placeholder 11">
            <a:extLst>
              <a:ext uri="{FF2B5EF4-FFF2-40B4-BE49-F238E27FC236}">
                <a16:creationId xmlns:a16="http://schemas.microsoft.com/office/drawing/2014/main" id="{936C6798-B1A9-AC4D-9785-CF5DFE9736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2769811" y="3077733"/>
            <a:ext cx="595745" cy="595745"/>
          </a:xfrm>
          <a:prstGeom prst="rect">
            <a:avLst/>
          </a:prstGeom>
          <a:noFill/>
          <a:ln w="9525">
            <a:noFill/>
            <a:miter lim="800000"/>
            <a:headEnd/>
            <a:tailEnd/>
          </a:ln>
        </p:spPr>
      </p:pic>
      <p:pic>
        <p:nvPicPr>
          <p:cNvPr id="28" name="Content Placeholder 11">
            <a:extLst>
              <a:ext uri="{FF2B5EF4-FFF2-40B4-BE49-F238E27FC236}">
                <a16:creationId xmlns:a16="http://schemas.microsoft.com/office/drawing/2014/main" id="{9DECD8F0-494F-BE46-9031-C8437B29B0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157963" y="3077733"/>
            <a:ext cx="595745" cy="595745"/>
          </a:xfrm>
          <a:prstGeom prst="rect">
            <a:avLst/>
          </a:prstGeom>
          <a:noFill/>
          <a:ln w="9525">
            <a:noFill/>
            <a:miter lim="800000"/>
            <a:headEnd/>
            <a:tailEnd/>
          </a:ln>
        </p:spPr>
      </p:pic>
      <p:pic>
        <p:nvPicPr>
          <p:cNvPr id="29" name="Content Placeholder 11">
            <a:extLst>
              <a:ext uri="{FF2B5EF4-FFF2-40B4-BE49-F238E27FC236}">
                <a16:creationId xmlns:a16="http://schemas.microsoft.com/office/drawing/2014/main" id="{59E08C35-97AD-AC4E-959A-C68499B27B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5520690" y="3077732"/>
            <a:ext cx="595745" cy="595745"/>
          </a:xfrm>
          <a:prstGeom prst="rect">
            <a:avLst/>
          </a:prstGeom>
          <a:noFill/>
          <a:ln w="9525">
            <a:noFill/>
            <a:miter lim="800000"/>
            <a:headEnd/>
            <a:tailEnd/>
          </a:ln>
        </p:spPr>
      </p:pic>
      <p:sp>
        <p:nvSpPr>
          <p:cNvPr id="30" name="Title 1">
            <a:extLst>
              <a:ext uri="{FF2B5EF4-FFF2-40B4-BE49-F238E27FC236}">
                <a16:creationId xmlns:a16="http://schemas.microsoft.com/office/drawing/2014/main" id="{A0D1B6DC-1946-6B4E-92BD-F650A317854A}"/>
              </a:ext>
            </a:extLst>
          </p:cNvPr>
          <p:cNvSpPr txBox="1">
            <a:spLocks/>
          </p:cNvSpPr>
          <p:nvPr/>
        </p:nvSpPr>
        <p:spPr bwMode="auto">
          <a:xfrm>
            <a:off x="862564" y="4224581"/>
            <a:ext cx="7396011" cy="1076120"/>
          </a:xfrm>
          <a:prstGeom prst="rect">
            <a:avLst/>
          </a:prstGeom>
          <a:solidFill>
            <a:schemeClr val="tx1">
              <a:lumMod val="65000"/>
              <a:lumOff val="3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a:lstStyle>
          <a:p>
            <a:pPr algn="l">
              <a:buClrTx/>
              <a:buSzTx/>
              <a:buFontTx/>
              <a:buNone/>
            </a:pPr>
            <a:r>
              <a:rPr lang="en-US" sz="2400" kern="0">
                <a:solidFill>
                  <a:schemeClr val="bg1"/>
                </a:solidFill>
              </a:rPr>
              <a:t> Server observes gradients  </a:t>
            </a:r>
            <a:r>
              <a:rPr lang="en-US" sz="2400" kern="0">
                <a:solidFill>
                  <a:schemeClr val="bg1"/>
                </a:solidFill>
                <a:sym typeface="Wingdings"/>
              </a:rPr>
              <a:t>  privacy compromised</a:t>
            </a:r>
            <a:endParaRPr lang="en-US" sz="2400" kern="0" dirty="0">
              <a:solidFill>
                <a:schemeClr val="bg1"/>
              </a:solidFill>
            </a:endParaRPr>
          </a:p>
        </p:txBody>
      </p:sp>
      <p:sp>
        <p:nvSpPr>
          <p:cNvPr id="16" name="Title 1">
            <a:extLst>
              <a:ext uri="{FF2B5EF4-FFF2-40B4-BE49-F238E27FC236}">
                <a16:creationId xmlns:a16="http://schemas.microsoft.com/office/drawing/2014/main" id="{C4EE0EF4-4B7C-4A42-9E86-5CAC0F3E03DC}"/>
              </a:ext>
            </a:extLst>
          </p:cNvPr>
          <p:cNvSpPr txBox="1">
            <a:spLocks/>
          </p:cNvSpPr>
          <p:nvPr/>
        </p:nvSpPr>
        <p:spPr bwMode="auto">
          <a:xfrm>
            <a:off x="862565" y="5434354"/>
            <a:ext cx="7415288" cy="1076120"/>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0000FF"/>
                </a:solidFill>
                <a:latin typeface="Helvetica"/>
                <a:ea typeface="+mj-ea"/>
                <a:cs typeface="Helvetica"/>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a:lstStyle>
          <a:p>
            <a:pPr>
              <a:buNone/>
            </a:pPr>
            <a:r>
              <a:rPr lang="en-US" sz="2400" dirty="0">
                <a:solidFill>
                  <a:schemeClr val="tx1"/>
                </a:solidFill>
                <a:latin typeface="Helvetica" charset="0"/>
                <a:ea typeface="Helvetica" charset="0"/>
                <a:cs typeface="Helvetica" charset="0"/>
              </a:rPr>
              <a:t>Achieve privacy and yet collaboratively optimize</a:t>
            </a:r>
          </a:p>
        </p:txBody>
      </p:sp>
    </p:spTree>
    <p:extLst>
      <p:ext uri="{BB962C8B-B14F-4D97-AF65-F5344CB8AC3E}">
        <p14:creationId xmlns:p14="http://schemas.microsoft.com/office/powerpoint/2010/main" val="144798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685800" y="1965278"/>
            <a:ext cx="2546709" cy="504967"/>
          </a:xfrm>
          <a:prstGeom prst="rect">
            <a:avLst/>
          </a:prstGeom>
          <a:solidFill>
            <a:srgbClr val="FFC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5" name="Rectangle 24"/>
          <p:cNvSpPr/>
          <p:nvPr/>
        </p:nvSpPr>
        <p:spPr bwMode="auto">
          <a:xfrm>
            <a:off x="559558" y="4018032"/>
            <a:ext cx="7898642" cy="721072"/>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 name="Title 1"/>
          <p:cNvSpPr>
            <a:spLocks noGrp="1"/>
          </p:cNvSpPr>
          <p:nvPr>
            <p:ph type="title"/>
          </p:nvPr>
        </p:nvSpPr>
        <p:spPr/>
        <p:txBody>
          <a:bodyPr/>
          <a:lstStyle/>
          <a:p>
            <a:r>
              <a:rPr lang="en-US" dirty="0"/>
              <a:t>Decentralized Optimization</a:t>
            </a:r>
          </a:p>
        </p:txBody>
      </p:sp>
      <p:sp>
        <p:nvSpPr>
          <p:cNvPr id="3" name="Content Placeholder 2"/>
          <p:cNvSpPr>
            <a:spLocks noGrp="1"/>
          </p:cNvSpPr>
          <p:nvPr>
            <p:ph idx="1"/>
          </p:nvPr>
        </p:nvSpPr>
        <p:spPr/>
        <p:txBody>
          <a:bodyPr/>
          <a:lstStyle/>
          <a:p>
            <a:r>
              <a:rPr lang="en-US" dirty="0"/>
              <a:t>Each agent maintains local estimate </a:t>
            </a:r>
            <a:r>
              <a:rPr lang="en-US" i="1" dirty="0">
                <a:latin typeface="Times" charset="0"/>
                <a:ea typeface="Times" charset="0"/>
                <a:cs typeface="Times" charset="0"/>
              </a:rPr>
              <a:t>x</a:t>
            </a:r>
          </a:p>
          <a:p>
            <a:pPr marL="0" indent="0">
              <a:buNone/>
            </a:pPr>
            <a:r>
              <a:rPr lang="en-US" dirty="0">
                <a:solidFill>
                  <a:srgbClr val="C00000"/>
                </a:solidFill>
              </a:rPr>
              <a:t>In each iteration</a:t>
            </a:r>
            <a:endParaRPr lang="en-US" i="1" dirty="0">
              <a:latin typeface="Times" charset="0"/>
              <a:ea typeface="Times" charset="0"/>
              <a:cs typeface="Times" charset="0"/>
            </a:endParaRPr>
          </a:p>
          <a:p>
            <a:r>
              <a:rPr lang="en-US" dirty="0"/>
              <a:t>Compute weighted average with neighbors’ estimates</a:t>
            </a:r>
          </a:p>
          <a:p>
            <a:r>
              <a:rPr lang="en-US" dirty="0"/>
              <a:t>Apply </a:t>
            </a:r>
            <a:r>
              <a:rPr lang="en-US" dirty="0">
                <a:solidFill>
                  <a:srgbClr val="00B050"/>
                </a:solidFill>
              </a:rPr>
              <a:t>own gradient </a:t>
            </a:r>
            <a:r>
              <a:rPr lang="en-US" dirty="0"/>
              <a:t>to own estimate</a:t>
            </a:r>
          </a:p>
          <a:p>
            <a:pPr marL="0" indent="0">
              <a:buNone/>
            </a:pPr>
            <a:endParaRPr lang="en-US" dirty="0"/>
          </a:p>
          <a:p>
            <a:endParaRPr lang="en-US" dirty="0"/>
          </a:p>
          <a:p>
            <a:r>
              <a:rPr lang="en-US" dirty="0"/>
              <a:t>Local estimates converge to</a:t>
            </a:r>
          </a:p>
        </p:txBody>
      </p:sp>
      <p:grpSp>
        <p:nvGrpSpPr>
          <p:cNvPr id="5" name="Group 4"/>
          <p:cNvGrpSpPr/>
          <p:nvPr/>
        </p:nvGrpSpPr>
        <p:grpSpPr>
          <a:xfrm>
            <a:off x="380032" y="4836786"/>
            <a:ext cx="3656676" cy="1963982"/>
            <a:chOff x="2324904" y="3562607"/>
            <a:chExt cx="2620356" cy="1419076"/>
          </a:xfrm>
        </p:grpSpPr>
        <mc:AlternateContent xmlns:mc="http://schemas.openxmlformats.org/markup-compatibility/2006" xmlns:a14="http://schemas.microsoft.com/office/drawing/2010/main">
          <mc:Choice Requires="a14">
            <p:sp>
              <p:nvSpPr>
                <p:cNvPr id="6" name="Oval 5"/>
                <p:cNvSpPr/>
                <p:nvPr/>
              </p:nvSpPr>
              <p:spPr>
                <a:xfrm>
                  <a:off x="4305790" y="3624732"/>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a:xfrm>
                  <a:off x="4305790" y="3624732"/>
                  <a:ext cx="431455" cy="457200"/>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3589538" y="424085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589538" y="4240857"/>
                  <a:ext cx="431455" cy="457200"/>
                </a:xfrm>
                <a:prstGeom prst="ellipse">
                  <a:avLst/>
                </a:prstGeom>
                <a:blipFill rotWithShape="0">
                  <a:blip r:embed="rId6"/>
                  <a:stretch>
                    <a:fillRect/>
                  </a:stretch>
                </a:blipFill>
                <a:ln>
                  <a:noFill/>
                </a:ln>
              </p:spPr>
              <p:txBody>
                <a:bodyPr/>
                <a:lstStyle/>
                <a:p>
                  <a:r>
                    <a:rPr lang="en-US">
                      <a:noFill/>
                    </a:rPr>
                    <a:t> </a:t>
                  </a:r>
                </a:p>
              </p:txBody>
            </p:sp>
          </mc:Fallback>
        </mc:AlternateContent>
        <p:cxnSp>
          <p:nvCxnSpPr>
            <p:cNvPr id="8" name="Straight Arrow Connector 7"/>
            <p:cNvCxnSpPr/>
            <p:nvPr/>
          </p:nvCxnSpPr>
          <p:spPr>
            <a:xfrm flipH="1" flipV="1">
              <a:off x="3314890" y="4019807"/>
              <a:ext cx="337833" cy="28800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57808" y="4014977"/>
              <a:ext cx="411167" cy="29283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30617" y="3691687"/>
              <a:ext cx="838358" cy="995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Oval 10"/>
                <p:cNvSpPr/>
                <p:nvPr/>
              </p:nvSpPr>
              <p:spPr>
                <a:xfrm>
                  <a:off x="4513805" y="4524483"/>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4513805" y="4524483"/>
                  <a:ext cx="431455" cy="457200"/>
                </a:xfrm>
                <a:prstGeom prst="ellipse">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2324904" y="4263196"/>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9" name="Oval 28"/>
                <p:cNvSpPr>
                  <a:spLocks noRot="1" noChangeAspect="1" noMove="1" noResize="1" noEditPoints="1" noAdjustHandles="1" noChangeArrowheads="1" noChangeShapeType="1" noTextEdit="1"/>
                </p:cNvSpPr>
                <p:nvPr/>
              </p:nvSpPr>
              <p:spPr>
                <a:xfrm>
                  <a:off x="2324904" y="4263196"/>
                  <a:ext cx="431455" cy="457200"/>
                </a:xfrm>
                <a:prstGeom prst="ellipse">
                  <a:avLst/>
                </a:prstGeom>
                <a:blipFill rotWithShape="0">
                  <a:blip r:embed="rId8"/>
                  <a:stretch>
                    <a:fillRect/>
                  </a:stretch>
                </a:blipFill>
                <a:ln>
                  <a:noFill/>
                </a:ln>
              </p:spPr>
              <p:txBody>
                <a:bodyPr/>
                <a:lstStyle/>
                <a:p>
                  <a:r>
                    <a:rPr lang="en-US">
                      <a:noFill/>
                    </a:rPr>
                    <a:t> </a:t>
                  </a:r>
                </a:p>
              </p:txBody>
            </p:sp>
          </mc:Fallback>
        </mc:AlternateContent>
        <p:cxnSp>
          <p:nvCxnSpPr>
            <p:cNvPr id="13" name="Straight Arrow Connector 12"/>
            <p:cNvCxnSpPr/>
            <p:nvPr/>
          </p:nvCxnSpPr>
          <p:spPr>
            <a:xfrm>
              <a:off x="3957808" y="4631102"/>
              <a:ext cx="555997" cy="121981"/>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93174" y="3952852"/>
              <a:ext cx="469173" cy="377299"/>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p:cNvSpPr/>
                <p:nvPr/>
              </p:nvSpPr>
              <p:spPr>
                <a:xfrm>
                  <a:off x="3099162" y="356260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2" name="Oval 31"/>
                <p:cNvSpPr>
                  <a:spLocks noRot="1" noChangeAspect="1" noMove="1" noResize="1" noEditPoints="1" noAdjustHandles="1" noChangeArrowheads="1" noChangeShapeType="1" noTextEdit="1"/>
                </p:cNvSpPr>
                <p:nvPr/>
              </p:nvSpPr>
              <p:spPr>
                <a:xfrm>
                  <a:off x="3099162" y="3562607"/>
                  <a:ext cx="431455" cy="457200"/>
                </a:xfrm>
                <a:prstGeom prst="ellipse">
                  <a:avLst/>
                </a:prstGeom>
                <a:blipFill rotWithShape="0">
                  <a:blip r:embed="rId9"/>
                  <a:stretch>
                    <a:fillRect/>
                  </a:stretch>
                </a:blipFill>
                <a:ln>
                  <a:noFill/>
                </a:ln>
              </p:spPr>
              <p:txBody>
                <a:bodyPr/>
                <a:lstStyle/>
                <a:p>
                  <a:r>
                    <a:rPr lang="en-US">
                      <a:noFill/>
                    </a:rPr>
                    <a:t> </a:t>
                  </a:r>
                </a:p>
              </p:txBody>
            </p:sp>
          </mc:Fallback>
        </mc:AlternateContent>
      </p:grpSp>
      <p:grpSp>
        <p:nvGrpSpPr>
          <p:cNvPr id="16" name="Group 15"/>
          <p:cNvGrpSpPr/>
          <p:nvPr/>
        </p:nvGrpSpPr>
        <p:grpSpPr>
          <a:xfrm>
            <a:off x="5085518" y="3499220"/>
            <a:ext cx="3243724" cy="1835265"/>
            <a:chOff x="1082616" y="1973596"/>
            <a:chExt cx="3243724" cy="1835265"/>
          </a:xfrm>
        </p:grpSpPr>
        <p:grpSp>
          <p:nvGrpSpPr>
            <p:cNvPr id="17" name="Group 16"/>
            <p:cNvGrpSpPr/>
            <p:nvPr/>
          </p:nvGrpSpPr>
          <p:grpSpPr>
            <a:xfrm>
              <a:off x="1082616" y="1973596"/>
              <a:ext cx="3243724" cy="1835265"/>
              <a:chOff x="1082616" y="1973596"/>
              <a:chExt cx="3243724" cy="1835265"/>
            </a:xfrm>
          </p:grpSpPr>
          <p:pic>
            <p:nvPicPr>
              <p:cNvPr id="19" name="Picture 18"/>
              <p:cNvPicPr>
                <a:picLocks noChangeAspect="1"/>
              </p:cNvPicPr>
              <p:nvPr/>
            </p:nvPicPr>
            <p:blipFill>
              <a:blip r:embed="rId10"/>
              <a:stretch>
                <a:fillRect/>
              </a:stretch>
            </p:blipFill>
            <p:spPr>
              <a:xfrm>
                <a:off x="1082616" y="1973596"/>
                <a:ext cx="3243724" cy="1835265"/>
              </a:xfrm>
              <a:prstGeom prst="rect">
                <a:avLst/>
              </a:prstGeom>
            </p:spPr>
          </p:pic>
          <p:sp>
            <p:nvSpPr>
              <p:cNvPr id="20" name="Rectangle 19"/>
              <p:cNvSpPr/>
              <p:nvPr/>
            </p:nvSpPr>
            <p:spPr bwMode="auto">
              <a:xfrm>
                <a:off x="2620370" y="2129051"/>
                <a:ext cx="573206" cy="423080"/>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1" name="Rectangle 20"/>
              <p:cNvSpPr/>
              <p:nvPr/>
            </p:nvSpPr>
            <p:spPr bwMode="auto">
              <a:xfrm>
                <a:off x="2634018" y="3213480"/>
                <a:ext cx="573206" cy="423080"/>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2" name="TextBox 21"/>
              <p:cNvSpPr txBox="1"/>
              <p:nvPr/>
            </p:nvSpPr>
            <p:spPr>
              <a:xfrm>
                <a:off x="2704478" y="3122466"/>
                <a:ext cx="285656"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i="1" dirty="0" err="1">
                    <a:latin typeface="Times" charset="0"/>
                    <a:ea typeface="Times" charset="0"/>
                    <a:cs typeface="Times" charset="0"/>
                  </a:rPr>
                  <a:t>i</a:t>
                </a:r>
                <a:endParaRPr lang="en-US" sz="2800" i="1" dirty="0">
                  <a:latin typeface="Times" charset="0"/>
                  <a:ea typeface="Times" charset="0"/>
                  <a:cs typeface="Times" charset="0"/>
                </a:endParaRPr>
              </a:p>
            </p:txBody>
          </p:sp>
        </p:grpSp>
        <p:sp>
          <p:nvSpPr>
            <p:cNvPr id="18" name="Rectangle 17"/>
            <p:cNvSpPr/>
            <p:nvPr/>
          </p:nvSpPr>
          <p:spPr bwMode="auto">
            <a:xfrm>
              <a:off x="1364776" y="3138986"/>
              <a:ext cx="955343" cy="395785"/>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grpSp>
    </p:spTree>
    <p:extLst>
      <p:ext uri="{BB962C8B-B14F-4D97-AF65-F5344CB8AC3E}">
        <p14:creationId xmlns:p14="http://schemas.microsoft.com/office/powerpoint/2010/main" val="34659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209800" y="261860"/>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1</a:t>
            </a:r>
          </a:p>
        </p:txBody>
      </p:sp>
      <p:sp>
        <p:nvSpPr>
          <p:cNvPr id="15" name="Oval 14"/>
          <p:cNvSpPr/>
          <p:nvPr/>
        </p:nvSpPr>
        <p:spPr>
          <a:xfrm>
            <a:off x="3852333" y="2031393"/>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3</a:t>
            </a:r>
          </a:p>
        </p:txBody>
      </p:sp>
      <p:sp>
        <p:nvSpPr>
          <p:cNvPr id="16" name="Oval 15"/>
          <p:cNvSpPr/>
          <p:nvPr/>
        </p:nvSpPr>
        <p:spPr>
          <a:xfrm>
            <a:off x="6121400" y="338060"/>
            <a:ext cx="787400" cy="677334"/>
          </a:xfrm>
          <a:prstGeom prst="ellipse">
            <a:avLst/>
          </a:prstGeom>
          <a:solidFill>
            <a:srgbClr val="FFFF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800" i="1" dirty="0">
                <a:solidFill>
                  <a:schemeClr val="tx1"/>
                </a:solidFill>
                <a:latin typeface="Times New Roman" panose="02020603050405020304" pitchFamily="18" charset="0"/>
                <a:cs typeface="Times New Roman" panose="02020603050405020304" pitchFamily="18" charset="0"/>
              </a:rPr>
              <a:t>x</a:t>
            </a:r>
            <a:r>
              <a:rPr lang="en-US" sz="2800" i="1" baseline="-25000" dirty="0">
                <a:solidFill>
                  <a:schemeClr val="tx1"/>
                </a:solidFill>
                <a:latin typeface="Times New Roman" panose="02020603050405020304" pitchFamily="18" charset="0"/>
                <a:cs typeface="Times New Roman" panose="02020603050405020304" pitchFamily="18" charset="0"/>
              </a:rPr>
              <a:t>2</a:t>
            </a:r>
          </a:p>
        </p:txBody>
      </p:sp>
      <p:cxnSp>
        <p:nvCxnSpPr>
          <p:cNvPr id="17" name="Straight Arrow Connector 16"/>
          <p:cNvCxnSpPr>
            <a:stCxn id="13" idx="5"/>
            <a:endCxn id="15" idx="1"/>
          </p:cNvCxnSpPr>
          <p:nvPr/>
        </p:nvCxnSpPr>
        <p:spPr>
          <a:xfrm>
            <a:off x="2881888" y="840001"/>
            <a:ext cx="1085757" cy="1290585"/>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521200" y="795260"/>
            <a:ext cx="1591733" cy="1337735"/>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41E18C8-1265-D74C-AC84-4077685CA3DA}"/>
              </a:ext>
            </a:extLst>
          </p:cNvPr>
          <p:cNvSpPr txBox="1"/>
          <p:nvPr/>
        </p:nvSpPr>
        <p:spPr>
          <a:xfrm>
            <a:off x="3079589" y="1668921"/>
            <a:ext cx="423514" cy="461665"/>
          </a:xfrm>
          <a:prstGeom prst="rect">
            <a:avLst/>
          </a:prstGeom>
          <a:noFill/>
          <a:ln w="12700">
            <a:noFill/>
          </a:ln>
        </p:spPr>
        <p:txBody>
          <a:bodyPr wrap="none" rtlCol="0">
            <a:spAutoFit/>
          </a:bodyPr>
          <a:lstStyle/>
          <a:p>
            <a:pPr>
              <a:buNone/>
            </a:pPr>
            <a:r>
              <a:rPr lang="en-US"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3</a:t>
            </a:r>
            <a:endParaRPr lang="en-US" i="1"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340CF496-E292-0D4B-8B64-47048B81C6EA}"/>
              </a:ext>
            </a:extLst>
          </p:cNvPr>
          <p:cNvCxnSpPr/>
          <p:nvPr/>
        </p:nvCxnSpPr>
        <p:spPr bwMode="auto">
          <a:xfrm flipV="1">
            <a:off x="5330779" y="1464127"/>
            <a:ext cx="406400" cy="3386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F4AC04B9-0FF7-4C47-ADE5-D00EFA30D17F}"/>
              </a:ext>
            </a:extLst>
          </p:cNvPr>
          <p:cNvCxnSpPr/>
          <p:nvPr/>
        </p:nvCxnSpPr>
        <p:spPr bwMode="auto">
          <a:xfrm flipH="1" flipV="1">
            <a:off x="2870672" y="1416726"/>
            <a:ext cx="270934" cy="2878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a:extLst>
              <a:ext uri="{FF2B5EF4-FFF2-40B4-BE49-F238E27FC236}">
                <a16:creationId xmlns:a16="http://schemas.microsoft.com/office/drawing/2014/main" id="{71DBA359-EE2C-6548-AA77-698BC9CFCF2C}"/>
              </a:ext>
            </a:extLst>
          </p:cNvPr>
          <p:cNvSpPr txBox="1"/>
          <p:nvPr/>
        </p:nvSpPr>
        <p:spPr>
          <a:xfrm>
            <a:off x="4907266" y="1703490"/>
            <a:ext cx="423513" cy="461665"/>
          </a:xfrm>
          <a:prstGeom prst="rect">
            <a:avLst/>
          </a:prstGeom>
          <a:noFill/>
          <a:ln w="12700">
            <a:noFill/>
          </a:ln>
        </p:spPr>
        <p:txBody>
          <a:bodyPr wrap="none" rtlCol="0">
            <a:spAutoFit/>
          </a:bodyPr>
          <a:lstStyle/>
          <a:p>
            <a:pPr>
              <a:buNone/>
            </a:pPr>
            <a:r>
              <a:rPr lang="en-US" i="1" dirty="0">
                <a:solidFill>
                  <a:srgbClr val="FF0000"/>
                </a:solidFill>
                <a:latin typeface="Times New Roman" panose="02020603050405020304" pitchFamily="18" charset="0"/>
                <a:cs typeface="Times New Roman" panose="02020603050405020304" pitchFamily="18" charset="0"/>
              </a:rPr>
              <a:t>x</a:t>
            </a:r>
            <a:r>
              <a:rPr lang="en-US" i="1" baseline="-25000" dirty="0">
                <a:solidFill>
                  <a:srgbClr val="FF0000"/>
                </a:solidFill>
                <a:latin typeface="Times New Roman" panose="02020603050405020304" pitchFamily="18" charset="0"/>
                <a:cs typeface="Times New Roman" panose="02020603050405020304" pitchFamily="18" charset="0"/>
              </a:rPr>
              <a:t>3</a:t>
            </a:r>
            <a:endParaRPr lang="en-US" i="1"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1A7EEB6-BA08-934C-ACE2-9A870E4DECBD}"/>
              </a:ext>
            </a:extLst>
          </p:cNvPr>
          <p:cNvGrpSpPr/>
          <p:nvPr/>
        </p:nvGrpSpPr>
        <p:grpSpPr>
          <a:xfrm>
            <a:off x="947160" y="4677994"/>
            <a:ext cx="7806423" cy="1061615"/>
            <a:chOff x="947687" y="4677994"/>
            <a:chExt cx="7806423" cy="1061615"/>
          </a:xfrm>
        </p:grpSpPr>
        <p:sp>
          <p:nvSpPr>
            <p:cNvPr id="20" name="Rectangle 19">
              <a:extLst>
                <a:ext uri="{FF2B5EF4-FFF2-40B4-BE49-F238E27FC236}">
                  <a16:creationId xmlns:a16="http://schemas.microsoft.com/office/drawing/2014/main" id="{C628F57D-9D9B-3A45-BFC9-7317EFDF1889}"/>
                </a:ext>
              </a:extLst>
            </p:cNvPr>
            <p:cNvSpPr/>
            <p:nvPr/>
          </p:nvSpPr>
          <p:spPr bwMode="auto">
            <a:xfrm>
              <a:off x="6572250" y="4677995"/>
              <a:ext cx="2181860" cy="1061614"/>
            </a:xfrm>
            <a:prstGeom prst="rect">
              <a:avLst/>
            </a:prstGeom>
            <a:solidFill>
              <a:schemeClr val="accent5">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1" name="Rectangle 20">
              <a:extLst>
                <a:ext uri="{FF2B5EF4-FFF2-40B4-BE49-F238E27FC236}">
                  <a16:creationId xmlns:a16="http://schemas.microsoft.com/office/drawing/2014/main" id="{7E5FD672-4E6B-474E-A78B-5F46B99AB89B}"/>
                </a:ext>
              </a:extLst>
            </p:cNvPr>
            <p:cNvSpPr/>
            <p:nvPr/>
          </p:nvSpPr>
          <p:spPr bwMode="auto">
            <a:xfrm>
              <a:off x="2514600" y="4677994"/>
              <a:ext cx="3776238" cy="1061615"/>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graphicFrame>
              <p:nvGraphicFramePr>
                <p:cNvPr id="24" name="对象 5">
                  <a:extLst>
                    <a:ext uri="{FF2B5EF4-FFF2-40B4-BE49-F238E27FC236}">
                      <a16:creationId xmlns:a16="http://schemas.microsoft.com/office/drawing/2014/main" id="{FB97AD6C-9484-4F4A-A865-F57E5064CE00}"/>
                    </a:ext>
                  </a:extLst>
                </p:cNvPr>
                <p:cNvGraphicFramePr>
                  <a:graphicFrameLocks noChangeAspect="1"/>
                </p:cNvGraphicFramePr>
                <p:nvPr>
                  <p:extLst/>
                </p:nvPr>
              </p:nvGraphicFramePr>
              <p:xfrm>
                <a:off x="947687" y="4708843"/>
                <a:ext cx="7789863" cy="1030287"/>
              </p:xfrm>
              <a:graphic>
                <a:graphicData uri="http://schemas.openxmlformats.org/presentationml/2006/ole">
                  <mc:AlternateContent>
                    <mc:Choice xmlns:v="urn:schemas-microsoft-com:vml" Requires="v">
                      <p:oleObj spid="_x0000_s10247" name="Equation" r:id="rId3" imgW="2971800" imgH="393700" progId="Equation.3">
                        <p:embed/>
                      </p:oleObj>
                    </mc:Choice>
                    <mc:Fallback>
                      <p:oleObj name="Equation" r:id="rId3" imgW="2971800" imgH="393700" progId="Equation.3">
                        <p:embed/>
                        <p:pic>
                          <p:nvPicPr>
                            <p:cNvPr id="24" name="对象 5">
                              <a:extLst>
                                <a:ext uri="{FF2B5EF4-FFF2-40B4-BE49-F238E27FC236}">
                                  <a16:creationId xmlns:a16="http://schemas.microsoft.com/office/drawing/2014/main" id="{FB97AD6C-9484-4F4A-A865-F57E5064CE00}"/>
                                </a:ext>
                              </a:extLst>
                            </p:cNvPr>
                            <p:cNvPicPr/>
                            <p:nvPr/>
                          </p:nvPicPr>
                          <p:blipFill>
                            <a:blip r:embed="rId4"/>
                            <a:stretch>
                              <a:fillRect/>
                            </a:stretch>
                          </p:blipFill>
                          <p:spPr>
                            <a:xfrm>
                              <a:off x="947687" y="4708843"/>
                              <a:ext cx="7789863" cy="1030287"/>
                            </a:xfrm>
                            <a:prstGeom prst="rect">
                              <a:avLst/>
                            </a:prstGeom>
                          </p:spPr>
                        </p:pic>
                      </p:oleObj>
                    </mc:Fallback>
                  </mc:AlternateContent>
                </a:graphicData>
              </a:graphic>
            </p:graphicFrame>
          </mc:Choice>
          <mc:Fallback xmlns="">
            <p:graphicFrame>
              <p:nvGraphicFramePr>
                <p:cNvPr id="24" name="对象 5">
                  <a:extLst>
                    <a:ext uri="{FF2B5EF4-FFF2-40B4-BE49-F238E27FC236}">
                      <a16:creationId xmlns:a16="http://schemas.microsoft.com/office/drawing/2014/main" id="{FB97AD6C-9484-4F4A-A865-F57E5064CE00}"/>
                    </a:ext>
                  </a:extLst>
                </p:cNvPr>
                <p:cNvGraphicFramePr>
                  <a:graphicFrameLocks noChangeAspect="1"/>
                </p:cNvGraphicFramePr>
                <p:nvPr>
                  <p:extLst/>
                </p:nvPr>
              </p:nvGraphicFramePr>
              <p:xfrm>
                <a:off x="947687" y="4708843"/>
                <a:ext cx="7789863" cy="1030287"/>
              </p:xfrm>
              <a:graphic>
                <a:graphicData uri="http://schemas.openxmlformats.org/presentationml/2006/ole">
                  <mc:AlternateContent>
                    <mc:Choice xmlns:v="urn:schemas-microsoft-com:vml" Requires="v">
                      <p:oleObj spid="_x0000_s44055" name="Equation" r:id="rId5" imgW="2971800" imgH="393700" progId="Equation.3">
                        <p:embed/>
                      </p:oleObj>
                    </mc:Choice>
                    <mc:Fallback>
                      <p:oleObj name="Equation" r:id="rId5" imgW="2971800" imgH="393700" progId="Equation.3">
                        <p:embed/>
                        <p:pic>
                          <p:nvPicPr>
                            <p:cNvPr id="24" name="对象 5">
                              <a:extLst>
                                <a:ext uri="{FF2B5EF4-FFF2-40B4-BE49-F238E27FC236}">
                                  <a16:creationId xmlns:a16="http://schemas.microsoft.com/office/drawing/2014/main" id="{FB97AD6C-9484-4F4A-A865-F57E5064CE00}"/>
                                </a:ext>
                              </a:extLst>
                            </p:cNvPr>
                            <p:cNvPicPr/>
                            <p:nvPr/>
                          </p:nvPicPr>
                          <p:blipFill>
                            <a:blip r:embed="rId6"/>
                            <a:stretch>
                              <a:fillRect/>
                            </a:stretch>
                          </p:blipFill>
                          <p:spPr>
                            <a:xfrm>
                              <a:off x="947687" y="4708843"/>
                              <a:ext cx="7789863" cy="1030287"/>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448A02-07BE-FB4F-A001-BA602606DF8A}"/>
                    </a:ext>
                  </a:extLst>
                </p:cNvPr>
                <p:cNvSpPr txBox="1"/>
                <p:nvPr/>
              </p:nvSpPr>
              <p:spPr>
                <a:xfrm>
                  <a:off x="7260935" y="5009686"/>
                  <a:ext cx="415627" cy="430887"/>
                </a:xfrm>
                <a:prstGeom prst="rect">
                  <a:avLst/>
                </a:prstGeom>
                <a:solidFill>
                  <a:schemeClr val="accent5">
                    <a:lumMod val="40000"/>
                    <a:lumOff val="60000"/>
                  </a:schemeClr>
                </a:solid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p>
              </p:txBody>
            </p:sp>
          </mc:Choice>
          <mc:Fallback xmlns="">
            <p:sp>
              <p:nvSpPr>
                <p:cNvPr id="2" name="TextBox 1">
                  <a:extLst>
                    <a:ext uri="{FF2B5EF4-FFF2-40B4-BE49-F238E27FC236}">
                      <a16:creationId xmlns:a16="http://schemas.microsoft.com/office/drawing/2014/main" id="{A3448A02-07BE-FB4F-A001-BA602606DF8A}"/>
                    </a:ext>
                  </a:extLst>
                </p:cNvPr>
                <p:cNvSpPr txBox="1">
                  <a:spLocks noRot="1" noChangeAspect="1" noMove="1" noResize="1" noEditPoints="1" noAdjustHandles="1" noChangeArrowheads="1" noChangeShapeType="1" noTextEdit="1"/>
                </p:cNvSpPr>
                <p:nvPr/>
              </p:nvSpPr>
              <p:spPr>
                <a:xfrm>
                  <a:off x="7260935" y="5009686"/>
                  <a:ext cx="415627" cy="430887"/>
                </a:xfrm>
                <a:prstGeom prst="rect">
                  <a:avLst/>
                </a:prstGeom>
                <a:blipFill>
                  <a:blip r:embed="rId7"/>
                  <a:stretch>
                    <a:fillRect l="-39394" b="-34286"/>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BECE9631-5BD9-5F44-8320-A2E3BE823791}"/>
              </a:ext>
            </a:extLst>
          </p:cNvPr>
          <p:cNvGrpSpPr/>
          <p:nvPr/>
        </p:nvGrpSpPr>
        <p:grpSpPr>
          <a:xfrm>
            <a:off x="901173" y="3366719"/>
            <a:ext cx="6457736" cy="1242695"/>
            <a:chOff x="901173" y="3366719"/>
            <a:chExt cx="6457736" cy="1242695"/>
          </a:xfrm>
        </p:grpSpPr>
        <p:sp>
          <p:nvSpPr>
            <p:cNvPr id="22" name="Rectangle 21">
              <a:extLst>
                <a:ext uri="{FF2B5EF4-FFF2-40B4-BE49-F238E27FC236}">
                  <a16:creationId xmlns:a16="http://schemas.microsoft.com/office/drawing/2014/main" id="{2D8D3AB4-A589-3B46-B9EA-9A658DE84237}"/>
                </a:ext>
              </a:extLst>
            </p:cNvPr>
            <p:cNvSpPr/>
            <p:nvPr/>
          </p:nvSpPr>
          <p:spPr bwMode="auto">
            <a:xfrm>
              <a:off x="5234940" y="3366719"/>
              <a:ext cx="2123969" cy="1242695"/>
            </a:xfrm>
            <a:prstGeom prst="rect">
              <a:avLst/>
            </a:prstGeom>
            <a:solidFill>
              <a:schemeClr val="accent5">
                <a:lumMod val="40000"/>
                <a:lumOff val="60000"/>
              </a:schemeClr>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p:sp>
          <p:nvSpPr>
            <p:cNvPr id="23" name="Rectangle 22">
              <a:extLst>
                <a:ext uri="{FF2B5EF4-FFF2-40B4-BE49-F238E27FC236}">
                  <a16:creationId xmlns:a16="http://schemas.microsoft.com/office/drawing/2014/main" id="{94EFEDF9-1B47-D84F-B347-105E94CB8253}"/>
                </a:ext>
              </a:extLst>
            </p:cNvPr>
            <p:cNvSpPr/>
            <p:nvPr/>
          </p:nvSpPr>
          <p:spPr bwMode="auto">
            <a:xfrm>
              <a:off x="2537460" y="3366719"/>
              <a:ext cx="2426970" cy="1242695"/>
            </a:xfrm>
            <a:prstGeom prst="rect">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graphicFrame>
              <p:nvGraphicFramePr>
                <p:cNvPr id="25" name="对象 5">
                  <a:extLst>
                    <a:ext uri="{FF2B5EF4-FFF2-40B4-BE49-F238E27FC236}">
                      <a16:creationId xmlns:a16="http://schemas.microsoft.com/office/drawing/2014/main" id="{C1DA7796-F71C-3847-9118-6805F0820EA0}"/>
                    </a:ext>
                  </a:extLst>
                </p:cNvPr>
                <p:cNvGraphicFramePr>
                  <a:graphicFrameLocks noChangeAspect="1"/>
                </p:cNvGraphicFramePr>
                <p:nvPr>
                  <p:extLst/>
                </p:nvPr>
              </p:nvGraphicFramePr>
              <p:xfrm>
                <a:off x="901173" y="3436989"/>
                <a:ext cx="6457736" cy="1031031"/>
              </p:xfrm>
              <a:graphic>
                <a:graphicData uri="http://schemas.openxmlformats.org/presentationml/2006/ole">
                  <mc:AlternateContent>
                    <mc:Choice xmlns:v="urn:schemas-microsoft-com:vml" Requires="v">
                      <p:oleObj spid="_x0000_s10248" name="Equation" r:id="rId8" imgW="2463800" imgH="393700" progId="Equation.3">
                        <p:embed/>
                      </p:oleObj>
                    </mc:Choice>
                    <mc:Fallback>
                      <p:oleObj name="Equation" r:id="rId8" imgW="2463800" imgH="393700" progId="Equation.3">
                        <p:embed/>
                        <p:pic>
                          <p:nvPicPr>
                            <p:cNvPr id="25" name="对象 5">
                              <a:extLst>
                                <a:ext uri="{FF2B5EF4-FFF2-40B4-BE49-F238E27FC236}">
                                  <a16:creationId xmlns:a16="http://schemas.microsoft.com/office/drawing/2014/main" id="{C1DA7796-F71C-3847-9118-6805F0820EA0}"/>
                                </a:ext>
                              </a:extLst>
                            </p:cNvPr>
                            <p:cNvPicPr/>
                            <p:nvPr/>
                          </p:nvPicPr>
                          <p:blipFill>
                            <a:blip r:embed="rId9"/>
                            <a:stretch>
                              <a:fillRect/>
                            </a:stretch>
                          </p:blipFill>
                          <p:spPr>
                            <a:xfrm>
                              <a:off x="901173" y="3436989"/>
                              <a:ext cx="6457736" cy="1031031"/>
                            </a:xfrm>
                            <a:prstGeom prst="rect">
                              <a:avLst/>
                            </a:prstGeom>
                          </p:spPr>
                        </p:pic>
                      </p:oleObj>
                    </mc:Fallback>
                  </mc:AlternateContent>
                </a:graphicData>
              </a:graphic>
            </p:graphicFrame>
          </mc:Choice>
          <mc:Fallback xmlns="">
            <p:graphicFrame>
              <p:nvGraphicFramePr>
                <p:cNvPr id="25" name="对象 5">
                  <a:extLst>
                    <a:ext uri="{FF2B5EF4-FFF2-40B4-BE49-F238E27FC236}">
                      <a16:creationId xmlns:a16="http://schemas.microsoft.com/office/drawing/2014/main" id="{C1DA7796-F71C-3847-9118-6805F0820EA0}"/>
                    </a:ext>
                  </a:extLst>
                </p:cNvPr>
                <p:cNvGraphicFramePr>
                  <a:graphicFrameLocks noChangeAspect="1"/>
                </p:cNvGraphicFramePr>
                <p:nvPr>
                  <p:extLst>
                    <p:ext uri="{D42A27DB-BD31-4B8C-83A1-F6EECF244321}">
                      <p14:modId xmlns:p14="http://schemas.microsoft.com/office/powerpoint/2010/main" val="3949733832"/>
                    </p:ext>
                  </p:extLst>
                </p:nvPr>
              </p:nvGraphicFramePr>
              <p:xfrm>
                <a:off x="901173" y="3436989"/>
                <a:ext cx="6457736" cy="1031031"/>
              </p:xfrm>
              <a:graphic>
                <a:graphicData uri="http://schemas.openxmlformats.org/presentationml/2006/ole">
                  <mc:AlternateContent>
                    <mc:Choice xmlns:v="urn:schemas-microsoft-com:vml" Requires="v">
                      <p:oleObj spid="_x0000_s2068" name="Equation" r:id="rId10" imgW="2463800" imgH="393700" progId="Equation.3">
                        <p:embed/>
                      </p:oleObj>
                    </mc:Choice>
                    <mc:Fallback>
                      <p:oleObj name="Equation" r:id="rId10" imgW="2463800" imgH="393700" progId="Equation.3">
                        <p:embed/>
                        <p:pic>
                          <p:nvPicPr>
                            <p:cNvPr id="25" name="对象 5">
                              <a:extLst>
                                <a:ext uri="{FF2B5EF4-FFF2-40B4-BE49-F238E27FC236}">
                                  <a16:creationId xmlns:a16="http://schemas.microsoft.com/office/drawing/2014/main" id="{C1DA7796-F71C-3847-9118-6805F0820EA0}"/>
                                </a:ext>
                              </a:extLst>
                            </p:cNvPr>
                            <p:cNvPicPr/>
                            <p:nvPr/>
                          </p:nvPicPr>
                          <p:blipFill>
                            <a:blip r:embed="rId11"/>
                            <a:stretch>
                              <a:fillRect/>
                            </a:stretch>
                          </p:blipFill>
                          <p:spPr>
                            <a:xfrm>
                              <a:off x="901173" y="3436989"/>
                              <a:ext cx="6457736" cy="1031031"/>
                            </a:xfrm>
                            <a:prstGeom prst="rect">
                              <a:avLst/>
                            </a:prstGeom>
                          </p:spPr>
                        </p:pic>
                      </p:oleObj>
                    </mc:Fallback>
                  </mc:AlternateContent>
                </a:graphicData>
              </a:graphic>
            </p:graphicFrame>
          </mc:Fallback>
        </mc:AlternateContent>
        <p:grpSp>
          <p:nvGrpSpPr>
            <p:cNvPr id="7" name="Group 6">
              <a:extLst>
                <a:ext uri="{FF2B5EF4-FFF2-40B4-BE49-F238E27FC236}">
                  <a16:creationId xmlns:a16="http://schemas.microsoft.com/office/drawing/2014/main" id="{AFFEE8CD-7287-EB42-93F1-55EFDC05C10C}"/>
                </a:ext>
              </a:extLst>
            </p:cNvPr>
            <p:cNvGrpSpPr/>
            <p:nvPr/>
          </p:nvGrpSpPr>
          <p:grpSpPr>
            <a:xfrm>
              <a:off x="5923713" y="3758136"/>
              <a:ext cx="385041" cy="528935"/>
              <a:chOff x="7678730" y="1948740"/>
              <a:chExt cx="385041" cy="528935"/>
            </a:xfrm>
          </p:grpSpPr>
          <p:sp>
            <p:nvSpPr>
              <p:cNvPr id="5" name="TextBox 4">
                <a:extLst>
                  <a:ext uri="{FF2B5EF4-FFF2-40B4-BE49-F238E27FC236}">
                    <a16:creationId xmlns:a16="http://schemas.microsoft.com/office/drawing/2014/main" id="{2EB06FA8-435F-B548-8FEC-501E6A2605FF}"/>
                  </a:ext>
                </a:extLst>
              </p:cNvPr>
              <p:cNvSpPr txBox="1"/>
              <p:nvPr/>
            </p:nvSpPr>
            <p:spPr>
              <a:xfrm>
                <a:off x="7678730" y="2016010"/>
                <a:ext cx="385041" cy="461665"/>
              </a:xfrm>
              <a:prstGeom prst="rect">
                <a:avLst/>
              </a:prstGeom>
              <a:solidFill>
                <a:schemeClr val="accent5">
                  <a:lumMod val="40000"/>
                  <a:lumOff val="60000"/>
                </a:schemeClr>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C9BFF26-E58C-2C47-B4AB-EB0375B87182}"/>
                      </a:ext>
                    </a:extLst>
                  </p:cNvPr>
                  <p:cNvSpPr txBox="1"/>
                  <p:nvPr/>
                </p:nvSpPr>
                <p:spPr>
                  <a:xfrm>
                    <a:off x="7705280" y="1948740"/>
                    <a:ext cx="342273" cy="369332"/>
                  </a:xfrm>
                  <a:prstGeom prst="rect">
                    <a:avLst/>
                  </a:prstGeom>
                  <a:solidFill>
                    <a:schemeClr val="accent5">
                      <a:lumMod val="40000"/>
                      <a:lumOff val="60000"/>
                    </a:schemeClr>
                  </a:solid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oMath>
                      </m:oMathPara>
                    </a14:m>
                    <a:endParaRPr lang="en-US"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2C9BFF26-E58C-2C47-B4AB-EB0375B87182}"/>
                      </a:ext>
                    </a:extLst>
                  </p:cNvPr>
                  <p:cNvSpPr txBox="1">
                    <a:spLocks noRot="1" noChangeAspect="1" noMove="1" noResize="1" noEditPoints="1" noAdjustHandles="1" noChangeArrowheads="1" noChangeShapeType="1" noTextEdit="1"/>
                  </p:cNvSpPr>
                  <p:nvPr/>
                </p:nvSpPr>
                <p:spPr>
                  <a:xfrm>
                    <a:off x="7705280" y="1948740"/>
                    <a:ext cx="342273" cy="369332"/>
                  </a:xfrm>
                  <a:prstGeom prst="rect">
                    <a:avLst/>
                  </a:prstGeom>
                  <a:blipFill>
                    <a:blip r:embed="rId12"/>
                    <a:stretch>
                      <a:fillRect l="-40741" b="-3333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47402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Architecture</a:t>
            </a:r>
          </a:p>
        </p:txBody>
      </p:sp>
      <p:sp>
        <p:nvSpPr>
          <p:cNvPr id="3" name="Content Placeholder 2"/>
          <p:cNvSpPr>
            <a:spLocks noGrp="1"/>
          </p:cNvSpPr>
          <p:nvPr>
            <p:ph idx="1"/>
          </p:nvPr>
        </p:nvSpPr>
        <p:spPr/>
        <p:txBody>
          <a:bodyPr/>
          <a:lstStyle/>
          <a:p>
            <a:endParaRPr lang="en-US" dirty="0"/>
          </a:p>
          <a:p>
            <a:r>
              <a:rPr lang="en-US" dirty="0"/>
              <a:t>Neighbors can potentially learn information about an agent’s cost function</a:t>
            </a:r>
          </a:p>
        </p:txBody>
      </p:sp>
      <p:grpSp>
        <p:nvGrpSpPr>
          <p:cNvPr id="16" name="Group 15"/>
          <p:cNvGrpSpPr/>
          <p:nvPr/>
        </p:nvGrpSpPr>
        <p:grpSpPr>
          <a:xfrm>
            <a:off x="2551732" y="3520287"/>
            <a:ext cx="3656676" cy="1963982"/>
            <a:chOff x="2324904" y="3562607"/>
            <a:chExt cx="2620356" cy="1419076"/>
          </a:xfrm>
        </p:grpSpPr>
        <mc:AlternateContent xmlns:mc="http://schemas.openxmlformats.org/markup-compatibility/2006" xmlns:a14="http://schemas.microsoft.com/office/drawing/2010/main">
          <mc:Choice Requires="a14">
            <p:sp>
              <p:nvSpPr>
                <p:cNvPr id="17" name="Oval 16"/>
                <p:cNvSpPr/>
                <p:nvPr/>
              </p:nvSpPr>
              <p:spPr>
                <a:xfrm>
                  <a:off x="4305790" y="3624732"/>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3" name="Oval 22"/>
                <p:cNvSpPr>
                  <a:spLocks noRot="1" noChangeAspect="1" noMove="1" noResize="1" noEditPoints="1" noAdjustHandles="1" noChangeArrowheads="1" noChangeShapeType="1" noTextEdit="1"/>
                </p:cNvSpPr>
                <p:nvPr/>
              </p:nvSpPr>
              <p:spPr>
                <a:xfrm>
                  <a:off x="4305790" y="3624732"/>
                  <a:ext cx="431455" cy="457200"/>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a:xfrm>
                  <a:off x="3589538" y="424085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4" name="Oval 23"/>
                <p:cNvSpPr>
                  <a:spLocks noRot="1" noChangeAspect="1" noMove="1" noResize="1" noEditPoints="1" noAdjustHandles="1" noChangeArrowheads="1" noChangeShapeType="1" noTextEdit="1"/>
                </p:cNvSpPr>
                <p:nvPr/>
              </p:nvSpPr>
              <p:spPr>
                <a:xfrm>
                  <a:off x="3589538" y="4240857"/>
                  <a:ext cx="431455" cy="457200"/>
                </a:xfrm>
                <a:prstGeom prst="ellipse">
                  <a:avLst/>
                </a:prstGeom>
                <a:blipFill rotWithShape="0">
                  <a:blip r:embed="rId6"/>
                  <a:stretch>
                    <a:fillRect/>
                  </a:stretch>
                </a:blipFill>
                <a:ln>
                  <a:noFill/>
                </a:ln>
              </p:spPr>
              <p:txBody>
                <a:bodyPr/>
                <a:lstStyle/>
                <a:p>
                  <a:r>
                    <a:rPr lang="en-US">
                      <a:noFill/>
                    </a:rPr>
                    <a:t> </a:t>
                  </a:r>
                </a:p>
              </p:txBody>
            </p:sp>
          </mc:Fallback>
        </mc:AlternateContent>
        <p:cxnSp>
          <p:nvCxnSpPr>
            <p:cNvPr id="19" name="Straight Arrow Connector 18"/>
            <p:cNvCxnSpPr/>
            <p:nvPr/>
          </p:nvCxnSpPr>
          <p:spPr>
            <a:xfrm flipH="1" flipV="1">
              <a:off x="3314890" y="4019807"/>
              <a:ext cx="337833" cy="28800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57808" y="4014977"/>
              <a:ext cx="411167" cy="292835"/>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30617" y="3691687"/>
              <a:ext cx="838358" cy="9952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val 21"/>
                <p:cNvSpPr/>
                <p:nvPr/>
              </p:nvSpPr>
              <p:spPr>
                <a:xfrm>
                  <a:off x="4513805" y="4524483"/>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8" name="Oval 27"/>
                <p:cNvSpPr>
                  <a:spLocks noRot="1" noChangeAspect="1" noMove="1" noResize="1" noEditPoints="1" noAdjustHandles="1" noChangeArrowheads="1" noChangeShapeType="1" noTextEdit="1"/>
                </p:cNvSpPr>
                <p:nvPr/>
              </p:nvSpPr>
              <p:spPr>
                <a:xfrm>
                  <a:off x="4513805" y="4524483"/>
                  <a:ext cx="431455" cy="457200"/>
                </a:xfrm>
                <a:prstGeom prst="ellipse">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a:xfrm>
                  <a:off x="2324904" y="4263196"/>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5</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29" name="Oval 28"/>
                <p:cNvSpPr>
                  <a:spLocks noRot="1" noChangeAspect="1" noMove="1" noResize="1" noEditPoints="1" noAdjustHandles="1" noChangeArrowheads="1" noChangeShapeType="1" noTextEdit="1"/>
                </p:cNvSpPr>
                <p:nvPr/>
              </p:nvSpPr>
              <p:spPr>
                <a:xfrm>
                  <a:off x="2324904" y="4263196"/>
                  <a:ext cx="431455" cy="457200"/>
                </a:xfrm>
                <a:prstGeom prst="ellipse">
                  <a:avLst/>
                </a:prstGeom>
                <a:blipFill rotWithShape="0">
                  <a:blip r:embed="rId8"/>
                  <a:stretch>
                    <a:fillRect/>
                  </a:stretch>
                </a:blipFill>
                <a:ln>
                  <a:noFill/>
                </a:ln>
              </p:spPr>
              <p:txBody>
                <a:bodyPr/>
                <a:lstStyle/>
                <a:p>
                  <a:r>
                    <a:rPr lang="en-US">
                      <a:noFill/>
                    </a:rPr>
                    <a:t> </a:t>
                  </a:r>
                </a:p>
              </p:txBody>
            </p:sp>
          </mc:Fallback>
        </mc:AlternateContent>
        <p:cxnSp>
          <p:nvCxnSpPr>
            <p:cNvPr id="25" name="Straight Arrow Connector 24"/>
            <p:cNvCxnSpPr/>
            <p:nvPr/>
          </p:nvCxnSpPr>
          <p:spPr>
            <a:xfrm>
              <a:off x="3957808" y="4631102"/>
              <a:ext cx="555997" cy="121981"/>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693174" y="3952852"/>
              <a:ext cx="469173" cy="377299"/>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Oval 26"/>
                <p:cNvSpPr/>
                <p:nvPr/>
              </p:nvSpPr>
              <p:spPr>
                <a:xfrm>
                  <a:off x="3099162" y="3562607"/>
                  <a:ext cx="431455" cy="45720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dirty="0">
                    <a:latin typeface="CMU Sans Serif Demi Condensed" panose="02000706000000000000" pitchFamily="2" charset="0"/>
                    <a:ea typeface="CMU Sans Serif Demi Condensed" panose="02000706000000000000" pitchFamily="2" charset="0"/>
                    <a:cs typeface="CMU Sans Serif Demi Condensed" panose="02000706000000000000" pitchFamily="2" charset="0"/>
                  </a:endParaRPr>
                </a:p>
              </p:txBody>
            </p:sp>
          </mc:Choice>
          <mc:Fallback xmlns="">
            <p:sp>
              <p:nvSpPr>
                <p:cNvPr id="32" name="Oval 31"/>
                <p:cNvSpPr>
                  <a:spLocks noRot="1" noChangeAspect="1" noMove="1" noResize="1" noEditPoints="1" noAdjustHandles="1" noChangeArrowheads="1" noChangeShapeType="1" noTextEdit="1"/>
                </p:cNvSpPr>
                <p:nvPr/>
              </p:nvSpPr>
              <p:spPr>
                <a:xfrm>
                  <a:off x="3099162" y="3562607"/>
                  <a:ext cx="431455" cy="457200"/>
                </a:xfrm>
                <a:prstGeom prst="ellipse">
                  <a:avLst/>
                </a:prstGeom>
                <a:blipFill rotWithShape="0">
                  <a:blip r:embed="rId9"/>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43407218"/>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7B9E8"/>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32391</TotalTime>
  <Words>1880</Words>
  <Application>Microsoft Macintosh PowerPoint</Application>
  <PresentationFormat>On-screen Show (4:3)</PresentationFormat>
  <Paragraphs>537</Paragraphs>
  <Slides>58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Arial</vt:lpstr>
      <vt:lpstr>Cambria Math</vt:lpstr>
      <vt:lpstr>CMU Sans Serif Demi Condensed</vt:lpstr>
      <vt:lpstr>Comic Sans MS</vt:lpstr>
      <vt:lpstr>Helvetica</vt:lpstr>
      <vt:lpstr>Marlett</vt:lpstr>
      <vt:lpstr>Times</vt:lpstr>
      <vt:lpstr>Times New Roman</vt:lpstr>
      <vt:lpstr>Wingdings</vt:lpstr>
      <vt:lpstr>Default Design</vt:lpstr>
      <vt:lpstr>Equation</vt:lpstr>
      <vt:lpstr>Tutorial: Part V  Security and Privacy in Distributed Optimization and Learning  Nitin Vaidya Georgetown University    </vt:lpstr>
      <vt:lpstr>Privacy</vt:lpstr>
      <vt:lpstr>Architectures</vt:lpstr>
      <vt:lpstr>Distributed Optimization</vt:lpstr>
      <vt:lpstr>PowerPoint Presentation</vt:lpstr>
      <vt:lpstr>PowerPoint Presentation</vt:lpstr>
      <vt:lpstr>Decentralized Optimization</vt:lpstr>
      <vt:lpstr>PowerPoint Presentation</vt:lpstr>
      <vt:lpstr>Peer-to-Peer Architecture</vt:lpstr>
      <vt:lpstr>Approaches for Privacy</vt:lpstr>
      <vt:lpstr>Approaches for Privacy</vt:lpstr>
      <vt:lpstr>Encryption</vt:lpstr>
      <vt:lpstr>Differential Privacy [Shokri, Shmatikov 2015]</vt:lpstr>
      <vt:lpstr>Differential Privacy for Machine Learning [Shokri, Shmatikov 2015]</vt:lpstr>
      <vt:lpstr>Differential Privacy</vt:lpstr>
      <vt:lpstr>Decentralized Optimization</vt:lpstr>
      <vt:lpstr>PowerPoint Presentation</vt:lpstr>
      <vt:lpstr>Differential Privacy for Peer-to-Peer Architecture [Huang, Mitra, Vaidya 2015 , 2014]</vt:lpstr>
      <vt:lpstr>Other Work</vt:lpstr>
      <vt:lpstr> Federated Architecture [Kairouz et al 2018]</vt:lpstr>
      <vt:lpstr> Federated Architecture [Kairouz et al 2018]</vt:lpstr>
      <vt:lpstr> Federated Architecture</vt:lpstr>
      <vt:lpstr> Federated Architecture</vt:lpstr>
      <vt:lpstr> Federated Architecture</vt:lpstr>
      <vt:lpstr> Federated Architecture</vt:lpstr>
      <vt:lpstr>Private Federated Learning [Bonawitz et al. 2016]</vt:lpstr>
      <vt:lpstr>Secure Sum</vt:lpstr>
      <vt:lpstr>Balanced Noise</vt:lpstr>
      <vt:lpstr>Server-Based Architecture: Balanced Noise [Gade,Vaidya 2016, 2016a]</vt:lpstr>
      <vt:lpstr>Balanced Noise</vt:lpstr>
      <vt:lpstr>Intuition</vt:lpstr>
      <vt:lpstr>Intuition</vt:lpstr>
      <vt:lpstr>Intuition</vt:lpstr>
      <vt:lpstr>Algorithm</vt:lpstr>
      <vt:lpstr>Algorithm</vt:lpstr>
      <vt:lpstr>Claim</vt:lpstr>
      <vt:lpstr>Privacy</vt:lpstr>
      <vt:lpstr>Privacy</vt:lpstr>
      <vt:lpstr>PowerPoint Presentation</vt:lpstr>
      <vt:lpstr>Structured Randomization</vt:lpstr>
      <vt:lpstr>Multiplicative Noise</vt:lpstr>
      <vt:lpstr>Multiplicative Noise</vt:lpstr>
      <vt:lpstr>Multiplicative Noise</vt:lpstr>
      <vt:lpstr>Multiplicative Noise</vt:lpstr>
      <vt:lpstr>Multiplicative Noise</vt:lpstr>
      <vt:lpstr>Claim</vt:lpstr>
      <vt:lpstr>Peer-to-Peer Architecture [Gade, Vaidya 2016, 2017, Gupta,Chopra 2019, Gupta et al. 2020]</vt:lpstr>
      <vt:lpstr>Balanced Noise [Gade, Vaidya 2016, 2017]</vt:lpstr>
      <vt:lpstr>Balanced Noise [Gade, Vaidya 2016, 2017]</vt:lpstr>
      <vt:lpstr>Locally Balanced Noise</vt:lpstr>
      <vt:lpstr>PowerPoint Presentation</vt:lpstr>
      <vt:lpstr>Network Balanced Noise</vt:lpstr>
      <vt:lpstr>Function Sharing</vt:lpstr>
      <vt:lpstr>Function Sharing</vt:lpstr>
      <vt:lpstr>Summary</vt:lpstr>
      <vt:lpstr>Summary</vt:lpstr>
      <vt:lpstr>Acknowledgements</vt:lpstr>
      <vt:lpstr>Attribution for Images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for Mobile and Wireless Hosts</dc:title>
  <dc:creator>Nitin</dc:creator>
  <cp:lastModifiedBy>Microsoft Office User</cp:lastModifiedBy>
  <cp:revision>7111</cp:revision>
  <cp:lastPrinted>2021-06-10T19:45:50Z</cp:lastPrinted>
  <dcterms:created xsi:type="dcterms:W3CDTF">1996-09-30T18:28:10Z</dcterms:created>
  <dcterms:modified xsi:type="dcterms:W3CDTF">2021-07-27T15:40:01Z</dcterms:modified>
</cp:coreProperties>
</file>