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3008" r:id="rId2"/>
    <p:sldId id="2762" r:id="rId3"/>
    <p:sldId id="3042" r:id="rId4"/>
    <p:sldId id="3126" r:id="rId5"/>
    <p:sldId id="3115" r:id="rId6"/>
    <p:sldId id="3034" r:id="rId7"/>
    <p:sldId id="3037" r:id="rId8"/>
    <p:sldId id="3114" r:id="rId9"/>
    <p:sldId id="3036" r:id="rId10"/>
    <p:sldId id="3035" r:id="rId11"/>
    <p:sldId id="3049" r:id="rId12"/>
    <p:sldId id="3050" r:id="rId13"/>
    <p:sldId id="3048" r:id="rId14"/>
    <p:sldId id="3093" r:id="rId15"/>
    <p:sldId id="3053" r:id="rId16"/>
    <p:sldId id="3054" r:id="rId17"/>
    <p:sldId id="3051" r:id="rId18"/>
    <p:sldId id="3059" r:id="rId19"/>
    <p:sldId id="3065" r:id="rId20"/>
    <p:sldId id="3060" r:id="rId21"/>
    <p:sldId id="3169" r:id="rId22"/>
    <p:sldId id="3067" r:id="rId23"/>
    <p:sldId id="3066" r:id="rId24"/>
    <p:sldId id="3072" r:id="rId25"/>
    <p:sldId id="3073" r:id="rId26"/>
    <p:sldId id="3068" r:id="rId27"/>
    <p:sldId id="3076" r:id="rId28"/>
    <p:sldId id="3075" r:id="rId29"/>
    <p:sldId id="3071" r:id="rId30"/>
    <p:sldId id="3078" r:id="rId31"/>
    <p:sldId id="3094" r:id="rId32"/>
    <p:sldId id="3096" r:id="rId33"/>
    <p:sldId id="3095" r:id="rId34"/>
    <p:sldId id="3091" r:id="rId35"/>
    <p:sldId id="2990" r:id="rId36"/>
    <p:sldId id="3127" r:id="rId37"/>
    <p:sldId id="3128" r:id="rId38"/>
    <p:sldId id="3129" r:id="rId39"/>
    <p:sldId id="3130" r:id="rId40"/>
    <p:sldId id="3131" r:id="rId41"/>
    <p:sldId id="3132" r:id="rId42"/>
    <p:sldId id="3133" r:id="rId43"/>
    <p:sldId id="2898" r:id="rId44"/>
    <p:sldId id="2899" r:id="rId45"/>
    <p:sldId id="3140" r:id="rId46"/>
    <p:sldId id="3141" r:id="rId47"/>
    <p:sldId id="3146" r:id="rId48"/>
    <p:sldId id="3147" r:id="rId49"/>
    <p:sldId id="3148" r:id="rId50"/>
    <p:sldId id="3149" r:id="rId51"/>
    <p:sldId id="2897" r:id="rId52"/>
    <p:sldId id="3151" r:id="rId53"/>
    <p:sldId id="3150" r:id="rId54"/>
    <p:sldId id="3139" r:id="rId55"/>
    <p:sldId id="3080" r:id="rId56"/>
    <p:sldId id="3125" r:id="rId57"/>
    <p:sldId id="3166" r:id="rId58"/>
    <p:sldId id="3134" r:id="rId59"/>
    <p:sldId id="3135" r:id="rId60"/>
    <p:sldId id="3082" r:id="rId61"/>
    <p:sldId id="3153" r:id="rId62"/>
    <p:sldId id="3163" r:id="rId63"/>
    <p:sldId id="3089" r:id="rId64"/>
    <p:sldId id="3136" r:id="rId65"/>
    <p:sldId id="3137" r:id="rId66"/>
    <p:sldId id="3084" r:id="rId67"/>
    <p:sldId id="3138" r:id="rId68"/>
    <p:sldId id="3088" r:id="rId69"/>
    <p:sldId id="3159" r:id="rId70"/>
    <p:sldId id="3160" r:id="rId71"/>
    <p:sldId id="3154" r:id="rId72"/>
    <p:sldId id="3161" r:id="rId73"/>
    <p:sldId id="2900" r:id="rId74"/>
    <p:sldId id="2901" r:id="rId75"/>
    <p:sldId id="3164" r:id="rId76"/>
    <p:sldId id="3090" r:id="rId77"/>
    <p:sldId id="3162" r:id="rId78"/>
    <p:sldId id="3092" r:id="rId79"/>
    <p:sldId id="3167" r:id="rId80"/>
    <p:sldId id="3168" r:id="rId81"/>
    <p:sldId id="3070" r:id="rId82"/>
    <p:sldId id="3156" r:id="rId83"/>
  </p:sldIdLst>
  <p:sldSz cx="9144000" cy="6858000" type="screen4x3"/>
  <p:notesSz cx="6991350" cy="9282113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CF1F5C-1725-CB4A-A1D0-B9AD9DAE3EBB}">
          <p14:sldIdLst>
            <p14:sldId id="3008"/>
            <p14:sldId id="2762"/>
            <p14:sldId id="3042"/>
            <p14:sldId id="3126"/>
            <p14:sldId id="3115"/>
            <p14:sldId id="3034"/>
            <p14:sldId id="3037"/>
            <p14:sldId id="3114"/>
            <p14:sldId id="3036"/>
            <p14:sldId id="3035"/>
            <p14:sldId id="3049"/>
            <p14:sldId id="3050"/>
            <p14:sldId id="3048"/>
            <p14:sldId id="3093"/>
            <p14:sldId id="3053"/>
            <p14:sldId id="3054"/>
            <p14:sldId id="3051"/>
            <p14:sldId id="3059"/>
            <p14:sldId id="3065"/>
            <p14:sldId id="3060"/>
            <p14:sldId id="3169"/>
            <p14:sldId id="3067"/>
            <p14:sldId id="3066"/>
            <p14:sldId id="3072"/>
            <p14:sldId id="3073"/>
            <p14:sldId id="3068"/>
            <p14:sldId id="3076"/>
            <p14:sldId id="3075"/>
            <p14:sldId id="3071"/>
            <p14:sldId id="3078"/>
            <p14:sldId id="3094"/>
            <p14:sldId id="3096"/>
            <p14:sldId id="3095"/>
            <p14:sldId id="3091"/>
            <p14:sldId id="2990"/>
            <p14:sldId id="3127"/>
            <p14:sldId id="3128"/>
            <p14:sldId id="3129"/>
            <p14:sldId id="3130"/>
            <p14:sldId id="3131"/>
            <p14:sldId id="3132"/>
            <p14:sldId id="3133"/>
            <p14:sldId id="2898"/>
            <p14:sldId id="2899"/>
            <p14:sldId id="3140"/>
            <p14:sldId id="3141"/>
            <p14:sldId id="3146"/>
            <p14:sldId id="3147"/>
            <p14:sldId id="3148"/>
            <p14:sldId id="3149"/>
            <p14:sldId id="2897"/>
            <p14:sldId id="3151"/>
            <p14:sldId id="3150"/>
            <p14:sldId id="3139"/>
            <p14:sldId id="3080"/>
            <p14:sldId id="3125"/>
            <p14:sldId id="3166"/>
            <p14:sldId id="3134"/>
            <p14:sldId id="3135"/>
            <p14:sldId id="3082"/>
            <p14:sldId id="3153"/>
            <p14:sldId id="3163"/>
            <p14:sldId id="3089"/>
            <p14:sldId id="3136"/>
            <p14:sldId id="3137"/>
            <p14:sldId id="3084"/>
            <p14:sldId id="3138"/>
            <p14:sldId id="3088"/>
            <p14:sldId id="3159"/>
            <p14:sldId id="3160"/>
            <p14:sldId id="3154"/>
            <p14:sldId id="3161"/>
            <p14:sldId id="2900"/>
            <p14:sldId id="2901"/>
            <p14:sldId id="3164"/>
            <p14:sldId id="3090"/>
            <p14:sldId id="3162"/>
            <p14:sldId id="3092"/>
            <p14:sldId id="3167"/>
            <p14:sldId id="3168"/>
            <p14:sldId id="3070"/>
            <p14:sldId id="31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in H Vaidya" initials="NH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C55"/>
    <a:srgbClr val="A3EF5C"/>
    <a:srgbClr val="C6CF87"/>
    <a:srgbClr val="FFC819"/>
    <a:srgbClr val="CCFFA4"/>
    <a:srgbClr val="B5FBE4"/>
    <a:srgbClr val="EEF9F4"/>
    <a:srgbClr val="89C2FF"/>
    <a:srgbClr val="33F5BB"/>
    <a:srgbClr val="FFD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44" autoAdjust="0"/>
    <p:restoredTop sz="50051" autoAdjust="0"/>
  </p:normalViewPr>
  <p:slideViewPr>
    <p:cSldViewPr snapToGrid="0">
      <p:cViewPr varScale="1">
        <p:scale>
          <a:sx n="112" d="100"/>
          <a:sy n="112" d="100"/>
        </p:scale>
        <p:origin x="11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538" y="-84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4D328B2F-E4A9-4B42-9114-8FE517F38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62AFDE-5065-4356-9A1D-319F9FBCF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7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3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A4FE-C508-445A-BEEA-5241DB609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87A4A-469E-41B4-A4BB-20E7ADC1F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D3AB-AD66-458A-851D-A518A4FC2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2DA2-7D97-4C00-81E8-746481673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0451-B3EB-4D27-9BF6-B2ED89E43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E721-646B-43FE-9C59-B1DD65377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DEF5-A307-4F25-8C66-A6D5B0584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0C2-57FB-4ADE-AB30-1194CE51D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C7BB-7051-4029-9E77-635DAEA5F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51084-5C69-499E-A268-F024F61147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AEBF2-5F63-4212-9814-96C2174E3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C1C9-E007-43BE-85CB-100AF574E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2685-606E-40D3-AC53-BA20005A5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2931-C89A-41AC-84F8-145AE746D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9FF9E353-2231-45A2-B736-4E2E121B5C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Helvetica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Marlett" pitchFamily="2" charset="2"/>
        <a:buChar char="g"/>
        <a:defRPr sz="24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Font typeface="Marlett" pitchFamily="2" charset="2"/>
        <a:buChar char="i"/>
        <a:defRPr sz="2000">
          <a:solidFill>
            <a:schemeClr val="tx1"/>
          </a:solidFill>
          <a:latin typeface="Helvetica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75000"/>
        <a:buChar char="•"/>
        <a:defRPr sz="2000">
          <a:solidFill>
            <a:schemeClr val="tx1"/>
          </a:solidFill>
          <a:latin typeface="Helvetica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Helvetica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Helvetica"/>
          <a:cs typeface="Helvetic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hyperlink" Target="https://arxiv.org/abs/2101.0933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4940v3" TargetMode="External"/><Relationship Id="rId2" Type="http://schemas.openxmlformats.org/officeDocument/2006/relationships/hyperlink" Target="https://arxiv.org/abs/1611.023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10.10086" TargetMode="External"/><Relationship Id="rId5" Type="http://schemas.openxmlformats.org/officeDocument/2006/relationships/hyperlink" Target="https://arxiv.org/abs/1510.02462" TargetMode="External"/><Relationship Id="rId4" Type="http://schemas.openxmlformats.org/officeDocument/2006/relationships/hyperlink" Target="https://ieeexplore.ieee.org/document/756237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abs/2101.0933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372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7" Type="http://schemas.openxmlformats.org/officeDocument/2006/relationships/image" Target="../media/image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9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7" Type="http://schemas.openxmlformats.org/officeDocument/2006/relationships/image" Target="../media/image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0" Type="http://schemas.openxmlformats.org/officeDocument/2006/relationships/image" Target="../media/image6.png"/><Relationship Id="rId9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rxiv.org/abs/2101.09337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abs/2101.09337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9.emf"/><Relationship Id="rId4" Type="http://schemas.openxmlformats.org/officeDocument/2006/relationships/image" Target="../media/image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dspace.mit.edu/handle/1721.1/120382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7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hyperlink" Target="https://dl.acm.org/doi/10.1145/357172.3571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1.12316" TargetMode="External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0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image" Target="../media/image64.png"/><Relationship Id="rId9" Type="http://schemas.openxmlformats.org/officeDocument/2006/relationships/image" Target="../media/image2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3.09675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9.01864" TargetMode="External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8155.pdf" TargetMode="External"/><Relationship Id="rId2" Type="http://schemas.openxmlformats.org/officeDocument/2006/relationships/hyperlink" Target="https://arxiv.org/pdf/1908.0809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8155.pdf" TargetMode="External"/><Relationship Id="rId2" Type="http://schemas.openxmlformats.org/officeDocument/2006/relationships/hyperlink" Target="https://arxiv.org/pdf/1908.0809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8155.pdf" TargetMode="External"/><Relationship Id="rId2" Type="http://schemas.openxmlformats.org/officeDocument/2006/relationships/hyperlink" Target="https://arxiv.org/pdf/1908.0809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proceedings.neurips.cc/paper/2017/file/f4b9ec30ad9f68f89b29639786cb62ef-Paper.pd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roceedings.neurips.cc/paper/2017/file/f4b9ec30ad9f68f89b29639786cb62ef-Paper.pd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roceedings.neurips.cc/paper/2017/file/f4b9ec30ad9f68f89b29639786cb62ef-Paper.pdf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17/file/f4b9ec30ad9f68f89b29639786cb62ef-Paper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rxiv.org/abs/2003.09675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17/file/f4b9ec30ad9f68f89b29639786cb62ef-Paper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proceedings.neurips.cc/paper/2017/file/f4b9ec30ad9f68f89b29639786cb62ef-Paper.pdf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3.08752.pdf" TargetMode="External"/><Relationship Id="rId7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5" Type="http://schemas.openxmlformats.org/officeDocument/2006/relationships/image" Target="../media/image371.png"/><Relationship Id="rId4" Type="http://schemas.openxmlformats.org/officeDocument/2006/relationships/hyperlink" Target="https://arxiv.org/abs/2008.04699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hyperlink" Target="https://arxiv.org/pdf/1903.08752.pdf" TargetMode="External"/><Relationship Id="rId7" Type="http://schemas.openxmlformats.org/officeDocument/2006/relationships/image" Target="../media/image4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10" Type="http://schemas.openxmlformats.org/officeDocument/2006/relationships/image" Target="../media/image430.png"/><Relationship Id="rId4" Type="http://schemas.openxmlformats.org/officeDocument/2006/relationships/hyperlink" Target="https://arxiv.org/abs/2008.04699" TargetMode="External"/><Relationship Id="rId9" Type="http://schemas.openxmlformats.org/officeDocument/2006/relationships/image" Target="../media/image4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04699" TargetMode="External"/><Relationship Id="rId2" Type="http://schemas.openxmlformats.org/officeDocument/2006/relationships/hyperlink" Target="https://arxiv.org/pdf/1903.08752.pdf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arxiv.org/pdf/1705.05491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5.05491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3.04940v1.pdf" TargetMode="External"/><Relationship Id="rId2" Type="http://schemas.openxmlformats.org/officeDocument/2006/relationships/hyperlink" Target="https://export.arxiv.org/pdf/2006.13041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2.10333" TargetMode="External"/><Relationship Id="rId2" Type="http://schemas.openxmlformats.org/officeDocument/2006/relationships/hyperlink" Target="https://arxiv.org/abs/1912.0952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01.png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57104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Tutorial : Part IV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dirty="0"/>
            </a:br>
            <a:r>
              <a:rPr lang="en-US" dirty="0"/>
              <a:t>Distributed Optimization and Machine Learning:</a:t>
            </a:r>
            <a:br>
              <a:rPr lang="en-US" dirty="0"/>
            </a:br>
            <a:r>
              <a:rPr lang="en-US" dirty="0"/>
              <a:t> Security and Privacy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Nitin Vaidya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Georgetown University</a:t>
            </a: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4F26-A1DD-D342-B5FE-30EE0498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3128"/>
            <a:ext cx="9144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0E1C-D7EF-5A45-823B-D48355877372}"/>
              </a:ext>
            </a:extLst>
          </p:cNvPr>
          <p:cNvSpPr txBox="1"/>
          <p:nvPr/>
        </p:nvSpPr>
        <p:spPr>
          <a:xfrm>
            <a:off x="7824052" y="68580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219663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1EC7-CAE2-E64C-9A92-07E51974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Resilience</a:t>
            </a:r>
            <a:br>
              <a:rPr lang="en-US" dirty="0"/>
            </a:br>
            <a:r>
              <a:rPr lang="en-US" sz="2400" dirty="0">
                <a:solidFill>
                  <a:schemeClr val="bg2"/>
                </a:solidFill>
              </a:rPr>
              <a:t>[</a:t>
            </a:r>
            <a:r>
              <a:rPr lang="en-US" sz="2400" dirty="0">
                <a:solidFill>
                  <a:schemeClr val="bg2"/>
                </a:solidFill>
                <a:hlinkClick r:id="rId2"/>
              </a:rPr>
              <a:t>Liu,Gupta,Vaidya 2021</a:t>
            </a:r>
            <a:r>
              <a:rPr lang="en-US" sz="2400" dirty="0">
                <a:solidFill>
                  <a:schemeClr val="bg2"/>
                </a:solidFill>
              </a:rPr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Intuition</a:t>
                </a:r>
                <a:r>
                  <a:rPr lang="en-US" dirty="0"/>
                  <a:t>: Compute a point within distance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of 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	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= all good agents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/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blipFill>
                <a:blip r:embed="rId4"/>
                <a:stretch>
                  <a:fillRect t="-84466" b="-128155"/>
                </a:stretch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6DBCA6DD-71E1-5A4F-BB46-C8E13833836B}"/>
              </a:ext>
            </a:extLst>
          </p:cNvPr>
          <p:cNvSpPr/>
          <p:nvPr/>
        </p:nvSpPr>
        <p:spPr bwMode="auto">
          <a:xfrm>
            <a:off x="2280061" y="4417027"/>
            <a:ext cx="4120739" cy="236319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B5CF9D-2B11-F34A-95DD-B753B149A76A}"/>
              </a:ext>
            </a:extLst>
          </p:cNvPr>
          <p:cNvCxnSpPr/>
          <p:nvPr/>
        </p:nvCxnSpPr>
        <p:spPr bwMode="auto">
          <a:xfrm>
            <a:off x="5628903" y="5557058"/>
            <a:ext cx="7956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E8E198-07DB-B443-AC78-714BDEA3058A}"/>
              </a:ext>
            </a:extLst>
          </p:cNvPr>
          <p:cNvSpPr txBox="1"/>
          <p:nvPr/>
        </p:nvSpPr>
        <p:spPr>
          <a:xfrm>
            <a:off x="5878394" y="54808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C00000"/>
                </a:solidFill>
                <a:latin typeface="Helvetica" pitchFamily="2" charset="0"/>
              </a:rPr>
              <a:t>ε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1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6B8925-0CA1-A84F-A892-0C63E01155E1}"/>
              </a:ext>
            </a:extLst>
          </p:cNvPr>
          <p:cNvSpPr/>
          <p:nvPr/>
        </p:nvSpPr>
        <p:spPr bwMode="auto">
          <a:xfrm>
            <a:off x="685800" y="2983230"/>
            <a:ext cx="7326630" cy="1074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F1EC7-CAE2-E64C-9A92-07E51974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Resilience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Intuition</a:t>
                </a:r>
                <a:r>
                  <a:rPr lang="en-US" dirty="0"/>
                  <a:t>: Compute a point within distance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of 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	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= all good agents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Potentially, any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(or more) agents form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/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blipFill>
                <a:blip r:embed="rId3"/>
                <a:stretch>
                  <a:fillRect t="-84466" b="-128155"/>
                </a:stretch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6DBCA6DD-71E1-5A4F-BB46-C8E13833836B}"/>
              </a:ext>
            </a:extLst>
          </p:cNvPr>
          <p:cNvSpPr/>
          <p:nvPr/>
        </p:nvSpPr>
        <p:spPr bwMode="auto">
          <a:xfrm>
            <a:off x="2280061" y="4417027"/>
            <a:ext cx="4120739" cy="236319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B5CF9D-2B11-F34A-95DD-B753B149A76A}"/>
              </a:ext>
            </a:extLst>
          </p:cNvPr>
          <p:cNvCxnSpPr/>
          <p:nvPr/>
        </p:nvCxnSpPr>
        <p:spPr bwMode="auto">
          <a:xfrm>
            <a:off x="5628903" y="5557058"/>
            <a:ext cx="7956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E8E198-07DB-B443-AC78-714BDEA3058A}"/>
              </a:ext>
            </a:extLst>
          </p:cNvPr>
          <p:cNvSpPr txBox="1"/>
          <p:nvPr/>
        </p:nvSpPr>
        <p:spPr>
          <a:xfrm>
            <a:off x="5878394" y="54808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C00000"/>
                </a:solidFill>
                <a:latin typeface="Helvetica" pitchFamily="2" charset="0"/>
              </a:rPr>
              <a:t>ε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0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1B629-ED74-614D-8E0D-749C34EEEEB9}"/>
              </a:ext>
            </a:extLst>
          </p:cNvPr>
          <p:cNvSpPr/>
          <p:nvPr/>
        </p:nvSpPr>
        <p:spPr bwMode="auto">
          <a:xfrm>
            <a:off x="502920" y="1882140"/>
            <a:ext cx="2834640" cy="586740"/>
          </a:xfrm>
          <a:prstGeom prst="rect">
            <a:avLst/>
          </a:prstGeom>
          <a:solidFill>
            <a:srgbClr val="CCFFA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F1EC7-CAE2-E64C-9A92-07E51974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Resilience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/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blipFill>
                <a:blip r:embed="rId3"/>
                <a:stretch>
                  <a:fillRect t="-84466" b="-128155"/>
                </a:stretch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6DBCA6DD-71E1-5A4F-BB46-C8E13833836B}"/>
              </a:ext>
            </a:extLst>
          </p:cNvPr>
          <p:cNvSpPr/>
          <p:nvPr/>
        </p:nvSpPr>
        <p:spPr bwMode="auto">
          <a:xfrm>
            <a:off x="2280061" y="4417027"/>
            <a:ext cx="4120739" cy="236319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B5CF9D-2B11-F34A-95DD-B753B149A76A}"/>
              </a:ext>
            </a:extLst>
          </p:cNvPr>
          <p:cNvCxnSpPr/>
          <p:nvPr/>
        </p:nvCxnSpPr>
        <p:spPr bwMode="auto">
          <a:xfrm>
            <a:off x="5628903" y="5557058"/>
            <a:ext cx="7956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E8E198-07DB-B443-AC78-714BDEA3058A}"/>
              </a:ext>
            </a:extLst>
          </p:cNvPr>
          <p:cNvSpPr txBox="1"/>
          <p:nvPr/>
        </p:nvSpPr>
        <p:spPr>
          <a:xfrm>
            <a:off x="5878394" y="54808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C00000"/>
                </a:solidFill>
                <a:latin typeface="Helvetica" pitchFamily="2" charset="0"/>
              </a:rPr>
              <a:t>ε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2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4CEAA2-4366-6D49-81AF-5F7AEE3D92B5}"/>
              </a:ext>
            </a:extLst>
          </p:cNvPr>
          <p:cNvSpPr/>
          <p:nvPr/>
        </p:nvSpPr>
        <p:spPr bwMode="auto">
          <a:xfrm>
            <a:off x="502920" y="2735580"/>
            <a:ext cx="8229600" cy="11425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31B629-ED74-614D-8E0D-749C34EEEEB9}"/>
              </a:ext>
            </a:extLst>
          </p:cNvPr>
          <p:cNvSpPr/>
          <p:nvPr/>
        </p:nvSpPr>
        <p:spPr bwMode="auto">
          <a:xfrm>
            <a:off x="502920" y="1882140"/>
            <a:ext cx="2834640" cy="586740"/>
          </a:xfrm>
          <a:prstGeom prst="rect">
            <a:avLst/>
          </a:prstGeom>
          <a:solidFill>
            <a:srgbClr val="CCFFA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F1EC7-CAE2-E64C-9A92-07E51974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Resilience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172450" cy="45720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solidFill>
                    <a:schemeClr val="accent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Compute a point within distance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    for every non-faulty subset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20969-6F5D-6847-97B1-F913902F1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172450" cy="4572000"/>
              </a:xfrm>
              <a:blipFill>
                <a:blip r:embed="rId2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/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solidFill>
                <a:srgbClr val="FFFF0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AF3C003-4364-964A-8F03-CCB013EA4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708" y="4951416"/>
                <a:ext cx="2553195" cy="1294411"/>
              </a:xfrm>
              <a:prstGeom prst="ellipse">
                <a:avLst/>
              </a:prstGeom>
              <a:blipFill>
                <a:blip r:embed="rId3"/>
                <a:stretch>
                  <a:fillRect t="-84466" b="-128155"/>
                </a:stretch>
              </a:blip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6DBCA6DD-71E1-5A4F-BB46-C8E13833836B}"/>
              </a:ext>
            </a:extLst>
          </p:cNvPr>
          <p:cNvSpPr/>
          <p:nvPr/>
        </p:nvSpPr>
        <p:spPr bwMode="auto">
          <a:xfrm>
            <a:off x="2280061" y="4417027"/>
            <a:ext cx="4120739" cy="236319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B5CF9D-2B11-F34A-95DD-B753B149A76A}"/>
              </a:ext>
            </a:extLst>
          </p:cNvPr>
          <p:cNvCxnSpPr/>
          <p:nvPr/>
        </p:nvCxnSpPr>
        <p:spPr bwMode="auto">
          <a:xfrm>
            <a:off x="5628903" y="5557058"/>
            <a:ext cx="7956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E8E198-07DB-B443-AC78-714BDEA3058A}"/>
              </a:ext>
            </a:extLst>
          </p:cNvPr>
          <p:cNvSpPr txBox="1"/>
          <p:nvPr/>
        </p:nvSpPr>
        <p:spPr>
          <a:xfrm>
            <a:off x="5878394" y="54808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C00000"/>
                </a:solidFill>
                <a:latin typeface="Helvetica" pitchFamily="2" charset="0"/>
              </a:rPr>
              <a:t>ε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37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10B4-D26C-8144-81D3-03BE990B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12389-27AE-4F41-A749-8E3C24D00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63890" cy="45720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Similar resilience requirements have been studied in the context of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Robust statistics (e.g., robust mean estimation</a:t>
            </a:r>
            <a:br>
              <a:rPr lang="en-US" dirty="0"/>
            </a:br>
            <a:r>
              <a:rPr lang="en-US" dirty="0"/>
              <a:t>e.g., [</a:t>
            </a:r>
            <a:r>
              <a:rPr lang="en-US" dirty="0">
                <a:hlinkClick r:id="rId2"/>
              </a:rPr>
              <a:t>Charikar et al. 2017</a:t>
            </a:r>
            <a:r>
              <a:rPr lang="en-US" dirty="0"/>
              <a:t>][</a:t>
            </a:r>
            <a:r>
              <a:rPr lang="en-US" dirty="0" err="1">
                <a:hlinkClick r:id="rId3"/>
              </a:rPr>
              <a:t>Steinhard</a:t>
            </a:r>
            <a:r>
              <a:rPr lang="en-US" dirty="0">
                <a:hlinkClick r:id="rId3"/>
              </a:rPr>
              <a:t> et al. 2017</a:t>
            </a:r>
            <a:r>
              <a:rPr lang="en-US" dirty="0"/>
              <a:t>])</a:t>
            </a:r>
          </a:p>
          <a:p>
            <a:endParaRPr lang="en-US" dirty="0"/>
          </a:p>
          <a:p>
            <a:r>
              <a:rPr lang="en-US" dirty="0"/>
              <a:t>Fault-tolerant state estimation</a:t>
            </a:r>
            <a:br>
              <a:rPr lang="en-US" dirty="0"/>
            </a:br>
            <a:r>
              <a:rPr lang="en-US" dirty="0"/>
              <a:t>(e.g., [</a:t>
            </a:r>
            <a:r>
              <a:rPr lang="en-US" dirty="0">
                <a:hlinkClick r:id="rId4"/>
              </a:rPr>
              <a:t>Mishra et al 2016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2015</a:t>
            </a:r>
            <a:r>
              <a:rPr lang="en-US" dirty="0"/>
              <a:t>] [</a:t>
            </a:r>
            <a:r>
              <a:rPr lang="en-US" dirty="0">
                <a:hlinkClick r:id="rId6"/>
              </a:rPr>
              <a:t>Su,Shahramour 2018</a:t>
            </a:r>
            <a:r>
              <a:rPr lang="en-US" dirty="0"/>
              <a:t>])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5FD48-82A9-AA48-BD0D-C13A6257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8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D197DC-D4D4-BB40-B89C-726E282369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</a:t>
                </a:r>
                <a:br>
                  <a:rPr lang="en-US" dirty="0"/>
                </a:br>
                <a:r>
                  <a:rPr lang="en-US" dirty="0">
                    <a:solidFill>
                      <a:schemeClr val="bg2"/>
                    </a:solidFill>
                  </a:rPr>
                  <a:t>[</a:t>
                </a:r>
                <a:r>
                  <a:rPr lang="en-US" sz="2400" dirty="0" err="1">
                    <a:solidFill>
                      <a:schemeClr val="bg2"/>
                    </a:solidFill>
                    <a:hlinkClick r:id="rId2"/>
                  </a:rPr>
                  <a:t>Liu,Gupta,Vaidya</a:t>
                </a:r>
                <a:r>
                  <a:rPr lang="en-US" sz="2400" dirty="0">
                    <a:solidFill>
                      <a:schemeClr val="bg2"/>
                    </a:solidFill>
                    <a:hlinkClick r:id="rId2"/>
                  </a:rPr>
                  <a:t> 2021</a:t>
                </a:r>
                <a:r>
                  <a:rPr lang="en-US" dirty="0">
                    <a:solidFill>
                      <a:schemeClr val="bg2"/>
                    </a:solidFill>
                  </a:rPr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D197DC-D4D4-BB40-B89C-726E282369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4C00-EA6A-6741-B209-3A90B558B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5AF1A-EAB6-2E46-B56F-533190F4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F1707B-135C-4542-AEB3-13B7CD4179FE}"/>
                  </a:ext>
                </a:extLst>
              </p:cNvPr>
              <p:cNvSpPr txBox="1"/>
              <p:nvPr/>
            </p:nvSpPr>
            <p:spPr>
              <a:xfrm>
                <a:off x="1458181" y="2395266"/>
                <a:ext cx="5752922" cy="50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F1707B-135C-4542-AEB3-13B7CD417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81" y="2395266"/>
                <a:ext cx="5752922" cy="509178"/>
              </a:xfrm>
              <a:prstGeom prst="rect">
                <a:avLst/>
              </a:prstGeom>
              <a:blipFill>
                <a:blip r:embed="rId4"/>
                <a:stretch>
                  <a:fillRect t="-4878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4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D197DC-D4D4-BB40-B89C-726E282369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D197DC-D4D4-BB40-B89C-726E282369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4C00-EA6A-6741-B209-3A90B558B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5AF1A-EAB6-2E46-B56F-533190F4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0AD17-E88C-9940-BAF0-FE9816E7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17" y="3084195"/>
            <a:ext cx="7479903" cy="1527810"/>
          </a:xfrm>
          <a:prstGeom prst="rect">
            <a:avLst/>
          </a:prstGeom>
          <a:solidFill>
            <a:srgbClr val="CCFFA4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761BED-9443-A945-87D6-73445B35FBBB}"/>
                  </a:ext>
                </a:extLst>
              </p:cNvPr>
              <p:cNvSpPr txBox="1"/>
              <p:nvPr/>
            </p:nvSpPr>
            <p:spPr>
              <a:xfrm>
                <a:off x="1458181" y="2395266"/>
                <a:ext cx="5752922" cy="509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761BED-9443-A945-87D6-73445B35F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81" y="2395266"/>
                <a:ext cx="5752922" cy="509178"/>
              </a:xfrm>
              <a:prstGeom prst="rect">
                <a:avLst/>
              </a:prstGeom>
              <a:blipFill>
                <a:blip r:embed="rId4"/>
                <a:stretch>
                  <a:fillRect t="-4878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13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42DB4-3994-7340-AE74-F7ADEBC85DB5}"/>
              </a:ext>
            </a:extLst>
          </p:cNvPr>
          <p:cNvSpPr/>
          <p:nvPr/>
        </p:nvSpPr>
        <p:spPr bwMode="auto">
          <a:xfrm>
            <a:off x="2439" y="4477576"/>
            <a:ext cx="5609691" cy="2380424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𝑁𝑜𝑖𝑠𝑒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4C82AA-3765-4444-8B03-D2FB60399418}"/>
              </a:ext>
            </a:extLst>
          </p:cNvPr>
          <p:cNvCxnSpPr>
            <a:cxnSpLocks/>
          </p:cNvCxnSpPr>
          <p:nvPr/>
        </p:nvCxnSpPr>
        <p:spPr bwMode="auto">
          <a:xfrm>
            <a:off x="1098521" y="522709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2D614C-3ACF-A84A-920D-95FACCF70A70}"/>
              </a:ext>
            </a:extLst>
          </p:cNvPr>
          <p:cNvCxnSpPr>
            <a:cxnSpLocks/>
          </p:cNvCxnSpPr>
          <p:nvPr/>
        </p:nvCxnSpPr>
        <p:spPr bwMode="auto">
          <a:xfrm>
            <a:off x="1076749" y="554822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62C84B-8FE0-464A-876C-6DF11550BD9C}"/>
              </a:ext>
            </a:extLst>
          </p:cNvPr>
          <p:cNvCxnSpPr>
            <a:cxnSpLocks/>
          </p:cNvCxnSpPr>
          <p:nvPr/>
        </p:nvCxnSpPr>
        <p:spPr bwMode="auto">
          <a:xfrm>
            <a:off x="3090605" y="5183555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0890B9-9417-4A4E-B371-9846446D0184}"/>
              </a:ext>
            </a:extLst>
          </p:cNvPr>
          <p:cNvSpPr txBox="1"/>
          <p:nvPr/>
        </p:nvSpPr>
        <p:spPr>
          <a:xfrm>
            <a:off x="492429" y="51124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A5EAD2-5A0C-604A-8001-22D93357F5FF}"/>
              </a:ext>
            </a:extLst>
          </p:cNvPr>
          <p:cNvCxnSpPr>
            <a:cxnSpLocks/>
          </p:cNvCxnSpPr>
          <p:nvPr/>
        </p:nvCxnSpPr>
        <p:spPr bwMode="auto">
          <a:xfrm>
            <a:off x="282093" y="5199396"/>
            <a:ext cx="0" cy="7956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/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blipFill>
                <a:blip r:embed="rId3"/>
                <a:stretch>
                  <a:fillRect l="-961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/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blipFill>
                <a:blip r:embed="rId4"/>
                <a:stretch>
                  <a:fillRect l="-222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DDB19B-B705-CD41-932D-4CA4FE631790}"/>
              </a:ext>
            </a:extLst>
          </p:cNvPr>
          <p:cNvCxnSpPr>
            <a:cxnSpLocks/>
          </p:cNvCxnSpPr>
          <p:nvPr/>
        </p:nvCxnSpPr>
        <p:spPr bwMode="auto">
          <a:xfrm>
            <a:off x="4196073" y="5183555"/>
            <a:ext cx="0" cy="8114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C06B2-B47C-914A-877D-839A4295E636}"/>
                  </a:ext>
                </a:extLst>
              </p:cNvPr>
              <p:cNvSpPr txBox="1"/>
              <p:nvPr/>
            </p:nvSpPr>
            <p:spPr>
              <a:xfrm>
                <a:off x="3954023" y="4644244"/>
                <a:ext cx="575542" cy="46166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3">
                    <a:lumMod val="9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C06B2-B47C-914A-877D-839A4295E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023" y="4644244"/>
                <a:ext cx="5755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44DD3-C2A8-B448-952E-102490FF3D5E}"/>
                  </a:ext>
                </a:extLst>
              </p:cNvPr>
              <p:cNvSpPr/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44DD3-C2A8-B448-952E-102490FF3D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  <a:blipFill>
                <a:blip r:embed="rId6"/>
                <a:stretch>
                  <a:fillRect l="-208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E3297ED-299F-A246-AA6D-CA3F11920177}"/>
              </a:ext>
            </a:extLst>
          </p:cNvPr>
          <p:cNvSpPr txBox="1"/>
          <p:nvPr/>
        </p:nvSpPr>
        <p:spPr>
          <a:xfrm>
            <a:off x="3547281" y="554822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Helvetica" pitchFamily="2" charset="0"/>
              </a:rPr>
              <a:t>+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0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68AF060-BADD-6D4C-A5E3-5F4D9F7ACAD5}"/>
              </a:ext>
            </a:extLst>
          </p:cNvPr>
          <p:cNvGrpSpPr/>
          <p:nvPr/>
        </p:nvGrpSpPr>
        <p:grpSpPr>
          <a:xfrm>
            <a:off x="1016131" y="1240218"/>
            <a:ext cx="3836285" cy="762635"/>
            <a:chOff x="1016131" y="1240218"/>
            <a:chExt cx="3836285" cy="7626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BF9494-CC47-1541-9ADE-5944113A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131" y="1240218"/>
              <a:ext cx="3836285" cy="762635"/>
            </a:xfrm>
            <a:prstGeom prst="rect">
              <a:avLst/>
            </a:prstGeom>
            <a:solidFill>
              <a:srgbClr val="92D050"/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97E1DA-1FAA-E74B-95F9-7368D5E77786}"/>
                </a:ext>
              </a:extLst>
            </p:cNvPr>
            <p:cNvSpPr txBox="1"/>
            <p:nvPr/>
          </p:nvSpPr>
          <p:spPr>
            <a:xfrm>
              <a:off x="1066229" y="1351901"/>
              <a:ext cx="378630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 err="1">
                  <a:latin typeface="Times" pitchFamily="2" charset="0"/>
                </a:rPr>
                <a:t>y</a:t>
              </a:r>
              <a:r>
                <a:rPr lang="en-US" i="1" baseline="-25000" dirty="0" err="1">
                  <a:latin typeface="Times" pitchFamily="2" charset="0"/>
                </a:rPr>
                <a:t>i</a:t>
              </a:r>
              <a:endParaRPr lang="en-US" i="1" dirty="0">
                <a:latin typeface="Times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726CDE-1172-314B-A40B-1E61C05AE960}"/>
              </a:ext>
            </a:extLst>
          </p:cNvPr>
          <p:cNvGrpSpPr/>
          <p:nvPr/>
        </p:nvGrpSpPr>
        <p:grpSpPr>
          <a:xfrm>
            <a:off x="6069330" y="1351901"/>
            <a:ext cx="1760220" cy="478837"/>
            <a:chOff x="6069330" y="1351901"/>
            <a:chExt cx="1760220" cy="4788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A5D69E-486E-E34F-A972-01F5E435B37E}"/>
                </a:ext>
              </a:extLst>
            </p:cNvPr>
            <p:cNvSpPr/>
            <p:nvPr/>
          </p:nvSpPr>
          <p:spPr bwMode="auto">
            <a:xfrm>
              <a:off x="6069330" y="1351901"/>
              <a:ext cx="1760220" cy="478837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91A975-7645-3F46-9397-E57FDED3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9821" y="1425098"/>
              <a:ext cx="1548382" cy="392873"/>
            </a:xfrm>
            <a:prstGeom prst="rect">
              <a:avLst/>
            </a:prstGeom>
            <a:solidFill>
              <a:srgbClr val="92D050"/>
            </a:solidFill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BBD8A6-52E0-DF42-A719-9D16585EA891}"/>
                </a:ext>
              </a:extLst>
            </p:cNvPr>
            <p:cNvSpPr txBox="1"/>
            <p:nvPr/>
          </p:nvSpPr>
          <p:spPr>
            <a:xfrm>
              <a:off x="6151483" y="1369073"/>
              <a:ext cx="32092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>
                  <a:latin typeface="Times" pitchFamily="2" charset="0"/>
                </a:rPr>
                <a:t>y</a:t>
              </a:r>
              <a:endParaRPr lang="en-US" sz="2000" i="1" dirty="0">
                <a:latin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835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8A2CFD93-7BA0-1543-BC46-039344D76A6C}"/>
              </a:ext>
            </a:extLst>
          </p:cNvPr>
          <p:cNvGrpSpPr/>
          <p:nvPr/>
        </p:nvGrpSpPr>
        <p:grpSpPr>
          <a:xfrm>
            <a:off x="1016131" y="1240218"/>
            <a:ext cx="3836285" cy="762635"/>
            <a:chOff x="1016131" y="1240218"/>
            <a:chExt cx="3836285" cy="7626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C91A45-BD91-D14F-961E-FCEB0E4C2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131" y="1240218"/>
              <a:ext cx="3836285" cy="762635"/>
            </a:xfrm>
            <a:prstGeom prst="rect">
              <a:avLst/>
            </a:prstGeom>
            <a:solidFill>
              <a:srgbClr val="92D050"/>
            </a:solidFill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D3A276-E345-FE46-8082-0E4F37B11CFD}"/>
                </a:ext>
              </a:extLst>
            </p:cNvPr>
            <p:cNvSpPr txBox="1"/>
            <p:nvPr/>
          </p:nvSpPr>
          <p:spPr>
            <a:xfrm>
              <a:off x="1066229" y="1351901"/>
              <a:ext cx="378630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 err="1">
                  <a:latin typeface="Times" pitchFamily="2" charset="0"/>
                </a:rPr>
                <a:t>y</a:t>
              </a:r>
              <a:r>
                <a:rPr lang="en-US" i="1" baseline="-25000" dirty="0" err="1">
                  <a:latin typeface="Times" pitchFamily="2" charset="0"/>
                </a:rPr>
                <a:t>i</a:t>
              </a:r>
              <a:endParaRPr lang="en-US" i="1" dirty="0">
                <a:latin typeface="Times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CEDB84-E2A7-C648-B56F-570B542C64C8}"/>
              </a:ext>
            </a:extLst>
          </p:cNvPr>
          <p:cNvGrpSpPr/>
          <p:nvPr/>
        </p:nvGrpSpPr>
        <p:grpSpPr>
          <a:xfrm>
            <a:off x="859027" y="2376968"/>
            <a:ext cx="7349029" cy="1964363"/>
            <a:chOff x="859027" y="2376968"/>
            <a:chExt cx="7349029" cy="1964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01F393-9DA6-C742-AAA7-1999A3554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027" y="2376968"/>
              <a:ext cx="7349029" cy="1964363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B3A153-E366-4B46-A680-96435A59DA7F}"/>
                </a:ext>
              </a:extLst>
            </p:cNvPr>
            <p:cNvSpPr txBox="1"/>
            <p:nvPr/>
          </p:nvSpPr>
          <p:spPr>
            <a:xfrm>
              <a:off x="3288654" y="3097539"/>
              <a:ext cx="34336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i="1" dirty="0">
                  <a:latin typeface="Times" pitchFamily="2" charset="0"/>
                </a:rPr>
                <a:t>y</a:t>
              </a:r>
              <a:endParaRPr lang="en-US" i="1" dirty="0">
                <a:latin typeface="Times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BA2C5D-8E64-6341-BB27-DA846AE9550F}"/>
              </a:ext>
            </a:extLst>
          </p:cNvPr>
          <p:cNvGrpSpPr/>
          <p:nvPr/>
        </p:nvGrpSpPr>
        <p:grpSpPr>
          <a:xfrm>
            <a:off x="6069330" y="1351901"/>
            <a:ext cx="1760220" cy="478837"/>
            <a:chOff x="6069330" y="1351901"/>
            <a:chExt cx="1760220" cy="4788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EA4E94-F067-7048-8164-FBF0F1EC513E}"/>
                </a:ext>
              </a:extLst>
            </p:cNvPr>
            <p:cNvSpPr/>
            <p:nvPr/>
          </p:nvSpPr>
          <p:spPr bwMode="auto">
            <a:xfrm>
              <a:off x="6069330" y="1351901"/>
              <a:ext cx="1760220" cy="478837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BE915E-1DB9-2248-B27B-B43A35813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9821" y="1425098"/>
              <a:ext cx="1548382" cy="392873"/>
            </a:xfrm>
            <a:prstGeom prst="rect">
              <a:avLst/>
            </a:prstGeom>
            <a:solidFill>
              <a:srgbClr val="92D050"/>
            </a:solidFill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8C9B84-4B08-AD40-B351-489B809481A0}"/>
                </a:ext>
              </a:extLst>
            </p:cNvPr>
            <p:cNvSpPr txBox="1"/>
            <p:nvPr/>
          </p:nvSpPr>
          <p:spPr>
            <a:xfrm>
              <a:off x="6151483" y="1369073"/>
              <a:ext cx="32092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>
                  <a:latin typeface="Times" pitchFamily="2" charset="0"/>
                </a:rPr>
                <a:t>y</a:t>
              </a:r>
              <a:endParaRPr lang="en-US" sz="2000" i="1" dirty="0">
                <a:latin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72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C301-FE1D-FF48-A716-33190FF791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 / Secure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Optimization &amp;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4EC24-9B08-8C4E-9DB8-A0452013D6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 …</a:t>
            </a:r>
          </a:p>
        </p:txBody>
      </p:sp>
    </p:spTree>
    <p:extLst>
      <p:ext uri="{BB962C8B-B14F-4D97-AF65-F5344CB8AC3E}">
        <p14:creationId xmlns:p14="http://schemas.microsoft.com/office/powerpoint/2010/main" val="335381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D3BB9A-082F-AA45-A166-7D1F34AB91FE}"/>
              </a:ext>
            </a:extLst>
          </p:cNvPr>
          <p:cNvSpPr/>
          <p:nvPr/>
        </p:nvSpPr>
        <p:spPr bwMode="auto">
          <a:xfrm>
            <a:off x="1454850" y="4764749"/>
            <a:ext cx="2983230" cy="1074420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249D7F-BE64-D245-8DEA-23F8332A3E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249D7F-BE64-D245-8DEA-23F8332A3E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56557DE-4B69-9D44-905B-D9F428EA303E}"/>
              </a:ext>
            </a:extLst>
          </p:cNvPr>
          <p:cNvGrpSpPr/>
          <p:nvPr/>
        </p:nvGrpSpPr>
        <p:grpSpPr>
          <a:xfrm>
            <a:off x="1016131" y="1240218"/>
            <a:ext cx="3836285" cy="762635"/>
            <a:chOff x="1016131" y="1240218"/>
            <a:chExt cx="3836285" cy="762635"/>
          </a:xfrm>
          <a:noFill/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D35349-3442-364A-9921-A1E292D2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131" y="1240218"/>
              <a:ext cx="3836285" cy="762635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DC5042-B7DC-4942-B7B2-4C9075DD878F}"/>
                </a:ext>
              </a:extLst>
            </p:cNvPr>
            <p:cNvSpPr txBox="1"/>
            <p:nvPr/>
          </p:nvSpPr>
          <p:spPr>
            <a:xfrm>
              <a:off x="1066229" y="1351901"/>
              <a:ext cx="3786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 err="1">
                  <a:latin typeface="Times" pitchFamily="2" charset="0"/>
                </a:rPr>
                <a:t>y</a:t>
              </a:r>
              <a:r>
                <a:rPr lang="en-US" i="1" baseline="-25000" dirty="0" err="1">
                  <a:latin typeface="Times" pitchFamily="2" charset="0"/>
                </a:rPr>
                <a:t>i</a:t>
              </a:r>
              <a:endParaRPr lang="en-US" i="1" dirty="0">
                <a:latin typeface="Times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3FE23E-04DF-4C44-8E95-7BF6D3DA906E}"/>
              </a:ext>
            </a:extLst>
          </p:cNvPr>
          <p:cNvGrpSpPr/>
          <p:nvPr/>
        </p:nvGrpSpPr>
        <p:grpSpPr>
          <a:xfrm>
            <a:off x="6069330" y="1351901"/>
            <a:ext cx="1760220" cy="478837"/>
            <a:chOff x="6069330" y="1351901"/>
            <a:chExt cx="1760220" cy="478837"/>
          </a:xfrm>
          <a:noFill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C9BCCD-AFB7-9341-B34D-1AB35D4EF290}"/>
                </a:ext>
              </a:extLst>
            </p:cNvPr>
            <p:cNvSpPr/>
            <p:nvPr/>
          </p:nvSpPr>
          <p:spPr bwMode="auto">
            <a:xfrm>
              <a:off x="6069330" y="1351901"/>
              <a:ext cx="1760220" cy="478837"/>
            </a:xfrm>
            <a:prstGeom prst="rect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C788DD-0A5B-1144-950B-4CA82256E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9821" y="1425098"/>
              <a:ext cx="1548382" cy="392873"/>
            </a:xfrm>
            <a:prstGeom prst="rect">
              <a:avLst/>
            </a:prstGeom>
            <a:grp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366691-EE57-A447-8A8E-7922A38552E2}"/>
                </a:ext>
              </a:extLst>
            </p:cNvPr>
            <p:cNvSpPr txBox="1"/>
            <p:nvPr/>
          </p:nvSpPr>
          <p:spPr>
            <a:xfrm>
              <a:off x="6151483" y="1369073"/>
              <a:ext cx="3209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>
                  <a:latin typeface="Times" pitchFamily="2" charset="0"/>
                </a:rPr>
                <a:t>y</a:t>
              </a:r>
              <a:endParaRPr lang="en-US" sz="2000" i="1" dirty="0">
                <a:latin typeface="Times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E37AD6-30B2-E34B-B29B-455F48E8D9F3}"/>
              </a:ext>
            </a:extLst>
          </p:cNvPr>
          <p:cNvGrpSpPr/>
          <p:nvPr/>
        </p:nvGrpSpPr>
        <p:grpSpPr>
          <a:xfrm>
            <a:off x="859027" y="2376968"/>
            <a:ext cx="7349029" cy="1964363"/>
            <a:chOff x="859027" y="2376968"/>
            <a:chExt cx="7349029" cy="1964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01F393-9DA6-C742-AAA7-1999A3554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9027" y="2376968"/>
              <a:ext cx="7349029" cy="1964363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0AD1BA-6028-9B49-8B0A-4D72D337D7F1}"/>
                </a:ext>
              </a:extLst>
            </p:cNvPr>
            <p:cNvSpPr txBox="1"/>
            <p:nvPr/>
          </p:nvSpPr>
          <p:spPr>
            <a:xfrm>
              <a:off x="3288654" y="3097539"/>
              <a:ext cx="3433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i="1" dirty="0">
                  <a:latin typeface="Times" pitchFamily="2" charset="0"/>
                </a:rPr>
                <a:t>y</a:t>
              </a:r>
              <a:endParaRPr lang="en-US" i="1" dirty="0">
                <a:latin typeface="Times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93B52E0-DE22-FB40-9D57-743AEBCB6001}"/>
              </a:ext>
            </a:extLst>
          </p:cNvPr>
          <p:cNvSpPr txBox="1"/>
          <p:nvPr/>
        </p:nvSpPr>
        <p:spPr>
          <a:xfrm>
            <a:off x="2826216" y="4993322"/>
            <a:ext cx="40908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 err="1">
                <a:latin typeface="Times" pitchFamily="2" charset="0"/>
              </a:rPr>
              <a:t>y</a:t>
            </a:r>
            <a:r>
              <a:rPr lang="en-US" sz="2800" i="1" baseline="-25000" dirty="0" err="1">
                <a:latin typeface="Times" pitchFamily="2" charset="0"/>
              </a:rPr>
              <a:t>i</a:t>
            </a:r>
            <a:endParaRPr lang="en-US" sz="2800" i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03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D3BB9A-082F-AA45-A166-7D1F34AB91FE}"/>
              </a:ext>
            </a:extLst>
          </p:cNvPr>
          <p:cNvSpPr/>
          <p:nvPr/>
        </p:nvSpPr>
        <p:spPr bwMode="auto">
          <a:xfrm>
            <a:off x="1454850" y="4764749"/>
            <a:ext cx="2983230" cy="1074420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249D7F-BE64-D245-8DEA-23F8332A3E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249D7F-BE64-D245-8DEA-23F8332A3E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1D5FD3FF-5499-C742-A8E8-00ACCAE63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304800"/>
                <a:ext cx="7772400" cy="1143000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56557DE-4B69-9D44-905B-D9F428EA303E}"/>
              </a:ext>
            </a:extLst>
          </p:cNvPr>
          <p:cNvGrpSpPr/>
          <p:nvPr/>
        </p:nvGrpSpPr>
        <p:grpSpPr>
          <a:xfrm>
            <a:off x="1016131" y="1240218"/>
            <a:ext cx="3836285" cy="762635"/>
            <a:chOff x="1016131" y="1240218"/>
            <a:chExt cx="3836285" cy="762635"/>
          </a:xfrm>
          <a:noFill/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D35349-3442-364A-9921-A1E292D2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131" y="1240218"/>
              <a:ext cx="3836285" cy="762635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DC5042-B7DC-4942-B7B2-4C9075DD878F}"/>
                </a:ext>
              </a:extLst>
            </p:cNvPr>
            <p:cNvSpPr txBox="1"/>
            <p:nvPr/>
          </p:nvSpPr>
          <p:spPr>
            <a:xfrm>
              <a:off x="1066229" y="1351901"/>
              <a:ext cx="3786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 err="1">
                  <a:latin typeface="Times" pitchFamily="2" charset="0"/>
                </a:rPr>
                <a:t>y</a:t>
              </a:r>
              <a:r>
                <a:rPr lang="en-US" i="1" baseline="-25000" dirty="0" err="1">
                  <a:latin typeface="Times" pitchFamily="2" charset="0"/>
                </a:rPr>
                <a:t>i</a:t>
              </a:r>
              <a:endParaRPr lang="en-US" i="1" dirty="0">
                <a:latin typeface="Times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3FE23E-04DF-4C44-8E95-7BF6D3DA906E}"/>
              </a:ext>
            </a:extLst>
          </p:cNvPr>
          <p:cNvGrpSpPr/>
          <p:nvPr/>
        </p:nvGrpSpPr>
        <p:grpSpPr>
          <a:xfrm>
            <a:off x="6069330" y="1351901"/>
            <a:ext cx="1760220" cy="478837"/>
            <a:chOff x="6069330" y="1351901"/>
            <a:chExt cx="1760220" cy="478837"/>
          </a:xfrm>
          <a:noFill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C9BCCD-AFB7-9341-B34D-1AB35D4EF290}"/>
                </a:ext>
              </a:extLst>
            </p:cNvPr>
            <p:cNvSpPr/>
            <p:nvPr/>
          </p:nvSpPr>
          <p:spPr bwMode="auto">
            <a:xfrm>
              <a:off x="6069330" y="1351901"/>
              <a:ext cx="1760220" cy="478837"/>
            </a:xfrm>
            <a:prstGeom prst="rect">
              <a:avLst/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C788DD-0A5B-1144-950B-4CA82256E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9821" y="1425098"/>
              <a:ext cx="1548382" cy="392873"/>
            </a:xfrm>
            <a:prstGeom prst="rect">
              <a:avLst/>
            </a:prstGeom>
            <a:grp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366691-EE57-A447-8A8E-7922A38552E2}"/>
                </a:ext>
              </a:extLst>
            </p:cNvPr>
            <p:cNvSpPr txBox="1"/>
            <p:nvPr/>
          </p:nvSpPr>
          <p:spPr>
            <a:xfrm>
              <a:off x="6151483" y="1369073"/>
              <a:ext cx="3209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1" dirty="0">
                  <a:latin typeface="Times" pitchFamily="2" charset="0"/>
                </a:rPr>
                <a:t>y</a:t>
              </a:r>
              <a:endParaRPr lang="en-US" sz="2000" i="1" dirty="0">
                <a:latin typeface="Times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E37AD6-30B2-E34B-B29B-455F48E8D9F3}"/>
              </a:ext>
            </a:extLst>
          </p:cNvPr>
          <p:cNvGrpSpPr/>
          <p:nvPr/>
        </p:nvGrpSpPr>
        <p:grpSpPr>
          <a:xfrm>
            <a:off x="859027" y="2376968"/>
            <a:ext cx="7349029" cy="1964363"/>
            <a:chOff x="859027" y="2376968"/>
            <a:chExt cx="7349029" cy="1964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01F393-9DA6-C742-AAA7-1999A3554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9027" y="2376968"/>
              <a:ext cx="7349029" cy="1964363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0AD1BA-6028-9B49-8B0A-4D72D337D7F1}"/>
                </a:ext>
              </a:extLst>
            </p:cNvPr>
            <p:cNvSpPr txBox="1"/>
            <p:nvPr/>
          </p:nvSpPr>
          <p:spPr>
            <a:xfrm>
              <a:off x="3288654" y="3097539"/>
              <a:ext cx="3433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i="1" dirty="0">
                  <a:latin typeface="Times" pitchFamily="2" charset="0"/>
                </a:rPr>
                <a:t>y</a:t>
              </a:r>
              <a:endParaRPr lang="en-US" i="1" dirty="0">
                <a:latin typeface="Times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93B52E0-DE22-FB40-9D57-743AEBCB6001}"/>
              </a:ext>
            </a:extLst>
          </p:cNvPr>
          <p:cNvSpPr txBox="1"/>
          <p:nvPr/>
        </p:nvSpPr>
        <p:spPr>
          <a:xfrm>
            <a:off x="2826216" y="4993322"/>
            <a:ext cx="40908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 err="1">
                <a:latin typeface="Times" pitchFamily="2" charset="0"/>
              </a:rPr>
              <a:t>y</a:t>
            </a:r>
            <a:r>
              <a:rPr lang="en-US" sz="2800" i="1" baseline="-25000" dirty="0" err="1">
                <a:latin typeface="Times" pitchFamily="2" charset="0"/>
              </a:rPr>
              <a:t>i</a:t>
            </a:r>
            <a:endParaRPr lang="en-US" sz="2800" i="1" dirty="0">
              <a:latin typeface="Times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4EB8B8E-C061-B041-9A2C-E7F628E9DBD6}"/>
                  </a:ext>
                </a:extLst>
              </p:cNvPr>
              <p:cNvSpPr/>
              <p:nvPr/>
            </p:nvSpPr>
            <p:spPr bwMode="auto">
              <a:xfrm>
                <a:off x="4937760" y="5197602"/>
                <a:ext cx="2983230" cy="1489710"/>
              </a:xfrm>
              <a:prstGeom prst="rect">
                <a:avLst/>
              </a:prstGeom>
              <a:solidFill>
                <a:srgbClr val="92D050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=0.089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dirty="0"/>
              </a:p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4EB8B8E-C061-B041-9A2C-E7F628E9D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7760" y="5197602"/>
                <a:ext cx="2983230" cy="14897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455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015D-4253-BB48-924E-B4090331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and Sufficient Conditions</a:t>
            </a:r>
            <a:br>
              <a:rPr lang="en-US" dirty="0"/>
            </a:br>
            <a:r>
              <a:rPr lang="en-US" sz="2400" dirty="0">
                <a:solidFill>
                  <a:schemeClr val="bg2"/>
                </a:solidFill>
              </a:rPr>
              <a:t>[</a:t>
            </a:r>
            <a:r>
              <a:rPr lang="en-US" sz="2400" dirty="0">
                <a:solidFill>
                  <a:schemeClr val="bg2"/>
                </a:solidFill>
                <a:hlinkClick r:id="rId2"/>
              </a:rPr>
              <a:t>Liu,Gupta,Vaidya 2021</a:t>
            </a:r>
            <a:r>
              <a:rPr lang="en-US" sz="2400" dirty="0">
                <a:solidFill>
                  <a:schemeClr val="bg2"/>
                </a:solidFill>
              </a:rPr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1ED597-CE28-674D-86E6-59DF4B5814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 necessary for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1ED597-CE28-674D-86E6-59DF4B5814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74AB3-645B-E148-802A-916F13D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2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015D-4253-BB48-924E-B4090331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and Sufficient Conditions</a:t>
            </a:r>
            <a:br>
              <a:rPr lang="en-US" dirty="0"/>
            </a:br>
            <a:r>
              <a:rPr lang="en-US" sz="2400" dirty="0">
                <a:solidFill>
                  <a:schemeClr val="bg2"/>
                </a:solidFill>
              </a:rPr>
              <a:t>[</a:t>
            </a:r>
            <a:r>
              <a:rPr lang="en-US" sz="2400" dirty="0">
                <a:solidFill>
                  <a:schemeClr val="bg2"/>
                </a:solidFill>
                <a:hlinkClick r:id="rId2"/>
              </a:rPr>
              <a:t>Liu,Gupta,Vaidya 2021</a:t>
            </a:r>
            <a:r>
              <a:rPr lang="en-US" sz="2400" dirty="0">
                <a:solidFill>
                  <a:schemeClr val="bg2"/>
                </a:solidFill>
              </a:rPr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1ED597-CE28-674D-86E6-59DF4B5814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 necessary for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 sufficient for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1ED597-CE28-674D-86E6-59DF4B5814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74AB3-645B-E148-802A-916F13D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0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</a:t>
                </a:r>
                <a:br>
                  <a:rPr lang="en-US" dirty="0"/>
                </a:b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DC10-1B7B-5645-AB1D-E9B9EF85A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6CF1D0-EBD2-BC4A-B49F-E78437246F56}"/>
              </a:ext>
            </a:extLst>
          </p:cNvPr>
          <p:cNvSpPr txBox="1">
            <a:spLocks/>
          </p:cNvSpPr>
          <p:nvPr/>
        </p:nvSpPr>
        <p:spPr bwMode="auto">
          <a:xfrm>
            <a:off x="838200" y="16764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Agents provide their cost functions to the server:     	Faulty agents may provide incorrect information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6337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</a:t>
                </a:r>
                <a:br>
                  <a:rPr lang="en-US" dirty="0"/>
                </a:b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DC10-1B7B-5645-AB1D-E9B9EF85A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F6CF1D0-EBD2-BC4A-B49F-E78437246F5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Agents provide their cost functions to the server:     	Faulty agents may provide incorrect information</a:t>
                </a:r>
              </a:p>
              <a:p>
                <a:endParaRPr lang="en-US" kern="0" dirty="0"/>
              </a:p>
              <a:p>
                <a:r>
                  <a:rPr lang="en-US" kern="0" dirty="0"/>
                  <a:t>Consider each subset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kern="0" dirty="0"/>
                  <a:t> of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kern="0" dirty="0"/>
                  <a:t>agents</a:t>
                </a:r>
                <a:br>
                  <a:rPr lang="en-US" kern="0" dirty="0"/>
                </a:br>
                <a:br>
                  <a:rPr lang="en-US" kern="0" dirty="0"/>
                </a:br>
                <a:r>
                  <a:rPr lang="en-US" kern="0" dirty="0"/>
                  <a:t>and each of its subset      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kern="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F6CF1D0-EBD2-BC4A-B49F-E78437246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blipFill>
                <a:blip r:embed="rId3"/>
                <a:stretch>
                  <a:fillRect l="-163" t="-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2A77360-FCE2-5D4F-9921-DFAF219D7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80" y="3600450"/>
            <a:ext cx="385233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9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</a:t>
                </a:r>
                <a:br>
                  <a:rPr lang="en-US" dirty="0"/>
                </a:b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DC10-1B7B-5645-AB1D-E9B9EF85A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F6CF1D0-EBD2-BC4A-B49F-E78437246F5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Agents provide their cost functions to the server:     	Faulty agents may provide incorrect information</a:t>
                </a:r>
              </a:p>
              <a:p>
                <a:endParaRPr lang="en-US" kern="0" dirty="0"/>
              </a:p>
              <a:p>
                <a:r>
                  <a:rPr lang="en-US" kern="0" dirty="0"/>
                  <a:t>Consider each subset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kern="0" dirty="0"/>
                  <a:t> of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kern="0" dirty="0"/>
                  <a:t>agents</a:t>
                </a:r>
                <a:br>
                  <a:rPr lang="en-US" kern="0" dirty="0"/>
                </a:br>
                <a:br>
                  <a:rPr lang="en-US" kern="0" dirty="0"/>
                </a:br>
                <a:r>
                  <a:rPr lang="en-US" kern="0" dirty="0"/>
                  <a:t>and each of its subset      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	choose any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endParaRPr lang="en-US" kern="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F6CF1D0-EBD2-BC4A-B49F-E78437246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blipFill>
                <a:blip r:embed="rId3"/>
                <a:stretch>
                  <a:fillRect l="-163" t="-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2A77360-FCE2-5D4F-9921-DFAF219D7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80" y="3600450"/>
            <a:ext cx="385233" cy="4953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BC3716C-C30B-6E44-95E3-C0A33EAD7DDC}"/>
              </a:ext>
            </a:extLst>
          </p:cNvPr>
          <p:cNvGrpSpPr/>
          <p:nvPr/>
        </p:nvGrpSpPr>
        <p:grpSpPr>
          <a:xfrm>
            <a:off x="3479799" y="4266423"/>
            <a:ext cx="3679825" cy="1085850"/>
            <a:chOff x="3479799" y="4266423"/>
            <a:chExt cx="3679825" cy="10858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8D51A3-047A-9741-984D-F3BBE5A6508A}"/>
                </a:ext>
              </a:extLst>
            </p:cNvPr>
            <p:cNvSpPr/>
            <p:nvPr/>
          </p:nvSpPr>
          <p:spPr bwMode="auto">
            <a:xfrm>
              <a:off x="3479799" y="4266423"/>
              <a:ext cx="3503931" cy="9913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C3BE35-9E92-EE43-A8F4-163FDE0BB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9799" y="4266423"/>
              <a:ext cx="3679825" cy="108585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052B01-3134-5646-9FF5-3D0CE5C40FDB}"/>
                </a:ext>
              </a:extLst>
            </p:cNvPr>
            <p:cNvSpPr/>
            <p:nvPr/>
          </p:nvSpPr>
          <p:spPr bwMode="auto">
            <a:xfrm>
              <a:off x="6892290" y="4686300"/>
              <a:ext cx="91440" cy="1143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516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C9DC1E-08CD-B443-A452-91ABAB1A8E55}"/>
              </a:ext>
            </a:extLst>
          </p:cNvPr>
          <p:cNvSpPr/>
          <p:nvPr/>
        </p:nvSpPr>
        <p:spPr bwMode="auto">
          <a:xfrm>
            <a:off x="3148329" y="5352273"/>
            <a:ext cx="5309871" cy="1335053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</a:t>
                </a:r>
                <a:br>
                  <a:rPr lang="en-US" dirty="0"/>
                </a:b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682293-40BB-A144-A448-A2E2FF74DF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DC10-1B7B-5645-AB1D-E9B9EF85A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F6CF1D0-EBD2-BC4A-B49F-E78437246F5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Agents provide their cost functions to the server:     	Faulty agents may provide incorrect information</a:t>
                </a:r>
              </a:p>
              <a:p>
                <a:endParaRPr lang="en-US" kern="0" dirty="0"/>
              </a:p>
              <a:p>
                <a:r>
                  <a:rPr lang="en-US" kern="0" dirty="0"/>
                  <a:t>Consider each subset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kern="0" dirty="0"/>
                  <a:t> of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kern="0" dirty="0"/>
                  <a:t>agents</a:t>
                </a:r>
                <a:br>
                  <a:rPr lang="en-US" kern="0" dirty="0"/>
                </a:br>
                <a:br>
                  <a:rPr lang="en-US" kern="0" dirty="0"/>
                </a:br>
                <a:r>
                  <a:rPr lang="en-US" kern="0" dirty="0"/>
                  <a:t>and each of its subset      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	choose any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compute </a:t>
                </a:r>
                <a:endParaRPr lang="en-US" kern="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F6CF1D0-EBD2-BC4A-B49F-E78437246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blipFill>
                <a:blip r:embed="rId3"/>
                <a:stretch>
                  <a:fillRect l="-163" t="-1111" b="-2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2A77360-FCE2-5D4F-9921-DFAF219D7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80" y="3600450"/>
            <a:ext cx="385233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02878-669D-5C4F-A3DB-4A98C5910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329" y="5352273"/>
            <a:ext cx="5309871" cy="13350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C06531-74E3-E14A-8F45-A7128F270BB4}"/>
              </a:ext>
            </a:extLst>
          </p:cNvPr>
          <p:cNvGrpSpPr/>
          <p:nvPr/>
        </p:nvGrpSpPr>
        <p:grpSpPr>
          <a:xfrm>
            <a:off x="3479799" y="4266423"/>
            <a:ext cx="3679825" cy="1085850"/>
            <a:chOff x="3479799" y="4266423"/>
            <a:chExt cx="3679825" cy="10858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9A325-16D6-7946-86B4-A53A846E81B7}"/>
                </a:ext>
              </a:extLst>
            </p:cNvPr>
            <p:cNvSpPr/>
            <p:nvPr/>
          </p:nvSpPr>
          <p:spPr bwMode="auto">
            <a:xfrm>
              <a:off x="3479799" y="4266423"/>
              <a:ext cx="3503931" cy="9913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CAE32D-D13E-054C-946A-38C1DC5D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799" y="4266423"/>
              <a:ext cx="3679825" cy="10858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FF5AFE-609C-2245-A9BE-10DB803CFBB9}"/>
                </a:ext>
              </a:extLst>
            </p:cNvPr>
            <p:cNvSpPr/>
            <p:nvPr/>
          </p:nvSpPr>
          <p:spPr bwMode="auto">
            <a:xfrm>
              <a:off x="6892290" y="4686300"/>
              <a:ext cx="91440" cy="1143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365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B63457-421A-6445-8029-1B7934E02EA1}"/>
              </a:ext>
            </a:extLst>
          </p:cNvPr>
          <p:cNvSpPr/>
          <p:nvPr/>
        </p:nvSpPr>
        <p:spPr bwMode="auto">
          <a:xfrm>
            <a:off x="1588770" y="1977390"/>
            <a:ext cx="6126480" cy="438912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D6C95F-1AFC-DB4F-B497-0B6425057E00}"/>
              </a:ext>
            </a:extLst>
          </p:cNvPr>
          <p:cNvSpPr/>
          <p:nvPr/>
        </p:nvSpPr>
        <p:spPr bwMode="auto">
          <a:xfrm>
            <a:off x="3794760" y="3752850"/>
            <a:ext cx="205740" cy="2057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9258D-0525-FC42-82AF-89CFFE473D6A}"/>
              </a:ext>
            </a:extLst>
          </p:cNvPr>
          <p:cNvSpPr txBox="1"/>
          <p:nvPr/>
        </p:nvSpPr>
        <p:spPr>
          <a:xfrm>
            <a:off x="3404663" y="3287375"/>
            <a:ext cx="119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latin typeface="Helvetica" pitchFamily="2" charset="0"/>
              </a:rPr>
              <a:t>argmin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en-US" sz="2000" i="1" dirty="0">
                <a:latin typeface="Times" pitchFamily="2" charset="0"/>
              </a:rPr>
              <a:t>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2295F8-94F7-A347-9D8B-8934362392CA}"/>
              </a:ext>
            </a:extLst>
          </p:cNvPr>
          <p:cNvSpPr/>
          <p:nvPr/>
        </p:nvSpPr>
        <p:spPr bwMode="auto">
          <a:xfrm>
            <a:off x="4721210" y="5554980"/>
            <a:ext cx="205740" cy="205740"/>
          </a:xfrm>
          <a:prstGeom prst="ellipse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4C1FD2-5542-374B-9706-C3CA83C8E2B0}"/>
              </a:ext>
            </a:extLst>
          </p:cNvPr>
          <p:cNvSpPr/>
          <p:nvPr/>
        </p:nvSpPr>
        <p:spPr bwMode="auto">
          <a:xfrm>
            <a:off x="2579370" y="4773930"/>
            <a:ext cx="205740" cy="205740"/>
          </a:xfrm>
          <a:prstGeom prst="ellipse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908092-0126-154C-ACF7-FD0F72FFA99A}"/>
              </a:ext>
            </a:extLst>
          </p:cNvPr>
          <p:cNvSpPr/>
          <p:nvPr/>
        </p:nvSpPr>
        <p:spPr bwMode="auto">
          <a:xfrm>
            <a:off x="4400550" y="4251960"/>
            <a:ext cx="205740" cy="205740"/>
          </a:xfrm>
          <a:prstGeom prst="ellipse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8B9F3A-5659-1747-821B-143A841D1C56}"/>
              </a:ext>
            </a:extLst>
          </p:cNvPr>
          <p:cNvSpPr/>
          <p:nvPr/>
        </p:nvSpPr>
        <p:spPr bwMode="auto">
          <a:xfrm>
            <a:off x="2373630" y="3373427"/>
            <a:ext cx="205740" cy="205740"/>
          </a:xfrm>
          <a:prstGeom prst="ellipse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50C7E-CBEA-F449-B992-DAFF11CF397C}"/>
              </a:ext>
            </a:extLst>
          </p:cNvPr>
          <p:cNvSpPr/>
          <p:nvPr/>
        </p:nvSpPr>
        <p:spPr bwMode="auto">
          <a:xfrm>
            <a:off x="5688330" y="3726180"/>
            <a:ext cx="205740" cy="205740"/>
          </a:xfrm>
          <a:prstGeom prst="ellipse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732723-466A-674C-964E-DE119F7F5030}"/>
              </a:ext>
            </a:extLst>
          </p:cNvPr>
          <p:cNvSpPr/>
          <p:nvPr/>
        </p:nvSpPr>
        <p:spPr bwMode="auto">
          <a:xfrm>
            <a:off x="3657600" y="2506980"/>
            <a:ext cx="205740" cy="205740"/>
          </a:xfrm>
          <a:prstGeom prst="ellipse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69EE77-79E2-FC4A-9C34-F3A96EC891FF}"/>
              </a:ext>
            </a:extLst>
          </p:cNvPr>
          <p:cNvSpPr txBox="1"/>
          <p:nvPr/>
        </p:nvSpPr>
        <p:spPr>
          <a:xfrm>
            <a:off x="6196819" y="3656701"/>
            <a:ext cx="1055097" cy="195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latin typeface="Helvetica" pitchFamily="2" charset="0"/>
              </a:rPr>
              <a:t>argmin</a:t>
            </a:r>
            <a:endParaRPr lang="en-US" sz="2000" dirty="0">
              <a:latin typeface="Helvetica" pitchFamily="2" charset="0"/>
            </a:endParaRPr>
          </a:p>
          <a:p>
            <a:pPr>
              <a:buNone/>
            </a:pPr>
            <a:r>
              <a:rPr lang="en-US" sz="2000" dirty="0">
                <a:latin typeface="Helvetica" pitchFamily="2" charset="0"/>
              </a:rPr>
              <a:t>for</a:t>
            </a:r>
          </a:p>
          <a:p>
            <a:pPr>
              <a:buNone/>
            </a:pPr>
            <a:r>
              <a:rPr lang="en-US" sz="2000" dirty="0">
                <a:latin typeface="Helvetica" pitchFamily="2" charset="0"/>
              </a:rPr>
              <a:t>various</a:t>
            </a:r>
          </a:p>
          <a:p>
            <a:pPr>
              <a:buNone/>
            </a:pPr>
            <a:r>
              <a:rPr lang="en-US" sz="2000" dirty="0">
                <a:latin typeface="Helvetica" pitchFamily="2" charset="0"/>
              </a:rPr>
              <a:t>choices</a:t>
            </a:r>
          </a:p>
          <a:p>
            <a:pPr>
              <a:buNone/>
            </a:pPr>
            <a:r>
              <a:rPr lang="en-US" sz="2000" dirty="0">
                <a:latin typeface="Helvetica" pitchFamily="2" charset="0"/>
              </a:rPr>
              <a:t>of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8314A-4DFB-5940-BE0C-8243262D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817" y="5070288"/>
            <a:ext cx="356239" cy="45802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88056B-DE85-C24E-8AA8-C11EE84296F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20490" y="3935730"/>
            <a:ext cx="853710" cy="16265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D83A5E6-37EE-3D42-BDE2-0046991B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99" y="4559319"/>
            <a:ext cx="404447" cy="438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4D3CE2-A031-264E-9F77-4431B64A8B3C}"/>
                  </a:ext>
                </a:extLst>
              </p:cNvPr>
              <p:cNvSpPr txBox="1"/>
              <p:nvPr/>
            </p:nvSpPr>
            <p:spPr>
              <a:xfrm>
                <a:off x="1796785" y="898902"/>
                <a:ext cx="18463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/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4D3CE2-A031-264E-9F77-4431B64A8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785" y="898902"/>
                <a:ext cx="1846339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EB07A3D9-B0A1-FD45-9C0C-670DC848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264" y="516934"/>
            <a:ext cx="5309871" cy="1335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EFABB2-9D3F-0B45-85F9-84BBCAD18BE0}"/>
              </a:ext>
            </a:extLst>
          </p:cNvPr>
          <p:cNvSpPr/>
          <p:nvPr/>
        </p:nvSpPr>
        <p:spPr bwMode="auto">
          <a:xfrm>
            <a:off x="3920490" y="501436"/>
            <a:ext cx="4696568" cy="133505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13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58403A-0100-044D-B345-EA567FFA230B}"/>
              </a:ext>
            </a:extLst>
          </p:cNvPr>
          <p:cNvSpPr/>
          <p:nvPr/>
        </p:nvSpPr>
        <p:spPr bwMode="auto">
          <a:xfrm>
            <a:off x="8149590" y="2103120"/>
            <a:ext cx="994410" cy="378333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EB1ADAB9-08C9-2943-AE27-A815D532E8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</a:t>
                </a:r>
                <a:br>
                  <a:rPr lang="en-US" dirty="0"/>
                </a:b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EB1ADAB9-08C9-2943-AE27-A815D532E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27A9F67-B941-3049-95BE-0BCD6FB63B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rgbClr val="C00000"/>
                    </a:solidFill>
                  </a:rPr>
                  <a:t>argmin</a:t>
                </a:r>
                <a:r>
                  <a:rPr lang="en-US" dirty="0">
                    <a:solidFill>
                      <a:srgbClr val="C00000"/>
                    </a:solidFill>
                  </a:rPr>
                  <a:t> over set S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/>
                  <a:t>	where S has the smallest radius (among all T)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27A9F67-B941-3049-95BE-0BCD6FB63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D4AA6D-4268-3B44-9DB4-76E5595A0818}"/>
                  </a:ext>
                </a:extLst>
              </p:cNvPr>
              <p:cNvSpPr txBox="1"/>
              <p:nvPr/>
            </p:nvSpPr>
            <p:spPr>
              <a:xfrm>
                <a:off x="2231961" y="3580108"/>
                <a:ext cx="3812378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lim>
                              </m:limLow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D4AA6D-4268-3B44-9DB4-76E5595A0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961" y="3580108"/>
                <a:ext cx="3812378" cy="7813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57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EFD096-2EF2-FC4C-AEDA-0729C4D89F64}"/>
              </a:ext>
            </a:extLst>
          </p:cNvPr>
          <p:cNvGrpSpPr/>
          <p:nvPr/>
        </p:nvGrpSpPr>
        <p:grpSpPr>
          <a:xfrm>
            <a:off x="329019" y="309924"/>
            <a:ext cx="8562895" cy="5766566"/>
            <a:chOff x="329019" y="309924"/>
            <a:chExt cx="8562895" cy="5766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/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blipFill>
                  <a:blip r:embed="rId2"/>
                  <a:stretch>
                    <a:fillRect t="-130000" b="-18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B0FFA2-3817-B340-8D5F-A1853440FEE6}"/>
                </a:ext>
              </a:extLst>
            </p:cNvPr>
            <p:cNvSpPr/>
            <p:nvPr/>
          </p:nvSpPr>
          <p:spPr bwMode="auto">
            <a:xfrm>
              <a:off x="329019" y="2205990"/>
              <a:ext cx="2846070" cy="2297430"/>
            </a:xfrm>
            <a:prstGeom prst="rect">
              <a:avLst/>
            </a:prstGeom>
            <a:solidFill>
              <a:srgbClr val="FFC819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Independent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Functions: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No 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EDB7-B530-CA46-ADEA-5E2B5D4C7DE7}"/>
                </a:ext>
              </a:extLst>
            </p:cNvPr>
            <p:cNvSpPr/>
            <p:nvPr/>
          </p:nvSpPr>
          <p:spPr bwMode="auto">
            <a:xfrm>
              <a:off x="4789477" y="2205990"/>
              <a:ext cx="2846070" cy="1665430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 with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F759D4-6F31-8745-A6A9-D6771BE2B5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14651" y="1531160"/>
              <a:ext cx="845819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04613-83D2-2647-ACF4-43AE47E7CF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4950" y="1531160"/>
              <a:ext cx="1064230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58DECF-D025-7A4D-A534-A058D705229A}"/>
                </a:ext>
              </a:extLst>
            </p:cNvPr>
            <p:cNvSpPr/>
            <p:nvPr/>
          </p:nvSpPr>
          <p:spPr bwMode="auto">
            <a:xfrm>
              <a:off x="3624243" y="437769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Exact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7F0BE-0568-944F-BE6F-7F9412D28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0610" y="3954780"/>
              <a:ext cx="868680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FE86A-7321-364F-AB38-C6FD5A1A3D39}"/>
                </a:ext>
              </a:extLst>
            </p:cNvPr>
            <p:cNvSpPr/>
            <p:nvPr/>
          </p:nvSpPr>
          <p:spPr bwMode="auto">
            <a:xfrm>
              <a:off x="6379180" y="438912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Approximate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68841D-2083-2143-9AD2-605ABDB451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7586" y="3954780"/>
              <a:ext cx="837961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21290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9DC9C-5892-3449-86F3-2D2F3D33C26B}"/>
              </a:ext>
            </a:extLst>
          </p:cNvPr>
          <p:cNvSpPr/>
          <p:nvPr/>
        </p:nvSpPr>
        <p:spPr bwMode="auto">
          <a:xfrm>
            <a:off x="608310" y="5099328"/>
            <a:ext cx="6252210" cy="88011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8403A-0100-044D-B345-EA567FFA230B}"/>
              </a:ext>
            </a:extLst>
          </p:cNvPr>
          <p:cNvSpPr/>
          <p:nvPr/>
        </p:nvSpPr>
        <p:spPr bwMode="auto">
          <a:xfrm>
            <a:off x="8149590" y="2103120"/>
            <a:ext cx="994410" cy="378333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EB1ADAB9-08C9-2943-AE27-A815D532E8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</a:t>
                </a:r>
                <a:br>
                  <a:rPr lang="en-US" dirty="0"/>
                </a:b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EB1ADAB9-08C9-2943-AE27-A815D532E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27A9F67-B941-3049-95BE-0BCD6FB63B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rgbClr val="C00000"/>
                    </a:solidFill>
                  </a:rPr>
                  <a:t>argmin</a:t>
                </a:r>
                <a:r>
                  <a:rPr lang="en-US" dirty="0">
                    <a:solidFill>
                      <a:srgbClr val="C00000"/>
                    </a:solidFill>
                  </a:rPr>
                  <a:t> over set S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/>
                  <a:t>	where S has the smallest radius (among all T)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-Redundancy </a:t>
                </a: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-Resilience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27A9F67-B941-3049-95BE-0BCD6FB63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71AD78-A9AF-A841-BBFF-D5D9A43014F9}"/>
                  </a:ext>
                </a:extLst>
              </p:cNvPr>
              <p:cNvSpPr txBox="1"/>
              <p:nvPr/>
            </p:nvSpPr>
            <p:spPr>
              <a:xfrm>
                <a:off x="2231961" y="3580108"/>
                <a:ext cx="3812378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lim>
                              </m:limLow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71AD78-A9AF-A841-BBFF-D5D9A4301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961" y="3580108"/>
                <a:ext cx="3812378" cy="7813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008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ADCC0-AE53-274D-9B9A-AD2DD40A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DC786-A347-9B40-A97C-EBA783F40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Later in the tutorial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6BFC8-D246-EE49-A139-5D3F4073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574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68B4-699B-8D4C-883F-526EBBE4DE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Alternate Notions of</a:t>
            </a:r>
            <a:br>
              <a:rPr lang="en-US" dirty="0"/>
            </a:br>
            <a:r>
              <a:rPr lang="en-US" dirty="0"/>
              <a:t>Approximate Fault-Tolerance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C17A3-44EA-1C41-93B7-1F86BC428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0A032-BAC7-B34F-A7C9-57BDB33A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4A4FE-C508-445A-BEEA-5241DB609F5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02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BE87-594B-C943-8FEA-093FB015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Notions of</a:t>
            </a:r>
            <a:br>
              <a:rPr lang="en-US" dirty="0"/>
            </a:br>
            <a:r>
              <a:rPr lang="en-US" dirty="0"/>
              <a:t>Approximate 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1A34-4CC8-4B4F-9867-C6469B6F7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Nonuniform weighs</a:t>
            </a:r>
          </a:p>
          <a:p>
            <a:pPr lvl="1"/>
            <a:r>
              <a:rPr lang="en-US" dirty="0"/>
              <a:t>Discussed in the context of independent functions</a:t>
            </a:r>
          </a:p>
          <a:p>
            <a:endParaRPr lang="en-US" b="1" dirty="0"/>
          </a:p>
          <a:p>
            <a:r>
              <a:rPr lang="en-US" dirty="0"/>
              <a:t>Distance between output and “true </a:t>
            </a:r>
            <a:r>
              <a:rPr lang="en-US" dirty="0" err="1"/>
              <a:t>argmin</a:t>
            </a:r>
            <a:r>
              <a:rPr lang="en-US" dirty="0"/>
              <a:t>’’</a:t>
            </a:r>
          </a:p>
          <a:p>
            <a:pPr lvl="1"/>
            <a:r>
              <a:rPr lang="en-US" dirty="0"/>
              <a:t>Earlier slides discussed this approach</a:t>
            </a:r>
          </a:p>
          <a:p>
            <a:endParaRPr lang="en-US" dirty="0"/>
          </a:p>
          <a:p>
            <a:r>
              <a:rPr lang="en-US" dirty="0"/>
              <a:t>Distance between cost at the output and</a:t>
            </a:r>
            <a:br>
              <a:rPr lang="en-US" dirty="0"/>
            </a:br>
            <a:r>
              <a:rPr lang="en-US" dirty="0"/>
              <a:t>the “true minimum cost’’ </a:t>
            </a:r>
            <a:r>
              <a:rPr lang="en-US" sz="2000" dirty="0"/>
              <a:t>[</a:t>
            </a:r>
            <a:r>
              <a:rPr lang="en-US" sz="2000" dirty="0">
                <a:hlinkClick r:id="rId2"/>
              </a:rPr>
              <a:t>Jerry Li 2018</a:t>
            </a:r>
            <a:r>
              <a:rPr lang="en-US" sz="2000" dirty="0"/>
              <a:t>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59FBE-AB5B-964B-86A5-0123EB6D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70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D96FF1-14EA-4A48-90B5-341E79F70205}"/>
              </a:ext>
            </a:extLst>
          </p:cNvPr>
          <p:cNvSpPr/>
          <p:nvPr/>
        </p:nvSpPr>
        <p:spPr bwMode="auto">
          <a:xfrm>
            <a:off x="4983480" y="1946333"/>
            <a:ext cx="3497580" cy="4400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CA787-2375-E34E-80DC-91C674BD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89103-8E37-8E4E-B52E-FBAF3CACF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82" y="3032183"/>
            <a:ext cx="2931469" cy="20726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D891580-5D46-A04C-B614-B129AF8957A1}"/>
              </a:ext>
            </a:extLst>
          </p:cNvPr>
          <p:cNvGrpSpPr/>
          <p:nvPr/>
        </p:nvGrpSpPr>
        <p:grpSpPr>
          <a:xfrm>
            <a:off x="5906783" y="5258301"/>
            <a:ext cx="1585584" cy="671627"/>
            <a:chOff x="1666253" y="5163628"/>
            <a:chExt cx="1585584" cy="67162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9F093D-47A3-4940-8874-DFB2EF6A042F}"/>
                </a:ext>
              </a:extLst>
            </p:cNvPr>
            <p:cNvCxnSpPr/>
            <p:nvPr/>
          </p:nvCxnSpPr>
          <p:spPr>
            <a:xfrm flipH="1">
              <a:off x="1666253" y="5163628"/>
              <a:ext cx="694655" cy="66587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CD329B-86F4-2146-AC64-85B057F9E94B}"/>
                </a:ext>
              </a:extLst>
            </p:cNvPr>
            <p:cNvCxnSpPr/>
            <p:nvPr/>
          </p:nvCxnSpPr>
          <p:spPr>
            <a:xfrm>
              <a:off x="2619870" y="5163628"/>
              <a:ext cx="631967" cy="650659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0105B2-E0B6-F347-B47A-24EE9E3CC05D}"/>
                </a:ext>
              </a:extLst>
            </p:cNvPr>
            <p:cNvCxnSpPr/>
            <p:nvPr/>
          </p:nvCxnSpPr>
          <p:spPr>
            <a:xfrm flipH="1">
              <a:off x="2458445" y="5163628"/>
              <a:ext cx="2348" cy="671627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7B0956-B5C6-0344-9E86-08AA4BB7A024}"/>
              </a:ext>
            </a:extLst>
          </p:cNvPr>
          <p:cNvGrpSpPr/>
          <p:nvPr/>
        </p:nvGrpSpPr>
        <p:grpSpPr>
          <a:xfrm>
            <a:off x="5644486" y="4689533"/>
            <a:ext cx="2047902" cy="1603350"/>
            <a:chOff x="1403956" y="4594860"/>
            <a:chExt cx="2047902" cy="1603350"/>
          </a:xfrm>
        </p:grpSpPr>
        <p:pic>
          <p:nvPicPr>
            <p:cNvPr id="8" name="Content Placeholder 11">
              <a:extLst>
                <a:ext uri="{FF2B5EF4-FFF2-40B4-BE49-F238E27FC236}">
                  <a16:creationId xmlns:a16="http://schemas.microsoft.com/office/drawing/2014/main" id="{68F8DB98-C43F-C64C-A66F-CEDC5739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84783" y="5828104"/>
              <a:ext cx="344037" cy="34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Content Placeholder 11">
              <a:extLst>
                <a:ext uri="{FF2B5EF4-FFF2-40B4-BE49-F238E27FC236}">
                  <a16:creationId xmlns:a16="http://schemas.microsoft.com/office/drawing/2014/main" id="{BE0DF06F-A2D5-3D48-AD0F-177A59D6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86427" y="5828104"/>
              <a:ext cx="344037" cy="34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833D54-7248-A14D-98AC-A81709A862BB}"/>
                </a:ext>
              </a:extLst>
            </p:cNvPr>
            <p:cNvSpPr/>
            <p:nvPr/>
          </p:nvSpPr>
          <p:spPr bwMode="auto">
            <a:xfrm>
              <a:off x="1972406" y="4889018"/>
              <a:ext cx="969418" cy="280379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rPr>
                <a:t>Server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D487B-0007-F846-BFE8-F0391159E300}"/>
                    </a:ext>
                  </a:extLst>
                </p:cNvPr>
                <p:cNvSpPr txBox="1"/>
                <p:nvPr/>
              </p:nvSpPr>
              <p:spPr>
                <a:xfrm>
                  <a:off x="1403956" y="5352482"/>
                  <a:ext cx="7453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D487B-0007-F846-BFE8-F0391159E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956" y="5352482"/>
                  <a:ext cx="74539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1129CB-4BC1-414F-ABFE-23FB0956B77B}"/>
                    </a:ext>
                  </a:extLst>
                </p:cNvPr>
                <p:cNvSpPr txBox="1"/>
                <p:nvPr/>
              </p:nvSpPr>
              <p:spPr>
                <a:xfrm>
                  <a:off x="2343306" y="4594860"/>
                  <a:ext cx="3419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1129CB-4BC1-414F-ABFE-23FB0956B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306" y="4594860"/>
                  <a:ext cx="34196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0948E7-BE7E-1C4B-AC6A-999DF3F0C433}"/>
                    </a:ext>
                  </a:extLst>
                </p:cNvPr>
                <p:cNvSpPr txBox="1"/>
                <p:nvPr/>
              </p:nvSpPr>
              <p:spPr>
                <a:xfrm>
                  <a:off x="2669354" y="5354268"/>
                  <a:ext cx="748988" cy="276999"/>
                </a:xfrm>
                <a:prstGeom prst="rect">
                  <a:avLst/>
                </a:prstGeom>
                <a:solidFill>
                  <a:srgbClr val="C00000"/>
                </a:solidFill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0948E7-BE7E-1C4B-AC6A-999DF3F0C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354" y="5354268"/>
                  <a:ext cx="748988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2BED70-BE86-1A4D-A1E0-1B4E5029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1815" y="5800106"/>
              <a:ext cx="400043" cy="39810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C24B6E-B13F-174C-94A3-7BEE84A98EE5}"/>
              </a:ext>
            </a:extLst>
          </p:cNvPr>
          <p:cNvSpPr txBox="1"/>
          <p:nvPr/>
        </p:nvSpPr>
        <p:spPr>
          <a:xfrm>
            <a:off x="5688975" y="2127320"/>
            <a:ext cx="206774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Fault-Tolerant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Algorithms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FD03CD-2B15-7946-B667-06831C53E65D}"/>
              </a:ext>
            </a:extLst>
          </p:cNvPr>
          <p:cNvGrpSpPr/>
          <p:nvPr/>
        </p:nvGrpSpPr>
        <p:grpSpPr>
          <a:xfrm>
            <a:off x="748681" y="1927124"/>
            <a:ext cx="3497580" cy="4411980"/>
            <a:chOff x="4922457" y="1851660"/>
            <a:chExt cx="3497580" cy="441198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690305-E1BD-8845-AD60-2F16AE442805}"/>
                </a:ext>
              </a:extLst>
            </p:cNvPr>
            <p:cNvSpPr/>
            <p:nvPr/>
          </p:nvSpPr>
          <p:spPr bwMode="auto">
            <a:xfrm>
              <a:off x="4922457" y="1851660"/>
              <a:ext cx="3497580" cy="44119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0DB70B-9E40-6E48-9019-EEECDE669C35}"/>
                </a:ext>
              </a:extLst>
            </p:cNvPr>
            <p:cNvGrpSpPr/>
            <p:nvPr/>
          </p:nvGrpSpPr>
          <p:grpSpPr>
            <a:xfrm>
              <a:off x="5005562" y="3097530"/>
              <a:ext cx="3315478" cy="2112958"/>
              <a:chOff x="329019" y="309924"/>
              <a:chExt cx="8562895" cy="57665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CFB8777-60A5-3645-B4AF-F19ABF99AF8C}"/>
                      </a:ext>
                    </a:extLst>
                  </p:cNvPr>
                  <p:cNvSpPr txBox="1"/>
                  <p:nvPr/>
                </p:nvSpPr>
                <p:spPr>
                  <a:xfrm>
                    <a:off x="3175088" y="309924"/>
                    <a:ext cx="2918967" cy="13215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000" b="0" i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sz="1100" i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Helvetica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CFB8777-60A5-3645-B4AF-F19ABF99A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5088" y="309924"/>
                    <a:ext cx="2918967" cy="13215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0000" b="-1410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E2CC06-38A1-D446-B8CE-9D07B6014F10}"/>
                  </a:ext>
                </a:extLst>
              </p:cNvPr>
              <p:cNvSpPr/>
              <p:nvPr/>
            </p:nvSpPr>
            <p:spPr bwMode="auto">
              <a:xfrm>
                <a:off x="329019" y="2205990"/>
                <a:ext cx="2846070" cy="2297430"/>
              </a:xfrm>
              <a:prstGeom prst="rect">
                <a:avLst/>
              </a:prstGeom>
              <a:solidFill>
                <a:srgbClr val="FFC819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Independent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Functions: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FF0000"/>
                    </a:solidFill>
                    <a:latin typeface="Helvetica" pitchFamily="2" charset="0"/>
                  </a:rPr>
                  <a:t>No Redundancy</a:t>
                </a: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5AC6A0-85C3-574F-B935-B3F912552053}"/>
                  </a:ext>
                </a:extLst>
              </p:cNvPr>
              <p:cNvSpPr/>
              <p:nvPr/>
            </p:nvSpPr>
            <p:spPr bwMode="auto">
              <a:xfrm>
                <a:off x="4789477" y="2205990"/>
                <a:ext cx="2846070" cy="1665430"/>
              </a:xfrm>
              <a:prstGeom prst="rect">
                <a:avLst/>
              </a:prstGeom>
              <a:solidFill>
                <a:srgbClr val="92D05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Functions with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FF0000"/>
                    </a:solidFill>
                    <a:latin typeface="Helvetica" pitchFamily="2" charset="0"/>
                  </a:rPr>
                  <a:t>Redundancy</a:t>
                </a: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2634653-313E-1C44-AAF3-277B781486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914651" y="1531160"/>
                <a:ext cx="845819" cy="591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D63D356-B5D0-BF4D-9979-806059B7A2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4950" y="1531160"/>
                <a:ext cx="1064230" cy="591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5D37969-F329-AB47-B51E-2A6685F99501}"/>
                  </a:ext>
                </a:extLst>
              </p:cNvPr>
              <p:cNvSpPr/>
              <p:nvPr/>
            </p:nvSpPr>
            <p:spPr bwMode="auto">
              <a:xfrm>
                <a:off x="3624243" y="4377690"/>
                <a:ext cx="2512734" cy="1687370"/>
              </a:xfrm>
              <a:prstGeom prst="rect">
                <a:avLst/>
              </a:prstGeom>
              <a:solidFill>
                <a:srgbClr val="C6CF87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C00000"/>
                    </a:solidFill>
                    <a:latin typeface="Helvetica" pitchFamily="2" charset="0"/>
                  </a:rPr>
                  <a:t>Exact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Resilience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628747F-F592-664E-817F-646B44FD6E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880610" y="3954780"/>
                <a:ext cx="868680" cy="3395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6CF87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87679E-A219-6E47-AE3A-E84F27D2640B}"/>
                  </a:ext>
                </a:extLst>
              </p:cNvPr>
              <p:cNvSpPr/>
              <p:nvPr/>
            </p:nvSpPr>
            <p:spPr bwMode="auto">
              <a:xfrm>
                <a:off x="6379180" y="4389120"/>
                <a:ext cx="2512734" cy="1687370"/>
              </a:xfrm>
              <a:prstGeom prst="rect">
                <a:avLst/>
              </a:prstGeom>
              <a:solidFill>
                <a:srgbClr val="C6CF87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C00000"/>
                    </a:solidFill>
                    <a:latin typeface="Helvetica" pitchFamily="2" charset="0"/>
                  </a:rPr>
                  <a:t>Approximate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Resilience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0FDD8D-C9C3-984F-8F11-4649E8E9D3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97586" y="3954780"/>
                <a:ext cx="837961" cy="3395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6CF87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0B3ACF-D866-ED40-ACD5-7D685E8CC91F}"/>
                </a:ext>
              </a:extLst>
            </p:cNvPr>
            <p:cNvSpPr txBox="1"/>
            <p:nvPr/>
          </p:nvSpPr>
          <p:spPr>
            <a:xfrm>
              <a:off x="6125266" y="2035699"/>
              <a:ext cx="1091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Basics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418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A9A9D0-DE7A-774B-A198-B28D276820B4}"/>
              </a:ext>
            </a:extLst>
          </p:cNvPr>
          <p:cNvSpPr/>
          <p:nvPr/>
        </p:nvSpPr>
        <p:spPr bwMode="auto">
          <a:xfrm>
            <a:off x="4286250" y="3481998"/>
            <a:ext cx="4171950" cy="31816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CA610-2FDA-7543-AEE9-9B3C832F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D4F5A3-89EB-5849-BEF3-9C48F871F679}"/>
              </a:ext>
            </a:extLst>
          </p:cNvPr>
          <p:cNvGrpSpPr/>
          <p:nvPr/>
        </p:nvGrpSpPr>
        <p:grpSpPr>
          <a:xfrm>
            <a:off x="333860" y="2003215"/>
            <a:ext cx="3656676" cy="1963982"/>
            <a:chOff x="685800" y="4418551"/>
            <a:chExt cx="3656676" cy="1963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9763569-30E8-F54D-8F8C-6E850D9912AD}"/>
                    </a:ext>
                  </a:extLst>
                </p:cNvPr>
                <p:cNvSpPr/>
                <p:nvPr/>
              </p:nvSpPr>
              <p:spPr>
                <a:xfrm>
                  <a:off x="3450103" y="4504531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B3DD551-F642-9E4A-A7E3-843CCA6AB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103" y="4504531"/>
                  <a:ext cx="602090" cy="632759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8048138-8F36-2040-9BA1-9F7601852776}"/>
                    </a:ext>
                  </a:extLst>
                </p:cNvPr>
                <p:cNvSpPr/>
                <p:nvPr/>
              </p:nvSpPr>
              <p:spPr>
                <a:xfrm>
                  <a:off x="2450582" y="5357240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MU Sans Serif Demi Condensed" panose="02000706000000000000" pitchFamily="2" charset="0"/>
                            <a:cs typeface="CMU Sans Serif Demi Condensed" panose="02000706000000000000" pitchFamily="2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9C86F92D-3C01-1448-91D2-D64A38EEA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0582" y="5357240"/>
                  <a:ext cx="602090" cy="632759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5A39B5A-43F3-2548-A919-B3B0BD7AB83D}"/>
                </a:ext>
              </a:extLst>
            </p:cNvPr>
            <p:cNvCxnSpPr/>
            <p:nvPr/>
          </p:nvCxnSpPr>
          <p:spPr>
            <a:xfrm flipH="1" flipV="1">
              <a:off x="2067314" y="5051310"/>
              <a:ext cx="471442" cy="39859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EBD58FC-E6FB-0444-BCB8-10C672208F5C}"/>
                </a:ext>
              </a:extLst>
            </p:cNvPr>
            <p:cNvCxnSpPr/>
            <p:nvPr/>
          </p:nvCxnSpPr>
          <p:spPr>
            <a:xfrm flipV="1">
              <a:off x="2964498" y="5044625"/>
              <a:ext cx="573779" cy="40528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A503F1A-F4F7-5F46-B109-FEE8D8FC53A3}"/>
                </a:ext>
              </a:extLst>
            </p:cNvPr>
            <p:cNvCxnSpPr/>
            <p:nvPr/>
          </p:nvCxnSpPr>
          <p:spPr>
            <a:xfrm flipV="1">
              <a:off x="2368358" y="4597196"/>
              <a:ext cx="1169919" cy="13773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74BD2110-1731-BA4E-BED2-1C4178D584BC}"/>
                    </a:ext>
                  </a:extLst>
                </p:cNvPr>
                <p:cNvSpPr/>
                <p:nvPr/>
              </p:nvSpPr>
              <p:spPr>
                <a:xfrm>
                  <a:off x="3740386" y="5749774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ED71400-7297-E641-A5AF-FB4C9D6FB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386" y="5749774"/>
                  <a:ext cx="602090" cy="632759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15DE0A2-D9B3-C84B-AD07-08DBECA6AE4B}"/>
                    </a:ext>
                  </a:extLst>
                </p:cNvPr>
                <p:cNvSpPr/>
                <p:nvPr/>
              </p:nvSpPr>
              <p:spPr>
                <a:xfrm>
                  <a:off x="685800" y="5388157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FF3EBB32-A016-8143-87D0-7081D309F2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5388157"/>
                  <a:ext cx="602090" cy="63275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69E3AF8-DD63-A149-A5C9-60FC933DE676}"/>
                </a:ext>
              </a:extLst>
            </p:cNvPr>
            <p:cNvCxnSpPr/>
            <p:nvPr/>
          </p:nvCxnSpPr>
          <p:spPr>
            <a:xfrm>
              <a:off x="2964498" y="5897334"/>
              <a:ext cx="775887" cy="16882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EAB1201-1374-3945-9777-D94E6B889069}"/>
                </a:ext>
              </a:extLst>
            </p:cNvPr>
            <p:cNvCxnSpPr/>
            <p:nvPr/>
          </p:nvCxnSpPr>
          <p:spPr>
            <a:xfrm flipV="1">
              <a:off x="1199716" y="4958645"/>
              <a:ext cx="654725" cy="52217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1B28D84-382E-D14F-B1A3-6BECFC511491}"/>
                    </a:ext>
                  </a:extLst>
                </p:cNvPr>
                <p:cNvSpPr/>
                <p:nvPr/>
              </p:nvSpPr>
              <p:spPr>
                <a:xfrm>
                  <a:off x="1766268" y="4418551"/>
                  <a:ext cx="602090" cy="63275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23AA3F3-AADB-1F49-B175-EEE5A0C953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6268" y="4418551"/>
                  <a:ext cx="602090" cy="632759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D9B937-FEF4-6E41-B0BB-215157056E4A}"/>
              </a:ext>
            </a:extLst>
          </p:cNvPr>
          <p:cNvGrpSpPr/>
          <p:nvPr/>
        </p:nvGrpSpPr>
        <p:grpSpPr>
          <a:xfrm>
            <a:off x="4572000" y="4056187"/>
            <a:ext cx="3510304" cy="2305961"/>
            <a:chOff x="4910475" y="4180770"/>
            <a:chExt cx="3510304" cy="230596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4381D0-15F9-8F4B-BE74-E058E2DDC9F2}"/>
                </a:ext>
              </a:extLst>
            </p:cNvPr>
            <p:cNvSpPr/>
            <p:nvPr/>
          </p:nvSpPr>
          <p:spPr>
            <a:xfrm>
              <a:off x="4910475" y="5786216"/>
              <a:ext cx="692060" cy="66402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dirty="0">
                  <a:latin typeface="Arial" panose="020B0604020202020204" pitchFamily="34" charset="0"/>
                  <a:ea typeface="CMU Sans Serif Demi Condensed" panose="02000706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5DED992-7F1D-4448-8A3C-DD951B2516AA}"/>
                </a:ext>
              </a:extLst>
            </p:cNvPr>
            <p:cNvCxnSpPr/>
            <p:nvPr/>
          </p:nvCxnSpPr>
          <p:spPr>
            <a:xfrm flipH="1">
              <a:off x="5358902" y="4654028"/>
              <a:ext cx="1202887" cy="115866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30F5B94-403F-2545-AE94-36AA4B9F8352}"/>
                </a:ext>
              </a:extLst>
            </p:cNvPr>
            <p:cNvCxnSpPr/>
            <p:nvPr/>
          </p:nvCxnSpPr>
          <p:spPr>
            <a:xfrm>
              <a:off x="7010215" y="4654028"/>
              <a:ext cx="1094334" cy="113218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E70DF29-6441-BB47-B08B-ED542B0618C0}"/>
                    </a:ext>
                  </a:extLst>
                </p:cNvPr>
                <p:cNvSpPr/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9A3F90-A14C-714D-928D-C7385EC2C9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1B281D5-57F6-3B4F-94D7-578BD1D539D7}"/>
                    </a:ext>
                  </a:extLst>
                </p:cNvPr>
                <p:cNvSpPr/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ABE01C3-9A34-334D-8667-982127B949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7703C7E-6034-4B44-966D-CBD1F29015A2}"/>
                </a:ext>
              </a:extLst>
            </p:cNvPr>
            <p:cNvCxnSpPr/>
            <p:nvPr/>
          </p:nvCxnSpPr>
          <p:spPr>
            <a:xfrm flipH="1">
              <a:off x="6730687" y="4654028"/>
              <a:ext cx="4067" cy="116867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0BDD174-366D-084E-9CF1-C13E6497E3FF}"/>
                </a:ext>
              </a:extLst>
            </p:cNvPr>
            <p:cNvSpPr/>
            <p:nvPr/>
          </p:nvSpPr>
          <p:spPr bwMode="auto">
            <a:xfrm>
              <a:off x="5880335" y="4180770"/>
              <a:ext cx="1768374" cy="45187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891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FD1C-41F8-6E4F-8D58-667C5264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Server-Based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7F149-96BA-B34C-BECC-85FD7D69A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Trusted server</a:t>
            </a:r>
          </a:p>
          <a:p>
            <a:endParaRPr lang="en-US" dirty="0"/>
          </a:p>
          <a:p>
            <a:r>
              <a:rPr lang="en-US" dirty="0"/>
              <a:t>Agents possibly faulty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835309-784A-B74C-AEA2-2A57A468F4DC}"/>
              </a:ext>
            </a:extLst>
          </p:cNvPr>
          <p:cNvGrpSpPr/>
          <p:nvPr/>
        </p:nvGrpSpPr>
        <p:grpSpPr>
          <a:xfrm>
            <a:off x="4572000" y="4056187"/>
            <a:ext cx="3510304" cy="2305961"/>
            <a:chOff x="4910475" y="4180770"/>
            <a:chExt cx="3510304" cy="230596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D2D520-3AF5-7D4E-B6F4-EB6B6D421EFD}"/>
                </a:ext>
              </a:extLst>
            </p:cNvPr>
            <p:cNvSpPr/>
            <p:nvPr/>
          </p:nvSpPr>
          <p:spPr>
            <a:xfrm>
              <a:off x="4910475" y="5786216"/>
              <a:ext cx="692060" cy="66402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dirty="0">
                  <a:latin typeface="Arial" panose="020B0604020202020204" pitchFamily="34" charset="0"/>
                  <a:ea typeface="CMU Sans Serif Demi Condensed" panose="02000706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5C778E-EB14-0C43-992B-813CD13C2369}"/>
                </a:ext>
              </a:extLst>
            </p:cNvPr>
            <p:cNvCxnSpPr/>
            <p:nvPr/>
          </p:nvCxnSpPr>
          <p:spPr>
            <a:xfrm flipH="1">
              <a:off x="5358902" y="4654028"/>
              <a:ext cx="1202887" cy="115866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E759F4-7185-6140-9F11-F26207955087}"/>
                </a:ext>
              </a:extLst>
            </p:cNvPr>
            <p:cNvCxnSpPr/>
            <p:nvPr/>
          </p:nvCxnSpPr>
          <p:spPr>
            <a:xfrm>
              <a:off x="7010215" y="4654028"/>
              <a:ext cx="1094334" cy="113218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244D183E-C407-C344-B0F0-5334125A3831}"/>
                    </a:ext>
                  </a:extLst>
                </p:cNvPr>
                <p:cNvSpPr/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9A3F90-A14C-714D-928D-C7385EC2C9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649411B-DB72-124A-9EA2-7FD767DDDC72}"/>
                    </a:ext>
                  </a:extLst>
                </p:cNvPr>
                <p:cNvSpPr/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ABE01C3-9A34-334D-8667-982127B949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7A7D874-7582-524F-B159-0B200CB79055}"/>
                </a:ext>
              </a:extLst>
            </p:cNvPr>
            <p:cNvCxnSpPr/>
            <p:nvPr/>
          </p:nvCxnSpPr>
          <p:spPr>
            <a:xfrm flipH="1">
              <a:off x="6730687" y="4654028"/>
              <a:ext cx="4067" cy="116867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AC49C2-BB13-0248-8BBD-0093CB9BD45B}"/>
                </a:ext>
              </a:extLst>
            </p:cNvPr>
            <p:cNvSpPr/>
            <p:nvPr/>
          </p:nvSpPr>
          <p:spPr bwMode="auto">
            <a:xfrm>
              <a:off x="5880335" y="4180770"/>
              <a:ext cx="1768374" cy="45187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700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A57A-C66B-3940-B08F-EE71393C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Peer-to-Peer Network:</a:t>
            </a:r>
            <a:br>
              <a:rPr lang="en-US" dirty="0"/>
            </a:br>
            <a:r>
              <a:rPr lang="en-US" dirty="0"/>
              <a:t>Special case of </a:t>
            </a:r>
            <a:r>
              <a:rPr lang="en-US" dirty="0">
                <a:solidFill>
                  <a:srgbClr val="C00000"/>
                </a:solidFill>
              </a:rPr>
              <a:t>complete</a:t>
            </a:r>
            <a:r>
              <a:rPr lang="en-US" dirty="0"/>
              <a:t>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2C336-BB2A-9249-8779-809EC13E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 trusted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689F-C598-E542-B50F-3324BAF8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EBAE8D-4767-7642-B9D4-435C47D3BFFC}"/>
              </a:ext>
            </a:extLst>
          </p:cNvPr>
          <p:cNvSpPr/>
          <p:nvPr/>
        </p:nvSpPr>
        <p:spPr bwMode="auto">
          <a:xfrm>
            <a:off x="3211830" y="32346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1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AA7ACA-372F-EA47-9E79-05E81244CA94}"/>
              </a:ext>
            </a:extLst>
          </p:cNvPr>
          <p:cNvSpPr/>
          <p:nvPr/>
        </p:nvSpPr>
        <p:spPr bwMode="auto">
          <a:xfrm>
            <a:off x="5596890" y="51777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4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997D62-68EA-E14A-8400-2EF24F935DBD}"/>
              </a:ext>
            </a:extLst>
          </p:cNvPr>
          <p:cNvSpPr/>
          <p:nvPr/>
        </p:nvSpPr>
        <p:spPr bwMode="auto">
          <a:xfrm>
            <a:off x="3257550" y="51777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D8381A-222C-BD49-99AA-28194614B0BD}"/>
              </a:ext>
            </a:extLst>
          </p:cNvPr>
          <p:cNvSpPr/>
          <p:nvPr/>
        </p:nvSpPr>
        <p:spPr bwMode="auto">
          <a:xfrm>
            <a:off x="5537835" y="320802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435E3F-A3DE-064F-8CB9-4E26A3C29120}"/>
              </a:ext>
            </a:extLst>
          </p:cNvPr>
          <p:cNvCxnSpPr/>
          <p:nvPr/>
        </p:nvCxnSpPr>
        <p:spPr bwMode="auto">
          <a:xfrm>
            <a:off x="3909060" y="3611880"/>
            <a:ext cx="16287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4FA722-D8AA-4F40-A911-227475979DDA}"/>
              </a:ext>
            </a:extLst>
          </p:cNvPr>
          <p:cNvCxnSpPr/>
          <p:nvPr/>
        </p:nvCxnSpPr>
        <p:spPr bwMode="auto">
          <a:xfrm>
            <a:off x="3954780" y="5490210"/>
            <a:ext cx="16287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6B46B0-3AE4-E143-B607-963BB4D017D8}"/>
              </a:ext>
            </a:extLst>
          </p:cNvPr>
          <p:cNvCxnSpPr>
            <a:cxnSpLocks/>
            <a:stCxn id="16" idx="4"/>
            <a:endCxn id="18" idx="0"/>
          </p:cNvCxnSpPr>
          <p:nvPr/>
        </p:nvCxnSpPr>
        <p:spPr bwMode="auto">
          <a:xfrm>
            <a:off x="3560445" y="3897630"/>
            <a:ext cx="45720" cy="12801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A5A6BC-E565-6A44-8DC0-3C0DC1FA91F9}"/>
              </a:ext>
            </a:extLst>
          </p:cNvPr>
          <p:cNvCxnSpPr>
            <a:cxnSpLocks/>
            <a:endCxn id="17" idx="0"/>
          </p:cNvCxnSpPr>
          <p:nvPr/>
        </p:nvCxnSpPr>
        <p:spPr bwMode="auto">
          <a:xfrm>
            <a:off x="5906452" y="3859530"/>
            <a:ext cx="39053" cy="13182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03B634-65E0-B34F-9078-60347A24315F}"/>
              </a:ext>
            </a:extLst>
          </p:cNvPr>
          <p:cNvCxnSpPr>
            <a:cxnSpLocks/>
            <a:stCxn id="19" idx="3"/>
            <a:endCxn id="18" idx="7"/>
          </p:cNvCxnSpPr>
          <p:nvPr/>
        </p:nvCxnSpPr>
        <p:spPr bwMode="auto">
          <a:xfrm flipH="1">
            <a:off x="3852673" y="3773875"/>
            <a:ext cx="1787269" cy="1501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928A73-98ED-BF49-B21E-FC7342888D27}"/>
              </a:ext>
            </a:extLst>
          </p:cNvPr>
          <p:cNvCxnSpPr>
            <a:cxnSpLocks/>
            <a:stCxn id="16" idx="5"/>
            <a:endCxn id="17" idx="1"/>
          </p:cNvCxnSpPr>
          <p:nvPr/>
        </p:nvCxnSpPr>
        <p:spPr bwMode="auto">
          <a:xfrm>
            <a:off x="3806953" y="3800545"/>
            <a:ext cx="1892044" cy="14743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0863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A57A-C66B-3940-B08F-EE71393C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Peer-to-Peer (p2p) Network:</a:t>
            </a:r>
            <a:br>
              <a:rPr lang="en-US" dirty="0"/>
            </a:br>
            <a:r>
              <a:rPr lang="en-US" dirty="0"/>
              <a:t>Special case of </a:t>
            </a:r>
            <a:r>
              <a:rPr lang="en-US" dirty="0">
                <a:solidFill>
                  <a:srgbClr val="C00000"/>
                </a:solidFill>
              </a:rPr>
              <a:t>complete</a:t>
            </a:r>
            <a:r>
              <a:rPr lang="en-US" dirty="0"/>
              <a:t>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2C336-BB2A-9249-8779-809EC13E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Faulty nodes may equivocate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689F-C598-E542-B50F-3324BAF8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EBAE8D-4767-7642-B9D4-435C47D3BFFC}"/>
              </a:ext>
            </a:extLst>
          </p:cNvPr>
          <p:cNvSpPr/>
          <p:nvPr/>
        </p:nvSpPr>
        <p:spPr bwMode="auto">
          <a:xfrm>
            <a:off x="3211830" y="32346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1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AA7ACA-372F-EA47-9E79-05E81244CA94}"/>
              </a:ext>
            </a:extLst>
          </p:cNvPr>
          <p:cNvSpPr/>
          <p:nvPr/>
        </p:nvSpPr>
        <p:spPr bwMode="auto">
          <a:xfrm>
            <a:off x="5596890" y="5177790"/>
            <a:ext cx="697230" cy="662940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4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997D62-68EA-E14A-8400-2EF24F935DBD}"/>
              </a:ext>
            </a:extLst>
          </p:cNvPr>
          <p:cNvSpPr/>
          <p:nvPr/>
        </p:nvSpPr>
        <p:spPr bwMode="auto">
          <a:xfrm>
            <a:off x="3257550" y="51777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D8381A-222C-BD49-99AA-28194614B0BD}"/>
              </a:ext>
            </a:extLst>
          </p:cNvPr>
          <p:cNvSpPr/>
          <p:nvPr/>
        </p:nvSpPr>
        <p:spPr bwMode="auto">
          <a:xfrm>
            <a:off x="5537835" y="320802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4FA722-D8AA-4F40-A911-227475979DDA}"/>
              </a:ext>
            </a:extLst>
          </p:cNvPr>
          <p:cNvCxnSpPr/>
          <p:nvPr/>
        </p:nvCxnSpPr>
        <p:spPr bwMode="auto">
          <a:xfrm>
            <a:off x="3954780" y="5490210"/>
            <a:ext cx="16287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A5A6BC-E565-6A44-8DC0-3C0DC1FA91F9}"/>
              </a:ext>
            </a:extLst>
          </p:cNvPr>
          <p:cNvCxnSpPr>
            <a:cxnSpLocks/>
            <a:endCxn id="17" idx="0"/>
          </p:cNvCxnSpPr>
          <p:nvPr/>
        </p:nvCxnSpPr>
        <p:spPr bwMode="auto">
          <a:xfrm>
            <a:off x="5906452" y="3859530"/>
            <a:ext cx="39053" cy="13182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928A73-98ED-BF49-B21E-FC7342888D27}"/>
              </a:ext>
            </a:extLst>
          </p:cNvPr>
          <p:cNvCxnSpPr>
            <a:cxnSpLocks/>
            <a:stCxn id="16" idx="5"/>
            <a:endCxn id="17" idx="1"/>
          </p:cNvCxnSpPr>
          <p:nvPr/>
        </p:nvCxnSpPr>
        <p:spPr bwMode="auto">
          <a:xfrm>
            <a:off x="3806953" y="3800545"/>
            <a:ext cx="1892044" cy="14743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F9B3D3-5796-8C46-A04B-1A32600D4BF5}"/>
                  </a:ext>
                </a:extLst>
              </p:cNvPr>
              <p:cNvSpPr txBox="1"/>
              <p:nvPr/>
            </p:nvSpPr>
            <p:spPr>
              <a:xfrm>
                <a:off x="4201223" y="5562273"/>
                <a:ext cx="11492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F9B3D3-5796-8C46-A04B-1A32600D4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23" y="5562273"/>
                <a:ext cx="1149224" cy="461665"/>
              </a:xfrm>
              <a:prstGeom prst="rect">
                <a:avLst/>
              </a:prstGeom>
              <a:blipFill>
                <a:blip r:embed="rId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96C8F-5DBC-EB43-A333-ED4BFF287E90}"/>
                  </a:ext>
                </a:extLst>
              </p:cNvPr>
              <p:cNvSpPr txBox="1"/>
              <p:nvPr/>
            </p:nvSpPr>
            <p:spPr>
              <a:xfrm>
                <a:off x="6052627" y="4286697"/>
                <a:ext cx="1149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96C8F-5DBC-EB43-A333-ED4BFF287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627" y="4286697"/>
                <a:ext cx="114922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DF6DE0-B4F8-8948-A8C8-21DC46968BFE}"/>
                  </a:ext>
                </a:extLst>
              </p:cNvPr>
              <p:cNvSpPr txBox="1"/>
              <p:nvPr/>
            </p:nvSpPr>
            <p:spPr>
              <a:xfrm>
                <a:off x="3232340" y="4070104"/>
                <a:ext cx="1149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DF6DE0-B4F8-8948-A8C8-21DC46968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340" y="4070104"/>
                <a:ext cx="114922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852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445645-5A9D-1B49-8B0C-B7A89D071403}"/>
              </a:ext>
            </a:extLst>
          </p:cNvPr>
          <p:cNvSpPr/>
          <p:nvPr/>
        </p:nvSpPr>
        <p:spPr bwMode="auto">
          <a:xfrm>
            <a:off x="651510" y="1670458"/>
            <a:ext cx="7315200" cy="1365087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5A57A-C66B-3940-B08F-EE71393C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Peer-to-Peer (p2p) Network:</a:t>
            </a:r>
            <a:br>
              <a:rPr lang="en-US" dirty="0"/>
            </a:br>
            <a:r>
              <a:rPr lang="en-US" dirty="0"/>
              <a:t>Special case of </a:t>
            </a:r>
            <a:r>
              <a:rPr lang="en-US" dirty="0">
                <a:solidFill>
                  <a:srgbClr val="C00000"/>
                </a:solidFill>
              </a:rPr>
              <a:t>complete</a:t>
            </a:r>
            <a:r>
              <a:rPr lang="en-US" dirty="0"/>
              <a:t>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2C336-BB2A-9249-8779-809EC13E03A0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Byzantine broadcast [</a:t>
            </a:r>
            <a:r>
              <a:rPr lang="en-US" dirty="0">
                <a:hlinkClick r:id="rId2"/>
              </a:rPr>
              <a:t>Lamport,Shostak,Pease 1982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overcomes equivocation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689F-C598-E542-B50F-3324BAF8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EBAE8D-4767-7642-B9D4-435C47D3BFFC}"/>
              </a:ext>
            </a:extLst>
          </p:cNvPr>
          <p:cNvSpPr/>
          <p:nvPr/>
        </p:nvSpPr>
        <p:spPr bwMode="auto">
          <a:xfrm>
            <a:off x="3211830" y="32346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1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AA7ACA-372F-EA47-9E79-05E81244CA94}"/>
              </a:ext>
            </a:extLst>
          </p:cNvPr>
          <p:cNvSpPr/>
          <p:nvPr/>
        </p:nvSpPr>
        <p:spPr bwMode="auto">
          <a:xfrm>
            <a:off x="5596890" y="5177790"/>
            <a:ext cx="697230" cy="662940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4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997D62-68EA-E14A-8400-2EF24F935DBD}"/>
              </a:ext>
            </a:extLst>
          </p:cNvPr>
          <p:cNvSpPr/>
          <p:nvPr/>
        </p:nvSpPr>
        <p:spPr bwMode="auto">
          <a:xfrm>
            <a:off x="3257550" y="517779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D8381A-222C-BD49-99AA-28194614B0BD}"/>
              </a:ext>
            </a:extLst>
          </p:cNvPr>
          <p:cNvSpPr/>
          <p:nvPr/>
        </p:nvSpPr>
        <p:spPr bwMode="auto">
          <a:xfrm>
            <a:off x="5537835" y="3208020"/>
            <a:ext cx="697230" cy="66294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  <a:t>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4FA722-D8AA-4F40-A911-227475979DDA}"/>
              </a:ext>
            </a:extLst>
          </p:cNvPr>
          <p:cNvCxnSpPr/>
          <p:nvPr/>
        </p:nvCxnSpPr>
        <p:spPr bwMode="auto">
          <a:xfrm>
            <a:off x="3954780" y="5490210"/>
            <a:ext cx="162877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A5A6BC-E565-6A44-8DC0-3C0DC1FA91F9}"/>
              </a:ext>
            </a:extLst>
          </p:cNvPr>
          <p:cNvCxnSpPr>
            <a:cxnSpLocks/>
            <a:endCxn id="17" idx="0"/>
          </p:cNvCxnSpPr>
          <p:nvPr/>
        </p:nvCxnSpPr>
        <p:spPr bwMode="auto">
          <a:xfrm>
            <a:off x="5906452" y="3859530"/>
            <a:ext cx="39053" cy="13182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928A73-98ED-BF49-B21E-FC7342888D27}"/>
              </a:ext>
            </a:extLst>
          </p:cNvPr>
          <p:cNvCxnSpPr>
            <a:cxnSpLocks/>
            <a:stCxn id="16" idx="5"/>
            <a:endCxn id="17" idx="1"/>
          </p:cNvCxnSpPr>
          <p:nvPr/>
        </p:nvCxnSpPr>
        <p:spPr bwMode="auto">
          <a:xfrm>
            <a:off x="3806953" y="3800545"/>
            <a:ext cx="1892044" cy="14743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F9B3D3-5796-8C46-A04B-1A32600D4BF5}"/>
                  </a:ext>
                </a:extLst>
              </p:cNvPr>
              <p:cNvSpPr txBox="1"/>
              <p:nvPr/>
            </p:nvSpPr>
            <p:spPr>
              <a:xfrm>
                <a:off x="4201223" y="5562273"/>
                <a:ext cx="11492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F9B3D3-5796-8C46-A04B-1A32600D4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23" y="5562273"/>
                <a:ext cx="1149224" cy="461665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96C8F-5DBC-EB43-A333-ED4BFF287E90}"/>
                  </a:ext>
                </a:extLst>
              </p:cNvPr>
              <p:cNvSpPr txBox="1"/>
              <p:nvPr/>
            </p:nvSpPr>
            <p:spPr>
              <a:xfrm>
                <a:off x="6052627" y="4286697"/>
                <a:ext cx="1149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96C8F-5DBC-EB43-A333-ED4BFF287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627" y="4286697"/>
                <a:ext cx="114922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DF6DE0-B4F8-8948-A8C8-21DC46968BFE}"/>
                  </a:ext>
                </a:extLst>
              </p:cNvPr>
              <p:cNvSpPr txBox="1"/>
              <p:nvPr/>
            </p:nvSpPr>
            <p:spPr>
              <a:xfrm>
                <a:off x="3232340" y="4070104"/>
                <a:ext cx="1149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DF6DE0-B4F8-8948-A8C8-21DC46968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340" y="4070104"/>
                <a:ext cx="114922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9EB136-1B43-C047-BC43-2793C2A870ED}"/>
                  </a:ext>
                </a:extLst>
              </p:cNvPr>
              <p:cNvSpPr txBox="1"/>
              <p:nvPr/>
            </p:nvSpPr>
            <p:spPr>
              <a:xfrm>
                <a:off x="2032378" y="3276146"/>
                <a:ext cx="114922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9EB136-1B43-C047-BC43-2793C2A87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378" y="3276146"/>
                <a:ext cx="1149225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34A723-6D0D-874E-9DAF-90EBEC7F7323}"/>
                  </a:ext>
                </a:extLst>
              </p:cNvPr>
              <p:cNvSpPr txBox="1"/>
              <p:nvPr/>
            </p:nvSpPr>
            <p:spPr>
              <a:xfrm>
                <a:off x="6356475" y="3188516"/>
                <a:ext cx="114922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34A723-6D0D-874E-9DAF-90EBEC7F7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475" y="3188516"/>
                <a:ext cx="114922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6877C7-92FE-0C4B-BB40-2ECAD34C7D91}"/>
                  </a:ext>
                </a:extLst>
              </p:cNvPr>
              <p:cNvSpPr txBox="1"/>
              <p:nvPr/>
            </p:nvSpPr>
            <p:spPr>
              <a:xfrm>
                <a:off x="2032377" y="5331440"/>
                <a:ext cx="114922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6877C7-92FE-0C4B-BB40-2ECAD34C7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377" y="5331440"/>
                <a:ext cx="114922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05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EFD096-2EF2-FC4C-AEDA-0729C4D89F64}"/>
              </a:ext>
            </a:extLst>
          </p:cNvPr>
          <p:cNvGrpSpPr/>
          <p:nvPr/>
        </p:nvGrpSpPr>
        <p:grpSpPr>
          <a:xfrm>
            <a:off x="3175089" y="309924"/>
            <a:ext cx="4460458" cy="5755136"/>
            <a:chOff x="3175089" y="309924"/>
            <a:chExt cx="4460458" cy="5755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/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blipFill>
                  <a:blip r:embed="rId2"/>
                  <a:stretch>
                    <a:fillRect t="-130000" b="-18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EDB7-B530-CA46-ADEA-5E2B5D4C7DE7}"/>
                </a:ext>
              </a:extLst>
            </p:cNvPr>
            <p:cNvSpPr/>
            <p:nvPr/>
          </p:nvSpPr>
          <p:spPr bwMode="auto">
            <a:xfrm>
              <a:off x="4789477" y="2205990"/>
              <a:ext cx="2846070" cy="1665430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 with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04613-83D2-2647-ACF4-43AE47E7CF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4950" y="1531160"/>
              <a:ext cx="1064230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58DECF-D025-7A4D-A534-A058D705229A}"/>
                </a:ext>
              </a:extLst>
            </p:cNvPr>
            <p:cNvSpPr/>
            <p:nvPr/>
          </p:nvSpPr>
          <p:spPr bwMode="auto">
            <a:xfrm>
              <a:off x="3624243" y="437769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Exact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7F0BE-0568-944F-BE6F-7F9412D28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0610" y="3954780"/>
              <a:ext cx="868680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79818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FB8C-6BBB-7944-9D2F-FD7E3863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85C1E6-A04E-6D46-83FC-B8B10D86EB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Any server-based algorithm may be simulated in a p2p network using Byzantine broadcast</a:t>
                </a:r>
              </a:p>
              <a:p>
                <a:endParaRPr lang="en-US" dirty="0"/>
              </a:p>
              <a:p>
                <a:r>
                  <a:rPr lang="en-US" dirty="0"/>
                  <a:t>Deliver messages between agents via Byzantine broadcast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Byzantine broadcast feasible if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				and </a:t>
                </a:r>
              </a:p>
              <a:p>
                <a:pPr marL="0" indent="0">
                  <a:buNone/>
                </a:pPr>
                <a:r>
                  <a:rPr lang="en-US" dirty="0"/>
                  <a:t>	 graph connectivity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85C1E6-A04E-6D46-83FC-B8B10D86EB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150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4C6F-53DC-714E-8EBA-1313B71C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6612C-34A8-724F-874F-838AA018B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Byzantine broadcast has high communication cost</a:t>
            </a:r>
          </a:p>
          <a:p>
            <a:endParaRPr lang="en-US" dirty="0"/>
          </a:p>
          <a:p>
            <a:r>
              <a:rPr lang="en-US" dirty="0"/>
              <a:t>Fault-tolerant optimization algorithms that do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rely on such broadcast in p2p networks of interest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 [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 Vaidya 2016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Gupta-Vaidya 2021</a:t>
            </a:r>
            <a:r>
              <a:rPr lang="en-US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8D793-E04D-7945-B0FE-2FBA93B6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71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8829C-66CD-C347-A68D-A1C83F09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A65DD-D089-A04C-B630-54508EBD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will mostly focus on the server-based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B1623-FB37-D449-AC1F-D60A789E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29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86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7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Arrow 19">
            <a:extLst>
              <a:ext uri="{FF2B5EF4-FFF2-40B4-BE49-F238E27FC236}">
                <a16:creationId xmlns:a16="http://schemas.microsoft.com/office/drawing/2014/main" id="{7F04946B-D2EC-C849-9FFA-98D093195B15}"/>
              </a:ext>
            </a:extLst>
          </p:cNvPr>
          <p:cNvSpPr/>
          <p:nvPr/>
        </p:nvSpPr>
        <p:spPr bwMode="auto">
          <a:xfrm>
            <a:off x="7475547" y="560070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1CF222-6557-3847-91E9-D21C0D384C86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1CF222-6557-3847-91E9-D21C0D384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D49C3DF-32A5-284B-B9C8-30A80D48C7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285BC7-27B4-984D-9516-0473A6E18EA6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09698-6C60-FC4B-82C4-B4A562906AC2}"/>
              </a:ext>
            </a:extLst>
          </p:cNvPr>
          <p:cNvSpPr/>
          <p:nvPr/>
        </p:nvSpPr>
        <p:spPr bwMode="auto">
          <a:xfrm>
            <a:off x="4233797" y="5575648"/>
            <a:ext cx="3017319" cy="496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Fault-Tolerant Distributed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986374-7C7E-7445-85E9-9447B31B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extLst>
              <a:ext uri="{FF2B5EF4-FFF2-40B4-BE49-F238E27FC236}">
                <a16:creationId xmlns:a16="http://schemas.microsoft.com/office/drawing/2014/main" id="{AE17C6BA-FD43-8B46-988A-32A16BF33177}"/>
              </a:ext>
            </a:extLst>
          </p:cNvPr>
          <p:cNvSpPr/>
          <p:nvPr/>
        </p:nvSpPr>
        <p:spPr bwMode="auto">
          <a:xfrm>
            <a:off x="7475547" y="560070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/>
              <p:nvPr/>
            </p:nvSpPr>
            <p:spPr>
              <a:xfrm>
                <a:off x="737541" y="5531696"/>
                <a:ext cx="6582058" cy="565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Filtered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Gradient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41" y="5531696"/>
                <a:ext cx="6582058" cy="565219"/>
              </a:xfrm>
              <a:prstGeom prst="rect">
                <a:avLst/>
              </a:prstGeom>
              <a:blipFill>
                <a:blip r:embed="rId7"/>
                <a:stretch>
                  <a:fillRect l="-771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251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AE25-2496-424F-867F-7D475122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versus Stochastic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D6A4B2-8BE2-EF45-AECB-BA7BDB2A2B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Deterministic</a:t>
                </a:r>
                <a:r>
                  <a:rPr lang="en-US" dirty="0"/>
                  <a:t>: 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sends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the server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Stochastic</a:t>
                </a:r>
                <a:r>
                  <a:rPr lang="en-US" dirty="0"/>
                  <a:t>: Agent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sends stochastic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		 of gradient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the server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]=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D6A4B2-8BE2-EF45-AECB-BA7BDB2A2B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A08CD-4900-9A49-BC34-C15D1EC7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93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285BC7-27B4-984D-9516-0473A6E18EA6}"/>
              </a:ext>
            </a:extLst>
          </p:cNvPr>
          <p:cNvSpPr/>
          <p:nvPr/>
        </p:nvSpPr>
        <p:spPr bwMode="auto">
          <a:xfrm flipV="1">
            <a:off x="457202" y="4697729"/>
            <a:ext cx="7698366" cy="194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09698-6C60-FC4B-82C4-B4A562906AC2}"/>
              </a:ext>
            </a:extLst>
          </p:cNvPr>
          <p:cNvSpPr/>
          <p:nvPr/>
        </p:nvSpPr>
        <p:spPr bwMode="auto">
          <a:xfrm>
            <a:off x="3463290" y="5564218"/>
            <a:ext cx="4611409" cy="521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Fault-Tolerant Distributed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stochastic</a:t>
                </a:r>
                <a:r>
                  <a:rPr lang="en-US" sz="2400" dirty="0"/>
                  <a:t> gradient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102723" y="2122237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8483" y="3278467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986374-7C7E-7445-85E9-9447B31B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006" y="3290911"/>
            <a:ext cx="692727" cy="692727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6635" y="3278467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32867" y="1644397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713322" y="2450855"/>
                <a:ext cx="1161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322" y="2450855"/>
                <a:ext cx="116115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/>
              <p:nvPr/>
            </p:nvSpPr>
            <p:spPr>
              <a:xfrm>
                <a:off x="7904075" y="2453962"/>
                <a:ext cx="116826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075" y="2453962"/>
                <a:ext cx="1168269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extLst>
              <a:ext uri="{FF2B5EF4-FFF2-40B4-BE49-F238E27FC236}">
                <a16:creationId xmlns:a16="http://schemas.microsoft.com/office/drawing/2014/main" id="{AE17C6BA-FD43-8B46-988A-32A16BF33177}"/>
              </a:ext>
            </a:extLst>
          </p:cNvPr>
          <p:cNvSpPr/>
          <p:nvPr/>
        </p:nvSpPr>
        <p:spPr bwMode="auto">
          <a:xfrm>
            <a:off x="8180360" y="5586252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/>
              <p:nvPr/>
            </p:nvSpPr>
            <p:spPr>
              <a:xfrm>
                <a:off x="-98423" y="5531696"/>
                <a:ext cx="8253991" cy="565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Filtered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Stochastic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Gradient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8423" y="5531696"/>
                <a:ext cx="8253991" cy="565219"/>
              </a:xfrm>
              <a:prstGeom prst="rect">
                <a:avLst/>
              </a:prstGeom>
              <a:blipFill>
                <a:blip r:embed="rId7"/>
                <a:stretch>
                  <a:fillRect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/>
              <p:nvPr/>
            </p:nvSpPr>
            <p:spPr>
              <a:xfrm>
                <a:off x="7275128" y="1132543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128" y="1132543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255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5485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1D753-2FA1-2146-B297-9E4CE27F3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F428825-0177-AB46-96E5-99B6FAC32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522476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Trivial: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With or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095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E34BF-7E86-314C-A552-D7523AEE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0A7D379-5FCB-9A46-824D-187574FEB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320201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With or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803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89B69-30F8-CA48-B414-4AB938021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FB1F28F6-FCF9-544A-BF0D-20D3885C2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552832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52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156-5C16-5340-99E1-5209E14F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 Resilience:</a:t>
            </a:r>
            <a:br>
              <a:rPr lang="en-US" dirty="0"/>
            </a:br>
            <a:r>
              <a:rPr lang="en-US" dirty="0"/>
              <a:t>Necessary and Sufficient Condition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3168-7EF0-BD48-B762-2664D82E2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" pitchFamily="2" charset="0"/>
            </a:endParaRPr>
          </a:p>
          <a:p>
            <a:endParaRPr lang="en-US" i="1" dirty="0">
              <a:latin typeface="Times" pitchFamily="2" charset="0"/>
            </a:endParaRPr>
          </a:p>
          <a:p>
            <a:r>
              <a:rPr lang="en-US" i="1" dirty="0">
                <a:latin typeface="Times" pitchFamily="2" charset="0"/>
              </a:rPr>
              <a:t>t-</a:t>
            </a:r>
            <a:r>
              <a:rPr lang="en-US" dirty="0"/>
              <a:t>Resilience achievable </a:t>
            </a:r>
            <a:r>
              <a:rPr lang="en-US" dirty="0" err="1"/>
              <a:t>iff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cost functions satisfy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		</a:t>
            </a:r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A369B-A443-154A-9678-124B19DF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99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5CCBF-12B5-AA44-AF85-2014E5D2A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F767D1EF-950A-B74C-BB94-58AFD9F3A8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110880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75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F22C-C5CD-414A-9A1E-38713C4D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Distributed Machine Learning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i.i.d</a:t>
            </a:r>
            <a:r>
              <a:rPr lang="en-US" dirty="0"/>
              <a:t>. model)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43EE0-D1B0-C34E-80FE-941CD40EF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524000"/>
            <a:ext cx="8033657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Agents draw samples from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identical</a:t>
            </a:r>
            <a:r>
              <a:rPr lang="en-US" dirty="0"/>
              <a:t> data distribution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Filter on stochastic gradients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5D8E93-A6DB-4F43-A0D3-4126724F7648}"/>
              </a:ext>
            </a:extLst>
          </p:cNvPr>
          <p:cNvGrpSpPr/>
          <p:nvPr/>
        </p:nvGrpSpPr>
        <p:grpSpPr>
          <a:xfrm>
            <a:off x="5124642" y="2681498"/>
            <a:ext cx="4019358" cy="2257003"/>
            <a:chOff x="1154244" y="3685614"/>
            <a:chExt cx="4187997" cy="2410386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69131CE1-2697-3749-9593-C65A096CD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69" t="49806" r="3403" b="5904"/>
            <a:stretch/>
          </p:blipFill>
          <p:spPr bwMode="auto">
            <a:xfrm>
              <a:off x="1154244" y="4147279"/>
              <a:ext cx="2068643" cy="1948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B73925-CB8E-F442-8B5B-421BF3C01D0D}"/>
                </a:ext>
              </a:extLst>
            </p:cNvPr>
            <p:cNvSpPr txBox="1"/>
            <p:nvPr/>
          </p:nvSpPr>
          <p:spPr>
            <a:xfrm>
              <a:off x="1550409" y="3685614"/>
              <a:ext cx="1276311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Agent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350380-386E-7340-B52C-5BF5F51793EC}"/>
                </a:ext>
              </a:extLst>
            </p:cNvPr>
            <p:cNvSpPr txBox="1"/>
            <p:nvPr/>
          </p:nvSpPr>
          <p:spPr>
            <a:xfrm>
              <a:off x="3774610" y="3685614"/>
              <a:ext cx="124585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Agent 2</a:t>
              </a:r>
            </a:p>
          </p:txBody>
        </p:sp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A1C4B479-BC9F-6D43-B62B-02505F85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69" t="49806" r="3403" b="5904"/>
            <a:stretch/>
          </p:blipFill>
          <p:spPr bwMode="auto">
            <a:xfrm>
              <a:off x="3273598" y="4147279"/>
              <a:ext cx="2068643" cy="1948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16882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49E6D-4830-204A-AA39-623578048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9ADE59E-7893-BA45-BAE6-BAF63B363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57799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 pitchFamily="2" charset="0"/>
                        </a:rPr>
                        <a:t>.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164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2778F-BA05-6748-8FF7-CC32D9C7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8D62D80-91DA-B142-A85B-A8EE4B4A9F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193339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229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FB49-DF4B-6A40-9388-681031C86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Gradient Filters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04DAE-579E-DF48-95C2-3C25E8230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535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162F-C222-5446-9ADC-8677F2273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5D428-22CB-A04A-B144-261EE9B79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41030" cy="4572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First gradient filter used for scalar argument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		[Su &amp; Vaidya 2015]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>Extends to vector case by applying the scalar filter elementwise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D732F-3D0F-294A-A71A-EE186543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306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036C-9143-E945-BA48-F293FFEB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 and Vaidya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2015,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PODC 2016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]</a:t>
            </a:r>
            <a:br>
              <a:rPr 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Scalar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A5F8B-F74B-1645-B37D-C0E80091F9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ea typeface="Cambria Math" panose="02040503050406030204" pitchFamily="18" charset="0"/>
                  </a:rPr>
                  <a:t>agents,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faulty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 ,   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∞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Sort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endParaRPr lang="en-US" dirty="0"/>
              </a:p>
              <a:p>
                <a:r>
                  <a:rPr lang="en-US" dirty="0"/>
                  <a:t>Discard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and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endParaRPr lang="en-US" dirty="0"/>
              </a:p>
              <a:p>
                <a:r>
                  <a:rPr lang="en-US" dirty="0"/>
                  <a:t>Filtered gradient = average of the remaining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			  gradients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A5F8B-F74B-1645-B37D-C0E80091F9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68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03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036C-9143-E945-BA48-F293FFEB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 and Vaidya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2015,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PODC 2016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]</a:t>
            </a:r>
            <a:br>
              <a:rPr 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Scalar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A5F8B-F74B-1645-B37D-C0E80091F9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ea typeface="Cambria Math" panose="02040503050406030204" pitchFamily="18" charset="0"/>
                  </a:rPr>
                  <a:t>agents,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faulty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 ,   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∞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Sort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endParaRPr lang="en-US" dirty="0"/>
              </a:p>
              <a:p>
                <a:r>
                  <a:rPr lang="en-US" dirty="0"/>
                  <a:t>Discard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and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endParaRPr lang="en-US" dirty="0"/>
              </a:p>
              <a:p>
                <a:r>
                  <a:rPr lang="en-US" dirty="0"/>
                  <a:t>Filtered gradient = average of the remaining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			  gradients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A5F8B-F74B-1645-B37D-C0E80091F9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68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54DDD03-1E7A-8541-91F7-E763C4449E59}"/>
              </a:ext>
            </a:extLst>
          </p:cNvPr>
          <p:cNvSpPr txBox="1"/>
          <p:nvPr/>
        </p:nvSpPr>
        <p:spPr>
          <a:xfrm>
            <a:off x="439298" y="6172200"/>
            <a:ext cx="8265404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Trimmed mean: Used previously for Byzantine consensus</a:t>
            </a:r>
          </a:p>
        </p:txBody>
      </p:sp>
    </p:spTree>
    <p:extLst>
      <p:ext uri="{BB962C8B-B14F-4D97-AF65-F5344CB8AC3E}">
        <p14:creationId xmlns:p14="http://schemas.microsoft.com/office/powerpoint/2010/main" val="628011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7F48-831D-1946-A039-A81A951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 and Vaidya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2015,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PODC 2016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]</a:t>
            </a:r>
            <a:br>
              <a:rPr 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Scalar Argument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48B4BB-9650-9E4A-85EB-E9DE684781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Gradients received by the server: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48B4BB-9650-9E4A-85EB-E9DE684781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DA921-EB4A-744D-B6CD-BB6621EB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608F6D-DFB8-7840-9E0F-AFBA215B2CF3}"/>
              </a:ext>
            </a:extLst>
          </p:cNvPr>
          <p:cNvCxnSpPr>
            <a:cxnSpLocks/>
          </p:cNvCxnSpPr>
          <p:nvPr/>
        </p:nvCxnSpPr>
        <p:spPr bwMode="auto">
          <a:xfrm>
            <a:off x="1017270" y="4267200"/>
            <a:ext cx="744093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596192-AE88-034D-A372-CC25DFE280A5}"/>
              </a:ext>
            </a:extLst>
          </p:cNvPr>
          <p:cNvSpPr txBox="1"/>
          <p:nvPr/>
        </p:nvSpPr>
        <p:spPr>
          <a:xfrm>
            <a:off x="1549880" y="4419601"/>
            <a:ext cx="660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latin typeface="Helvetica" pitchFamily="2" charset="0"/>
              </a:rPr>
              <a:t>-4         -2         0     1                        6        8    9</a:t>
            </a:r>
          </a:p>
        </p:txBody>
      </p:sp>
    </p:spTree>
    <p:extLst>
      <p:ext uri="{BB962C8B-B14F-4D97-AF65-F5344CB8AC3E}">
        <p14:creationId xmlns:p14="http://schemas.microsoft.com/office/powerpoint/2010/main" val="3960145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6F89B4-29E3-9442-81B1-C3F93F8B7DFB}"/>
              </a:ext>
            </a:extLst>
          </p:cNvPr>
          <p:cNvSpPr/>
          <p:nvPr/>
        </p:nvSpPr>
        <p:spPr bwMode="auto">
          <a:xfrm>
            <a:off x="480060" y="5189220"/>
            <a:ext cx="4491990" cy="105918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07F48-831D-1946-A039-A81A951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 and Vaidya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2015,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PODC 2016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]</a:t>
            </a:r>
            <a:br>
              <a:rPr 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Scalar Argument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48B4BB-9650-9E4A-85EB-E9DE684781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Filtered gradient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0+1+6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48B4BB-9650-9E4A-85EB-E9DE684781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2" b="-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DA921-EB4A-744D-B6CD-BB6621EB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608F6D-DFB8-7840-9E0F-AFBA215B2CF3}"/>
              </a:ext>
            </a:extLst>
          </p:cNvPr>
          <p:cNvCxnSpPr>
            <a:cxnSpLocks/>
          </p:cNvCxnSpPr>
          <p:nvPr/>
        </p:nvCxnSpPr>
        <p:spPr bwMode="auto">
          <a:xfrm>
            <a:off x="1017270" y="4267200"/>
            <a:ext cx="744093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596192-AE88-034D-A372-CC25DFE280A5}"/>
              </a:ext>
            </a:extLst>
          </p:cNvPr>
          <p:cNvSpPr txBox="1"/>
          <p:nvPr/>
        </p:nvSpPr>
        <p:spPr>
          <a:xfrm>
            <a:off x="1549880" y="4419601"/>
            <a:ext cx="660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-4         -2         </a:t>
            </a:r>
            <a:r>
              <a:rPr lang="en-US" dirty="0">
                <a:latin typeface="Helvetica" pitchFamily="2" charset="0"/>
              </a:rPr>
              <a:t>0     1                        6       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8    9</a:t>
            </a:r>
          </a:p>
        </p:txBody>
      </p:sp>
    </p:spTree>
    <p:extLst>
      <p:ext uri="{BB962C8B-B14F-4D97-AF65-F5344CB8AC3E}">
        <p14:creationId xmlns:p14="http://schemas.microsoft.com/office/powerpoint/2010/main" val="283067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5448-ECFE-824B-B3F2-8BD85451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 Resilience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057C5-5EA3-D348-AAE3-EE941E9431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i="1" dirty="0">
                    <a:latin typeface="Times" pitchFamily="2" charset="0"/>
                  </a:rPr>
                  <a:t>t-</a:t>
                </a:r>
                <a:r>
                  <a:rPr lang="en-US" dirty="0"/>
                  <a:t>Resilience</a:t>
                </a:r>
              </a:p>
              <a:p>
                <a:endParaRPr lang="en-US" dirty="0"/>
              </a:p>
              <a:p>
                <a:r>
                  <a:rPr lang="en-US" dirty="0"/>
                  <a:t>Output in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despite</a:t>
                </a:r>
              </a:p>
              <a:p>
                <a:pPr marL="0" indent="0">
                  <a:buNone/>
                </a:pPr>
                <a:r>
                  <a:rPr lang="en-US" dirty="0"/>
                  <a:t>    the presence of up to  </a:t>
                </a:r>
                <a:r>
                  <a:rPr lang="en-US" i="1" dirty="0">
                    <a:latin typeface="Times" pitchFamily="2" charset="0"/>
                  </a:rPr>
                  <a:t>t </a:t>
                </a:r>
                <a:r>
                  <a:rPr lang="en-US" dirty="0"/>
                  <a:t> faulty agents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057C5-5EA3-D348-AAE3-EE941E9431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70854-429B-5D41-8342-D78EA51E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18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ACE0-63B0-C248-874E-E826A56F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 and Vaidya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2015,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PODC 2016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]</a:t>
            </a:r>
            <a:br>
              <a:rPr 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Scalar Argument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7E2F-50C4-E64A-ADFA-06A2C47A7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3"/>
              </a:rPr>
              <a:t>Su Vaidya arXiv 2015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] </a:t>
            </a:r>
            <a:r>
              <a:rPr lang="en-US" dirty="0"/>
              <a:t>simulates a server-based solution using Byzantine broadcast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Su Vaidya PODC 2016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] </a:t>
            </a:r>
            <a:r>
              <a:rPr lang="en-US" dirty="0"/>
              <a:t>does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use Byzantine broadcast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13888-9BCA-3848-A6A9-FF3460E4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94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05BE64F9-B8D0-544A-A425-096E394460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113686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3E7B1D-2C3B-1B4A-8957-3AB0AE554D15}"/>
              </a:ext>
            </a:extLst>
          </p:cNvPr>
          <p:cNvSpPr/>
          <p:nvPr/>
        </p:nvSpPr>
        <p:spPr bwMode="auto">
          <a:xfrm>
            <a:off x="6297930" y="3028950"/>
            <a:ext cx="2286000" cy="81153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D9649-F383-9A43-AC2A-6DF15BAE9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05BE64F9-B8D0-544A-A425-096E394460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Variations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3E7B1D-2C3B-1B4A-8957-3AB0AE554D15}"/>
              </a:ext>
            </a:extLst>
          </p:cNvPr>
          <p:cNvSpPr/>
          <p:nvPr/>
        </p:nvSpPr>
        <p:spPr bwMode="auto">
          <a:xfrm>
            <a:off x="6297930" y="3028950"/>
            <a:ext cx="2286000" cy="81153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BEEAD-949E-A340-AF92-7123C2756228}"/>
              </a:ext>
            </a:extLst>
          </p:cNvPr>
          <p:cNvSpPr txBox="1"/>
          <p:nvPr/>
        </p:nvSpPr>
        <p:spPr>
          <a:xfrm>
            <a:off x="1374650" y="5251297"/>
            <a:ext cx="6394699" cy="13480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We identify the setting for which each filter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was originally proposed.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The filters may be useful in other settings too.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D9649-F383-9A43-AC2A-6DF15BAE9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19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1FB8-5D04-E848-826C-F786CD7B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Elementwise Filtering</a:t>
            </a:r>
            <a:br>
              <a:rPr lang="en-US" sz="2400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Yang,Bajwa 2019</a:t>
            </a:r>
            <a:r>
              <a:rPr lang="en-US" sz="2400" dirty="0"/>
              <a:t>, </a:t>
            </a:r>
            <a:r>
              <a:rPr lang="en-US" sz="2400" dirty="0">
                <a:hlinkClick r:id="rId3"/>
              </a:rPr>
              <a:t>2019</a:t>
            </a:r>
            <a:r>
              <a:rPr lang="en-US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CE105-E61C-3942-8A46-DF35689959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97814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Previous scheme extends naturally to vector arguments</a:t>
                </a:r>
              </a:p>
              <a:p>
                <a:endParaRPr lang="en-US" dirty="0"/>
              </a:p>
              <a:p>
                <a:r>
                  <a:rPr lang="en-US" dirty="0"/>
                  <a:t>Apply scalar filtering elementwise to each element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gradients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CE105-E61C-3942-8A46-DF35689959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978140" cy="4572000"/>
              </a:xfrm>
              <a:blipFill>
                <a:blip r:embed="rId4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8CFD2-BEC5-7B46-8255-834AEA64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73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1FB8-5D04-E848-826C-F786CD7B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Elementwise Filtering</a:t>
            </a:r>
            <a:br>
              <a:rPr lang="en-US" sz="2400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Yang,Bajwa 2019</a:t>
            </a:r>
            <a:r>
              <a:rPr lang="en-US" sz="2400" dirty="0"/>
              <a:t>, </a:t>
            </a:r>
            <a:r>
              <a:rPr lang="en-US" sz="2400" dirty="0">
                <a:hlinkClick r:id="rId3"/>
              </a:rPr>
              <a:t>2019</a:t>
            </a:r>
            <a:r>
              <a:rPr lang="en-US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CE105-E61C-3942-8A46-DF35689959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978140" cy="45720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Gradients received by the server: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CE105-E61C-3942-8A46-DF35689959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978140" cy="4572000"/>
              </a:xfrm>
              <a:blipFill>
                <a:blip r:embed="rId4"/>
                <a:stretch>
                  <a:fillRect l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8CFD2-BEC5-7B46-8255-834AEA64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55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1FB8-5D04-E848-826C-F786CD7B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Elementwise Filtering</a:t>
            </a:r>
            <a:br>
              <a:rPr lang="en-US" sz="2400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Yang,Bajwa 2019</a:t>
            </a:r>
            <a:r>
              <a:rPr lang="en-US" sz="2400" dirty="0"/>
              <a:t>, </a:t>
            </a:r>
            <a:r>
              <a:rPr lang="en-US" sz="2400" dirty="0">
                <a:hlinkClick r:id="rId3"/>
              </a:rPr>
              <a:t>2019</a:t>
            </a:r>
            <a:r>
              <a:rPr lang="en-US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CE105-E61C-3942-8A46-DF35689959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978140" cy="45720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Gradients received by the server: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Filtered gradient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CE105-E61C-3942-8A46-DF35689959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978140" cy="4572000"/>
              </a:xfrm>
              <a:blipFill>
                <a:blip r:embed="rId4"/>
                <a:stretch>
                  <a:fillRect l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8CFD2-BEC5-7B46-8255-834AEA64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98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F12F-B84F-B042-8480-539DDCFF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Krum and Multi-Krum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Blanchard et al NeurIPS 2017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FD693-0F7E-9B45-98D2-C025A815C0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16102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Distance between two vectors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Score</a:t>
                </a:r>
                <a:r>
                  <a:rPr lang="en-US" dirty="0"/>
                  <a:t> of a gradient = sum of distance of</a:t>
                </a:r>
                <a:br>
                  <a:rPr lang="en-US" dirty="0"/>
                </a:br>
                <a:r>
                  <a:rPr lang="en-US" dirty="0"/>
                  <a:t>	                            closest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other gradients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FD693-0F7E-9B45-98D2-C025A815C0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161020" cy="4572000"/>
              </a:xfrm>
              <a:blipFill>
                <a:blip r:embed="rId3"/>
                <a:stretch>
                  <a:fillRect l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35B83-1B32-3B42-BECA-3B514233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345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F12F-B84F-B042-8480-539DDCFF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Krum and Multi-Krum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Blanchard et al NeurIPS 2017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FD693-0F7E-9B45-98D2-C025A815C0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16102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Distance between two vectors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Score</a:t>
                </a:r>
                <a:r>
                  <a:rPr lang="en-US" dirty="0"/>
                  <a:t> of a gradient = sum of distance of</a:t>
                </a:r>
                <a:br>
                  <a:rPr lang="en-US" dirty="0"/>
                </a:br>
                <a:r>
                  <a:rPr lang="en-US" dirty="0"/>
                  <a:t>	                            closest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other gradients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KRUM</a:t>
                </a:r>
                <a:r>
                  <a:rPr lang="en-US" dirty="0"/>
                  <a:t>: Filtered gradient = gradient with smallest score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FD693-0F7E-9B45-98D2-C025A815C0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161020" cy="4572000"/>
              </a:xfrm>
              <a:blipFill>
                <a:blip r:embed="rId3"/>
                <a:stretch>
                  <a:fillRect l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35B83-1B32-3B42-BECA-3B514233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171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BAA4C2-8EF3-6842-A8FD-9120573EF26D}"/>
              </a:ext>
            </a:extLst>
          </p:cNvPr>
          <p:cNvSpPr/>
          <p:nvPr/>
        </p:nvSpPr>
        <p:spPr bwMode="auto">
          <a:xfrm>
            <a:off x="582930" y="5086350"/>
            <a:ext cx="8218170" cy="1009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7F12F-B84F-B042-8480-539DDCFF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Krum and Multi-Krum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Blanchard et al NeurIPS 2017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FD693-0F7E-9B45-98D2-C025A815C0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33247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Distance between two vectors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Score</a:t>
                </a:r>
                <a:r>
                  <a:rPr lang="en-US" dirty="0"/>
                  <a:t> of a gradient = sum of distance of</a:t>
                </a:r>
                <a:br>
                  <a:rPr lang="en-US" dirty="0"/>
                </a:br>
                <a:r>
                  <a:rPr lang="en-US" dirty="0"/>
                  <a:t>	                            closest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other gradients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KRUM</a:t>
                </a:r>
                <a:r>
                  <a:rPr lang="en-US" dirty="0"/>
                  <a:t>: Filtered gradient = gradient with smallest score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Multi-KRUM</a:t>
                </a:r>
                <a:r>
                  <a:rPr lang="en-US" dirty="0"/>
                  <a:t>: average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gradients with lowest scores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FFD693-0F7E-9B45-98D2-C025A815C0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332470" cy="4572000"/>
              </a:xfrm>
              <a:blipFill>
                <a:blip r:embed="rId3"/>
                <a:stretch>
                  <a:fillRect l="-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4553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075218-27C8-6C4E-94F7-B32857AB7B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−2=2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075218-27C8-6C4E-94F7-B32857AB7B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92C13-B248-EB45-8144-68FA6C46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C7A0BF-FF34-7146-9080-AC4DB193B52B}"/>
              </a:ext>
            </a:extLst>
          </p:cNvPr>
          <p:cNvSpPr/>
          <p:nvPr/>
        </p:nvSpPr>
        <p:spPr bwMode="auto">
          <a:xfrm>
            <a:off x="3157974" y="3658116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9FD30A-5A14-444C-979A-DC2AA5431E1F}"/>
              </a:ext>
            </a:extLst>
          </p:cNvPr>
          <p:cNvSpPr/>
          <p:nvPr/>
        </p:nvSpPr>
        <p:spPr bwMode="auto">
          <a:xfrm>
            <a:off x="4843899" y="3155196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A5C140-893A-9E4C-9667-21A9490EEF85}"/>
              </a:ext>
            </a:extLst>
          </p:cNvPr>
          <p:cNvSpPr/>
          <p:nvPr/>
        </p:nvSpPr>
        <p:spPr bwMode="auto">
          <a:xfrm>
            <a:off x="4314825" y="3924300"/>
            <a:ext cx="171450" cy="18288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04AEF0-62A3-5245-89DB-D7F789AB02B0}"/>
              </a:ext>
            </a:extLst>
          </p:cNvPr>
          <p:cNvSpPr/>
          <p:nvPr/>
        </p:nvSpPr>
        <p:spPr bwMode="auto">
          <a:xfrm>
            <a:off x="4572000" y="5581650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4655E3-A3C0-424F-8A29-011A1078C952}"/>
              </a:ext>
            </a:extLst>
          </p:cNvPr>
          <p:cNvSpPr/>
          <p:nvPr/>
        </p:nvSpPr>
        <p:spPr bwMode="auto">
          <a:xfrm>
            <a:off x="6038850" y="4450080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19BDA6-A40F-2A41-8082-E6A3889B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Krum and Multi-Krum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3"/>
              </a:rPr>
              <a:t>Blanchard et al NeurIPS 2017</a:t>
            </a:r>
            <a:r>
              <a:rPr lang="en-US" sz="2400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9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E1BDC7-790C-4742-AA99-4946E3510F91}"/>
              </a:ext>
            </a:extLst>
          </p:cNvPr>
          <p:cNvSpPr/>
          <p:nvPr/>
        </p:nvSpPr>
        <p:spPr bwMode="auto">
          <a:xfrm>
            <a:off x="685799" y="1894114"/>
            <a:ext cx="2041072" cy="10450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E3A2-E2C3-C845-A98E-851D1C10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0D19A-D215-8443-AD4A-EEC96A5BA1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agents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bad agents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argmin</a:t>
                </a:r>
                <a:r>
                  <a:rPr lang="en-US" dirty="0"/>
                  <a:t> of aggregate of </a:t>
                </a:r>
                <a:r>
                  <a:rPr lang="en-US" dirty="0">
                    <a:solidFill>
                      <a:srgbClr val="C00000"/>
                    </a:solidFill>
                  </a:rPr>
                  <a:t>any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non-faulty costs </a:t>
                </a:r>
              </a:p>
              <a:p>
                <a:pPr marL="0" indent="0">
                  <a:buNone/>
                </a:pPr>
                <a:r>
                  <a:rPr lang="en-US" dirty="0"/>
                  <a:t>	=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dirty="0" err="1"/>
                  <a:t>argmin</a:t>
                </a:r>
                <a:r>
                  <a:rPr lang="en-US" dirty="0"/>
                  <a:t> of aggregate of </a:t>
                </a:r>
                <a:r>
                  <a:rPr lang="en-US" dirty="0">
                    <a:solidFill>
                      <a:srgbClr val="C00000"/>
                    </a:solidFill>
                  </a:rPr>
                  <a:t>all</a:t>
                </a:r>
                <a:r>
                  <a:rPr lang="en-US" dirty="0"/>
                  <a:t> non-faulty costs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0D19A-D215-8443-AD4A-EEC96A5BA1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A48BC-07C5-0A45-9BCC-F2FDD6B1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28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075218-27C8-6C4E-94F7-B32857AB7B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−2=2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075218-27C8-6C4E-94F7-B32857AB7B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92C13-B248-EB45-8144-68FA6C46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C7A0BF-FF34-7146-9080-AC4DB193B52B}"/>
              </a:ext>
            </a:extLst>
          </p:cNvPr>
          <p:cNvSpPr/>
          <p:nvPr/>
        </p:nvSpPr>
        <p:spPr bwMode="auto">
          <a:xfrm>
            <a:off x="3157974" y="3658116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9FD30A-5A14-444C-979A-DC2AA5431E1F}"/>
              </a:ext>
            </a:extLst>
          </p:cNvPr>
          <p:cNvSpPr/>
          <p:nvPr/>
        </p:nvSpPr>
        <p:spPr bwMode="auto">
          <a:xfrm>
            <a:off x="4843899" y="3155196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A5C140-893A-9E4C-9667-21A9490EEF85}"/>
              </a:ext>
            </a:extLst>
          </p:cNvPr>
          <p:cNvSpPr/>
          <p:nvPr/>
        </p:nvSpPr>
        <p:spPr bwMode="auto">
          <a:xfrm>
            <a:off x="4314825" y="3924300"/>
            <a:ext cx="171450" cy="18288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04AEF0-62A3-5245-89DB-D7F789AB02B0}"/>
              </a:ext>
            </a:extLst>
          </p:cNvPr>
          <p:cNvSpPr/>
          <p:nvPr/>
        </p:nvSpPr>
        <p:spPr bwMode="auto">
          <a:xfrm>
            <a:off x="4572000" y="5581650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4655E3-A3C0-424F-8A29-011A1078C952}"/>
              </a:ext>
            </a:extLst>
          </p:cNvPr>
          <p:cNvSpPr/>
          <p:nvPr/>
        </p:nvSpPr>
        <p:spPr bwMode="auto">
          <a:xfrm>
            <a:off x="6038850" y="4450080"/>
            <a:ext cx="171450" cy="182880"/>
          </a:xfrm>
          <a:prstGeom prst="ellipse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DE6956-AA14-864D-AC1B-6F090888F466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 bwMode="auto">
          <a:xfrm>
            <a:off x="3329424" y="3749556"/>
            <a:ext cx="985401" cy="2661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CFA7A9-FD46-0D4E-85B7-F46A56A7C3E9}"/>
              </a:ext>
            </a:extLst>
          </p:cNvPr>
          <p:cNvCxnSpPr>
            <a:cxnSpLocks/>
            <a:endCxn id="7" idx="7"/>
          </p:cNvCxnSpPr>
          <p:nvPr/>
        </p:nvCxnSpPr>
        <p:spPr bwMode="auto">
          <a:xfrm flipH="1">
            <a:off x="4461167" y="3307080"/>
            <a:ext cx="413728" cy="6440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91109D2-B983-DF49-A3EC-CEF01884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Krum and Multi-Krum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3"/>
              </a:rPr>
              <a:t>Blanchard et al NeurIPS 2017</a:t>
            </a:r>
            <a:r>
              <a:rPr lang="en-US" sz="2400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894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290CE192-EA18-5649-BF8F-9371DAEFBB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383207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ED2B278-B6BB-9C45-8ED3-C959F5931531}"/>
              </a:ext>
            </a:extLst>
          </p:cNvPr>
          <p:cNvSpPr/>
          <p:nvPr/>
        </p:nvSpPr>
        <p:spPr bwMode="auto">
          <a:xfrm>
            <a:off x="3063240" y="3806189"/>
            <a:ext cx="2994660" cy="123722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85EA62-37DF-F049-B5ED-203515A1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Krum and Multi-Krum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Blanchard et al NeurIPS 2017</a:t>
            </a:r>
            <a:r>
              <a:rPr lang="en-US" sz="2400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676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DC0F-5E95-8243-9DDF-52232C8B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A0A4BF-5533-9B4B-8650-F859301C2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Typical assumptions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bound on the variance of stochastic gradient</a:t>
                </a:r>
                <a:br>
                  <a:rPr lang="en-US" dirty="0"/>
                </a:br>
                <a:r>
                  <a:rPr lang="en-US" dirty="0"/>
                  <a:t>(for stochastic optimization/learning)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An upper bound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that depends on properties of the cost functions (the bound can be much smaller than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½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Different filters often incomparable due to differences in assumptions made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A0A4BF-5533-9B4B-8650-F859301C2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 r="-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66B51-78FC-154A-8215-01F86464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829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B3A9A-9E37-C84B-97A7-5C95F3672E2A}"/>
              </a:ext>
            </a:extLst>
          </p:cNvPr>
          <p:cNvSpPr/>
          <p:nvPr/>
        </p:nvSpPr>
        <p:spPr bwMode="auto">
          <a:xfrm>
            <a:off x="718458" y="1371600"/>
            <a:ext cx="7625442" cy="865413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Clip the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 norms</a:t>
                </a:r>
                <a:r>
                  <a:rPr lang="en-US" dirty="0">
                    <a:solidFill>
                      <a:schemeClr val="tx1"/>
                    </a:solidFill>
                  </a:rPr>
                  <a:t> to equalize </a:t>
                </a:r>
                <a:r>
                  <a:rPr lang="en-US" dirty="0"/>
                  <a:t>with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aseline="30000" dirty="0" err="1">
                    <a:solidFill>
                      <a:schemeClr val="tx1"/>
                    </a:solidFill>
                  </a:rPr>
                  <a:t>th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norm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1D998-4161-6D4C-A821-91EABE75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79EB1C-7789-0140-91EE-419DE46C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Norm-Based Comparative Gradient Elimination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3"/>
              </a:rPr>
              <a:t>Gupta,Vaidya 2020</a:t>
            </a:r>
            <a:r>
              <a:rPr lang="en-US" sz="2400" dirty="0"/>
              <a:t>, </a:t>
            </a:r>
            <a:r>
              <a:rPr lang="en-US" sz="2400" dirty="0">
                <a:hlinkClick r:id="rId4"/>
              </a:rPr>
              <a:t>Gupta,Liu,Vaidya 2020</a:t>
            </a:r>
            <a:r>
              <a:rPr lang="en-US" sz="24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F35468-1173-734E-901A-44ECC00DB637}"/>
                  </a:ext>
                </a:extLst>
              </p:cNvPr>
              <p:cNvSpPr txBox="1"/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F35468-1173-734E-901A-44ECC00D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43C12-E0B7-0442-9418-AE6B454DFA45}"/>
                  </a:ext>
                </a:extLst>
              </p:cNvPr>
              <p:cNvSpPr txBox="1"/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43C12-E0B7-0442-9418-AE6B454DF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F83F9-CCAF-EE43-88AA-53A27A94220B}"/>
                  </a:ext>
                </a:extLst>
              </p:cNvPr>
              <p:cNvSpPr txBox="1"/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F83F9-CCAF-EE43-88AA-53A27A94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6271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8ADEB1-49E4-584E-AAA6-8CFC605D6E35}"/>
              </a:ext>
            </a:extLst>
          </p:cNvPr>
          <p:cNvSpPr/>
          <p:nvPr/>
        </p:nvSpPr>
        <p:spPr bwMode="auto">
          <a:xfrm>
            <a:off x="718458" y="1371600"/>
            <a:ext cx="7625442" cy="865413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r>
                  <a:rPr lang="en-US" dirty="0">
                    <a:sym typeface="Wingdings" pitchFamily="2" charset="2"/>
                  </a:rPr>
                  <a:t>Clip the largest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norms</a:t>
                </a:r>
                <a:r>
                  <a:rPr lang="en-US" dirty="0"/>
                  <a:t> to equalize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aseline="30000" dirty="0" err="1"/>
                  <a:t>th</a:t>
                </a:r>
                <a:r>
                  <a:rPr lang="en-US" baseline="30000" dirty="0"/>
                  <a:t> </a:t>
                </a:r>
                <a:r>
                  <a:rPr lang="en-US" dirty="0"/>
                  <a:t>norm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     Filtered gradient =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2E9D1-8003-5C4F-931A-B5233146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BC79EB1C-7789-0140-91EE-419DE46C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Norm-Based Comparative Gradient Elimination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3"/>
              </a:rPr>
              <a:t>Gupta,Vaidya 2020</a:t>
            </a:r>
            <a:r>
              <a:rPr lang="en-US" sz="2400" dirty="0"/>
              <a:t>, </a:t>
            </a:r>
            <a:r>
              <a:rPr lang="en-US" sz="2400" dirty="0">
                <a:hlinkClick r:id="rId4"/>
              </a:rPr>
              <a:t>Gupta,Liu,Vaidya 2020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88A308-8F80-E945-B16C-BC15EF81C1C8}"/>
                  </a:ext>
                </a:extLst>
              </p:cNvPr>
              <p:cNvSpPr txBox="1"/>
              <p:nvPr/>
            </p:nvSpPr>
            <p:spPr>
              <a:xfrm>
                <a:off x="4888500" y="4900079"/>
                <a:ext cx="1840505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88A308-8F80-E945-B16C-BC15EF81C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00" y="4900079"/>
                <a:ext cx="1840505" cy="616515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465C5D-1CA0-5E49-B286-341BB33FA7B5}"/>
                  </a:ext>
                </a:extLst>
              </p:cNvPr>
              <p:cNvSpPr txBox="1"/>
              <p:nvPr/>
            </p:nvSpPr>
            <p:spPr>
              <a:xfrm>
                <a:off x="3718131" y="4977505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465C5D-1CA0-5E49-B286-341BB33FA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131" y="4977505"/>
                <a:ext cx="1304396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BFB5C-813F-BF4D-A9FB-1378BECF9AD8}"/>
                  </a:ext>
                </a:extLst>
              </p:cNvPr>
              <p:cNvSpPr txBox="1"/>
              <p:nvPr/>
            </p:nvSpPr>
            <p:spPr>
              <a:xfrm>
                <a:off x="6594978" y="4977505"/>
                <a:ext cx="1608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BBFB5C-813F-BF4D-A9FB-1378BECF9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978" y="4977505"/>
                <a:ext cx="1608069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F45D1A-444E-A347-AF41-DF44A5EB6C28}"/>
                  </a:ext>
                </a:extLst>
              </p:cNvPr>
              <p:cNvSpPr txBox="1"/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F45D1A-444E-A347-AF41-DF44A5EB6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87" y="2684796"/>
                <a:ext cx="2068260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DAC26A-BD63-D94E-B333-5841E609DAAD}"/>
                  </a:ext>
                </a:extLst>
              </p:cNvPr>
              <p:cNvSpPr txBox="1"/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DAC26A-BD63-D94E-B333-5841E609D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271155"/>
                <a:ext cx="2075376" cy="461665"/>
              </a:xfrm>
              <a:prstGeom prst="rect">
                <a:avLst/>
              </a:prstGeom>
              <a:blipFill>
                <a:blip r:embed="rId9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8C20E3-9DD3-5746-91AC-49F3F28DF9BE}"/>
                  </a:ext>
                </a:extLst>
              </p:cNvPr>
              <p:cNvSpPr txBox="1"/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8C20E3-9DD3-5746-91AC-49F3F28DF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30" y="3845592"/>
                <a:ext cx="2075376" cy="461665"/>
              </a:xfrm>
              <a:prstGeom prst="rect">
                <a:avLst/>
              </a:prstGeom>
              <a:blipFill>
                <a:blip r:embed="rId10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303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A3D45248-811E-1143-ACAD-CA81CEFE46E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D2D8A1-5435-D542-85E9-47E3E5B9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Norm-Based Comparative Gradient Elimination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, </a:t>
            </a:r>
            <a:r>
              <a:rPr lang="en-US" sz="2400" dirty="0">
                <a:hlinkClick r:id="rId3"/>
              </a:rPr>
              <a:t>Gupta,Liu,Vaidya 2020</a:t>
            </a:r>
            <a:r>
              <a:rPr lang="en-US" sz="2400" dirty="0"/>
              <a:t>]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D2B278-B6BB-9C45-8ED3-C959F5931531}"/>
              </a:ext>
            </a:extLst>
          </p:cNvPr>
          <p:cNvSpPr/>
          <p:nvPr/>
        </p:nvSpPr>
        <p:spPr bwMode="auto">
          <a:xfrm>
            <a:off x="6355080" y="3074670"/>
            <a:ext cx="2183130" cy="6266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FBA70C-2182-7A41-9851-8893ED657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B90EB1-B024-0948-88E0-46C31067FE65}"/>
              </a:ext>
            </a:extLst>
          </p:cNvPr>
          <p:cNvSpPr/>
          <p:nvPr/>
        </p:nvSpPr>
        <p:spPr bwMode="auto">
          <a:xfrm>
            <a:off x="6332220" y="3989069"/>
            <a:ext cx="2263140" cy="64008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86CCD-048B-1342-8229-543E2474A7C8}"/>
              </a:ext>
            </a:extLst>
          </p:cNvPr>
          <p:cNvSpPr txBox="1"/>
          <p:nvPr/>
        </p:nvSpPr>
        <p:spPr>
          <a:xfrm>
            <a:off x="6332220" y="4629150"/>
            <a:ext cx="2537460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Under exact &amp;</a:t>
            </a:r>
            <a:b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approximate redundancy</a:t>
            </a:r>
            <a:b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defined earlier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F88C69-E939-AB45-A71B-8727AECE87AC}"/>
              </a:ext>
            </a:extLst>
          </p:cNvPr>
          <p:cNvSpPr/>
          <p:nvPr/>
        </p:nvSpPr>
        <p:spPr bwMode="auto">
          <a:xfrm>
            <a:off x="3063240" y="3806189"/>
            <a:ext cx="2994660" cy="123722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940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B591-626F-9445-B377-0B520673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Median of Means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 err="1">
                <a:hlinkClick r:id="rId2"/>
              </a:rPr>
              <a:t>Chen,Su,Xu</a:t>
            </a:r>
            <a:r>
              <a:rPr lang="en-US" sz="2400" dirty="0">
                <a:hlinkClick r:id="rId2"/>
              </a:rPr>
              <a:t> 2017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24B4B-EF89-2F42-8BF6-1778BADE4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Geometric median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= argmin</a:t>
                </a:r>
                <a:r>
                  <a:rPr lang="en-US" sz="3200" i="1" baseline="-25000" dirty="0">
                    <a:latin typeface="Times" pitchFamily="2" charset="0"/>
                  </a:rPr>
                  <a:t>v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Filtered gradient = geometric median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More generally, geometric </a:t>
                </a:r>
                <a:r>
                  <a:rPr lang="en-US" dirty="0">
                    <a:solidFill>
                      <a:srgbClr val="C00000"/>
                    </a:solidFill>
                  </a:rPr>
                  <a:t>median</a:t>
                </a:r>
                <a:r>
                  <a:rPr lang="en-US" dirty="0"/>
                  <a:t> of</a:t>
                </a:r>
                <a:br>
                  <a:rPr lang="en-US" dirty="0"/>
                </a:br>
                <a:r>
                  <a:rPr lang="en-US" dirty="0"/>
                  <a:t>	 	the </a:t>
                </a:r>
                <a:r>
                  <a:rPr lang="en-US" dirty="0">
                    <a:solidFill>
                      <a:srgbClr val="C00000"/>
                    </a:solidFill>
                  </a:rPr>
                  <a:t>mean</a:t>
                </a:r>
                <a:r>
                  <a:rPr lang="en-US" dirty="0"/>
                  <a:t> of gradients for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dirty="0"/>
                  <a:t>  batches 						     (batch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24B4B-EF89-2F42-8BF6-1778BADE4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E37DE-8BCE-2F47-92FA-63B871C3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775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7FC9C9C-B25D-0248-AD98-FA1A2B1ED4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783616"/>
              </p:ext>
            </p:extLst>
          </p:nvPr>
        </p:nvGraphicFramePr>
        <p:xfrm>
          <a:off x="170482" y="2329717"/>
          <a:ext cx="8741043" cy="271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81">
                  <a:extLst>
                    <a:ext uri="{9D8B030D-6E8A-4147-A177-3AD203B41FA5}">
                      <a16:colId xmlns:a16="http://schemas.microsoft.com/office/drawing/2014/main" val="4012353753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23632436"/>
                    </a:ext>
                  </a:extLst>
                </a:gridCol>
                <a:gridCol w="2913681">
                  <a:extLst>
                    <a:ext uri="{9D8B030D-6E8A-4147-A177-3AD203B41FA5}">
                      <a16:colId xmlns:a16="http://schemas.microsoft.com/office/drawing/2014/main" val="186496285"/>
                    </a:ext>
                  </a:extLst>
                </a:gridCol>
              </a:tblGrid>
              <a:tr h="762487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Non-identical cost functions</a:t>
                      </a:r>
                    </a:p>
                  </a:txBody>
                  <a:tcPr>
                    <a:solidFill>
                      <a:srgbClr val="FAF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5938"/>
                  </a:ext>
                </a:extLst>
              </a:tr>
              <a:tr h="76248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Deterministic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Trivial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majority vote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on gradients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With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or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without redundancy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6763"/>
                  </a:ext>
                </a:extLst>
              </a:tr>
              <a:tr h="1089268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Stochastic gradients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(commonly assumed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in fault-tolerant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machine learning)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non-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i.i.d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.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model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4774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685EA62-37DF-F049-B5ED-203515A1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Geometric Median of Means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Chen,Su,Xu 2017</a:t>
            </a:r>
            <a:r>
              <a:rPr lang="en-US" sz="2400" dirty="0"/>
              <a:t>]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AB2FBD-F490-3645-8AA8-2231C09E8327}"/>
              </a:ext>
            </a:extLst>
          </p:cNvPr>
          <p:cNvSpPr/>
          <p:nvPr/>
        </p:nvSpPr>
        <p:spPr bwMode="auto">
          <a:xfrm>
            <a:off x="3063240" y="3829049"/>
            <a:ext cx="2994660" cy="123722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760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5716-FC38-F14F-A163-B95C014F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Mean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96BC4-F50A-F640-B9F3-B5DD8EEFB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[</a:t>
            </a:r>
            <a:r>
              <a:rPr lang="en-US" dirty="0">
                <a:hlinkClick r:id="rId2"/>
              </a:rPr>
              <a:t>Data,Diggavi 2020</a:t>
            </a:r>
            <a:r>
              <a:rPr lang="en-US" dirty="0"/>
              <a:t>] use a robust mean estimation method from [</a:t>
            </a:r>
            <a:r>
              <a:rPr lang="en-US" dirty="0">
                <a:hlinkClick r:id="rId3"/>
              </a:rPr>
              <a:t>Steinhardt et al. 2017</a:t>
            </a:r>
            <a:r>
              <a:rPr lang="en-US" dirty="0"/>
              <a:t>] as the gradient filter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EAFD4-FADA-B247-9CA1-CA82747F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68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27F5-5BD5-AB49-A6FE-0276151D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Fault-Tolerant Optimization &amp;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A7CA5-7744-4A48-AE6E-6D49DE55D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not a comprehensive survey. Other gradient filters and other algorithms have been proposed.</a:t>
            </a:r>
          </a:p>
          <a:p>
            <a:endParaRPr lang="en-US" dirty="0"/>
          </a:p>
          <a:p>
            <a:r>
              <a:rPr lang="en-US" dirty="0"/>
              <a:t>A couple of notable omissions:</a:t>
            </a:r>
          </a:p>
          <a:p>
            <a:endParaRPr lang="en-US" dirty="0"/>
          </a:p>
          <a:p>
            <a:pPr lvl="1"/>
            <a:r>
              <a:rPr lang="en-US" dirty="0"/>
              <a:t>Reactive redundancy [</a:t>
            </a:r>
            <a:r>
              <a:rPr lang="en-US" dirty="0">
                <a:hlinkClick r:id="rId2"/>
              </a:rPr>
              <a:t>Gupta Vaidya – Reactive  2019</a:t>
            </a:r>
            <a:r>
              <a:rPr lang="en-US" dirty="0"/>
              <a:t>]: Deploys redundancy selectively, to reduce overhead significantly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Learning from history [</a:t>
            </a:r>
            <a:r>
              <a:rPr lang="en-US" dirty="0">
                <a:hlinkClick r:id="rId3"/>
              </a:rPr>
              <a:t>Kamireddi, He, Jaggi 2020</a:t>
            </a:r>
            <a:r>
              <a:rPr lang="en-US" dirty="0"/>
              <a:t>]: Keeping history (memory) helps improve fault tolerance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325A1-4E34-FE47-A1D4-F5C3D907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1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EFD096-2EF2-FC4C-AEDA-0729C4D89F64}"/>
              </a:ext>
            </a:extLst>
          </p:cNvPr>
          <p:cNvGrpSpPr/>
          <p:nvPr/>
        </p:nvGrpSpPr>
        <p:grpSpPr>
          <a:xfrm>
            <a:off x="329019" y="309924"/>
            <a:ext cx="8562895" cy="5766566"/>
            <a:chOff x="329019" y="309924"/>
            <a:chExt cx="8562895" cy="5766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/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blipFill>
                  <a:blip r:embed="rId2"/>
                  <a:stretch>
                    <a:fillRect t="-130000" b="-18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B0FFA2-3817-B340-8D5F-A1853440FEE6}"/>
                </a:ext>
              </a:extLst>
            </p:cNvPr>
            <p:cNvSpPr/>
            <p:nvPr/>
          </p:nvSpPr>
          <p:spPr bwMode="auto">
            <a:xfrm>
              <a:off x="329019" y="2205990"/>
              <a:ext cx="2846070" cy="2297430"/>
            </a:xfrm>
            <a:prstGeom prst="rect">
              <a:avLst/>
            </a:prstGeom>
            <a:solidFill>
              <a:srgbClr val="FFC819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Independent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Functions: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No 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EDB7-B530-CA46-ADEA-5E2B5D4C7DE7}"/>
                </a:ext>
              </a:extLst>
            </p:cNvPr>
            <p:cNvSpPr/>
            <p:nvPr/>
          </p:nvSpPr>
          <p:spPr bwMode="auto">
            <a:xfrm>
              <a:off x="4789477" y="2205990"/>
              <a:ext cx="2846070" cy="1665430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 with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F759D4-6F31-8745-A6A9-D6771BE2B5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14651" y="1531160"/>
              <a:ext cx="845819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04613-83D2-2647-ACF4-43AE47E7CF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4950" y="1531160"/>
              <a:ext cx="1064230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58DECF-D025-7A4D-A534-A058D705229A}"/>
                </a:ext>
              </a:extLst>
            </p:cNvPr>
            <p:cNvSpPr/>
            <p:nvPr/>
          </p:nvSpPr>
          <p:spPr bwMode="auto">
            <a:xfrm>
              <a:off x="3624243" y="437769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Exact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7F0BE-0568-944F-BE6F-7F9412D28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0610" y="3954780"/>
              <a:ext cx="868680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FE86A-7321-364F-AB38-C6FD5A1A3D39}"/>
                </a:ext>
              </a:extLst>
            </p:cNvPr>
            <p:cNvSpPr/>
            <p:nvPr/>
          </p:nvSpPr>
          <p:spPr bwMode="auto">
            <a:xfrm>
              <a:off x="6379180" y="438912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Approximate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68841D-2083-2143-9AD2-605ABDB451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7586" y="3954780"/>
              <a:ext cx="837961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230209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E303-D81E-5F47-856E-6079F13E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FC585-444A-6A4B-B300-2B39BB3C6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“Simpler” filters need to make more stringent assumptions</a:t>
            </a:r>
          </a:p>
          <a:p>
            <a:endParaRPr lang="en-US" dirty="0"/>
          </a:p>
          <a:p>
            <a:pPr lvl="1"/>
            <a:r>
              <a:rPr lang="en-US" dirty="0"/>
              <a:t>Variance of gradients</a:t>
            </a:r>
          </a:p>
          <a:p>
            <a:pPr lvl="1"/>
            <a:r>
              <a:rPr lang="en-US" dirty="0"/>
              <a:t>Fraction of faulty clients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622A5-A5A1-1C4D-9050-36AB3164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06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D96FF1-14EA-4A48-90B5-341E79F70205}"/>
              </a:ext>
            </a:extLst>
          </p:cNvPr>
          <p:cNvSpPr/>
          <p:nvPr/>
        </p:nvSpPr>
        <p:spPr bwMode="auto">
          <a:xfrm>
            <a:off x="4983480" y="1946333"/>
            <a:ext cx="3497580" cy="4400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CA787-2375-E34E-80DC-91C674BD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89103-8E37-8E4E-B52E-FBAF3CACF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82" y="3032183"/>
            <a:ext cx="2931469" cy="20726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D891580-5D46-A04C-B614-B129AF8957A1}"/>
              </a:ext>
            </a:extLst>
          </p:cNvPr>
          <p:cNvGrpSpPr/>
          <p:nvPr/>
        </p:nvGrpSpPr>
        <p:grpSpPr>
          <a:xfrm>
            <a:off x="5906783" y="5258301"/>
            <a:ext cx="1585584" cy="671627"/>
            <a:chOff x="1666253" y="5163628"/>
            <a:chExt cx="1585584" cy="67162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9F093D-47A3-4940-8874-DFB2EF6A042F}"/>
                </a:ext>
              </a:extLst>
            </p:cNvPr>
            <p:cNvCxnSpPr/>
            <p:nvPr/>
          </p:nvCxnSpPr>
          <p:spPr>
            <a:xfrm flipH="1">
              <a:off x="1666253" y="5163628"/>
              <a:ext cx="694655" cy="66587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CD329B-86F4-2146-AC64-85B057F9E94B}"/>
                </a:ext>
              </a:extLst>
            </p:cNvPr>
            <p:cNvCxnSpPr/>
            <p:nvPr/>
          </p:nvCxnSpPr>
          <p:spPr>
            <a:xfrm>
              <a:off x="2619870" y="5163628"/>
              <a:ext cx="631967" cy="650659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0105B2-E0B6-F347-B47A-24EE9E3CC05D}"/>
                </a:ext>
              </a:extLst>
            </p:cNvPr>
            <p:cNvCxnSpPr/>
            <p:nvPr/>
          </p:nvCxnSpPr>
          <p:spPr>
            <a:xfrm flipH="1">
              <a:off x="2458445" y="5163628"/>
              <a:ext cx="2348" cy="671627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7B0956-B5C6-0344-9E86-08AA4BB7A024}"/>
              </a:ext>
            </a:extLst>
          </p:cNvPr>
          <p:cNvGrpSpPr/>
          <p:nvPr/>
        </p:nvGrpSpPr>
        <p:grpSpPr>
          <a:xfrm>
            <a:off x="5644486" y="4689533"/>
            <a:ext cx="2047902" cy="1603350"/>
            <a:chOff x="1403956" y="4594860"/>
            <a:chExt cx="2047902" cy="1603350"/>
          </a:xfrm>
        </p:grpSpPr>
        <p:pic>
          <p:nvPicPr>
            <p:cNvPr id="8" name="Content Placeholder 11">
              <a:extLst>
                <a:ext uri="{FF2B5EF4-FFF2-40B4-BE49-F238E27FC236}">
                  <a16:creationId xmlns:a16="http://schemas.microsoft.com/office/drawing/2014/main" id="{68F8DB98-C43F-C64C-A66F-CEDC5739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84783" y="5828104"/>
              <a:ext cx="344037" cy="34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Content Placeholder 11">
              <a:extLst>
                <a:ext uri="{FF2B5EF4-FFF2-40B4-BE49-F238E27FC236}">
                  <a16:creationId xmlns:a16="http://schemas.microsoft.com/office/drawing/2014/main" id="{BE0DF06F-A2D5-3D48-AD0F-177A59D6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86427" y="5828104"/>
              <a:ext cx="344037" cy="34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833D54-7248-A14D-98AC-A81709A862BB}"/>
                </a:ext>
              </a:extLst>
            </p:cNvPr>
            <p:cNvSpPr/>
            <p:nvPr/>
          </p:nvSpPr>
          <p:spPr bwMode="auto">
            <a:xfrm>
              <a:off x="1972406" y="4889018"/>
              <a:ext cx="969418" cy="280379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rPr>
                <a:t>Server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D487B-0007-F846-BFE8-F0391159E300}"/>
                    </a:ext>
                  </a:extLst>
                </p:cNvPr>
                <p:cNvSpPr txBox="1"/>
                <p:nvPr/>
              </p:nvSpPr>
              <p:spPr>
                <a:xfrm>
                  <a:off x="1403956" y="5352482"/>
                  <a:ext cx="7453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D487B-0007-F846-BFE8-F0391159E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956" y="5352482"/>
                  <a:ext cx="74539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1129CB-4BC1-414F-ABFE-23FB0956B77B}"/>
                    </a:ext>
                  </a:extLst>
                </p:cNvPr>
                <p:cNvSpPr txBox="1"/>
                <p:nvPr/>
              </p:nvSpPr>
              <p:spPr>
                <a:xfrm>
                  <a:off x="2343306" y="4594860"/>
                  <a:ext cx="3419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1129CB-4BC1-414F-ABFE-23FB0956B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306" y="4594860"/>
                  <a:ext cx="34196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0948E7-BE7E-1C4B-AC6A-999DF3F0C433}"/>
                    </a:ext>
                  </a:extLst>
                </p:cNvPr>
                <p:cNvSpPr txBox="1"/>
                <p:nvPr/>
              </p:nvSpPr>
              <p:spPr>
                <a:xfrm>
                  <a:off x="2669354" y="5354268"/>
                  <a:ext cx="748988" cy="276999"/>
                </a:xfrm>
                <a:prstGeom prst="rect">
                  <a:avLst/>
                </a:prstGeom>
                <a:solidFill>
                  <a:srgbClr val="C00000"/>
                </a:solidFill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0948E7-BE7E-1C4B-AC6A-999DF3F0C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354" y="5354268"/>
                  <a:ext cx="748988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2BED70-BE86-1A4D-A1E0-1B4E5029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1815" y="5800106"/>
              <a:ext cx="400043" cy="39810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C24B6E-B13F-174C-94A3-7BEE84A98EE5}"/>
              </a:ext>
            </a:extLst>
          </p:cNvPr>
          <p:cNvSpPr txBox="1"/>
          <p:nvPr/>
        </p:nvSpPr>
        <p:spPr>
          <a:xfrm>
            <a:off x="5688975" y="2127320"/>
            <a:ext cx="206774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Fault-Tolerant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Algorithms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FD03CD-2B15-7946-B667-06831C53E65D}"/>
              </a:ext>
            </a:extLst>
          </p:cNvPr>
          <p:cNvGrpSpPr/>
          <p:nvPr/>
        </p:nvGrpSpPr>
        <p:grpSpPr>
          <a:xfrm>
            <a:off x="748681" y="1927124"/>
            <a:ext cx="3497580" cy="4411980"/>
            <a:chOff x="4922457" y="1851660"/>
            <a:chExt cx="3497580" cy="441198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690305-E1BD-8845-AD60-2F16AE442805}"/>
                </a:ext>
              </a:extLst>
            </p:cNvPr>
            <p:cNvSpPr/>
            <p:nvPr/>
          </p:nvSpPr>
          <p:spPr bwMode="auto">
            <a:xfrm>
              <a:off x="4922457" y="1851660"/>
              <a:ext cx="3497580" cy="44119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0DB70B-9E40-6E48-9019-EEECDE669C35}"/>
                </a:ext>
              </a:extLst>
            </p:cNvPr>
            <p:cNvGrpSpPr/>
            <p:nvPr/>
          </p:nvGrpSpPr>
          <p:grpSpPr>
            <a:xfrm>
              <a:off x="5005562" y="3097530"/>
              <a:ext cx="3315478" cy="2112958"/>
              <a:chOff x="329019" y="309924"/>
              <a:chExt cx="8562895" cy="57665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CFB8777-60A5-3645-B4AF-F19ABF99AF8C}"/>
                      </a:ext>
                    </a:extLst>
                  </p:cNvPr>
                  <p:cNvSpPr txBox="1"/>
                  <p:nvPr/>
                </p:nvSpPr>
                <p:spPr>
                  <a:xfrm>
                    <a:off x="3175088" y="309924"/>
                    <a:ext cx="2918967" cy="13215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000" b="0" i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sz="1100" i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Helvetica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CFB8777-60A5-3645-B4AF-F19ABF99A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5088" y="309924"/>
                    <a:ext cx="2918967" cy="13215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0000" b="-1410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E2CC06-38A1-D446-B8CE-9D07B6014F10}"/>
                  </a:ext>
                </a:extLst>
              </p:cNvPr>
              <p:cNvSpPr/>
              <p:nvPr/>
            </p:nvSpPr>
            <p:spPr bwMode="auto">
              <a:xfrm>
                <a:off x="329019" y="2205990"/>
                <a:ext cx="2846070" cy="2297430"/>
              </a:xfrm>
              <a:prstGeom prst="rect">
                <a:avLst/>
              </a:prstGeom>
              <a:solidFill>
                <a:srgbClr val="FFC819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Independent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Functions: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FF0000"/>
                    </a:solidFill>
                    <a:latin typeface="Helvetica" pitchFamily="2" charset="0"/>
                  </a:rPr>
                  <a:t>No Redundancy</a:t>
                </a: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5AC6A0-85C3-574F-B935-B3F912552053}"/>
                  </a:ext>
                </a:extLst>
              </p:cNvPr>
              <p:cNvSpPr/>
              <p:nvPr/>
            </p:nvSpPr>
            <p:spPr bwMode="auto">
              <a:xfrm>
                <a:off x="4789477" y="2205990"/>
                <a:ext cx="2846070" cy="1665430"/>
              </a:xfrm>
              <a:prstGeom prst="rect">
                <a:avLst/>
              </a:prstGeom>
              <a:solidFill>
                <a:srgbClr val="92D05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Functions with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FF0000"/>
                    </a:solidFill>
                    <a:latin typeface="Helvetica" pitchFamily="2" charset="0"/>
                  </a:rPr>
                  <a:t>Redundancy</a:t>
                </a: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2634653-313E-1C44-AAF3-277B781486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914651" y="1531160"/>
                <a:ext cx="845819" cy="591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D63D356-B5D0-BF4D-9979-806059B7A2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4950" y="1531160"/>
                <a:ext cx="1064230" cy="591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5D37969-F329-AB47-B51E-2A6685F99501}"/>
                  </a:ext>
                </a:extLst>
              </p:cNvPr>
              <p:cNvSpPr/>
              <p:nvPr/>
            </p:nvSpPr>
            <p:spPr bwMode="auto">
              <a:xfrm>
                <a:off x="3624243" y="4377690"/>
                <a:ext cx="2512734" cy="1687370"/>
              </a:xfrm>
              <a:prstGeom prst="rect">
                <a:avLst/>
              </a:prstGeom>
              <a:solidFill>
                <a:srgbClr val="C6CF87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C00000"/>
                    </a:solidFill>
                    <a:latin typeface="Helvetica" pitchFamily="2" charset="0"/>
                  </a:rPr>
                  <a:t>Exact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Resilience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628747F-F592-664E-817F-646B44FD6E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880610" y="3954780"/>
                <a:ext cx="868680" cy="3395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6CF87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87679E-A219-6E47-AE3A-E84F27D2640B}"/>
                  </a:ext>
                </a:extLst>
              </p:cNvPr>
              <p:cNvSpPr/>
              <p:nvPr/>
            </p:nvSpPr>
            <p:spPr bwMode="auto">
              <a:xfrm>
                <a:off x="6379180" y="4389120"/>
                <a:ext cx="2512734" cy="1687370"/>
              </a:xfrm>
              <a:prstGeom prst="rect">
                <a:avLst/>
              </a:prstGeom>
              <a:solidFill>
                <a:srgbClr val="C6CF87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C00000"/>
                    </a:solidFill>
                    <a:latin typeface="Helvetica" pitchFamily="2" charset="0"/>
                  </a:rPr>
                  <a:t>Approximate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Resilience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0FDD8D-C9C3-984F-8F11-4649E8E9D3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97586" y="3954780"/>
                <a:ext cx="837961" cy="3395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6CF87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0B3ACF-D866-ED40-ACD5-7D685E8CC91F}"/>
                </a:ext>
              </a:extLst>
            </p:cNvPr>
            <p:cNvSpPr txBox="1"/>
            <p:nvPr/>
          </p:nvSpPr>
          <p:spPr>
            <a:xfrm>
              <a:off x="6125268" y="2035699"/>
              <a:ext cx="1091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Basics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3684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A96D-AA7B-9C44-9ED1-75C8D198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&amp;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20410-5949-D246-98F1-B2C873B9C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and videos for the tutorial will be made available online</a:t>
            </a:r>
          </a:p>
          <a:p>
            <a:endParaRPr lang="en-US" dirty="0"/>
          </a:p>
          <a:p>
            <a:r>
              <a:rPr lang="en-US" dirty="0"/>
              <a:t>Visit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>
                <a:solidFill>
                  <a:srgbClr val="FF0000"/>
                </a:solidFill>
              </a:rPr>
              <a:t>disc.georgetown.domains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follow the link for </a:t>
            </a:r>
            <a:r>
              <a:rPr lang="en-US" dirty="0">
                <a:solidFill>
                  <a:srgbClr val="FF0000"/>
                </a:solidFill>
              </a:rPr>
              <a:t>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1080-F60C-724A-AC27-4F8E0A5F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51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718EDB7-B530-CA46-ADEA-5E2B5D4C7DE7}"/>
              </a:ext>
            </a:extLst>
          </p:cNvPr>
          <p:cNvSpPr/>
          <p:nvPr/>
        </p:nvSpPr>
        <p:spPr bwMode="auto">
          <a:xfrm>
            <a:off x="4789477" y="2205990"/>
            <a:ext cx="2846070" cy="1665430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 with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904613-83D2-2647-ACF4-43AE47E7CF73}"/>
              </a:ext>
            </a:extLst>
          </p:cNvPr>
          <p:cNvCxnSpPr>
            <a:cxnSpLocks/>
          </p:cNvCxnSpPr>
          <p:nvPr/>
        </p:nvCxnSpPr>
        <p:spPr bwMode="auto">
          <a:xfrm>
            <a:off x="5314950" y="1531160"/>
            <a:ext cx="1064230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31467-11BF-EC48-B346-480FDA9B5D82}"/>
              </a:ext>
            </a:extLst>
          </p:cNvPr>
          <p:cNvSpPr/>
          <p:nvPr/>
        </p:nvSpPr>
        <p:spPr bwMode="auto">
          <a:xfrm>
            <a:off x="6379180" y="4389120"/>
            <a:ext cx="2512734" cy="1687370"/>
          </a:xfrm>
          <a:prstGeom prst="rect">
            <a:avLst/>
          </a:prstGeom>
          <a:solidFill>
            <a:srgbClr val="C6CF87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Approximate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Resilience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DD57EF-FB8C-F44E-B362-240E97BBA248}"/>
              </a:ext>
            </a:extLst>
          </p:cNvPr>
          <p:cNvCxnSpPr>
            <a:cxnSpLocks/>
          </p:cNvCxnSpPr>
          <p:nvPr/>
        </p:nvCxnSpPr>
        <p:spPr bwMode="auto">
          <a:xfrm>
            <a:off x="6797586" y="3954780"/>
            <a:ext cx="837961" cy="339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6CF8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827918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36001</TotalTime>
  <Words>2895</Words>
  <Application>Microsoft Macintosh PowerPoint</Application>
  <PresentationFormat>On-screen Show (4:3)</PresentationFormat>
  <Paragraphs>792</Paragraphs>
  <Slides>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Arial</vt:lpstr>
      <vt:lpstr>Cambria Math</vt:lpstr>
      <vt:lpstr>CMU Sans Serif Demi Condensed</vt:lpstr>
      <vt:lpstr>Comic Sans MS</vt:lpstr>
      <vt:lpstr>Helvetica</vt:lpstr>
      <vt:lpstr>Marlett</vt:lpstr>
      <vt:lpstr>Times</vt:lpstr>
      <vt:lpstr>Times New Roman</vt:lpstr>
      <vt:lpstr>Wingdings</vt:lpstr>
      <vt:lpstr>Default Design</vt:lpstr>
      <vt:lpstr>Tutorial : Part IV  Distributed Optimization and Machine Learning:  Security and Privacy  Nitin Vaidya Georgetown University    </vt:lpstr>
      <vt:lpstr>Fault-Tolerant / Secure  Optimization &amp; Machine Learning</vt:lpstr>
      <vt:lpstr>PowerPoint Presentation</vt:lpstr>
      <vt:lpstr>PowerPoint Presentation</vt:lpstr>
      <vt:lpstr>Exact Resilience: Necessary and Sufficient Condition [Gupta,Vaidya 2020]</vt:lpstr>
      <vt:lpstr>Exact Resilience</vt:lpstr>
      <vt:lpstr>2t-Redundancy [Gupta,Vaidya 2020]</vt:lpstr>
      <vt:lpstr>PowerPoint Presentation</vt:lpstr>
      <vt:lpstr>PowerPoint Presentation</vt:lpstr>
      <vt:lpstr>Approximate Resilience [Liu,Gupta,Vaidya 2021]</vt:lpstr>
      <vt:lpstr>Approximate Resilience</vt:lpstr>
      <vt:lpstr>Approximate Resilience</vt:lpstr>
      <vt:lpstr>Approximate Resilience</vt:lpstr>
      <vt:lpstr>Approximate Resilience</vt:lpstr>
      <vt:lpstr>(2t,ε)-Redundancy [Liu,Gupta,Vaidya 2021]</vt:lpstr>
      <vt:lpstr>(2t,ε)-Redundancy</vt:lpstr>
      <vt:lpstr>Linear Regression</vt:lpstr>
      <vt:lpstr>(2t,ε)-Redundancy </vt:lpstr>
      <vt:lpstr>(2t,ε)-Redundancy </vt:lpstr>
      <vt:lpstr>(2t,ε)-Redundancy </vt:lpstr>
      <vt:lpstr>(2t,ε)-Redundancy </vt:lpstr>
      <vt:lpstr>Necessary and Sufficient Conditions [Liu,Gupta,Vaidya 2021]</vt:lpstr>
      <vt:lpstr>Necessary and Sufficient Conditions [Liu,Gupta,Vaidya 2021]</vt:lpstr>
      <vt:lpstr>Centralized Algorithm Achieving (t,2ε)-Resilience</vt:lpstr>
      <vt:lpstr>Centralized Algorithm Achieving (t,2ε)-Resilience</vt:lpstr>
      <vt:lpstr>Centralized Algorithm Achieving (t,2ε)-Resilience</vt:lpstr>
      <vt:lpstr>Centralized Algorithm Achieving (t,2ε)-Resilience</vt:lpstr>
      <vt:lpstr>PowerPoint Presentation</vt:lpstr>
      <vt:lpstr>Centralized Algorithm Achieving (t,2ε)-Resilience</vt:lpstr>
      <vt:lpstr>Centralized Algorithm Achieving (t,2ε)-Resilience</vt:lpstr>
      <vt:lpstr>Distributed Algorithm</vt:lpstr>
      <vt:lpstr>Alternate Notions of Approximate Fault-Tolerance</vt:lpstr>
      <vt:lpstr>Alternate Notions of Approximate Fault-Tolerance</vt:lpstr>
      <vt:lpstr>Outline</vt:lpstr>
      <vt:lpstr>Architectures</vt:lpstr>
      <vt:lpstr>Server-Based Architecture</vt:lpstr>
      <vt:lpstr>Peer-to-Peer Network: Special case of complete graph</vt:lpstr>
      <vt:lpstr>Peer-to-Peer (p2p) Network: Special case of complete graph</vt:lpstr>
      <vt:lpstr>Peer-to-Peer (p2p) Network: Special case of complete graph</vt:lpstr>
      <vt:lpstr>Simulating a Server</vt:lpstr>
      <vt:lpstr>Simulating a Server</vt:lpstr>
      <vt:lpstr>This Tutorial</vt:lpstr>
      <vt:lpstr>Distributed Optimization</vt:lpstr>
      <vt:lpstr>Fault-Tolerant Distributed Optimization</vt:lpstr>
      <vt:lpstr>Deterministic versus Stochastic Gradients</vt:lpstr>
      <vt:lpstr>Fault-Tolerant Distributed Optimization</vt:lpstr>
      <vt:lpstr> Variations</vt:lpstr>
      <vt:lpstr> Variations</vt:lpstr>
      <vt:lpstr> Variations</vt:lpstr>
      <vt:lpstr> Variations</vt:lpstr>
      <vt:lpstr>Stochastic Distributed Machine Learning (i.i.d. model)</vt:lpstr>
      <vt:lpstr> Variations</vt:lpstr>
      <vt:lpstr> Variations</vt:lpstr>
      <vt:lpstr>Gradient Filters</vt:lpstr>
      <vt:lpstr>Scalar Case</vt:lpstr>
      <vt:lpstr>Su and Vaidya [arXiv 2015, PODC 2016] Scalar Argument</vt:lpstr>
      <vt:lpstr>Su and Vaidya [arXiv 2015, PODC 2016] Scalar Argument</vt:lpstr>
      <vt:lpstr>Su and Vaidya [arXiv 2015, PODC 2016] Scalar Argument</vt:lpstr>
      <vt:lpstr>Su and Vaidya [arXiv 2015, PODC 2016] Scalar Argument</vt:lpstr>
      <vt:lpstr>Su and Vaidya [arXiv 2015, PODC 2016] Scalar Argument</vt:lpstr>
      <vt:lpstr> Variations</vt:lpstr>
      <vt:lpstr> Variations</vt:lpstr>
      <vt:lpstr>Elementwise Filtering [Yang,Bajwa 2019, 2019]</vt:lpstr>
      <vt:lpstr>Elementwise Filtering [Yang,Bajwa 2019, 2019]</vt:lpstr>
      <vt:lpstr>Elementwise Filtering [Yang,Bajwa 2019, 2019]</vt:lpstr>
      <vt:lpstr>Krum and Multi-Krum [Blanchard et al NeurIPS 2017]</vt:lpstr>
      <vt:lpstr>Krum and Multi-Krum [Blanchard et al NeurIPS 2017]</vt:lpstr>
      <vt:lpstr>Krum and Multi-Krum [Blanchard et al NeurIPS 2017]</vt:lpstr>
      <vt:lpstr>Krum and Multi-Krum [Blanchard et al NeurIPS 2017]</vt:lpstr>
      <vt:lpstr>Krum and Multi-Krum [Blanchard et al NeurIPS 2017]</vt:lpstr>
      <vt:lpstr>Krum and Multi-Krum [Blanchard et al NeurIPS 2017]</vt:lpstr>
      <vt:lpstr>Additional Assumptions</vt:lpstr>
      <vt:lpstr>Norm-Based Comparative Gradient Elimination [Gupta,Vaidya 2020, Gupta,Liu,Vaidya 2020]</vt:lpstr>
      <vt:lpstr>Norm-Based Comparative Gradient Elimination [Gupta,Vaidya 2020, Gupta,Liu,Vaidya 2020]</vt:lpstr>
      <vt:lpstr> Norm-Based Comparative Gradient Elimination [Gupta,Vaidya 2020, Gupta,Liu,Vaidya 2020]</vt:lpstr>
      <vt:lpstr>Geometric Median of Means [Chen,Su,Xu 2017]</vt:lpstr>
      <vt:lpstr>Geometric Median of Means [Chen,Su,Xu 2017]</vt:lpstr>
      <vt:lpstr>Robust Mean Estimation</vt:lpstr>
      <vt:lpstr>Fault-Tolerant Optimization &amp; Learning</vt:lpstr>
      <vt:lpstr>Trade-Off</vt:lpstr>
      <vt:lpstr>Summary</vt:lpstr>
      <vt:lpstr>Slides &amp; Videos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 for Mobile and Wireless Hosts</dc:title>
  <dc:creator>Nitin</dc:creator>
  <cp:lastModifiedBy>Microsoft Office User</cp:lastModifiedBy>
  <cp:revision>7120</cp:revision>
  <cp:lastPrinted>2019-12-05T12:55:30Z</cp:lastPrinted>
  <dcterms:created xsi:type="dcterms:W3CDTF">1996-09-30T18:28:10Z</dcterms:created>
  <dcterms:modified xsi:type="dcterms:W3CDTF">2021-04-30T21:31:09Z</dcterms:modified>
</cp:coreProperties>
</file>