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3008" r:id="rId2"/>
    <p:sldId id="3011" r:id="rId3"/>
    <p:sldId id="3009" r:id="rId4"/>
    <p:sldId id="2541" r:id="rId5"/>
    <p:sldId id="2970" r:id="rId6"/>
    <p:sldId id="2882" r:id="rId7"/>
    <p:sldId id="2861" r:id="rId8"/>
    <p:sldId id="2837" r:id="rId9"/>
    <p:sldId id="3012" r:id="rId10"/>
    <p:sldId id="2762" r:id="rId11"/>
    <p:sldId id="3070" r:id="rId12"/>
    <p:sldId id="2712" r:id="rId13"/>
    <p:sldId id="2701" r:id="rId14"/>
    <p:sldId id="2865" r:id="rId15"/>
    <p:sldId id="3122" r:id="rId16"/>
    <p:sldId id="3015" r:id="rId17"/>
    <p:sldId id="3014" r:id="rId18"/>
    <p:sldId id="3016" r:id="rId19"/>
    <p:sldId id="2703" r:id="rId20"/>
    <p:sldId id="2796" r:id="rId21"/>
    <p:sldId id="3021" r:id="rId22"/>
    <p:sldId id="3026" r:id="rId23"/>
    <p:sldId id="3042" r:id="rId24"/>
    <p:sldId id="3022" r:id="rId25"/>
    <p:sldId id="2704" r:id="rId26"/>
    <p:sldId id="2705" r:id="rId27"/>
    <p:sldId id="2691" r:id="rId28"/>
    <p:sldId id="2763" r:id="rId29"/>
    <p:sldId id="2700" r:id="rId30"/>
    <p:sldId id="3098" r:id="rId31"/>
    <p:sldId id="3099" r:id="rId32"/>
    <p:sldId id="3100" r:id="rId33"/>
    <p:sldId id="3101" r:id="rId34"/>
    <p:sldId id="3123" r:id="rId35"/>
    <p:sldId id="3124" r:id="rId36"/>
    <p:sldId id="3125" r:id="rId37"/>
    <p:sldId id="3102" r:id="rId38"/>
    <p:sldId id="3126" r:id="rId39"/>
    <p:sldId id="3106" r:id="rId40"/>
    <p:sldId id="3112" r:id="rId41"/>
    <p:sldId id="3110" r:id="rId42"/>
    <p:sldId id="3113" r:id="rId43"/>
    <p:sldId id="3108" r:id="rId44"/>
    <p:sldId id="3109" r:id="rId45"/>
    <p:sldId id="3111" r:id="rId46"/>
    <p:sldId id="3127" r:id="rId47"/>
    <p:sldId id="3097" r:id="rId48"/>
    <p:sldId id="3033" r:id="rId49"/>
    <p:sldId id="3034" r:id="rId50"/>
    <p:sldId id="3028" r:id="rId51"/>
    <p:sldId id="3030" r:id="rId52"/>
    <p:sldId id="3027" r:id="rId53"/>
    <p:sldId id="3031" r:id="rId54"/>
    <p:sldId id="3115" r:id="rId55"/>
    <p:sldId id="3037" r:id="rId56"/>
    <p:sldId id="3039" r:id="rId57"/>
    <p:sldId id="2869" r:id="rId58"/>
    <p:sldId id="2868" r:id="rId59"/>
    <p:sldId id="3157" r:id="rId60"/>
    <p:sldId id="3148" r:id="rId61"/>
    <p:sldId id="2951" r:id="rId62"/>
    <p:sldId id="2966" r:id="rId63"/>
    <p:sldId id="3158" r:id="rId64"/>
    <p:sldId id="3044" r:id="rId65"/>
    <p:sldId id="3045" r:id="rId66"/>
    <p:sldId id="3046" r:id="rId67"/>
    <p:sldId id="3069" r:id="rId68"/>
    <p:sldId id="3116" r:id="rId69"/>
    <p:sldId id="3047" r:id="rId70"/>
    <p:sldId id="3114" r:id="rId71"/>
    <p:sldId id="3036" r:id="rId72"/>
    <p:sldId id="3156" r:id="rId73"/>
  </p:sldIdLst>
  <p:sldSz cx="9144000" cy="6858000" type="screen4x3"/>
  <p:notesSz cx="6991350" cy="9282113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CF1F5C-1725-CB4A-A1D0-B9AD9DAE3EBB}">
          <p14:sldIdLst>
            <p14:sldId id="3008"/>
            <p14:sldId id="3011"/>
            <p14:sldId id="3009"/>
            <p14:sldId id="2541"/>
            <p14:sldId id="2970"/>
            <p14:sldId id="2882"/>
            <p14:sldId id="2861"/>
            <p14:sldId id="2837"/>
            <p14:sldId id="3012"/>
            <p14:sldId id="2762"/>
            <p14:sldId id="3070"/>
            <p14:sldId id="2712"/>
            <p14:sldId id="2701"/>
            <p14:sldId id="2865"/>
            <p14:sldId id="3122"/>
            <p14:sldId id="3015"/>
            <p14:sldId id="3014"/>
            <p14:sldId id="3016"/>
            <p14:sldId id="2703"/>
            <p14:sldId id="2796"/>
            <p14:sldId id="3021"/>
            <p14:sldId id="3026"/>
            <p14:sldId id="3042"/>
            <p14:sldId id="3022"/>
            <p14:sldId id="2704"/>
            <p14:sldId id="2705"/>
            <p14:sldId id="2691"/>
            <p14:sldId id="2763"/>
            <p14:sldId id="2700"/>
            <p14:sldId id="3098"/>
            <p14:sldId id="3099"/>
            <p14:sldId id="3100"/>
            <p14:sldId id="3101"/>
            <p14:sldId id="3123"/>
            <p14:sldId id="3124"/>
            <p14:sldId id="3125"/>
            <p14:sldId id="3102"/>
            <p14:sldId id="3126"/>
            <p14:sldId id="3106"/>
            <p14:sldId id="3112"/>
            <p14:sldId id="3110"/>
            <p14:sldId id="3113"/>
            <p14:sldId id="3108"/>
            <p14:sldId id="3109"/>
            <p14:sldId id="3111"/>
            <p14:sldId id="3127"/>
            <p14:sldId id="3097"/>
            <p14:sldId id="3033"/>
            <p14:sldId id="3034"/>
            <p14:sldId id="3028"/>
            <p14:sldId id="3030"/>
            <p14:sldId id="3027"/>
          </p14:sldIdLst>
        </p14:section>
        <p14:section name="Untitled Section" id="{FA9C15BF-0DDE-3A48-9E3B-74FAC062BBB7}">
          <p14:sldIdLst>
            <p14:sldId id="3031"/>
            <p14:sldId id="3115"/>
            <p14:sldId id="3037"/>
            <p14:sldId id="3039"/>
            <p14:sldId id="2869"/>
            <p14:sldId id="2868"/>
            <p14:sldId id="3157"/>
            <p14:sldId id="3148"/>
            <p14:sldId id="2951"/>
            <p14:sldId id="2966"/>
            <p14:sldId id="3158"/>
            <p14:sldId id="3044"/>
            <p14:sldId id="3045"/>
            <p14:sldId id="3046"/>
            <p14:sldId id="3069"/>
            <p14:sldId id="3116"/>
            <p14:sldId id="3047"/>
            <p14:sldId id="3114"/>
            <p14:sldId id="3036"/>
            <p14:sldId id="31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20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tin H Vaidya" initials="NH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3EF5C"/>
    <a:srgbClr val="C6CF87"/>
    <a:srgbClr val="FFC819"/>
    <a:srgbClr val="CCFFA4"/>
    <a:srgbClr val="B5FBE4"/>
    <a:srgbClr val="EEF9F4"/>
    <a:srgbClr val="FAFC55"/>
    <a:srgbClr val="89C2FF"/>
    <a:srgbClr val="33F5BB"/>
    <a:srgbClr val="FFD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50051" autoAdjust="0"/>
  </p:normalViewPr>
  <p:slideViewPr>
    <p:cSldViewPr snapToGrid="0">
      <p:cViewPr varScale="1">
        <p:scale>
          <a:sx n="112" d="100"/>
          <a:sy n="112" d="100"/>
        </p:scale>
        <p:origin x="5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538" y="-84"/>
      </p:cViewPr>
      <p:guideLst>
        <p:guide orient="horz" pos="2923"/>
        <p:guide pos="22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ctr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ctr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fld id="{4D328B2F-E4A9-4B42-9114-8FE517F38C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08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262AFDE-5065-4356-9A1D-319F9FBCF6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73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5F821-53FB-4708-9C2C-8B377EA7641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3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5F821-53FB-4708-9C2C-8B377EA7641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4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4A4FE-C508-445A-BEEA-5241DB609F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87A4A-469E-41B4-A4BB-20E7ADC1FB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0D3AB-AD66-458A-851D-A518A4FC23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62DA2-7D97-4C00-81E8-746481673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90451-B3EB-4D27-9BF6-B2ED89E438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5E721-646B-43FE-9C59-B1DD65377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7DEF5-A307-4F25-8C66-A6D5B05847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E0C2-57FB-4ADE-AB30-1194CE51D7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C7BB-7051-4029-9E77-635DAEA5F5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51084-5C69-499E-A268-F024F61147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AEBF2-5F63-4212-9814-96C2174E3A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C1C9-E007-43BE-85CB-100AF574E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92685-606E-40D3-AC53-BA20005A57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22931-C89A-41AC-84F8-145AE746D5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fld id="{9FF9E353-2231-45A2-B736-4E2E121B5C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Helvetica"/>
          <a:ea typeface="+mj-ea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65000"/>
        <a:buFont typeface="Marlett" pitchFamily="2" charset="2"/>
        <a:buChar char="g"/>
        <a:defRPr sz="24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25000"/>
        <a:buFont typeface="Marlett" pitchFamily="2" charset="2"/>
        <a:buChar char="i"/>
        <a:defRPr sz="2000">
          <a:solidFill>
            <a:schemeClr val="tx1"/>
          </a:solidFill>
          <a:latin typeface="Helvetica"/>
          <a:cs typeface="Helvetic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75000"/>
        <a:buChar char="•"/>
        <a:defRPr sz="2000">
          <a:solidFill>
            <a:schemeClr val="tx1"/>
          </a:solidFill>
          <a:latin typeface="Helvetica"/>
          <a:cs typeface="Helvetic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Helvetica"/>
          <a:cs typeface="Helvetic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Helvetica"/>
          <a:cs typeface="Helvetic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511.01821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arxiv.org/abs/1509.01864" TargetMode="Externa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507.01845" TargetMode="External"/><Relationship Id="rId5" Type="http://schemas.openxmlformats.org/officeDocument/2006/relationships/hyperlink" Target="https://arxiv.org/abs/1506.04681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511.01821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arxiv.org/abs/1509.01864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507.01845" TargetMode="External"/><Relationship Id="rId5" Type="http://schemas.openxmlformats.org/officeDocument/2006/relationships/hyperlink" Target="https://arxiv.org/abs/1506.04681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0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image" Target="../media/image64.png"/><Relationship Id="rId9" Type="http://schemas.openxmlformats.org/officeDocument/2006/relationships/image" Target="../media/image2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dl.acm.org/doi/10.1145/2933057.2933105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21.png"/><Relationship Id="rId4" Type="http://schemas.openxmlformats.org/officeDocument/2006/relationships/image" Target="../media/image21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003.09675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rxiv.org/abs/2003.09675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rxiv.org/abs/2003.09675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003.09675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57104"/>
            <a:ext cx="7772400" cy="19510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Tutorial : Part III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US" dirty="0"/>
            </a:br>
            <a:r>
              <a:rPr lang="en-US" dirty="0"/>
              <a:t>Distributed Optimization and Machine Learning:</a:t>
            </a:r>
            <a:br>
              <a:rPr lang="en-US" dirty="0"/>
            </a:br>
            <a:r>
              <a:rPr lang="en-US" dirty="0"/>
              <a:t> Security and Privacy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Nitin Vaidya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Georgetown University</a:t>
            </a:r>
            <a:br>
              <a:rPr lang="en-US" sz="2400" dirty="0">
                <a:solidFill>
                  <a:srgbClr val="0080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4F26-A1DD-D342-B5FE-30EE04986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3128"/>
            <a:ext cx="9144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00E1C-D7EF-5A45-823B-D48355877372}"/>
              </a:ext>
            </a:extLst>
          </p:cNvPr>
          <p:cNvSpPr txBox="1"/>
          <p:nvPr/>
        </p:nvSpPr>
        <p:spPr>
          <a:xfrm>
            <a:off x="7824052" y="6858000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2021</a:t>
            </a:r>
          </a:p>
        </p:txBody>
      </p:sp>
    </p:spTree>
    <p:extLst>
      <p:ext uri="{BB962C8B-B14F-4D97-AF65-F5344CB8AC3E}">
        <p14:creationId xmlns:p14="http://schemas.microsoft.com/office/powerpoint/2010/main" val="2196634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C301-FE1D-FF48-A716-33190FF791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Fault-Tolerant / Secure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Optimization &amp; 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4EC24-9B08-8C4E-9DB8-A0452013D6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2015 …</a:t>
            </a:r>
          </a:p>
        </p:txBody>
      </p:sp>
    </p:spTree>
    <p:extLst>
      <p:ext uri="{BB962C8B-B14F-4D97-AF65-F5344CB8AC3E}">
        <p14:creationId xmlns:p14="http://schemas.microsoft.com/office/powerpoint/2010/main" val="335381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1D96FF1-14EA-4A48-90B5-341E79F70205}"/>
              </a:ext>
            </a:extLst>
          </p:cNvPr>
          <p:cNvSpPr/>
          <p:nvPr/>
        </p:nvSpPr>
        <p:spPr bwMode="auto">
          <a:xfrm>
            <a:off x="4983480" y="1946333"/>
            <a:ext cx="3497580" cy="4400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3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CA787-2375-E34E-80DC-91C674BD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89103-8E37-8E4E-B52E-FBAF3CACF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982" y="3032183"/>
            <a:ext cx="2931469" cy="20726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D891580-5D46-A04C-B614-B129AF8957A1}"/>
              </a:ext>
            </a:extLst>
          </p:cNvPr>
          <p:cNvGrpSpPr/>
          <p:nvPr/>
        </p:nvGrpSpPr>
        <p:grpSpPr>
          <a:xfrm>
            <a:off x="5906783" y="5258301"/>
            <a:ext cx="1585584" cy="671627"/>
            <a:chOff x="1666253" y="5163628"/>
            <a:chExt cx="1585584" cy="67162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29F093D-47A3-4940-8874-DFB2EF6A042F}"/>
                </a:ext>
              </a:extLst>
            </p:cNvPr>
            <p:cNvCxnSpPr/>
            <p:nvPr/>
          </p:nvCxnSpPr>
          <p:spPr>
            <a:xfrm flipH="1">
              <a:off x="1666253" y="5163628"/>
              <a:ext cx="694655" cy="665873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CD329B-86F4-2146-AC64-85B057F9E94B}"/>
                </a:ext>
              </a:extLst>
            </p:cNvPr>
            <p:cNvCxnSpPr/>
            <p:nvPr/>
          </p:nvCxnSpPr>
          <p:spPr>
            <a:xfrm>
              <a:off x="2619870" y="5163628"/>
              <a:ext cx="631967" cy="650659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60105B2-E0B6-F347-B47A-24EE9E3CC05D}"/>
                </a:ext>
              </a:extLst>
            </p:cNvPr>
            <p:cNvCxnSpPr/>
            <p:nvPr/>
          </p:nvCxnSpPr>
          <p:spPr>
            <a:xfrm flipH="1">
              <a:off x="2458445" y="5163628"/>
              <a:ext cx="2348" cy="671627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7B0956-B5C6-0344-9E86-08AA4BB7A024}"/>
              </a:ext>
            </a:extLst>
          </p:cNvPr>
          <p:cNvGrpSpPr/>
          <p:nvPr/>
        </p:nvGrpSpPr>
        <p:grpSpPr>
          <a:xfrm>
            <a:off x="5644486" y="4689533"/>
            <a:ext cx="2047902" cy="1603350"/>
            <a:chOff x="1403956" y="4594860"/>
            <a:chExt cx="2047902" cy="1603350"/>
          </a:xfrm>
        </p:grpSpPr>
        <p:pic>
          <p:nvPicPr>
            <p:cNvPr id="8" name="Content Placeholder 11">
              <a:extLst>
                <a:ext uri="{FF2B5EF4-FFF2-40B4-BE49-F238E27FC236}">
                  <a16:creationId xmlns:a16="http://schemas.microsoft.com/office/drawing/2014/main" id="{68F8DB98-C43F-C64C-A66F-CEDC5739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484783" y="5828104"/>
              <a:ext cx="344037" cy="34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Content Placeholder 11">
              <a:extLst>
                <a:ext uri="{FF2B5EF4-FFF2-40B4-BE49-F238E27FC236}">
                  <a16:creationId xmlns:a16="http://schemas.microsoft.com/office/drawing/2014/main" id="{BE0DF06F-A2D5-3D48-AD0F-177A59D6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86427" y="5828104"/>
              <a:ext cx="344037" cy="34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833D54-7248-A14D-98AC-A81709A862BB}"/>
                </a:ext>
              </a:extLst>
            </p:cNvPr>
            <p:cNvSpPr/>
            <p:nvPr/>
          </p:nvSpPr>
          <p:spPr bwMode="auto">
            <a:xfrm>
              <a:off x="1972406" y="4889018"/>
              <a:ext cx="969418" cy="280379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rPr>
                <a:t>Server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CD487B-0007-F846-BFE8-F0391159E300}"/>
                    </a:ext>
                  </a:extLst>
                </p:cNvPr>
                <p:cNvSpPr txBox="1"/>
                <p:nvPr/>
              </p:nvSpPr>
              <p:spPr>
                <a:xfrm>
                  <a:off x="1403956" y="5352482"/>
                  <a:ext cx="7453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None/>
                  </a:pPr>
                  <a14:m>
                    <m:oMath xmlns:m="http://schemas.openxmlformats.org/officeDocument/2006/math"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200" dirty="0"/>
                    <a:t>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CD487B-0007-F846-BFE8-F0391159E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3956" y="5352482"/>
                  <a:ext cx="745396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01129CB-4BC1-414F-ABFE-23FB0956B77B}"/>
                    </a:ext>
                  </a:extLst>
                </p:cNvPr>
                <p:cNvSpPr txBox="1"/>
                <p:nvPr/>
              </p:nvSpPr>
              <p:spPr>
                <a:xfrm>
                  <a:off x="2343306" y="4594860"/>
                  <a:ext cx="3419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01129CB-4BC1-414F-ABFE-23FB0956B7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3306" y="4594860"/>
                  <a:ext cx="341961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0948E7-BE7E-1C4B-AC6A-999DF3F0C433}"/>
                    </a:ext>
                  </a:extLst>
                </p:cNvPr>
                <p:cNvSpPr txBox="1"/>
                <p:nvPr/>
              </p:nvSpPr>
              <p:spPr>
                <a:xfrm>
                  <a:off x="2669354" y="5354268"/>
                  <a:ext cx="748988" cy="276999"/>
                </a:xfrm>
                <a:prstGeom prst="rect">
                  <a:avLst/>
                </a:prstGeom>
                <a:solidFill>
                  <a:srgbClr val="C00000"/>
                </a:solidFill>
              </p:spPr>
              <p:txBody>
                <a:bodyPr wrap="non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None/>
                  </a:pPr>
                  <a14:m>
                    <m:oMath xmlns:m="http://schemas.openxmlformats.org/officeDocument/2006/math">
                      <m:r>
                        <a:rPr lang="en-US" sz="1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2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0948E7-BE7E-1C4B-AC6A-999DF3F0C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354" y="5354268"/>
                  <a:ext cx="748988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2BED70-BE86-1A4D-A1E0-1B4E5029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1815" y="5800106"/>
              <a:ext cx="400043" cy="39810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EC24B6E-B13F-174C-94A3-7BEE84A98EE5}"/>
              </a:ext>
            </a:extLst>
          </p:cNvPr>
          <p:cNvSpPr txBox="1"/>
          <p:nvPr/>
        </p:nvSpPr>
        <p:spPr>
          <a:xfrm>
            <a:off x="5688975" y="2127320"/>
            <a:ext cx="206774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Fault-Tolerant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Algorithms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FD03CD-2B15-7946-B667-06831C53E65D}"/>
              </a:ext>
            </a:extLst>
          </p:cNvPr>
          <p:cNvGrpSpPr/>
          <p:nvPr/>
        </p:nvGrpSpPr>
        <p:grpSpPr>
          <a:xfrm>
            <a:off x="748681" y="1927124"/>
            <a:ext cx="3497580" cy="4411980"/>
            <a:chOff x="4922457" y="1851660"/>
            <a:chExt cx="3497580" cy="441198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690305-E1BD-8845-AD60-2F16AE442805}"/>
                </a:ext>
              </a:extLst>
            </p:cNvPr>
            <p:cNvSpPr/>
            <p:nvPr/>
          </p:nvSpPr>
          <p:spPr bwMode="auto">
            <a:xfrm>
              <a:off x="4922457" y="1851660"/>
              <a:ext cx="3497580" cy="44119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C0DB70B-9E40-6E48-9019-EEECDE669C35}"/>
                </a:ext>
              </a:extLst>
            </p:cNvPr>
            <p:cNvGrpSpPr/>
            <p:nvPr/>
          </p:nvGrpSpPr>
          <p:grpSpPr>
            <a:xfrm>
              <a:off x="5005562" y="3097530"/>
              <a:ext cx="3315478" cy="2112958"/>
              <a:chOff x="329019" y="309924"/>
              <a:chExt cx="8562895" cy="57665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CFB8777-60A5-3645-B4AF-F19ABF99AF8C}"/>
                      </a:ext>
                    </a:extLst>
                  </p:cNvPr>
                  <p:cNvSpPr txBox="1"/>
                  <p:nvPr/>
                </p:nvSpPr>
                <p:spPr>
                  <a:xfrm>
                    <a:off x="3175088" y="309924"/>
                    <a:ext cx="2918967" cy="1321500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000" b="0" i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1000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0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0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00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oMath>
                      </m:oMathPara>
                    </a14:m>
                    <a:endParaRPr lang="en-US" sz="1100" i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Helvetica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CFB8777-60A5-3645-B4AF-F19ABF99AF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75088" y="309924"/>
                    <a:ext cx="2918967" cy="132150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00000" b="-1410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1E2CC06-38A1-D446-B8CE-9D07B6014F10}"/>
                  </a:ext>
                </a:extLst>
              </p:cNvPr>
              <p:cNvSpPr/>
              <p:nvPr/>
            </p:nvSpPr>
            <p:spPr bwMode="auto">
              <a:xfrm>
                <a:off x="329019" y="2205990"/>
                <a:ext cx="2846070" cy="2297430"/>
              </a:xfrm>
              <a:prstGeom prst="rect">
                <a:avLst/>
              </a:prstGeom>
              <a:solidFill>
                <a:srgbClr val="FFC819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Independent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Functions: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FF0000"/>
                    </a:solidFill>
                    <a:latin typeface="Helvetica" pitchFamily="2" charset="0"/>
                  </a:rPr>
                  <a:t>No Redundancy</a:t>
                </a: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5AC6A0-85C3-574F-B935-B3F912552053}"/>
                  </a:ext>
                </a:extLst>
              </p:cNvPr>
              <p:cNvSpPr/>
              <p:nvPr/>
            </p:nvSpPr>
            <p:spPr bwMode="auto">
              <a:xfrm>
                <a:off x="4789477" y="2205990"/>
                <a:ext cx="2846070" cy="1665430"/>
              </a:xfrm>
              <a:prstGeom prst="rect">
                <a:avLst/>
              </a:prstGeom>
              <a:solidFill>
                <a:srgbClr val="92D050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Functions with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FF0000"/>
                    </a:solidFill>
                    <a:latin typeface="Helvetica" pitchFamily="2" charset="0"/>
                  </a:rPr>
                  <a:t>Redundancy</a:t>
                </a: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pitchFamily="2" charset="0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2634653-313E-1C44-AAF3-277B781486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914651" y="1531160"/>
                <a:ext cx="845819" cy="59147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D63D356-B5D0-BF4D-9979-806059B7A2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14950" y="1531160"/>
                <a:ext cx="1064230" cy="59147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5D37969-F329-AB47-B51E-2A6685F99501}"/>
                  </a:ext>
                </a:extLst>
              </p:cNvPr>
              <p:cNvSpPr/>
              <p:nvPr/>
            </p:nvSpPr>
            <p:spPr bwMode="auto">
              <a:xfrm>
                <a:off x="3624243" y="4377690"/>
                <a:ext cx="2512734" cy="1687370"/>
              </a:xfrm>
              <a:prstGeom prst="rect">
                <a:avLst/>
              </a:prstGeom>
              <a:solidFill>
                <a:srgbClr val="C6CF87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C00000"/>
                    </a:solidFill>
                    <a:latin typeface="Helvetica" pitchFamily="2" charset="0"/>
                  </a:rPr>
                  <a:t>Exact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Resilience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628747F-F592-664E-817F-646B44FD6E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880610" y="3954780"/>
                <a:ext cx="868680" cy="33955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6CF87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687679E-A219-6E47-AE3A-E84F27D2640B}"/>
                  </a:ext>
                </a:extLst>
              </p:cNvPr>
              <p:cNvSpPr/>
              <p:nvPr/>
            </p:nvSpPr>
            <p:spPr bwMode="auto">
              <a:xfrm>
                <a:off x="6379180" y="4389120"/>
                <a:ext cx="2512734" cy="1687370"/>
              </a:xfrm>
              <a:prstGeom prst="rect">
                <a:avLst/>
              </a:prstGeom>
              <a:solidFill>
                <a:srgbClr val="C6CF87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lang="en-US" sz="900" dirty="0">
                  <a:latin typeface="Helvetica" pitchFamily="2" charset="0"/>
                </a:endParaRP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solidFill>
                      <a:srgbClr val="C00000"/>
                    </a:solidFill>
                    <a:latin typeface="Helvetica" pitchFamily="2" charset="0"/>
                  </a:rPr>
                  <a:t>Approximate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r>
                  <a:rPr lang="en-US" sz="900" dirty="0">
                    <a:latin typeface="Helvetica" pitchFamily="2" charset="0"/>
                  </a:rPr>
                  <a:t>Resilience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None/>
                  <a:tabLst/>
                </a:pPr>
                <a:endParaRPr kumimoji="0" lang="en-US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0FDD8D-C9C3-984F-8F11-4649E8E9D3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97586" y="3954780"/>
                <a:ext cx="837961" cy="33955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6CF87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0B3ACF-D866-ED40-ACD5-7D685E8CC91F}"/>
                </a:ext>
              </a:extLst>
            </p:cNvPr>
            <p:cNvSpPr txBox="1"/>
            <p:nvPr/>
          </p:nvSpPr>
          <p:spPr>
            <a:xfrm>
              <a:off x="6125268" y="2035699"/>
              <a:ext cx="10919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Basics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7082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C9F080-1B22-D145-95E2-758A9983E4CA}"/>
              </a:ext>
            </a:extLst>
          </p:cNvPr>
          <p:cNvSpPr/>
          <p:nvPr/>
        </p:nvSpPr>
        <p:spPr bwMode="auto">
          <a:xfrm>
            <a:off x="506188" y="1338942"/>
            <a:ext cx="6923314" cy="1224643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58BE9-8B5E-BC47-A039-4A26D0CB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897546" cy="4572000"/>
          </a:xfrm>
        </p:spPr>
        <p:txBody>
          <a:bodyPr/>
          <a:lstStyle/>
          <a:p>
            <a:r>
              <a:rPr lang="en-US" dirty="0"/>
              <a:t>What should be the objective of fault-tolerant optimization?</a:t>
            </a:r>
          </a:p>
          <a:p>
            <a:endParaRPr lang="en-US" dirty="0"/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          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6B5E2-C0BF-9947-BF12-95291972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56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D07300-754F-CB42-BE49-3E4B2B9F75EF}"/>
              </a:ext>
            </a:extLst>
          </p:cNvPr>
          <p:cNvSpPr/>
          <p:nvPr/>
        </p:nvSpPr>
        <p:spPr bwMode="auto">
          <a:xfrm>
            <a:off x="506186" y="2824843"/>
            <a:ext cx="6923314" cy="1224643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58BE9-8B5E-BC47-A039-4A26D0CB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897546" cy="4572000"/>
          </a:xfrm>
        </p:spPr>
        <p:txBody>
          <a:bodyPr/>
          <a:lstStyle/>
          <a:p>
            <a:r>
              <a:rPr lang="en-US" dirty="0"/>
              <a:t>What should be the objective of fault-tolerant optimization?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Optimize over just the </a:t>
            </a:r>
            <a:r>
              <a:rPr lang="en-US" dirty="0">
                <a:solidFill>
                  <a:srgbClr val="00B050"/>
                </a:solidFill>
              </a:rPr>
              <a:t>good</a:t>
            </a:r>
            <a:r>
              <a:rPr lang="en-US" dirty="0"/>
              <a:t> agents …  </a:t>
            </a:r>
            <a:r>
              <a:rPr lang="en-US" dirty="0">
                <a:solidFill>
                  <a:srgbClr val="00B050"/>
                </a:solidFill>
              </a:rPr>
              <a:t>set </a:t>
            </a:r>
            <a:r>
              <a:rPr lang="en-US" i="1" dirty="0">
                <a:solidFill>
                  <a:srgbClr val="00B050"/>
                </a:solidFill>
              </a:rPr>
              <a:t>G</a:t>
            </a:r>
            <a:endParaRPr lang="en-US" i="1" dirty="0"/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60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8BE9-8B5E-BC47-A039-4A26D0CB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897546" cy="4572000"/>
          </a:xfrm>
        </p:spPr>
        <p:txBody>
          <a:bodyPr/>
          <a:lstStyle/>
          <a:p>
            <a:r>
              <a:rPr lang="en-US" dirty="0"/>
              <a:t>What should be the objective of fault-tolerant optimization?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Optimize over just the </a:t>
            </a:r>
            <a:r>
              <a:rPr lang="en-US" dirty="0">
                <a:solidFill>
                  <a:srgbClr val="00B050"/>
                </a:solidFill>
              </a:rPr>
              <a:t>good</a:t>
            </a:r>
            <a:r>
              <a:rPr lang="en-US" dirty="0"/>
              <a:t> agents …  </a:t>
            </a:r>
            <a:r>
              <a:rPr lang="en-US" dirty="0">
                <a:solidFill>
                  <a:srgbClr val="00B050"/>
                </a:solidFill>
              </a:rPr>
              <a:t>set </a:t>
            </a:r>
            <a:r>
              <a:rPr lang="en-US" i="1" dirty="0">
                <a:solidFill>
                  <a:srgbClr val="00B050"/>
                </a:solidFill>
              </a:rPr>
              <a:t>G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109035-82B8-614F-BFCE-A16B24C52AD9}"/>
                  </a:ext>
                </a:extLst>
              </p:cNvPr>
              <p:cNvSpPr txBox="1"/>
              <p:nvPr/>
            </p:nvSpPr>
            <p:spPr>
              <a:xfrm>
                <a:off x="2730718" y="4465386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109035-82B8-614F-BFCE-A16B24C52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718" y="4465386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1111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741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09A89C5C-2FB4-BF41-A994-62027B891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760" y="-1108710"/>
            <a:ext cx="11003280" cy="825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4E18A-9CD6-0448-93AB-9A13A894135F}"/>
              </a:ext>
            </a:extLst>
          </p:cNvPr>
          <p:cNvSpPr txBox="1"/>
          <p:nvPr/>
        </p:nvSpPr>
        <p:spPr>
          <a:xfrm>
            <a:off x="3649534" y="4713255"/>
            <a:ext cx="389850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X</a:t>
            </a:r>
          </a:p>
        </p:txBody>
      </p:sp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1ED36E3A-2EBC-7D45-B8D1-F37CAA435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5695" y="251038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992D52D5-A30F-AE45-A2B7-670AE64E8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9176" y="2283329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8601EE-BD6D-DD48-A53C-A6715785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048" y="5475255"/>
            <a:ext cx="692727" cy="692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07335-12C7-084A-9584-279229652B64}"/>
                  </a:ext>
                </a:extLst>
              </p:cNvPr>
              <p:cNvSpPr txBox="1"/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07335-12C7-084A-9584-279229652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blipFill>
                <a:blip r:embed="rId5"/>
                <a:stretch>
                  <a:fillRect l="-38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E03843-C5F3-3141-BEFF-C089C098D57A}"/>
                  </a:ext>
                </a:extLst>
              </p:cNvPr>
              <p:cNvSpPr txBox="1"/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E03843-C5F3-3141-BEFF-C089C098D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blipFill>
                <a:blip r:embed="rId6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C5EC94-6D0C-0A48-B3BB-B5CCC3733852}"/>
                  </a:ext>
                </a:extLst>
              </p:cNvPr>
              <p:cNvSpPr txBox="1"/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C5EC94-6D0C-0A48-B3BB-B5CCC3733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blipFill>
                <a:blip r:embed="rId7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4034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F57BAD7-49FB-2D49-A279-681DFF3BD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760" y="-1108710"/>
            <a:ext cx="11003280" cy="825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1ED36E3A-2EBC-7D45-B8D1-F37CAA435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5695" y="251038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992D52D5-A30F-AE45-A2B7-670AE64E8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9176" y="2283329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07335-12C7-084A-9584-279229652B64}"/>
                  </a:ext>
                </a:extLst>
              </p:cNvPr>
              <p:cNvSpPr txBox="1"/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07335-12C7-084A-9584-279229652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blipFill>
                <a:blip r:embed="rId5"/>
                <a:stretch>
                  <a:fillRect l="-38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E03843-C5F3-3141-BEFF-C089C098D57A}"/>
                  </a:ext>
                </a:extLst>
              </p:cNvPr>
              <p:cNvSpPr txBox="1"/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E03843-C5F3-3141-BEFF-C089C098D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blipFill>
                <a:blip r:embed="rId6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F29AFD-98C4-9940-9408-3180367ACBF3}"/>
                  </a:ext>
                </a:extLst>
              </p:cNvPr>
              <p:cNvSpPr txBox="1"/>
              <p:nvPr/>
            </p:nvSpPr>
            <p:spPr>
              <a:xfrm>
                <a:off x="5188334" y="4092509"/>
                <a:ext cx="2962927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  <a:latin typeface="Helvetica" pitchFamily="2" charset="0"/>
                  </a:rPr>
                  <a:t>argmin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F29AFD-98C4-9940-9408-3180367AC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334" y="4092509"/>
                <a:ext cx="2962927" cy="461665"/>
              </a:xfrm>
              <a:prstGeom prst="rect">
                <a:avLst/>
              </a:prstGeom>
              <a:blipFill>
                <a:blip r:embed="rId7"/>
                <a:stretch>
                  <a:fillRect l="-2564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00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25" y="3406608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421882" y="4945262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sz="2000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</a:b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Minimize global loss</a:t>
                </a:r>
                <a:endParaRPr lang="en-US" sz="280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     </a:t>
                </a: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blipFill>
                <a:blip r:embed="rId3"/>
                <a:stretch>
                  <a:fillRect l="-21579" t="-10526" r="-4737" b="-5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/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blipFill>
                <a:blip r:embed="rId6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CFE9DC1-BA48-F94D-BE35-9FA1860A0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754" y="2383037"/>
            <a:ext cx="692727" cy="692727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88D246A-C37B-E447-B187-7C8263FE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16440A-077E-4A42-8C04-350406E06C00}"/>
              </a:ext>
            </a:extLst>
          </p:cNvPr>
          <p:cNvSpPr txBox="1">
            <a:spLocks/>
          </p:cNvSpPr>
          <p:nvPr/>
        </p:nvSpPr>
        <p:spPr bwMode="auto">
          <a:xfrm>
            <a:off x="4089609" y="1321550"/>
            <a:ext cx="3190407" cy="208505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kern="0" dirty="0">
                <a:solidFill>
                  <a:srgbClr val="C00000"/>
                </a:solidFill>
              </a:rPr>
              <a:t>    Faulty agent can</a:t>
            </a:r>
            <a:br>
              <a:rPr lang="en-US" kern="0" dirty="0">
                <a:solidFill>
                  <a:srgbClr val="C00000"/>
                </a:solidFill>
              </a:rPr>
            </a:br>
            <a:r>
              <a:rPr lang="en-US" kern="0" dirty="0">
                <a:solidFill>
                  <a:srgbClr val="C00000"/>
                </a:solidFill>
              </a:rPr>
              <a:t>    adversely affect</a:t>
            </a:r>
            <a:br>
              <a:rPr lang="en-US" kern="0" dirty="0">
                <a:solidFill>
                  <a:srgbClr val="C00000"/>
                </a:solidFill>
              </a:rPr>
            </a:br>
            <a:r>
              <a:rPr lang="en-US" kern="0" dirty="0">
                <a:solidFill>
                  <a:srgbClr val="C00000"/>
                </a:solidFill>
              </a:rPr>
              <a:t>   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330862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25" y="3406608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204712" y="4945262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03075" y="4345097"/>
                <a:ext cx="3969474" cy="120032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latin typeface="Helvetica" charset="0"/>
                  <a:ea typeface="Helvetica" charset="0"/>
                  <a:cs typeface="Helvetica" charset="0"/>
                  <a:sym typeface="Wingdings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argmin</a:t>
                </a: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75" y="4345097"/>
                <a:ext cx="3969474" cy="1200329"/>
              </a:xfrm>
              <a:prstGeom prst="rect">
                <a:avLst/>
              </a:prstGeom>
              <a:blipFill>
                <a:blip r:embed="rId3"/>
                <a:stretch>
                  <a:fillRect l="-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2">
            <a:extLst>
              <a:ext uri="{FF2B5EF4-FFF2-40B4-BE49-F238E27FC236}">
                <a16:creationId xmlns:a16="http://schemas.microsoft.com/office/drawing/2014/main" id="{088D246A-C37B-E447-B187-7C8263FE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06D4B0-3F58-D04B-928F-6B4733B8091A}"/>
              </a:ext>
            </a:extLst>
          </p:cNvPr>
          <p:cNvSpPr/>
          <p:nvPr/>
        </p:nvSpPr>
        <p:spPr bwMode="auto">
          <a:xfrm>
            <a:off x="2491740" y="3268980"/>
            <a:ext cx="1575009" cy="167628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67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9936" y="4294330"/>
            <a:ext cx="7897546" cy="4572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Depends on redundancy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in agents’ cost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1DE8F6-C7E0-9849-8844-658D89427156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7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A5BE452-21F4-B74B-B5AF-C911C56BB95A}"/>
              </a:ext>
            </a:extLst>
          </p:cNvPr>
          <p:cNvSpPr/>
          <p:nvPr/>
        </p:nvSpPr>
        <p:spPr bwMode="auto">
          <a:xfrm>
            <a:off x="2891790" y="1565910"/>
            <a:ext cx="1497330" cy="651510"/>
          </a:xfrm>
          <a:prstGeom prst="ellipse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57104"/>
            <a:ext cx="7772400" cy="19510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Tutorial : Part III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US" dirty="0"/>
            </a:br>
            <a:r>
              <a:rPr lang="en-US" dirty="0"/>
              <a:t>Distributed Optimization and Machine Learning:</a:t>
            </a:r>
            <a:br>
              <a:rPr lang="en-US" dirty="0"/>
            </a:br>
            <a:r>
              <a:rPr lang="en-US" dirty="0"/>
              <a:t> Security and Privacy</a:t>
            </a:r>
            <a:br>
              <a:rPr lang="en-US" dirty="0"/>
            </a:br>
            <a:br>
              <a:rPr lang="en-US" dirty="0"/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80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400E1C-D7EF-5A45-823B-D48355877372}"/>
              </a:ext>
            </a:extLst>
          </p:cNvPr>
          <p:cNvSpPr txBox="1"/>
          <p:nvPr/>
        </p:nvSpPr>
        <p:spPr>
          <a:xfrm>
            <a:off x="7824052" y="6858000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BC7A15-D102-C34D-90A3-2DF5C7E98D6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97630" y="2308614"/>
            <a:ext cx="434340" cy="84606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25251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3622D4-57A1-DA4F-A58D-6025952631AB}"/>
              </a:ext>
            </a:extLst>
          </p:cNvPr>
          <p:cNvSpPr txBox="1">
            <a:spLocks/>
          </p:cNvSpPr>
          <p:nvPr/>
        </p:nvSpPr>
        <p:spPr bwMode="auto">
          <a:xfrm>
            <a:off x="685800" y="1524000"/>
            <a:ext cx="78975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>
              <a:buFont typeface="Marlett" pitchFamily="2" charset="2"/>
              <a:buNone/>
            </a:pPr>
            <a:endParaRPr lang="en-US" kern="0" dirty="0">
              <a:sym typeface="Wingdings" pitchFamily="2" charset="2"/>
            </a:endParaRPr>
          </a:p>
          <a:p>
            <a:pPr marL="0" indent="0" algn="ctr">
              <a:buFont typeface="Marlett" pitchFamily="2" charset="2"/>
              <a:buNone/>
            </a:pPr>
            <a:r>
              <a:rPr lang="en-US" sz="4000" kern="0" dirty="0">
                <a:solidFill>
                  <a:srgbClr val="00B050"/>
                </a:solidFill>
                <a:latin typeface="Impact" panose="020B0806030902050204" pitchFamily="34" charset="0"/>
                <a:sym typeface="Wingdings" pitchFamily="2" charset="2"/>
              </a:rPr>
              <a:t>The Spectrum</a:t>
            </a:r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  <a:p>
            <a:pPr marL="0" indent="0">
              <a:buFont typeface="Marlett" pitchFamily="2" charset="2"/>
              <a:buNone/>
            </a:pP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1DE8F6-C7E0-9849-8844-658D89427156}"/>
              </a:ext>
            </a:extLst>
          </p:cNvPr>
          <p:cNvSpPr txBox="1"/>
          <p:nvPr/>
        </p:nvSpPr>
        <p:spPr>
          <a:xfrm rot="20462544">
            <a:off x="5941523" y="781112"/>
            <a:ext cx="30281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achievable?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6DB083-A646-F241-9FB4-2E79C791926E}"/>
              </a:ext>
            </a:extLst>
          </p:cNvPr>
          <p:cNvCxnSpPr/>
          <p:nvPr/>
        </p:nvCxnSpPr>
        <p:spPr bwMode="auto">
          <a:xfrm>
            <a:off x="869795" y="4832195"/>
            <a:ext cx="75233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3EF87D8-99BD-0541-8391-771A431E882A}"/>
              </a:ext>
            </a:extLst>
          </p:cNvPr>
          <p:cNvSpPr txBox="1"/>
          <p:nvPr/>
        </p:nvSpPr>
        <p:spPr>
          <a:xfrm>
            <a:off x="884037" y="3908447"/>
            <a:ext cx="189827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Independent</a:t>
            </a:r>
            <a:br>
              <a:rPr lang="en-US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0E2B4D-BB43-714E-B623-502B2C4052B0}"/>
              </a:ext>
            </a:extLst>
          </p:cNvPr>
          <p:cNvSpPr txBox="1"/>
          <p:nvPr/>
        </p:nvSpPr>
        <p:spPr>
          <a:xfrm>
            <a:off x="6450399" y="3908446"/>
            <a:ext cx="191590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Redundancy</a:t>
            </a:r>
          </a:p>
        </p:txBody>
      </p:sp>
    </p:spTree>
    <p:extLst>
      <p:ext uri="{BB962C8B-B14F-4D97-AF65-F5344CB8AC3E}">
        <p14:creationId xmlns:p14="http://schemas.microsoft.com/office/powerpoint/2010/main" val="1080021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54B0FFA2-3817-B340-8D5F-A1853440FEE6}"/>
              </a:ext>
            </a:extLst>
          </p:cNvPr>
          <p:cNvSpPr/>
          <p:nvPr/>
        </p:nvSpPr>
        <p:spPr bwMode="auto">
          <a:xfrm>
            <a:off x="329019" y="2205990"/>
            <a:ext cx="2846070" cy="2297430"/>
          </a:xfrm>
          <a:prstGeom prst="rect">
            <a:avLst/>
          </a:prstGeom>
          <a:solidFill>
            <a:srgbClr val="FFC819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lang="en-US" dirty="0">
              <a:latin typeface="Helvetica" pitchFamily="2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Independent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Functions: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No Redundancy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F759D4-6F31-8745-A6A9-D6771BE2B52C}"/>
              </a:ext>
            </a:extLst>
          </p:cNvPr>
          <p:cNvCxnSpPr>
            <a:cxnSpLocks/>
          </p:cNvCxnSpPr>
          <p:nvPr/>
        </p:nvCxnSpPr>
        <p:spPr bwMode="auto">
          <a:xfrm flipH="1">
            <a:off x="2914651" y="1531160"/>
            <a:ext cx="845819" cy="5914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91989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54B0FFA2-3817-B340-8D5F-A1853440FEE6}"/>
              </a:ext>
            </a:extLst>
          </p:cNvPr>
          <p:cNvSpPr/>
          <p:nvPr/>
        </p:nvSpPr>
        <p:spPr bwMode="auto">
          <a:xfrm>
            <a:off x="329019" y="2205990"/>
            <a:ext cx="2846070" cy="2297430"/>
          </a:xfrm>
          <a:prstGeom prst="rect">
            <a:avLst/>
          </a:prstGeom>
          <a:solidFill>
            <a:srgbClr val="FFC819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lang="en-US" dirty="0">
              <a:latin typeface="Helvetica" pitchFamily="2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Independent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Functions: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No Redundancy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18EDB7-B530-CA46-ADEA-5E2B5D4C7DE7}"/>
              </a:ext>
            </a:extLst>
          </p:cNvPr>
          <p:cNvSpPr/>
          <p:nvPr/>
        </p:nvSpPr>
        <p:spPr bwMode="auto">
          <a:xfrm>
            <a:off x="4789477" y="2205990"/>
            <a:ext cx="2846070" cy="1665430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lang="en-US" dirty="0">
              <a:latin typeface="Helvetica" pitchFamily="2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Functions with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Redundancy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F759D4-6F31-8745-A6A9-D6771BE2B52C}"/>
              </a:ext>
            </a:extLst>
          </p:cNvPr>
          <p:cNvCxnSpPr>
            <a:cxnSpLocks/>
          </p:cNvCxnSpPr>
          <p:nvPr/>
        </p:nvCxnSpPr>
        <p:spPr bwMode="auto">
          <a:xfrm flipH="1">
            <a:off x="2914651" y="1531160"/>
            <a:ext cx="845819" cy="5914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904613-83D2-2647-ACF4-43AE47E7CF73}"/>
              </a:ext>
            </a:extLst>
          </p:cNvPr>
          <p:cNvCxnSpPr>
            <a:cxnSpLocks/>
          </p:cNvCxnSpPr>
          <p:nvPr/>
        </p:nvCxnSpPr>
        <p:spPr bwMode="auto">
          <a:xfrm>
            <a:off x="5314950" y="1531160"/>
            <a:ext cx="1064230" cy="5914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55878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EFD096-2EF2-FC4C-AEDA-0729C4D89F64}"/>
              </a:ext>
            </a:extLst>
          </p:cNvPr>
          <p:cNvGrpSpPr/>
          <p:nvPr/>
        </p:nvGrpSpPr>
        <p:grpSpPr>
          <a:xfrm>
            <a:off x="329019" y="309924"/>
            <a:ext cx="8562895" cy="5766566"/>
            <a:chOff x="329019" y="309924"/>
            <a:chExt cx="8562895" cy="57665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/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blipFill>
                  <a:blip r:embed="rId2"/>
                  <a:stretch>
                    <a:fillRect t="-130000" b="-18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B0FFA2-3817-B340-8D5F-A1853440FEE6}"/>
                </a:ext>
              </a:extLst>
            </p:cNvPr>
            <p:cNvSpPr/>
            <p:nvPr/>
          </p:nvSpPr>
          <p:spPr bwMode="auto">
            <a:xfrm>
              <a:off x="329019" y="2205990"/>
              <a:ext cx="2846070" cy="2297430"/>
            </a:xfrm>
            <a:prstGeom prst="rect">
              <a:avLst/>
            </a:prstGeom>
            <a:solidFill>
              <a:srgbClr val="FFC819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Independent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Functions: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No 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18EDB7-B530-CA46-ADEA-5E2B5D4C7DE7}"/>
                </a:ext>
              </a:extLst>
            </p:cNvPr>
            <p:cNvSpPr/>
            <p:nvPr/>
          </p:nvSpPr>
          <p:spPr bwMode="auto">
            <a:xfrm>
              <a:off x="4789477" y="2205990"/>
              <a:ext cx="2846070" cy="1665430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 with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0F759D4-6F31-8745-A6A9-D6771BE2B5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14651" y="1531160"/>
              <a:ext cx="845819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904613-83D2-2647-ACF4-43AE47E7CF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4950" y="1531160"/>
              <a:ext cx="1064230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58DECF-D025-7A4D-A534-A058D705229A}"/>
                </a:ext>
              </a:extLst>
            </p:cNvPr>
            <p:cNvSpPr/>
            <p:nvPr/>
          </p:nvSpPr>
          <p:spPr bwMode="auto">
            <a:xfrm>
              <a:off x="3624243" y="437769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Exact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87F0BE-0568-944F-BE6F-7F9412D2830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80610" y="3954780"/>
              <a:ext cx="868680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8FE86A-7321-364F-AB38-C6FD5A1A3D39}"/>
                </a:ext>
              </a:extLst>
            </p:cNvPr>
            <p:cNvSpPr/>
            <p:nvPr/>
          </p:nvSpPr>
          <p:spPr bwMode="auto">
            <a:xfrm>
              <a:off x="6379180" y="438912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Approximate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268841D-2083-2143-9AD2-605ABDB451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7586" y="3954780"/>
              <a:ext cx="837961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21290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9936" y="4294330"/>
            <a:ext cx="7897546" cy="4572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Depends on redundancy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in agents’ cost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54B0FFA2-3817-B340-8D5F-A1853440FEE6}"/>
              </a:ext>
            </a:extLst>
          </p:cNvPr>
          <p:cNvSpPr/>
          <p:nvPr/>
        </p:nvSpPr>
        <p:spPr bwMode="auto">
          <a:xfrm>
            <a:off x="329019" y="2205990"/>
            <a:ext cx="2846070" cy="2297430"/>
          </a:xfrm>
          <a:prstGeom prst="rect">
            <a:avLst/>
          </a:prstGeom>
          <a:solidFill>
            <a:srgbClr val="FFC819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lang="en-US" dirty="0">
              <a:latin typeface="Helvetica" pitchFamily="2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Independent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Functions: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No Redundancy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F759D4-6F31-8745-A6A9-D6771BE2B52C}"/>
              </a:ext>
            </a:extLst>
          </p:cNvPr>
          <p:cNvCxnSpPr>
            <a:cxnSpLocks/>
          </p:cNvCxnSpPr>
          <p:nvPr/>
        </p:nvCxnSpPr>
        <p:spPr bwMode="auto">
          <a:xfrm flipH="1">
            <a:off x="2914651" y="1531160"/>
            <a:ext cx="845819" cy="5914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80977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B3A61F93-6E93-4646-81E8-4B97B53D6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904" y="3964340"/>
            <a:ext cx="595745" cy="595745"/>
          </a:xfr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3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9BDB3-351F-314C-8267-E7571B04D495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6ABAC-0EA9-8C4B-B4C4-A73F0A6E5E9E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34983D-495F-604D-AFAE-4C6E679CDF94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58AB8-6537-8042-A3F3-EA7D5A18DBC0}"/>
              </a:ext>
            </a:extLst>
          </p:cNvPr>
          <p:cNvSpPr txBox="1"/>
          <p:nvPr/>
        </p:nvSpPr>
        <p:spPr>
          <a:xfrm>
            <a:off x="1838502" y="6005460"/>
            <a:ext cx="693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2"/>
                </a:solidFill>
                <a:latin typeface="Helvetica" pitchFamily="2" charset="0"/>
              </a:rPr>
              <a:t>[Su and Vaidya 2015: 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  <a:hlinkClick r:id="rId5"/>
              </a:rPr>
              <a:t>part 1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</a:rPr>
              <a:t>, 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  <a:hlinkClick r:id="rId6"/>
              </a:rPr>
              <a:t>part 2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</a:rPr>
              <a:t>, 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  <a:hlinkClick r:id="rId7"/>
              </a:rPr>
              <a:t>part 3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</a:rPr>
              <a:t>, 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  <a:hlinkClick r:id="rId8"/>
              </a:rPr>
              <a:t>part 4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03628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B3A61F93-6E93-4646-81E8-4B97B53D6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904" y="3964340"/>
            <a:ext cx="595745" cy="595745"/>
          </a:xfr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3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70322-F886-814E-9B4A-7A0D2B0AD83E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480EB4-EED5-5845-AA20-ED7A0BDFCDBD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8EEC19-8B14-464C-88B3-A11166E47F7A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0660F28B-F88E-2740-95CA-A364AA365712}"/>
              </a:ext>
            </a:extLst>
          </p:cNvPr>
          <p:cNvSpPr/>
          <p:nvPr/>
        </p:nvSpPr>
        <p:spPr bwMode="auto">
          <a:xfrm>
            <a:off x="1502229" y="4506679"/>
            <a:ext cx="391885" cy="1077686"/>
          </a:xfrm>
          <a:prstGeom prst="up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51EC10-FA1C-D347-B97D-6913CC81F9FE}"/>
              </a:ext>
            </a:extLst>
          </p:cNvPr>
          <p:cNvSpPr txBox="1"/>
          <p:nvPr/>
        </p:nvSpPr>
        <p:spPr>
          <a:xfrm>
            <a:off x="1838502" y="6005460"/>
            <a:ext cx="693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2"/>
                </a:solidFill>
                <a:latin typeface="Helvetica" pitchFamily="2" charset="0"/>
              </a:rPr>
              <a:t>[Su and Vaidya 2015: 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  <a:hlinkClick r:id="rId5"/>
              </a:rPr>
              <a:t>part 1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</a:rPr>
              <a:t>, 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  <a:hlinkClick r:id="rId6"/>
              </a:rPr>
              <a:t>part 2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</a:rPr>
              <a:t>, 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  <a:hlinkClick r:id="rId7"/>
              </a:rPr>
              <a:t>part 3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</a:rPr>
              <a:t>, 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  <a:hlinkClick r:id="rId8"/>
              </a:rPr>
              <a:t>part 4</a:t>
            </a:r>
            <a:r>
              <a:rPr lang="en-US" dirty="0">
                <a:solidFill>
                  <a:schemeClr val="bg2"/>
                </a:solidFill>
                <a:latin typeface="Helvetica" pitchFamily="2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53644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977D9F-05F3-D041-AD48-91B88E3A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EAEFED5-783E-8740-9E18-5AE900483C43}"/>
              </a:ext>
            </a:extLst>
          </p:cNvPr>
          <p:cNvSpPr/>
          <p:nvPr/>
        </p:nvSpPr>
        <p:spPr bwMode="auto">
          <a:xfrm>
            <a:off x="1745672" y="1608244"/>
            <a:ext cx="3560157" cy="2346287"/>
          </a:xfrm>
          <a:custGeom>
            <a:avLst/>
            <a:gdLst>
              <a:gd name="connsiteX0" fmla="*/ 0 w 2951018"/>
              <a:gd name="connsiteY0" fmla="*/ 13855 h 2328104"/>
              <a:gd name="connsiteX1" fmla="*/ 665018 w 2951018"/>
              <a:gd name="connsiteY1" fmla="*/ 2175164 h 2328104"/>
              <a:gd name="connsiteX2" fmla="*/ 2216727 w 2951018"/>
              <a:gd name="connsiteY2" fmla="*/ 1911927 h 2328104"/>
              <a:gd name="connsiteX3" fmla="*/ 2951018 w 2951018"/>
              <a:gd name="connsiteY3" fmla="*/ 0 h 232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328104">
                <a:moveTo>
                  <a:pt x="0" y="13855"/>
                </a:moveTo>
                <a:cubicBezTo>
                  <a:pt x="147782" y="936337"/>
                  <a:pt x="295564" y="1858819"/>
                  <a:pt x="665018" y="2175164"/>
                </a:cubicBezTo>
                <a:cubicBezTo>
                  <a:pt x="1034473" y="2491509"/>
                  <a:pt x="1835727" y="2274454"/>
                  <a:pt x="2216727" y="1911927"/>
                </a:cubicBezTo>
                <a:cubicBezTo>
                  <a:pt x="2597727" y="1549400"/>
                  <a:pt x="2774372" y="774700"/>
                  <a:pt x="2951018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1D68B-E874-134D-92A8-99E7DE496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D6EEE87-75C4-BA44-94E4-1386427B0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9834" y="3953358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FCB8F-0F7E-DF4A-B100-D67F61AEB56C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7F7FA0-E269-CB41-BC03-A5CBDA17D47C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A145F1-8AD6-2E4B-BA68-ECBD343D5664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48939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6D1A7A-E34D-BC40-BAF7-473DD73E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17771-6314-7542-9BB1-CECABEF0E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354963BC-F2CF-E148-80D5-2BBB0A5D1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29834" y="3953358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585AF3-3B52-9949-BF01-88B355429BE4}"/>
              </a:ext>
            </a:extLst>
          </p:cNvPr>
          <p:cNvSpPr txBox="1"/>
          <p:nvPr/>
        </p:nvSpPr>
        <p:spPr>
          <a:xfrm>
            <a:off x="769872" y="4647084"/>
            <a:ext cx="364203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46A934-523F-F343-B342-5A70F908DA30}"/>
              </a:ext>
            </a:extLst>
          </p:cNvPr>
          <p:cNvSpPr txBox="1"/>
          <p:nvPr/>
        </p:nvSpPr>
        <p:spPr>
          <a:xfrm>
            <a:off x="2877394" y="4642199"/>
            <a:ext cx="364203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02CE2-9AB6-3248-9CF3-E3AF17B9E6A1}"/>
              </a:ext>
            </a:extLst>
          </p:cNvPr>
          <p:cNvSpPr txBox="1"/>
          <p:nvPr/>
        </p:nvSpPr>
        <p:spPr>
          <a:xfrm>
            <a:off x="6282911" y="4650826"/>
            <a:ext cx="343364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5DE62E8C-BB20-9A4E-A614-FAC3517BBD83}"/>
              </a:ext>
            </a:extLst>
          </p:cNvPr>
          <p:cNvSpPr/>
          <p:nvPr/>
        </p:nvSpPr>
        <p:spPr bwMode="auto">
          <a:xfrm>
            <a:off x="5255990" y="4523008"/>
            <a:ext cx="391885" cy="1077686"/>
          </a:xfrm>
          <a:prstGeom prst="up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13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C55EAB7-86BA-394B-8EB7-320771171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712" y="3964340"/>
            <a:ext cx="11052507" cy="516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Independent Functions</a:t>
            </a: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B3A61F93-6E93-4646-81E8-4B97B53D6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834" y="3953358"/>
            <a:ext cx="595745" cy="595745"/>
          </a:xfr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7E2AD-5885-C34B-8588-B2BBE7EEA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1" y="3949472"/>
            <a:ext cx="692727" cy="692727"/>
          </a:xfrm>
          <a:prstGeom prst="rect">
            <a:avLst/>
          </a:prstGeom>
          <a:ln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6678330-E1FF-4247-857E-07DF79BE5FC5}"/>
              </a:ext>
            </a:extLst>
          </p:cNvPr>
          <p:cNvSpPr/>
          <p:nvPr/>
        </p:nvSpPr>
        <p:spPr bwMode="auto">
          <a:xfrm>
            <a:off x="5930808" y="1460171"/>
            <a:ext cx="874855" cy="2495542"/>
          </a:xfrm>
          <a:custGeom>
            <a:avLst/>
            <a:gdLst>
              <a:gd name="connsiteX0" fmla="*/ 0 w 2604655"/>
              <a:gd name="connsiteY0" fmla="*/ 41564 h 2680071"/>
              <a:gd name="connsiteX1" fmla="*/ 609600 w 2604655"/>
              <a:gd name="connsiteY1" fmla="*/ 2299854 h 2680071"/>
              <a:gd name="connsiteX2" fmla="*/ 2064328 w 2604655"/>
              <a:gd name="connsiteY2" fmla="*/ 2452254 h 2680071"/>
              <a:gd name="connsiteX3" fmla="*/ 2604655 w 2604655"/>
              <a:gd name="connsiteY3" fmla="*/ 0 h 2680071"/>
              <a:gd name="connsiteX4" fmla="*/ 2604655 w 2604655"/>
              <a:gd name="connsiteY4" fmla="*/ 0 h 268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4655" h="2680071">
                <a:moveTo>
                  <a:pt x="0" y="41564"/>
                </a:moveTo>
                <a:cubicBezTo>
                  <a:pt x="132772" y="969818"/>
                  <a:pt x="265545" y="1898073"/>
                  <a:pt x="609600" y="2299854"/>
                </a:cubicBezTo>
                <a:cubicBezTo>
                  <a:pt x="953655" y="2701635"/>
                  <a:pt x="1731819" y="2835563"/>
                  <a:pt x="2064328" y="2452254"/>
                </a:cubicBezTo>
                <a:cubicBezTo>
                  <a:pt x="2396837" y="2068945"/>
                  <a:pt x="2604655" y="0"/>
                  <a:pt x="2604655" y="0"/>
                </a:cubicBezTo>
                <a:lnTo>
                  <a:pt x="2604655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544AA114-3AD2-6545-A101-D859693F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102" y="394947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7DCB896-D0CE-FA48-ADA4-A004CFF276F9}"/>
              </a:ext>
            </a:extLst>
          </p:cNvPr>
          <p:cNvSpPr/>
          <p:nvPr/>
        </p:nvSpPr>
        <p:spPr bwMode="auto">
          <a:xfrm>
            <a:off x="-318650" y="1335479"/>
            <a:ext cx="2951018" cy="2615106"/>
          </a:xfrm>
          <a:custGeom>
            <a:avLst/>
            <a:gdLst>
              <a:gd name="connsiteX0" fmla="*/ 0 w 2951018"/>
              <a:gd name="connsiteY0" fmla="*/ 0 h 2615106"/>
              <a:gd name="connsiteX1" fmla="*/ 290945 w 2951018"/>
              <a:gd name="connsiteY1" fmla="*/ 1468582 h 2615106"/>
              <a:gd name="connsiteX2" fmla="*/ 1440872 w 2951018"/>
              <a:gd name="connsiteY2" fmla="*/ 2576945 h 2615106"/>
              <a:gd name="connsiteX3" fmla="*/ 2951018 w 2951018"/>
              <a:gd name="connsiteY3" fmla="*/ 55418 h 261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018" h="2615106">
                <a:moveTo>
                  <a:pt x="0" y="0"/>
                </a:moveTo>
                <a:cubicBezTo>
                  <a:pt x="25400" y="519545"/>
                  <a:pt x="50800" y="1039091"/>
                  <a:pt x="290945" y="1468582"/>
                </a:cubicBezTo>
                <a:cubicBezTo>
                  <a:pt x="531090" y="1898073"/>
                  <a:pt x="997527" y="2812472"/>
                  <a:pt x="1440872" y="2576945"/>
                </a:cubicBezTo>
                <a:cubicBezTo>
                  <a:pt x="1884217" y="2341418"/>
                  <a:pt x="2417617" y="1198418"/>
                  <a:pt x="2951018" y="5541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5DD721-AE2B-9C48-880E-681F95A95A8B}"/>
              </a:ext>
            </a:extLst>
          </p:cNvPr>
          <p:cNvSpPr/>
          <p:nvPr/>
        </p:nvSpPr>
        <p:spPr bwMode="auto">
          <a:xfrm>
            <a:off x="706178" y="4882243"/>
            <a:ext cx="7604522" cy="1975757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9E09B-69E0-4149-91A6-09CCA85E97EC}"/>
              </a:ext>
            </a:extLst>
          </p:cNvPr>
          <p:cNvSpPr txBox="1"/>
          <p:nvPr/>
        </p:nvSpPr>
        <p:spPr>
          <a:xfrm>
            <a:off x="654102" y="5098193"/>
            <a:ext cx="5239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Provably impossible to compute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153FCC-2314-5C43-9F79-B0A89651AFDE}"/>
                  </a:ext>
                </a:extLst>
              </p:cNvPr>
              <p:cNvSpPr txBox="1"/>
              <p:nvPr/>
            </p:nvSpPr>
            <p:spPr>
              <a:xfrm>
                <a:off x="4968222" y="5493786"/>
                <a:ext cx="2918967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153FCC-2314-5C43-9F79-B0A89651A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222" y="5493786"/>
                <a:ext cx="2918967" cy="1137876"/>
              </a:xfrm>
              <a:prstGeom prst="rect">
                <a:avLst/>
              </a:prstGeom>
              <a:blipFill>
                <a:blip r:embed="rId5"/>
                <a:stretch>
                  <a:fillRect t="-131111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778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165860" y="3531654"/>
            <a:ext cx="3509665" cy="2030488"/>
          </a:xfrm>
          <a:prstGeom prst="rect">
            <a:avLst/>
          </a:prstGeom>
          <a:solidFill>
            <a:srgbClr val="FFF69B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What happens if clients are compromised, adversarial or faulty 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How to perform</a:t>
            </a:r>
          </a:p>
          <a:p>
            <a:pPr marL="0" indent="0">
              <a:buNone/>
            </a:pPr>
            <a:r>
              <a:rPr lang="en-US" dirty="0"/>
              <a:t>	optimization</a:t>
            </a:r>
          </a:p>
          <a:p>
            <a:pPr marL="0" indent="0">
              <a:buNone/>
            </a:pPr>
            <a:r>
              <a:rPr lang="en-US" dirty="0"/>
              <a:t>	if agents inject</a:t>
            </a:r>
          </a:p>
          <a:p>
            <a:pPr marL="0" indent="0">
              <a:buNone/>
            </a:pPr>
            <a:r>
              <a:rPr lang="en-US" dirty="0"/>
              <a:t>	bogus information?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92E326-59EE-5C45-BAF2-AC3E5284957D}"/>
              </a:ext>
            </a:extLst>
          </p:cNvPr>
          <p:cNvGrpSpPr/>
          <p:nvPr/>
        </p:nvGrpSpPr>
        <p:grpSpPr>
          <a:xfrm>
            <a:off x="6058917" y="378075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6283D8C-95A8-F643-AA01-EA7FF1229761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870E538-F2EE-E944-87D6-DB7409D8FEB4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941076E-CBD3-D04D-88E6-40C2D18E145C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Content Placeholder 11">
            <a:extLst>
              <a:ext uri="{FF2B5EF4-FFF2-40B4-BE49-F238E27FC236}">
                <a16:creationId xmlns:a16="http://schemas.microsoft.com/office/drawing/2014/main" id="{3B1CA435-ABF1-6847-8892-D3242CCEF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44677" y="493698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CE4FB4-816F-694C-8872-CAAC8A6E4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949425"/>
            <a:ext cx="692727" cy="692727"/>
          </a:xfrm>
          <a:prstGeom prst="rect">
            <a:avLst/>
          </a:prstGeom>
        </p:spPr>
      </p:pic>
      <p:pic>
        <p:nvPicPr>
          <p:cNvPr id="33" name="Content Placeholder 11">
            <a:extLst>
              <a:ext uri="{FF2B5EF4-FFF2-40B4-BE49-F238E27FC236}">
                <a16:creationId xmlns:a16="http://schemas.microsoft.com/office/drawing/2014/main" id="{36C9D86A-1356-6E4A-9CF5-C9F525435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32829" y="493698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A092E7A-F28D-0444-AA6A-0F049D4953F3}"/>
              </a:ext>
            </a:extLst>
          </p:cNvPr>
          <p:cNvSpPr/>
          <p:nvPr/>
        </p:nvSpPr>
        <p:spPr bwMode="auto">
          <a:xfrm>
            <a:off x="6589061" y="330291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B8C133-152E-844E-BE11-C0CAC755936C}"/>
                  </a:ext>
                </a:extLst>
              </p:cNvPr>
              <p:cNvSpPr txBox="1"/>
              <p:nvPr/>
            </p:nvSpPr>
            <p:spPr>
              <a:xfrm>
                <a:off x="5597894" y="4109369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B8C133-152E-844E-BE11-C0CAC7559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894" y="4109369"/>
                <a:ext cx="1304396" cy="461665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DA0D693-0291-1C48-B23C-4C461BD8FDC3}"/>
                  </a:ext>
                </a:extLst>
              </p:cNvPr>
              <p:cNvSpPr txBox="1"/>
              <p:nvPr/>
            </p:nvSpPr>
            <p:spPr>
              <a:xfrm>
                <a:off x="7788648" y="4112476"/>
                <a:ext cx="1311513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DA0D693-0291-1C48-B23C-4C461BD8F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648" y="4112476"/>
                <a:ext cx="1311513" cy="461665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0169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CC21-3946-5F43-830C-9DD7F280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          How to Approximate                             </a:t>
            </a:r>
            <a:r>
              <a:rPr lang="en-US" dirty="0">
                <a:solidFill>
                  <a:srgbClr val="FF0000"/>
                </a:solidFill>
              </a:rPr>
              <a:t>?</a:t>
            </a: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4711-5A6D-7649-B8FE-A86EF0C78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E4095-F9CE-7F4A-9CC8-B155BD235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5E4AF6-EF0B-3347-A986-E30DFC58BE37}"/>
                  </a:ext>
                </a:extLst>
              </p:cNvPr>
              <p:cNvSpPr txBox="1"/>
              <p:nvPr/>
            </p:nvSpPr>
            <p:spPr>
              <a:xfrm>
                <a:off x="5044729" y="348024"/>
                <a:ext cx="2918967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chemeClr val="accent6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5E4AF6-EF0B-3347-A986-E30DFC58B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29" y="3480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27473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DD7BA0D-72E9-AF4E-AD3E-015908249751}"/>
              </a:ext>
            </a:extLst>
          </p:cNvPr>
          <p:cNvSpPr txBox="1"/>
          <p:nvPr/>
        </p:nvSpPr>
        <p:spPr>
          <a:xfrm>
            <a:off x="1535848" y="3348335"/>
            <a:ext cx="6369500" cy="13480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We will discuss different ways to approximate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57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CC21-3946-5F43-830C-9DD7F280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          How to Approximate                             </a:t>
            </a:r>
            <a:r>
              <a:rPr lang="en-US" dirty="0">
                <a:solidFill>
                  <a:srgbClr val="FF0000"/>
                </a:solidFill>
              </a:rPr>
              <a:t>?</a:t>
            </a: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4711-5A6D-7649-B8FE-A86EF0C78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E4095-F9CE-7F4A-9CC8-B155BD235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5E4AF6-EF0B-3347-A986-E30DFC58BE37}"/>
                  </a:ext>
                </a:extLst>
              </p:cNvPr>
              <p:cNvSpPr txBox="1"/>
              <p:nvPr/>
            </p:nvSpPr>
            <p:spPr>
              <a:xfrm>
                <a:off x="5044729" y="348024"/>
                <a:ext cx="2918967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chemeClr val="accent6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5E4AF6-EF0B-3347-A986-E30DFC58B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29" y="3480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27473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43A9E-E916-DB4B-8D7B-E4F216BC67C6}"/>
                  </a:ext>
                </a:extLst>
              </p:cNvPr>
              <p:cNvSpPr txBox="1"/>
              <p:nvPr/>
            </p:nvSpPr>
            <p:spPr>
              <a:xfrm>
                <a:off x="590152" y="2443524"/>
                <a:ext cx="7963696" cy="755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43A9E-E916-DB4B-8D7B-E4F216BC6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" y="2443524"/>
                <a:ext cx="7963696" cy="755784"/>
              </a:xfrm>
              <a:prstGeom prst="rect">
                <a:avLst/>
              </a:prstGeom>
              <a:blipFill>
                <a:blip r:embed="rId3"/>
                <a:stretch>
                  <a:fillRect t="-78333" b="-1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951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545228-1299-8743-9FA9-81B7B93674A8}"/>
              </a:ext>
            </a:extLst>
          </p:cNvPr>
          <p:cNvSpPr/>
          <p:nvPr/>
        </p:nvSpPr>
        <p:spPr bwMode="auto">
          <a:xfrm>
            <a:off x="590152" y="3744686"/>
            <a:ext cx="7963696" cy="2351314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6CC21-3946-5F43-830C-9DD7F280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          How to Approximate                             </a:t>
            </a:r>
            <a:r>
              <a:rPr lang="en-US" dirty="0">
                <a:solidFill>
                  <a:srgbClr val="FF0000"/>
                </a:solidFill>
              </a:rPr>
              <a:t>?</a:t>
            </a: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4711-5A6D-7649-B8FE-A86EF0C78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Ideal goal</a:t>
            </a:r>
            <a:r>
              <a:rPr lang="en-US" dirty="0"/>
              <a:t>: Equal weight for all non-faulty agents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5E4AF6-EF0B-3347-A986-E30DFC58BE37}"/>
                  </a:ext>
                </a:extLst>
              </p:cNvPr>
              <p:cNvSpPr txBox="1"/>
              <p:nvPr/>
            </p:nvSpPr>
            <p:spPr>
              <a:xfrm>
                <a:off x="5044729" y="348024"/>
                <a:ext cx="2918967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chemeClr val="accent6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5E4AF6-EF0B-3347-A986-E30DFC58B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29" y="3480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27473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43A9E-E916-DB4B-8D7B-E4F216BC67C6}"/>
                  </a:ext>
                </a:extLst>
              </p:cNvPr>
              <p:cNvSpPr txBox="1"/>
              <p:nvPr/>
            </p:nvSpPr>
            <p:spPr>
              <a:xfrm>
                <a:off x="590152" y="2443524"/>
                <a:ext cx="7963696" cy="755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43A9E-E916-DB4B-8D7B-E4F216BC6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" y="2443524"/>
                <a:ext cx="7963696" cy="755784"/>
              </a:xfrm>
              <a:prstGeom prst="rect">
                <a:avLst/>
              </a:prstGeom>
              <a:blipFill>
                <a:blip r:embed="rId3"/>
                <a:stretch>
                  <a:fillRect t="-78333" b="-1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7674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B5AF73-B6C2-C04C-BA56-E2D3A105C8F1}"/>
              </a:ext>
            </a:extLst>
          </p:cNvPr>
          <p:cNvSpPr/>
          <p:nvPr/>
        </p:nvSpPr>
        <p:spPr bwMode="auto">
          <a:xfrm>
            <a:off x="590152" y="3744686"/>
            <a:ext cx="7963696" cy="2351314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6CC21-3946-5F43-830C-9DD7F280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          How to Approximate                             </a:t>
            </a:r>
            <a:r>
              <a:rPr lang="en-US" dirty="0">
                <a:solidFill>
                  <a:srgbClr val="FF0000"/>
                </a:solidFill>
              </a:rPr>
              <a:t>?</a:t>
            </a: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4711-5A6D-7649-B8FE-A86EF0C78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Ideal goal</a:t>
            </a:r>
            <a:r>
              <a:rPr lang="en-US" dirty="0"/>
              <a:t>: Equal weight for all non-faulty agents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Approximation</a:t>
            </a:r>
            <a:r>
              <a:rPr lang="en-US" dirty="0"/>
              <a:t>: Unequal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5E4AF6-EF0B-3347-A986-E30DFC58BE37}"/>
                  </a:ext>
                </a:extLst>
              </p:cNvPr>
              <p:cNvSpPr txBox="1"/>
              <p:nvPr/>
            </p:nvSpPr>
            <p:spPr>
              <a:xfrm>
                <a:off x="5044729" y="348024"/>
                <a:ext cx="2918967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chemeClr val="accent6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5E4AF6-EF0B-3347-A986-E30DFC58B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29" y="3480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27473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43A9E-E916-DB4B-8D7B-E4F216BC67C6}"/>
                  </a:ext>
                </a:extLst>
              </p:cNvPr>
              <p:cNvSpPr txBox="1"/>
              <p:nvPr/>
            </p:nvSpPr>
            <p:spPr>
              <a:xfrm>
                <a:off x="590152" y="2443524"/>
                <a:ext cx="7963696" cy="755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43A9E-E916-DB4B-8D7B-E4F216BC6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" y="2443524"/>
                <a:ext cx="7963696" cy="755784"/>
              </a:xfrm>
              <a:prstGeom prst="rect">
                <a:avLst/>
              </a:prstGeom>
              <a:blipFill>
                <a:blip r:embed="rId3"/>
                <a:stretch>
                  <a:fillRect t="-78333" b="-1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74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7F9214-328B-A64A-B6D5-171D8B86C4EE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 b="-86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AFE5763-E15B-464B-AF14-94A7EE380E5C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BD98647-909E-464F-87FF-F47BA95456B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E24933-8C59-BC44-9994-F5291C6FA03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20AB885-AD8F-C14B-A8E0-B401A6CA6A70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Content Placeholder 11">
            <a:extLst>
              <a:ext uri="{FF2B5EF4-FFF2-40B4-BE49-F238E27FC236}">
                <a16:creationId xmlns:a16="http://schemas.microsoft.com/office/drawing/2014/main" id="{B5F5A4C1-CA5F-464F-9ACE-81B436D7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B4BA7DC-B72E-AF47-B3CC-C0405983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DF4683-AA1F-E548-BA6A-46A4337E8D0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A772E1-DD0B-E34D-BC8F-14E9598275D9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A772E1-DD0B-E34D-BC8F-14E959827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7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Arrow 19">
            <a:extLst>
              <a:ext uri="{FF2B5EF4-FFF2-40B4-BE49-F238E27FC236}">
                <a16:creationId xmlns:a16="http://schemas.microsoft.com/office/drawing/2014/main" id="{7F04946B-D2EC-C849-9FFA-98D093195B15}"/>
              </a:ext>
            </a:extLst>
          </p:cNvPr>
          <p:cNvSpPr/>
          <p:nvPr/>
        </p:nvSpPr>
        <p:spPr bwMode="auto">
          <a:xfrm>
            <a:off x="7475547" y="5600700"/>
            <a:ext cx="837035" cy="440871"/>
          </a:xfrm>
          <a:prstGeom prst="left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1CF222-6557-3847-91E9-D21C0D384C86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1CF222-6557-3847-91E9-D21C0D384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D49C3DF-32A5-284B-B9C8-30A80D48C7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994" y="3749275"/>
            <a:ext cx="692727" cy="6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10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285BC7-27B4-984D-9516-0473A6E18EA6}"/>
              </a:ext>
            </a:extLst>
          </p:cNvPr>
          <p:cNvSpPr/>
          <p:nvPr/>
        </p:nvSpPr>
        <p:spPr bwMode="auto">
          <a:xfrm flipV="1">
            <a:off x="457202" y="4698522"/>
            <a:ext cx="6993293" cy="1947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609698-6C60-FC4B-82C4-B4A562906AC2}"/>
              </a:ext>
            </a:extLst>
          </p:cNvPr>
          <p:cNvSpPr/>
          <p:nvPr/>
        </p:nvSpPr>
        <p:spPr bwMode="auto">
          <a:xfrm>
            <a:off x="4233797" y="5575648"/>
            <a:ext cx="3017319" cy="4962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Fault-Tolerant Distributed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AFE5763-E15B-464B-AF14-94A7EE380E5C}"/>
              </a:ext>
            </a:extLst>
          </p:cNvPr>
          <p:cNvGrpSpPr/>
          <p:nvPr/>
        </p:nvGrpSpPr>
        <p:grpSpPr>
          <a:xfrm>
            <a:off x="6078711" y="2580601"/>
            <a:ext cx="2745647" cy="1168674"/>
            <a:chOff x="2980750" y="2760326"/>
            <a:chExt cx="3475087" cy="1491482"/>
          </a:xfrm>
          <a:solidFill>
            <a:schemeClr val="accent1">
              <a:lumMod val="20000"/>
              <a:lumOff val="80000"/>
            </a:schemeClr>
          </a:solidFill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BD98647-909E-464F-87FF-F47BA95456B9}"/>
                </a:ext>
              </a:extLst>
            </p:cNvPr>
            <p:cNvCxnSpPr/>
            <p:nvPr/>
          </p:nvCxnSpPr>
          <p:spPr>
            <a:xfrm flipH="1">
              <a:off x="2980750" y="2760326"/>
              <a:ext cx="1522459" cy="1478705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E24933-8C59-BC44-9994-F5291C6FA031}"/>
                </a:ext>
              </a:extLst>
            </p:cNvPr>
            <p:cNvCxnSpPr/>
            <p:nvPr/>
          </p:nvCxnSpPr>
          <p:spPr>
            <a:xfrm>
              <a:off x="5070770" y="2760326"/>
              <a:ext cx="1385067" cy="1444918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20AB885-AD8F-C14B-A8E0-B401A6CA6A70}"/>
                </a:ext>
              </a:extLst>
            </p:cNvPr>
            <p:cNvCxnSpPr/>
            <p:nvPr/>
          </p:nvCxnSpPr>
          <p:spPr>
            <a:xfrm flipH="1">
              <a:off x="4716979" y="2760326"/>
              <a:ext cx="5147" cy="1491482"/>
            </a:xfrm>
            <a:prstGeom prst="straightConnector1">
              <a:avLst/>
            </a:prstGeom>
            <a:grpFill/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Content Placeholder 11">
            <a:extLst>
              <a:ext uri="{FF2B5EF4-FFF2-40B4-BE49-F238E27FC236}">
                <a16:creationId xmlns:a16="http://schemas.microsoft.com/office/drawing/2014/main" id="{B5F5A4C1-CA5F-464F-9ACE-81B436D7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64471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986374-7C7E-7445-85E9-9447B31B4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994" y="3749275"/>
            <a:ext cx="692727" cy="692727"/>
          </a:xfrm>
          <a:prstGeom prst="rect">
            <a:avLst/>
          </a:prstGeom>
        </p:spPr>
      </p:pic>
      <p:pic>
        <p:nvPicPr>
          <p:cNvPr id="38" name="Content Placeholder 11">
            <a:extLst>
              <a:ext uri="{FF2B5EF4-FFF2-40B4-BE49-F238E27FC236}">
                <a16:creationId xmlns:a16="http://schemas.microsoft.com/office/drawing/2014/main" id="{7B4BA7DC-B72E-AF47-B3CC-C0405983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2623" y="3736831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9DF4683-AA1F-E548-BA6A-46A4337E8D02}"/>
              </a:ext>
            </a:extLst>
          </p:cNvPr>
          <p:cNvSpPr/>
          <p:nvPr/>
        </p:nvSpPr>
        <p:spPr bwMode="auto">
          <a:xfrm>
            <a:off x="6608855" y="2102761"/>
            <a:ext cx="1678675" cy="4878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/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A5FDC3-3FCA-EE43-AF22-0026EE1F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88" y="2909219"/>
                <a:ext cx="1304396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B55974-EAFB-B648-BE78-8F32EB066A54}"/>
                  </a:ext>
                </a:extLst>
              </p:cNvPr>
              <p:cNvSpPr txBox="1"/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3B55974-EAFB-B648-BE78-8F32EB066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442" y="2912326"/>
                <a:ext cx="1311513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Arrow 3">
            <a:extLst>
              <a:ext uri="{FF2B5EF4-FFF2-40B4-BE49-F238E27FC236}">
                <a16:creationId xmlns:a16="http://schemas.microsoft.com/office/drawing/2014/main" id="{AE17C6BA-FD43-8B46-988A-32A16BF33177}"/>
              </a:ext>
            </a:extLst>
          </p:cNvPr>
          <p:cNvSpPr/>
          <p:nvPr/>
        </p:nvSpPr>
        <p:spPr bwMode="auto">
          <a:xfrm>
            <a:off x="7475547" y="5600700"/>
            <a:ext cx="837035" cy="440871"/>
          </a:xfrm>
          <a:prstGeom prst="left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/>
              <p:nvPr/>
            </p:nvSpPr>
            <p:spPr>
              <a:xfrm>
                <a:off x="737541" y="5531696"/>
                <a:ext cx="6582058" cy="565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Filtered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Gradient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5F615-D306-3045-971E-030416AFC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41" y="5531696"/>
                <a:ext cx="6582058" cy="565219"/>
              </a:xfrm>
              <a:prstGeom prst="rect">
                <a:avLst/>
              </a:prstGeom>
              <a:blipFill>
                <a:blip r:embed="rId7"/>
                <a:stretch>
                  <a:fillRect l="-771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5A3AFA-C892-8745-9914-78BF49474159}"/>
                  </a:ext>
                </a:extLst>
              </p:cNvPr>
              <p:cNvSpPr txBox="1"/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5A3AFA-C892-8745-9914-78BF4947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116" y="1590907"/>
                <a:ext cx="592150" cy="523220"/>
              </a:xfrm>
              <a:prstGeom prst="rect">
                <a:avLst/>
              </a:prstGeom>
              <a:blipFill>
                <a:blip r:embed="rId8"/>
                <a:stretch>
                  <a:fillRect l="-416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9055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3036C-9143-E945-BA48-F293FFEB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 and Vaidya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2015,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PODC 2016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]</a:t>
            </a:r>
            <a:br>
              <a:rPr lang="en-US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Scalar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CA5F8B-F74B-1645-B37D-C0E80091F9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ea typeface="Cambria Math" panose="02040503050406030204" pitchFamily="18" charset="0"/>
                  </a:rPr>
                  <a:t>agents, up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faulty</a:t>
                </a: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&gt;∞ ,   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∞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Sort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gradients</a:t>
                </a:r>
              </a:p>
              <a:p>
                <a:endParaRPr lang="en-US" dirty="0"/>
              </a:p>
              <a:p>
                <a:r>
                  <a:rPr lang="en-US" dirty="0"/>
                  <a:t>Discard 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and largest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gradients</a:t>
                </a:r>
              </a:p>
              <a:p>
                <a:endParaRPr lang="en-US" dirty="0"/>
              </a:p>
              <a:p>
                <a:r>
                  <a:rPr lang="en-US" dirty="0"/>
                  <a:t>Filtered gradient = average of the remaining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br>
                  <a:rPr lang="en-US" dirty="0"/>
                </a:br>
                <a:r>
                  <a:rPr lang="en-US" dirty="0"/>
                  <a:t>			  gradients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CA5F8B-F74B-1645-B37D-C0E80091F9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68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198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8C83703-C106-4840-A8CD-17570B45237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Results for Scalar Argument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8C83703-C106-4840-A8CD-17570B4523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2CBD3A-7EDD-D347-99FB-891084C777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each faulty agent,</a:t>
                </a:r>
                <a:br>
                  <a:rPr lang="en-US" dirty="0"/>
                </a:br>
                <a:r>
                  <a:rPr lang="en-US" dirty="0">
                    <a:solidFill>
                      <a:srgbClr val="C00000"/>
                    </a:solidFill>
                  </a:rPr>
                  <a:t>a good agent may be sacrificed (i.e., ignored)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>
                    <a:solidFill>
                      <a:srgbClr val="C00000"/>
                    </a:solidFill>
                  </a:rPr>
                  <a:t>		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  <a:sym typeface="Wingdings" pitchFamily="2" charset="2"/>
                  </a:rPr>
                  <a:t> good agents may have weight 0</a:t>
                </a: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2CBD3A-7EDD-D347-99FB-891084C777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676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8C83703-C106-4840-A8CD-17570B45237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Results for Scalar Argument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8C83703-C106-4840-A8CD-17570B4523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2CBD3A-7EDD-D347-99FB-891084C777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each faulty agent,</a:t>
                </a:r>
                <a:br>
                  <a:rPr lang="en-US" dirty="0"/>
                </a:br>
                <a:r>
                  <a:rPr lang="en-US" dirty="0">
                    <a:solidFill>
                      <a:srgbClr val="C00000"/>
                    </a:solidFill>
                  </a:rPr>
                  <a:t>a good agent may be sacrificed (i.e., ignored)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>
                    <a:solidFill>
                      <a:srgbClr val="C00000"/>
                    </a:solidFill>
                  </a:rPr>
                  <a:t>		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  <a:sym typeface="Wingdings" pitchFamily="2" charset="2"/>
                  </a:rPr>
                  <a:t> good agents may have weight 0</a:t>
                </a: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r>
                  <a:rPr lang="en-US" dirty="0"/>
                  <a:t>But remaining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agents get</a:t>
                </a:r>
                <a:br>
                  <a:rPr lang="en-US" dirty="0"/>
                </a:br>
                <a:r>
                  <a:rPr lang="en-US" dirty="0"/>
                  <a:t>almost uniform weight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2CBD3A-7EDD-D347-99FB-891084C777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9FC1B9-02C2-CE49-8F76-1198C3B05DA5}"/>
                  </a:ext>
                </a:extLst>
              </p:cNvPr>
              <p:cNvSpPr txBox="1"/>
              <p:nvPr/>
            </p:nvSpPr>
            <p:spPr>
              <a:xfrm>
                <a:off x="6978566" y="3810000"/>
                <a:ext cx="1904176" cy="9048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agents,</a:t>
                </a:r>
              </a:p>
              <a:p>
                <a:pPr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up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faulty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9FC1B9-02C2-CE49-8F76-1198C3B05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566" y="3810000"/>
                <a:ext cx="1904176" cy="904863"/>
              </a:xfrm>
              <a:prstGeom prst="rect">
                <a:avLst/>
              </a:prstGeom>
              <a:blipFill>
                <a:blip r:embed="rId4"/>
                <a:stretch>
                  <a:fillRect l="-3974" t="-5634" r="-4636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605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645DE49-BB30-9343-A426-DE66269BA6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Results for Scalar Argument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645DE49-BB30-9343-A426-DE66269BA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AFCE67-C2D5-1040-9D73-E983BB422C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066314" cy="4572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Computes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for some </a:t>
                </a:r>
                <a:r>
                  <a:rPr lang="en-US" dirty="0">
                    <a:solidFill>
                      <a:srgbClr val="FF0000"/>
                    </a:solidFill>
                  </a:rPr>
                  <a:t>unknown</a:t>
                </a:r>
                <a:r>
                  <a:rPr lang="en-US" dirty="0"/>
                  <a:t> weights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at least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) good agents have weight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AFCE67-C2D5-1040-9D73-E983BB422C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066314" cy="4572000"/>
              </a:xfrm>
              <a:blipFill>
                <a:blip r:embed="rId3"/>
                <a:stretch>
                  <a:fillRect l="-1101" t="-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72DC1-4EC7-2542-9262-CD91F3957DA2}"/>
                  </a:ext>
                </a:extLst>
              </p:cNvPr>
              <p:cNvSpPr txBox="1"/>
              <p:nvPr/>
            </p:nvSpPr>
            <p:spPr>
              <a:xfrm>
                <a:off x="3025830" y="1847525"/>
                <a:ext cx="3745484" cy="16936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200" b="0" dirty="0">
                  <a:solidFill>
                    <a:schemeClr val="accent2">
                      <a:lumMod val="50000"/>
                    </a:schemeClr>
                  </a:solidFill>
                  <a:latin typeface="Times" pitchFamily="2" charset="0"/>
                  <a:cs typeface="Arial" panose="020B0604020202020204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dirty="0" err="1">
                    <a:solidFill>
                      <a:schemeClr val="accent2">
                        <a:lumMod val="50000"/>
                      </a:schemeClr>
                    </a:solidFill>
                    <a:latin typeface="Times" pitchFamily="2" charset="0"/>
                    <a:cs typeface="Arial" panose="020B0604020202020204" pitchFamily="34" charset="0"/>
                  </a:rPr>
                  <a:t>argmin</a:t>
                </a:r>
                <a:r>
                  <a:rPr lang="en-US" sz="3200" b="0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32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4000" i="1" dirty="0">
                  <a:solidFill>
                    <a:srgbClr val="FF0000"/>
                  </a:solidFill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72DC1-4EC7-2542-9262-CD91F3957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830" y="1847525"/>
                <a:ext cx="3745484" cy="1693669"/>
              </a:xfrm>
              <a:prstGeom prst="rect">
                <a:avLst/>
              </a:prstGeom>
              <a:blipFill>
                <a:blip r:embed="rId4"/>
                <a:stretch>
                  <a:fillRect l="-2027" t="-170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96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Byzantine Fault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No constraint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on misbehavior of </a:t>
            </a:r>
            <a:r>
              <a:rPr lang="en-US" i="1" dirty="0"/>
              <a:t>faulty</a:t>
            </a:r>
            <a:r>
              <a:rPr lang="en-US" dirty="0"/>
              <a:t> agents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5" descr="CSL graffiti modifi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7862" y="3278618"/>
            <a:ext cx="3440338" cy="258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06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645DE49-BB30-9343-A426-DE66269BA6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Results for Scalar Argument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645DE49-BB30-9343-A426-DE66269BA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AFCE67-C2D5-1040-9D73-E983BB422C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066314" cy="4572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Computes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for some </a:t>
                </a:r>
                <a:r>
                  <a:rPr lang="en-US" dirty="0">
                    <a:solidFill>
                      <a:srgbClr val="FF0000"/>
                    </a:solidFill>
                  </a:rPr>
                  <a:t>unknown</a:t>
                </a:r>
                <a:r>
                  <a:rPr lang="en-US" dirty="0"/>
                  <a:t> weights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at least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) good agents have weight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AFCE67-C2D5-1040-9D73-E983BB422C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066314" cy="4572000"/>
              </a:xfrm>
              <a:blipFill>
                <a:blip r:embed="rId3"/>
                <a:stretch>
                  <a:fillRect l="-1101" t="-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72DC1-4EC7-2542-9262-CD91F3957DA2}"/>
                  </a:ext>
                </a:extLst>
              </p:cNvPr>
              <p:cNvSpPr txBox="1"/>
              <p:nvPr/>
            </p:nvSpPr>
            <p:spPr>
              <a:xfrm>
                <a:off x="3025830" y="1847525"/>
                <a:ext cx="3745484" cy="16936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200" b="0" dirty="0">
                  <a:solidFill>
                    <a:schemeClr val="accent2">
                      <a:lumMod val="50000"/>
                    </a:schemeClr>
                  </a:solidFill>
                  <a:latin typeface="Times" pitchFamily="2" charset="0"/>
                  <a:cs typeface="Arial" panose="020B0604020202020204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dirty="0" err="1">
                    <a:solidFill>
                      <a:schemeClr val="accent2">
                        <a:lumMod val="50000"/>
                      </a:schemeClr>
                    </a:solidFill>
                    <a:latin typeface="Times" pitchFamily="2" charset="0"/>
                    <a:cs typeface="Arial" panose="020B0604020202020204" pitchFamily="34" charset="0"/>
                  </a:rPr>
                  <a:t>argmin</a:t>
                </a:r>
                <a:r>
                  <a:rPr lang="en-US" sz="3200" b="0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32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4000" i="1" dirty="0">
                  <a:solidFill>
                    <a:srgbClr val="FF0000"/>
                  </a:solidFill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72DC1-4EC7-2542-9262-CD91F3957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830" y="1847525"/>
                <a:ext cx="3745484" cy="1693669"/>
              </a:xfrm>
              <a:prstGeom prst="rect">
                <a:avLst/>
              </a:prstGeom>
              <a:blipFill>
                <a:blip r:embed="rId4"/>
                <a:stretch>
                  <a:fillRect l="-2027" t="-170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850BF3F-A50F-9948-92EF-63844BFCFA21}"/>
              </a:ext>
            </a:extLst>
          </p:cNvPr>
          <p:cNvSpPr txBox="1"/>
          <p:nvPr/>
        </p:nvSpPr>
        <p:spPr>
          <a:xfrm>
            <a:off x="4465727" y="3050197"/>
            <a:ext cx="4412117" cy="193899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latin typeface="Helvetica" pitchFamily="2" charset="0"/>
            </a:endParaRPr>
          </a:p>
          <a:p>
            <a:pPr>
              <a:buNone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Note that weight for</a:t>
            </a:r>
          </a:p>
          <a:p>
            <a:pPr>
              <a:buNone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faulty agents is 0</a:t>
            </a:r>
          </a:p>
          <a:p>
            <a:pPr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01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E17CED1-15DA-9348-8415-62536D4EB94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Degradation for High Dimensional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E17CED1-15DA-9348-8415-62536D4EB9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523875-93EE-A94B-BCCA-044AFA6C9C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02386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 arguments,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 agents may have</a:t>
                </a:r>
                <a:br>
                  <a:rPr lang="en-US" dirty="0"/>
                </a:br>
                <a:r>
                  <a:rPr lang="en-US" dirty="0"/>
                  <a:t>to be sacrificed in the worst case 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>
                    <a:sym typeface="Wingdings" pitchFamily="2" charset="2"/>
                  </a:rPr>
                  <a:t> 0 weight for up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agents, for arbitrary functions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523875-93EE-A94B-BCCA-044AFA6C9C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023860" cy="4572000"/>
              </a:xfrm>
              <a:blipFill>
                <a:blip r:embed="rId3"/>
                <a:stretch>
                  <a:fillRect l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7122F-7960-8042-B0A2-147CE977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678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87231B-09FA-8441-BE1F-F492D0729BE7}"/>
              </a:ext>
            </a:extLst>
          </p:cNvPr>
          <p:cNvSpPr/>
          <p:nvPr/>
        </p:nvSpPr>
        <p:spPr bwMode="auto">
          <a:xfrm>
            <a:off x="468630" y="4411980"/>
            <a:ext cx="8366760" cy="1977390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E17CED1-15DA-9348-8415-62536D4EB94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Degradation for High Dimensional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E17CED1-15DA-9348-8415-62536D4EB9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523875-93EE-A94B-BCCA-044AFA6C9C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02386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 arguments,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 agents may have</a:t>
                </a:r>
                <a:br>
                  <a:rPr lang="en-US" dirty="0"/>
                </a:br>
                <a:r>
                  <a:rPr lang="en-US" dirty="0"/>
                  <a:t>to be sacrificed in the worst case 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>
                    <a:sym typeface="Wingdings" pitchFamily="2" charset="2"/>
                  </a:rPr>
                  <a:t> 0 weight for up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agents, for arbitrary functions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In general, the cost functions are not entirely “arbitrary”</a:t>
                </a:r>
              </a:p>
              <a:p>
                <a:pPr marL="0" indent="0">
                  <a:buNone/>
                </a:pPr>
                <a:br>
                  <a:rPr lang="en-US" dirty="0">
                    <a:sym typeface="Wingdings" pitchFamily="2" charset="2"/>
                  </a:rPr>
                </a:br>
                <a:r>
                  <a:rPr lang="en-US" dirty="0">
                    <a:sym typeface="Wingdings" pitchFamily="2" charset="2"/>
                  </a:rPr>
                  <a:t>     With redundancy (or correlation) better outcome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523875-93EE-A94B-BCCA-044AFA6C9C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023860" cy="4572000"/>
              </a:xfrm>
              <a:blipFill>
                <a:blip r:embed="rId3"/>
                <a:stretch>
                  <a:fillRect l="-158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097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25" y="3406608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421882" y="4945262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sz="2000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</a:b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Minimize global loss</a:t>
                </a:r>
                <a:endParaRPr lang="en-US" sz="280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     </a:t>
                </a: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blipFill>
                <a:blip r:embed="rId3"/>
                <a:stretch>
                  <a:fillRect l="-21579" t="-10526" r="-4737" b="-5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/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blipFill>
                <a:blip r:embed="rId6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CFE9DC1-BA48-F94D-BE35-9FA1860A0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754" y="2383037"/>
            <a:ext cx="692727" cy="692727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88D246A-C37B-E447-B187-7C8263FE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108631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25" y="3406608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204712" y="4945262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03075" y="4345097"/>
                <a:ext cx="3969474" cy="120032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latin typeface="Helvetica" charset="0"/>
                  <a:ea typeface="Helvetica" charset="0"/>
                  <a:cs typeface="Helvetica" charset="0"/>
                  <a:sym typeface="Wingdings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argmin</a:t>
                </a: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75" y="4345097"/>
                <a:ext cx="3969474" cy="1200329"/>
              </a:xfrm>
              <a:prstGeom prst="rect">
                <a:avLst/>
              </a:prstGeom>
              <a:blipFill>
                <a:blip r:embed="rId3"/>
                <a:stretch>
                  <a:fillRect l="-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2">
            <a:extLst>
              <a:ext uri="{FF2B5EF4-FFF2-40B4-BE49-F238E27FC236}">
                <a16:creationId xmlns:a16="http://schemas.microsoft.com/office/drawing/2014/main" id="{088D246A-C37B-E447-B187-7C8263FE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06D4B0-3F58-D04B-928F-6B4733B8091A}"/>
              </a:ext>
            </a:extLst>
          </p:cNvPr>
          <p:cNvSpPr/>
          <p:nvPr/>
        </p:nvSpPr>
        <p:spPr bwMode="auto">
          <a:xfrm>
            <a:off x="2491740" y="3268980"/>
            <a:ext cx="1575009" cy="167628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6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25" y="3406608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204712" y="4945262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03075" y="4345097"/>
                <a:ext cx="3969474" cy="1200329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schemeClr val="bg1">
                      <a:lumMod val="95000"/>
                    </a:schemeClr>
                  </a:solidFill>
                  <a:latin typeface="Helvetica" charset="0"/>
                  <a:ea typeface="Helvetica" charset="0"/>
                  <a:cs typeface="Helvetica" charset="0"/>
                  <a:sym typeface="Wingdings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>
                    <a:solidFill>
                      <a:schemeClr val="bg1">
                        <a:lumMod val="95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argmin</a:t>
                </a:r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0.3</m:t>
                    </m:r>
                    <m:sSub>
                      <m:sSubPr>
                        <m:ctrlPr>
                          <a:rPr lang="en-U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0.7</m:t>
                    </m:r>
                    <m:sSub>
                      <m:sSubPr>
                        <m:ctrlPr>
                          <a:rPr lang="en-U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i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i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75" y="4345097"/>
                <a:ext cx="3969474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2">
            <a:extLst>
              <a:ext uri="{FF2B5EF4-FFF2-40B4-BE49-F238E27FC236}">
                <a16:creationId xmlns:a16="http://schemas.microsoft.com/office/drawing/2014/main" id="{088D246A-C37B-E447-B187-7C8263FE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06D4B0-3F58-D04B-928F-6B4733B8091A}"/>
              </a:ext>
            </a:extLst>
          </p:cNvPr>
          <p:cNvSpPr/>
          <p:nvPr/>
        </p:nvSpPr>
        <p:spPr bwMode="auto">
          <a:xfrm>
            <a:off x="2491740" y="3268980"/>
            <a:ext cx="1575009" cy="167628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1932B87-11EE-8343-96A4-0A74FDA50F38}"/>
                  </a:ext>
                </a:extLst>
              </p:cNvPr>
              <p:cNvSpPr/>
              <p:nvPr/>
            </p:nvSpPr>
            <p:spPr>
              <a:xfrm>
                <a:off x="5575564" y="3123705"/>
                <a:ext cx="3113545" cy="90486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Helvetica" pitchFamily="2" charset="0"/>
                  </a:rPr>
                  <a:t> has 0 weight in</a:t>
                </a:r>
              </a:p>
              <a:p>
                <a:pPr>
                  <a:buNone/>
                </a:pPr>
                <a:r>
                  <a:rPr lang="en-US" dirty="0">
                    <a:latin typeface="Helvetica" pitchFamily="2" charset="0"/>
                  </a:rPr>
                  <a:t>this example output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1932B87-11EE-8343-96A4-0A74FDA50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564" y="3123705"/>
                <a:ext cx="3113545" cy="904863"/>
              </a:xfrm>
              <a:prstGeom prst="rect">
                <a:avLst/>
              </a:prstGeom>
              <a:blipFill>
                <a:blip r:embed="rId8"/>
                <a:stretch>
                  <a:fillRect t="-5556" r="-813" b="-15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9518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25" y="3406608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204712" y="4945262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03075" y="4345097"/>
                <a:ext cx="396947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Wingdings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argmin</a:t>
                </a:r>
                <a:r>
                  <a:rPr lang="en-US" dirty="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0.3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rPr>
                  <a:t>+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0.7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75" y="4345097"/>
                <a:ext cx="3969474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2">
            <a:extLst>
              <a:ext uri="{FF2B5EF4-FFF2-40B4-BE49-F238E27FC236}">
                <a16:creationId xmlns:a16="http://schemas.microsoft.com/office/drawing/2014/main" id="{088D246A-C37B-E447-B187-7C8263FE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06D4B0-3F58-D04B-928F-6B4733B8091A}"/>
              </a:ext>
            </a:extLst>
          </p:cNvPr>
          <p:cNvSpPr/>
          <p:nvPr/>
        </p:nvSpPr>
        <p:spPr bwMode="auto">
          <a:xfrm>
            <a:off x="2491740" y="3268980"/>
            <a:ext cx="1575009" cy="167628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1932B87-11EE-8343-96A4-0A74FDA50F38}"/>
                  </a:ext>
                </a:extLst>
              </p:cNvPr>
              <p:cNvSpPr/>
              <p:nvPr/>
            </p:nvSpPr>
            <p:spPr>
              <a:xfrm>
                <a:off x="5575564" y="3123705"/>
                <a:ext cx="3113545" cy="90486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Helvetica" pitchFamily="2" charset="0"/>
                  </a:rPr>
                  <a:t> has 0 weight in</a:t>
                </a:r>
              </a:p>
              <a:p>
                <a:pPr>
                  <a:buNone/>
                </a:pPr>
                <a:r>
                  <a:rPr lang="en-US" dirty="0">
                    <a:latin typeface="Helvetica" pitchFamily="2" charset="0"/>
                  </a:rPr>
                  <a:t>this example output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1932B87-11EE-8343-96A4-0A74FDA50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564" y="3123705"/>
                <a:ext cx="3113545" cy="904863"/>
              </a:xfrm>
              <a:prstGeom prst="rect">
                <a:avLst/>
              </a:prstGeom>
              <a:blipFill>
                <a:blip r:embed="rId8"/>
                <a:stretch>
                  <a:fillRect t="-5556" r="-813" b="-15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B1CD9E0-FF9C-724A-BFD8-60DF10DCFFD1}"/>
              </a:ext>
            </a:extLst>
          </p:cNvPr>
          <p:cNvSpPr txBox="1"/>
          <p:nvPr/>
        </p:nvSpPr>
        <p:spPr>
          <a:xfrm>
            <a:off x="982925" y="2228075"/>
            <a:ext cx="7989570" cy="223445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dirty="0">
              <a:latin typeface="Helvetica" pitchFamily="2" charset="0"/>
            </a:endParaRP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In general, weight distribution achieved </a:t>
            </a: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depends on the cost functions themselves,</a:t>
            </a:r>
          </a:p>
          <a:p>
            <a:pPr>
              <a:buNone/>
            </a:pPr>
            <a:r>
              <a:rPr lang="en-US" dirty="0">
                <a:latin typeface="Helvetica" pitchFamily="2" charset="0"/>
              </a:rPr>
              <a:t>and behavior of faulty agents</a:t>
            </a:r>
          </a:p>
          <a:p>
            <a:pPr>
              <a:buNone/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77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EFD096-2EF2-FC4C-AEDA-0729C4D89F64}"/>
              </a:ext>
            </a:extLst>
          </p:cNvPr>
          <p:cNvGrpSpPr/>
          <p:nvPr/>
        </p:nvGrpSpPr>
        <p:grpSpPr>
          <a:xfrm>
            <a:off x="329019" y="309924"/>
            <a:ext cx="8562895" cy="5766566"/>
            <a:chOff x="329019" y="309924"/>
            <a:chExt cx="8562895" cy="57665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/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blipFill>
                  <a:blip r:embed="rId2"/>
                  <a:stretch>
                    <a:fillRect t="-130000" b="-18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B0FFA2-3817-B340-8D5F-A1853440FEE6}"/>
                </a:ext>
              </a:extLst>
            </p:cNvPr>
            <p:cNvSpPr/>
            <p:nvPr/>
          </p:nvSpPr>
          <p:spPr bwMode="auto">
            <a:xfrm>
              <a:off x="329019" y="2205990"/>
              <a:ext cx="2846070" cy="2297430"/>
            </a:xfrm>
            <a:prstGeom prst="rect">
              <a:avLst/>
            </a:prstGeom>
            <a:solidFill>
              <a:srgbClr val="FFC819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Independent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Functions: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No 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18EDB7-B530-CA46-ADEA-5E2B5D4C7DE7}"/>
                </a:ext>
              </a:extLst>
            </p:cNvPr>
            <p:cNvSpPr/>
            <p:nvPr/>
          </p:nvSpPr>
          <p:spPr bwMode="auto">
            <a:xfrm>
              <a:off x="4789477" y="2205990"/>
              <a:ext cx="2846070" cy="1665430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 with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0F759D4-6F31-8745-A6A9-D6771BE2B5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14651" y="1531160"/>
              <a:ext cx="845819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904613-83D2-2647-ACF4-43AE47E7CF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4950" y="1531160"/>
              <a:ext cx="1064230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58DECF-D025-7A4D-A534-A058D705229A}"/>
                </a:ext>
              </a:extLst>
            </p:cNvPr>
            <p:cNvSpPr/>
            <p:nvPr/>
          </p:nvSpPr>
          <p:spPr bwMode="auto">
            <a:xfrm>
              <a:off x="3624243" y="437769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Exact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87F0BE-0568-944F-BE6F-7F9412D2830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80610" y="3954780"/>
              <a:ext cx="868680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8FE86A-7321-364F-AB38-C6FD5A1A3D39}"/>
                </a:ext>
              </a:extLst>
            </p:cNvPr>
            <p:cNvSpPr/>
            <p:nvPr/>
          </p:nvSpPr>
          <p:spPr bwMode="auto">
            <a:xfrm>
              <a:off x="6379180" y="438912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Approximate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268841D-2083-2143-9AD2-605ABDB451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7586" y="3954780"/>
              <a:ext cx="837961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67787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9936" y="4294330"/>
            <a:ext cx="7897546" cy="4572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Depends on redundancy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in agents’ cost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718EDB7-B530-CA46-ADEA-5E2B5D4C7DE7}"/>
              </a:ext>
            </a:extLst>
          </p:cNvPr>
          <p:cNvSpPr/>
          <p:nvPr/>
        </p:nvSpPr>
        <p:spPr bwMode="auto">
          <a:xfrm>
            <a:off x="4789477" y="2205990"/>
            <a:ext cx="2846070" cy="1665430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lang="en-US" dirty="0">
              <a:latin typeface="Helvetica" pitchFamily="2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Functions with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Redundancy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ECF794-4BAE-F64F-A2D0-5C56123DBCFA}"/>
              </a:ext>
            </a:extLst>
          </p:cNvPr>
          <p:cNvSpPr/>
          <p:nvPr/>
        </p:nvSpPr>
        <p:spPr bwMode="auto">
          <a:xfrm>
            <a:off x="3624243" y="4377690"/>
            <a:ext cx="2512734" cy="1687370"/>
          </a:xfrm>
          <a:prstGeom prst="rect">
            <a:avLst/>
          </a:prstGeom>
          <a:solidFill>
            <a:srgbClr val="C6CF87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lang="en-US" dirty="0">
              <a:latin typeface="Helvetica" pitchFamily="2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Exact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Resilience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115BA7-945F-8241-808E-38C74205CC70}"/>
              </a:ext>
            </a:extLst>
          </p:cNvPr>
          <p:cNvCxnSpPr>
            <a:cxnSpLocks/>
          </p:cNvCxnSpPr>
          <p:nvPr/>
        </p:nvCxnSpPr>
        <p:spPr bwMode="auto">
          <a:xfrm flipH="1">
            <a:off x="4880610" y="3954780"/>
            <a:ext cx="868680" cy="3395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6CF87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904613-83D2-2647-ACF4-43AE47E7CF73}"/>
              </a:ext>
            </a:extLst>
          </p:cNvPr>
          <p:cNvCxnSpPr>
            <a:cxnSpLocks/>
          </p:cNvCxnSpPr>
          <p:nvPr/>
        </p:nvCxnSpPr>
        <p:spPr bwMode="auto">
          <a:xfrm>
            <a:off x="5314950" y="1531160"/>
            <a:ext cx="1064230" cy="5914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83436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5448-ECFE-824B-B3F2-8BD85451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Exact Resilience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057C5-5EA3-D348-AAE3-EE941E9431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i="1" dirty="0">
                    <a:latin typeface="Times" pitchFamily="2" charset="0"/>
                  </a:rPr>
                  <a:t>t-</a:t>
                </a:r>
                <a:r>
                  <a:rPr lang="en-US" dirty="0"/>
                  <a:t>Resilience</a:t>
                </a:r>
              </a:p>
              <a:p>
                <a:endParaRPr lang="en-US" dirty="0"/>
              </a:p>
              <a:p>
                <a:r>
                  <a:rPr lang="en-US" dirty="0"/>
                  <a:t>Output in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despite</a:t>
                </a:r>
              </a:p>
              <a:p>
                <a:pPr marL="0" indent="0">
                  <a:buNone/>
                </a:pPr>
                <a:r>
                  <a:rPr lang="en-US" dirty="0"/>
                  <a:t>    the presence of up to  </a:t>
                </a:r>
                <a:r>
                  <a:rPr lang="en-US" i="1" dirty="0">
                    <a:latin typeface="Times" pitchFamily="2" charset="0"/>
                  </a:rPr>
                  <a:t>t </a:t>
                </a:r>
                <a:r>
                  <a:rPr lang="en-US" dirty="0"/>
                  <a:t> faulty agents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057C5-5EA3-D348-AAE3-EE941E9431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70854-429B-5D41-8342-D78EA51E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18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411B-C2EB-6949-B6D6-6127B59C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3C3DB-35F6-F54C-B945-E20B3DBEF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Determine the location where the total cost of meeting is minimized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8AA530-D662-6545-82C2-754B8B7EC79D}"/>
                  </a:ext>
                </a:extLst>
              </p:cNvPr>
              <p:cNvSpPr txBox="1"/>
              <p:nvPr/>
            </p:nvSpPr>
            <p:spPr>
              <a:xfrm>
                <a:off x="2492269" y="3165370"/>
                <a:ext cx="3688189" cy="21857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r>
                  <a:rPr lang="en-US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4000" i="1" baseline="-25000" dirty="0" err="1">
                    <a:solidFill>
                      <a:srgbClr val="FF000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8AA530-D662-6545-82C2-754B8B7EC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269" y="3165370"/>
                <a:ext cx="3688189" cy="2185727"/>
              </a:xfrm>
              <a:prstGeom prst="rect">
                <a:avLst/>
              </a:prstGeom>
              <a:blipFill>
                <a:blip r:embed="rId2"/>
                <a:stretch>
                  <a:fillRect l="-4452" t="-11561" b="-3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5F9193-5AB7-A148-9AA6-717221D53E5F}"/>
                  </a:ext>
                </a:extLst>
              </p:cNvPr>
              <p:cNvSpPr txBox="1"/>
              <p:nvPr/>
            </p:nvSpPr>
            <p:spPr>
              <a:xfrm>
                <a:off x="5703522" y="4628345"/>
                <a:ext cx="3391634" cy="218521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r>
                  <a:rPr lang="en-US" sz="36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5F9193-5AB7-A148-9AA6-717221D53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522" y="4628345"/>
                <a:ext cx="3391634" cy="2185214"/>
              </a:xfrm>
              <a:prstGeom prst="rect">
                <a:avLst/>
              </a:prstGeom>
              <a:blipFill>
                <a:blip r:embed="rId3"/>
                <a:stretch>
                  <a:fillRect l="-4851" t="-10920" b="-33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789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4D0A-F637-554F-A84F-80D2E012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" pitchFamily="2" charset="0"/>
              </a:rPr>
              <a:t>t-</a:t>
            </a:r>
            <a:r>
              <a:rPr lang="en-US" dirty="0"/>
              <a:t>Resilience:</a:t>
            </a:r>
            <a:r>
              <a:rPr lang="en-US" dirty="0">
                <a:solidFill>
                  <a:srgbClr val="C00000"/>
                </a:solidFill>
              </a:rPr>
              <a:t> Extreme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8643B-A9AC-284F-81BB-49C95D036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replication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All agents have identical cost function (identical data)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4EDACA-8295-D64D-839E-3209BD53EBF6}"/>
                  </a:ext>
                </a:extLst>
              </p:cNvPr>
              <p:cNvSpPr txBox="1"/>
              <p:nvPr/>
            </p:nvSpPr>
            <p:spPr>
              <a:xfrm>
                <a:off x="2340699" y="3383280"/>
                <a:ext cx="5648871" cy="113838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rgmin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4EDACA-8295-D64D-839E-3209BD53E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699" y="3383280"/>
                <a:ext cx="5648871" cy="1138389"/>
              </a:xfrm>
              <a:prstGeom prst="rect">
                <a:avLst/>
              </a:prstGeom>
              <a:blipFill>
                <a:blip r:embed="rId2"/>
                <a:stretch>
                  <a:fillRect t="-128571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2335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4D0A-F637-554F-A84F-80D2E012E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" pitchFamily="2" charset="0"/>
              </a:rPr>
              <a:t>t-</a:t>
            </a:r>
            <a:r>
              <a:rPr lang="en-US" dirty="0"/>
              <a:t>Resilience:</a:t>
            </a:r>
            <a:r>
              <a:rPr lang="en-US" dirty="0">
                <a:solidFill>
                  <a:srgbClr val="C00000"/>
                </a:solidFill>
              </a:rPr>
              <a:t> Extreme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8643B-A9AC-284F-81BB-49C95D0362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Full replication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All agents have identical cost function (identical data)</a:t>
                </a:r>
              </a:p>
              <a:p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 Each client </a:t>
                </a:r>
                <a:r>
                  <a:rPr lang="en-US" i="1" dirty="0">
                    <a:solidFill>
                      <a:schemeClr val="tx1"/>
                    </a:solidFill>
                    <a:latin typeface="Times" pitchFamily="2" charset="0"/>
                    <a:sym typeface="Wingdings" pitchFamily="2" charset="2"/>
                  </a:rPr>
                  <a:t>j</a:t>
                </a:r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 can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rgmin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independently</a:t>
                </a:r>
              </a:p>
              <a:p>
                <a:pPr marL="0" indent="0">
                  <a:buNone/>
                </a:pPr>
                <a:r>
                  <a:rPr lang="en-US" dirty="0"/>
                  <a:t>	and the server can take majority vote</a:t>
                </a:r>
              </a:p>
              <a:p>
                <a:pPr marL="0" indent="0">
                  <a:buNone/>
                </a:pPr>
                <a:r>
                  <a:rPr lang="en-US" dirty="0"/>
                  <a:t>		(</a:t>
                </a:r>
                <a:r>
                  <a:rPr lang="en-US" dirty="0">
                    <a:solidFill>
                      <a:srgbClr val="C00000"/>
                    </a:solidFill>
                  </a:rPr>
                  <a:t>majority agents being fault-free suffices</a:t>
                </a:r>
                <a:r>
                  <a:rPr lang="en-US" dirty="0"/>
                  <a:t>)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8643B-A9AC-284F-81BB-49C95D036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2" t="-1111" r="-81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4EDACA-8295-D64D-839E-3209BD53EBF6}"/>
                  </a:ext>
                </a:extLst>
              </p:cNvPr>
              <p:cNvSpPr txBox="1"/>
              <p:nvPr/>
            </p:nvSpPr>
            <p:spPr>
              <a:xfrm>
                <a:off x="2340699" y="3383280"/>
                <a:ext cx="5648871" cy="113838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rgmin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4EDACA-8295-D64D-839E-3209BD53E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699" y="3383280"/>
                <a:ext cx="5648871" cy="1138389"/>
              </a:xfrm>
              <a:prstGeom prst="rect">
                <a:avLst/>
              </a:prstGeom>
              <a:blipFill>
                <a:blip r:embed="rId3"/>
                <a:stretch>
                  <a:fillRect t="-128571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2833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7F9214-328B-A64A-B6D5-171D8B86C4EE}"/>
              </a:ext>
            </a:extLst>
          </p:cNvPr>
          <p:cNvSpPr/>
          <p:nvPr/>
        </p:nvSpPr>
        <p:spPr bwMode="auto">
          <a:xfrm flipV="1">
            <a:off x="4197380" y="5394827"/>
            <a:ext cx="3948220" cy="11328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Server maintains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each iteration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Agent</a:t>
                </a:r>
                <a:r>
                  <a:rPr lang="en-US" i="1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r>
                  <a:rPr lang="en-US" i="1" dirty="0" err="1">
                    <a:latin typeface="Times" charset="0"/>
                    <a:ea typeface="Times" charset="0"/>
                    <a:cs typeface="Times" charset="0"/>
                  </a:rPr>
                  <a:t>i</a:t>
                </a:r>
                <a:endParaRPr lang="en-US" i="1" dirty="0">
                  <a:latin typeface="Times" charset="0"/>
                  <a:ea typeface="Times" charset="0"/>
                  <a:cs typeface="Times" charset="0"/>
                </a:endParaRPr>
              </a:p>
              <a:p>
                <a:pPr lvl="1"/>
                <a:r>
                  <a:rPr lang="en-US" sz="2400" dirty="0"/>
                  <a:t>Downloads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from server</a:t>
                </a:r>
              </a:p>
              <a:p>
                <a:pPr lvl="1"/>
                <a:r>
                  <a:rPr lang="en-US" sz="2400" dirty="0"/>
                  <a:t>Uploads gradient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1"/>
                <a:endParaRPr lang="en-US" sz="1800" dirty="0"/>
              </a:p>
              <a:p>
                <a:r>
                  <a:rPr lang="en-US" dirty="0"/>
                  <a:t>Server updates estimate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⟵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𝑚𝑎𝑗𝑜𝑟𝑖𝑡𝑦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𝑔𝑟𝑎𝑑𝑖𝑒𝑛𝑡𝑠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37601"/>
                <a:ext cx="7886700" cy="3993803"/>
              </a:xfrm>
              <a:blipFill>
                <a:blip r:embed="rId2"/>
                <a:stretch>
                  <a:fillRect l="-1286" t="-949" b="-2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Arrow 19">
            <a:extLst>
              <a:ext uri="{FF2B5EF4-FFF2-40B4-BE49-F238E27FC236}">
                <a16:creationId xmlns:a16="http://schemas.microsoft.com/office/drawing/2014/main" id="{7F04946B-D2EC-C849-9FFA-98D093195B15}"/>
              </a:ext>
            </a:extLst>
          </p:cNvPr>
          <p:cNvSpPr/>
          <p:nvPr/>
        </p:nvSpPr>
        <p:spPr bwMode="auto">
          <a:xfrm>
            <a:off x="8206560" y="5735014"/>
            <a:ext cx="837035" cy="440871"/>
          </a:xfrm>
          <a:prstGeom prst="leftArrow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9F5A98-EED5-C744-9415-6540CD4B637C}"/>
              </a:ext>
            </a:extLst>
          </p:cNvPr>
          <p:cNvGrpSpPr/>
          <p:nvPr/>
        </p:nvGrpSpPr>
        <p:grpSpPr>
          <a:xfrm>
            <a:off x="5617688" y="1590907"/>
            <a:ext cx="3553033" cy="2789933"/>
            <a:chOff x="5617688" y="1590907"/>
            <a:chExt cx="3553033" cy="27899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FE5763-E15B-464B-AF14-94A7EE380E5C}"/>
                </a:ext>
              </a:extLst>
            </p:cNvPr>
            <p:cNvGrpSpPr/>
            <p:nvPr/>
          </p:nvGrpSpPr>
          <p:grpSpPr>
            <a:xfrm>
              <a:off x="6078711" y="2580601"/>
              <a:ext cx="2745647" cy="1168674"/>
              <a:chOff x="2980750" y="2760326"/>
              <a:chExt cx="3475087" cy="1491482"/>
            </a:xfrm>
            <a:solidFill>
              <a:schemeClr val="accent1">
                <a:lumMod val="20000"/>
                <a:lumOff val="80000"/>
              </a:schemeClr>
            </a:solidFill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5BD98647-909E-464F-87FF-F47BA95456B9}"/>
                  </a:ext>
                </a:extLst>
              </p:cNvPr>
              <p:cNvCxnSpPr/>
              <p:nvPr/>
            </p:nvCxnSpPr>
            <p:spPr>
              <a:xfrm flipH="1">
                <a:off x="2980750" y="2760326"/>
                <a:ext cx="1522459" cy="1478705"/>
              </a:xfrm>
              <a:prstGeom prst="straightConnector1">
                <a:avLst/>
              </a:prstGeom>
              <a:grpFill/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FE24933-8C59-BC44-9994-F5291C6FA031}"/>
                  </a:ext>
                </a:extLst>
              </p:cNvPr>
              <p:cNvCxnSpPr/>
              <p:nvPr/>
            </p:nvCxnSpPr>
            <p:spPr>
              <a:xfrm>
                <a:off x="5070770" y="2760326"/>
                <a:ext cx="1385067" cy="1444918"/>
              </a:xfrm>
              <a:prstGeom prst="straightConnector1">
                <a:avLst/>
              </a:prstGeom>
              <a:grpFill/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E20AB885-AD8F-C14B-A8E0-B401A6CA6A70}"/>
                  </a:ext>
                </a:extLst>
              </p:cNvPr>
              <p:cNvCxnSpPr/>
              <p:nvPr/>
            </p:nvCxnSpPr>
            <p:spPr>
              <a:xfrm flipH="1">
                <a:off x="4716979" y="2760326"/>
                <a:ext cx="5147" cy="1491482"/>
              </a:xfrm>
              <a:prstGeom prst="straightConnector1">
                <a:avLst/>
              </a:prstGeom>
              <a:grpFill/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Content Placeholder 11">
              <a:extLst>
                <a:ext uri="{FF2B5EF4-FFF2-40B4-BE49-F238E27FC236}">
                  <a16:creationId xmlns:a16="http://schemas.microsoft.com/office/drawing/2014/main" id="{B5F5A4C1-CA5F-464F-9ACE-81B436D76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764471" y="3736831"/>
              <a:ext cx="595745" cy="595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Content Placeholder 11">
              <a:extLst>
                <a:ext uri="{FF2B5EF4-FFF2-40B4-BE49-F238E27FC236}">
                  <a16:creationId xmlns:a16="http://schemas.microsoft.com/office/drawing/2014/main" id="{7B4BA7DC-B72E-AF47-B3CC-C0405983F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52623" y="3736831"/>
              <a:ext cx="595745" cy="595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9DF4683-AA1F-E548-BA6A-46A4337E8D02}"/>
                </a:ext>
              </a:extLst>
            </p:cNvPr>
            <p:cNvSpPr/>
            <p:nvPr/>
          </p:nvSpPr>
          <p:spPr bwMode="auto">
            <a:xfrm>
              <a:off x="6608855" y="2102761"/>
              <a:ext cx="1678675" cy="487877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  <a:ea typeface="Helvetica" charset="0"/>
                  <a:cs typeface="Helvetica" charset="0"/>
                </a:rPr>
                <a:t>Server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FA5FDC3-3FCA-EE43-AF22-0026EE1F845F}"/>
                    </a:ext>
                  </a:extLst>
                </p:cNvPr>
                <p:cNvSpPr txBox="1"/>
                <p:nvPr/>
              </p:nvSpPr>
              <p:spPr>
                <a:xfrm>
                  <a:off x="5617688" y="2909219"/>
                  <a:ext cx="130439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None/>
                  </a:pPr>
                  <a14:m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FA5FDC3-3FCA-EE43-AF22-0026EE1F8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7688" y="2909219"/>
                  <a:ext cx="1304396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2A772E1-DD0B-E34D-BC8F-14E9598275D9}"/>
                    </a:ext>
                  </a:extLst>
                </p:cNvPr>
                <p:cNvSpPr txBox="1"/>
                <p:nvPr/>
              </p:nvSpPr>
              <p:spPr>
                <a:xfrm>
                  <a:off x="7251116" y="1590907"/>
                  <a:ext cx="59215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2A772E1-DD0B-E34D-BC8F-14E9598275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1116" y="1590907"/>
                  <a:ext cx="592150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4167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51CF222-6557-3847-91E9-D21C0D384C86}"/>
                    </a:ext>
                  </a:extLst>
                </p:cNvPr>
                <p:cNvSpPr txBox="1"/>
                <p:nvPr/>
              </p:nvSpPr>
              <p:spPr>
                <a:xfrm>
                  <a:off x="7808442" y="2912326"/>
                  <a:ext cx="1311513" cy="461665"/>
                </a:xfrm>
                <a:prstGeom prst="rect">
                  <a:avLst/>
                </a:prstGeom>
                <a:solidFill>
                  <a:srgbClr val="C00000"/>
                </a:solidFill>
              </p:spPr>
              <p:txBody>
                <a:bodyPr wrap="non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None/>
                  </a:pPr>
                  <a14:m>
                    <m:oMath xmlns:m="http://schemas.openxmlformats.org/officeDocument/2006/math">
                      <m: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51CF222-6557-3847-91E9-D21C0D384C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8442" y="2912326"/>
                  <a:ext cx="1311513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F0A37D-8D23-864B-8BE4-DB40ADD00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7994" y="3688113"/>
              <a:ext cx="692727" cy="69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4603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5A272-807F-CD45-B6FB-8D7A50FA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We will return to this case later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This extreme form of redundancy assumed in much</a:t>
            </a:r>
          </a:p>
          <a:p>
            <a:pPr marL="0" indent="0">
              <a:buNone/>
            </a:pPr>
            <a:r>
              <a:rPr lang="en-US" dirty="0"/>
              <a:t>    of the work on </a:t>
            </a:r>
            <a:r>
              <a:rPr lang="en-US" dirty="0">
                <a:solidFill>
                  <a:srgbClr val="00B050"/>
                </a:solidFill>
              </a:rPr>
              <a:t>fault-tolerant </a:t>
            </a:r>
            <a:r>
              <a:rPr lang="en-US" u="sng" dirty="0">
                <a:solidFill>
                  <a:srgbClr val="00B050"/>
                </a:solidFill>
              </a:rPr>
              <a:t>stochastic</a:t>
            </a:r>
            <a:r>
              <a:rPr lang="en-US" dirty="0">
                <a:solidFill>
                  <a:srgbClr val="00B050"/>
                </a:solidFill>
              </a:rPr>
              <a:t> learning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		</a:t>
            </a:r>
            <a:r>
              <a:rPr lang="en-US" sz="2000" dirty="0">
                <a:solidFill>
                  <a:srgbClr val="C00000"/>
                </a:solidFill>
              </a:rPr>
              <a:t>Stochastic gradients make this case interesting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480CC-2234-AF41-83CD-4AE5810F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D2A5C8-F6D9-EC41-BEF3-15CAD221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i="1" dirty="0">
                <a:latin typeface="Times" pitchFamily="2" charset="0"/>
              </a:rPr>
              <a:t>t-</a:t>
            </a:r>
            <a:r>
              <a:rPr lang="en-US" dirty="0"/>
              <a:t>Resilience:</a:t>
            </a:r>
            <a:r>
              <a:rPr lang="en-US" dirty="0">
                <a:solidFill>
                  <a:srgbClr val="C00000"/>
                </a:solidFill>
              </a:rPr>
              <a:t> Extreme Case</a:t>
            </a:r>
          </a:p>
        </p:txBody>
      </p:sp>
    </p:spTree>
    <p:extLst>
      <p:ext uri="{BB962C8B-B14F-4D97-AF65-F5344CB8AC3E}">
        <p14:creationId xmlns:p14="http://schemas.microsoft.com/office/powerpoint/2010/main" val="2366082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0156-5C16-5340-99E1-5209E14F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Exact Resilience:</a:t>
            </a:r>
            <a:br>
              <a:rPr lang="en-US" dirty="0"/>
            </a:br>
            <a:r>
              <a:rPr lang="en-US" dirty="0"/>
              <a:t>Necessary and Sufficient Condition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Gupta,Vaidya 2020</a:t>
            </a:r>
            <a:r>
              <a:rPr lang="en-US" sz="2400" dirty="0"/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53168-7EF0-BD48-B762-2664D82E2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>
              <a:latin typeface="Times" pitchFamily="2" charset="0"/>
            </a:endParaRPr>
          </a:p>
          <a:p>
            <a:endParaRPr lang="en-US" i="1" dirty="0">
              <a:latin typeface="Times" pitchFamily="2" charset="0"/>
            </a:endParaRPr>
          </a:p>
          <a:p>
            <a:r>
              <a:rPr lang="en-US" i="1" dirty="0">
                <a:latin typeface="Times" pitchFamily="2" charset="0"/>
              </a:rPr>
              <a:t>t-</a:t>
            </a:r>
            <a:r>
              <a:rPr lang="en-US" dirty="0"/>
              <a:t>Resilience achievable </a:t>
            </a:r>
            <a:r>
              <a:rPr lang="en-US" dirty="0" err="1"/>
              <a:t>iff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cost functions satisfy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		</a:t>
            </a:r>
            <a:r>
              <a:rPr lang="en-US" i="1" dirty="0">
                <a:latin typeface="Times" pitchFamily="2" charset="0"/>
              </a:rPr>
              <a:t>2t</a:t>
            </a:r>
            <a:r>
              <a:rPr lang="en-US" dirty="0"/>
              <a:t>-Redundancy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A369B-A443-154A-9678-124B19DF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959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E1BDC7-790C-4742-AA99-4946E3510F91}"/>
              </a:ext>
            </a:extLst>
          </p:cNvPr>
          <p:cNvSpPr/>
          <p:nvPr/>
        </p:nvSpPr>
        <p:spPr bwMode="auto">
          <a:xfrm>
            <a:off x="685799" y="1894114"/>
            <a:ext cx="2041072" cy="10450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EE3A2-E2C3-C845-A98E-851D1C10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" pitchFamily="2" charset="0"/>
              </a:rPr>
              <a:t>2t</a:t>
            </a:r>
            <a:r>
              <a:rPr lang="en-US" dirty="0"/>
              <a:t>-Redundancy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Gupta,Vaidya 2020</a:t>
            </a:r>
            <a:r>
              <a:rPr lang="en-US" sz="2400" dirty="0"/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90D19A-D215-8443-AD4A-EEC96A5BA1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agents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bad agents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argmin</a:t>
                </a:r>
                <a:r>
                  <a:rPr lang="en-US" dirty="0"/>
                  <a:t> of aggregate of </a:t>
                </a:r>
                <a:r>
                  <a:rPr lang="en-US" dirty="0">
                    <a:solidFill>
                      <a:srgbClr val="C00000"/>
                    </a:solidFill>
                  </a:rPr>
                  <a:t>any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non-faulty costs </a:t>
                </a:r>
              </a:p>
              <a:p>
                <a:pPr marL="0" indent="0">
                  <a:buNone/>
                </a:pPr>
                <a:r>
                  <a:rPr lang="en-US" dirty="0"/>
                  <a:t>	=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:r>
                  <a:rPr lang="en-US" dirty="0" err="1"/>
                  <a:t>argmin</a:t>
                </a:r>
                <a:r>
                  <a:rPr lang="en-US" dirty="0"/>
                  <a:t> of aggregate of </a:t>
                </a:r>
                <a:r>
                  <a:rPr lang="en-US" dirty="0">
                    <a:solidFill>
                      <a:srgbClr val="C00000"/>
                    </a:solidFill>
                  </a:rPr>
                  <a:t>all</a:t>
                </a:r>
                <a:r>
                  <a:rPr lang="en-US" dirty="0"/>
                  <a:t> non-faulty costs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90D19A-D215-8443-AD4A-EEC96A5BA1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A48BC-07C5-0A45-9BCC-F2FDD6B1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28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BEA6-A3F4-B642-B0C4-19EEA59F2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" pitchFamily="2" charset="0"/>
              </a:rPr>
              <a:t>2t</a:t>
            </a:r>
            <a:r>
              <a:rPr lang="en-US" dirty="0"/>
              <a:t>-Redundancy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Gupta,Vaidya 2020</a:t>
            </a:r>
            <a:r>
              <a:rPr lang="en-US" sz="2400" dirty="0"/>
              <a:t>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95B820-4111-A34F-A018-BB28C8BB00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= all non-faulty agents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= at least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non-faulty agents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 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95B820-4111-A34F-A018-BB28C8BB0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8EBEA-AEFA-C747-83DA-3B71AB8F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20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1B17C5-DC71-6B40-A740-39564EC4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79" y="1709738"/>
            <a:ext cx="6500813" cy="476726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77502AF-3727-7B4F-8100-72F812DD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1129"/>
            <a:ext cx="7772400" cy="11430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dirty="0"/>
              <a:t>= 6     (number of agents)</a:t>
            </a: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= 1            (faulty agents)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2D10F-14BE-954E-BB32-85D92550817C}"/>
              </a:ext>
            </a:extLst>
          </p:cNvPr>
          <p:cNvSpPr txBox="1"/>
          <p:nvPr/>
        </p:nvSpPr>
        <p:spPr>
          <a:xfrm>
            <a:off x="6385686" y="5272763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Renee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Guzlas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D51320-9D06-C241-B3FC-FFDC9212BCE0}"/>
              </a:ext>
            </a:extLst>
          </p:cNvPr>
          <p:cNvSpPr/>
          <p:nvPr/>
        </p:nvSpPr>
        <p:spPr bwMode="auto">
          <a:xfrm rot="19685125">
            <a:off x="2168691" y="2902365"/>
            <a:ext cx="6399684" cy="3417764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8487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1B17C5-DC71-6B40-A740-39564EC4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79" y="1709738"/>
            <a:ext cx="6500813" cy="476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C2D10F-14BE-954E-BB32-85D92550817C}"/>
              </a:ext>
            </a:extLst>
          </p:cNvPr>
          <p:cNvSpPr txBox="1"/>
          <p:nvPr/>
        </p:nvSpPr>
        <p:spPr>
          <a:xfrm>
            <a:off x="6385686" y="5272763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Renee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Guzlas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D51320-9D06-C241-B3FC-FFDC9212BCE0}"/>
              </a:ext>
            </a:extLst>
          </p:cNvPr>
          <p:cNvSpPr/>
          <p:nvPr/>
        </p:nvSpPr>
        <p:spPr bwMode="auto">
          <a:xfrm rot="5400000">
            <a:off x="2902332" y="-415965"/>
            <a:ext cx="3357706" cy="7609113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5B4290-EAC1-B640-89C6-8BAF6762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1129"/>
            <a:ext cx="7772400" cy="11430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dirty="0"/>
              <a:t>= 6     (number of agents)</a:t>
            </a:r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= 1            (faulty agents)</a:t>
            </a:r>
          </a:p>
        </p:txBody>
      </p:sp>
    </p:spTree>
    <p:extLst>
      <p:ext uri="{BB962C8B-B14F-4D97-AF65-F5344CB8AC3E}">
        <p14:creationId xmlns:p14="http://schemas.microsoft.com/office/powerpoint/2010/main" val="3554391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694311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290560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69250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3DA6F5-AFED-6F42-9365-AEA4D2DF3A36}"/>
              </a:ext>
            </a:extLst>
          </p:cNvPr>
          <p:cNvCxnSpPr/>
          <p:nvPr/>
        </p:nvCxnSpPr>
        <p:spPr bwMode="auto">
          <a:xfrm flipV="1">
            <a:off x="2554605" y="2556769"/>
            <a:ext cx="4629150" cy="19621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64CF4C-A90A-F04A-8491-7B39DA149258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71E67D-2C29-C441-93F9-9FBD46002B11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9EA660-F5D2-E74D-89FA-4B2DFE7F1053}"/>
                  </a:ext>
                </a:extLst>
              </p:cNvPr>
              <p:cNvSpPr txBox="1"/>
              <p:nvPr/>
            </p:nvSpPr>
            <p:spPr>
              <a:xfrm>
                <a:off x="3514662" y="1373750"/>
                <a:ext cx="2107052" cy="14228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9EA660-F5D2-E74D-89FA-4B2DFE7F1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662" y="1373750"/>
                <a:ext cx="2107052" cy="1422825"/>
              </a:xfrm>
              <a:prstGeom prst="rect">
                <a:avLst/>
              </a:prstGeom>
              <a:blipFill>
                <a:blip r:embed="rId2"/>
                <a:stretch>
                  <a:fillRect t="-89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00A5A5-237B-E94E-BEAB-3C9FD5E2AF04}"/>
                  </a:ext>
                </a:extLst>
              </p:cNvPr>
              <p:cNvSpPr/>
              <p:nvPr/>
            </p:nvSpPr>
            <p:spPr>
              <a:xfrm>
                <a:off x="7063153" y="1271116"/>
                <a:ext cx="1387423" cy="134806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endParaRPr lang="en-US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𝐴𝑥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00A5A5-237B-E94E-BEAB-3C9FD5E2AF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153" y="1271116"/>
                <a:ext cx="1387423" cy="13480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B97D85-0206-EE41-B770-DE2AD6036ABB}"/>
              </a:ext>
            </a:extLst>
          </p:cNvPr>
          <p:cNvSpPr txBox="1"/>
          <p:nvPr/>
        </p:nvSpPr>
        <p:spPr>
          <a:xfrm>
            <a:off x="6382015" y="1730773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ym typeface="Wingdings" pitchFamily="2" charset="2"/>
              </a:rPr>
              <a:t>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B26170-320C-3E4F-A9C9-E91C0E31A7FE}"/>
                  </a:ext>
                </a:extLst>
              </p:cNvPr>
              <p:cNvSpPr txBox="1"/>
              <p:nvPr/>
            </p:nvSpPr>
            <p:spPr>
              <a:xfrm>
                <a:off x="3364141" y="1373750"/>
                <a:ext cx="2408095" cy="14228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B26170-320C-3E4F-A9C9-E91C0E3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141" y="1373750"/>
                <a:ext cx="2408095" cy="1422825"/>
              </a:xfrm>
              <a:prstGeom prst="rect">
                <a:avLst/>
              </a:prstGeom>
              <a:blipFill>
                <a:blip r:embed="rId4"/>
                <a:stretch>
                  <a:fillRect t="-89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047464-1412-F748-AD2D-1D08162075D4}"/>
                  </a:ext>
                </a:extLst>
              </p:cNvPr>
              <p:cNvSpPr txBox="1"/>
              <p:nvPr/>
            </p:nvSpPr>
            <p:spPr>
              <a:xfrm>
                <a:off x="5151770" y="3608595"/>
                <a:ext cx="350230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>
                  <a:latin typeface="Helvetica" pitchFamily="2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sSup>
                        <m:sSupPr>
                          <m:ctrlP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(0.5,1)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047464-1412-F748-AD2D-1D0816207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70" y="3608595"/>
                <a:ext cx="3502304" cy="1200329"/>
              </a:xfrm>
              <a:prstGeom prst="rect">
                <a:avLst/>
              </a:prstGeom>
              <a:blipFill>
                <a:blip r:embed="rId5"/>
                <a:stretch>
                  <a:fillRect l="-144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49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6BC66EFC-133A-A441-B5B5-CF2184803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760" y="-1108710"/>
            <a:ext cx="11003280" cy="825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4E18A-9CD6-0448-93AB-9A13A894135F}"/>
              </a:ext>
            </a:extLst>
          </p:cNvPr>
          <p:cNvSpPr txBox="1"/>
          <p:nvPr/>
        </p:nvSpPr>
        <p:spPr>
          <a:xfrm>
            <a:off x="4662460" y="2808255"/>
            <a:ext cx="389850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X</a:t>
            </a:r>
          </a:p>
        </p:txBody>
      </p:sp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AB835F52-FD57-2843-8BBD-0F77ADF07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17048" y="5615793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1ED36E3A-2EBC-7D45-B8D1-F37CAA435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5695" y="251038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992D52D5-A30F-AE45-A2B7-670AE64E8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9176" y="2283329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6B4550-0BDA-A24A-8BF5-2096BFA614A3}"/>
                  </a:ext>
                </a:extLst>
              </p:cNvPr>
              <p:cNvSpPr txBox="1"/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6B4550-0BDA-A24A-8BF5-2096BFA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blipFill>
                <a:blip r:embed="rId4"/>
                <a:stretch>
                  <a:fillRect l="-38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35DD7F-CFF7-1B4F-88C9-D0A583E98003}"/>
                  </a:ext>
                </a:extLst>
              </p:cNvPr>
              <p:cNvSpPr txBox="1"/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35DD7F-CFF7-1B4F-88C9-D0A583E98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blipFill>
                <a:blip r:embed="rId5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94D644-E59C-AB40-A90E-F286C557E8C0}"/>
                  </a:ext>
                </a:extLst>
              </p:cNvPr>
              <p:cNvSpPr txBox="1"/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94D644-E59C-AB40-A90E-F286C557E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blipFill>
                <a:blip r:embed="rId6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06508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4EDEB4-F64B-0541-9FE1-8D639778E425}"/>
              </a:ext>
            </a:extLst>
          </p:cNvPr>
          <p:cNvSpPr/>
          <p:nvPr/>
        </p:nvSpPr>
        <p:spPr bwMode="auto">
          <a:xfrm>
            <a:off x="662940" y="5225415"/>
            <a:ext cx="7406640" cy="845820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D01172-BF8C-6342-A284-66C24E79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BB575E8-0EAD-5E4A-930C-5FDB38AEDA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			determine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					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hi-IN" dirty="0"/>
              </a:p>
              <a:p>
                <a:pPr marL="0" indent="0">
                  <a:buNone/>
                </a:pPr>
                <a:endParaRPr lang="hi-IN" dirty="0"/>
              </a:p>
              <a:p>
                <a:pPr marL="0" indent="0">
                  <a:buNone/>
                </a:pPr>
                <a:endParaRPr lang="hi-IN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hi-IN" dirty="0"/>
              </a:p>
              <a:p>
                <a:endParaRPr lang="en-US" dirty="0"/>
              </a:p>
              <a:p>
                <a:r>
                  <a:rPr lang="en-US" dirty="0"/>
                  <a:t>If matrix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full-rank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the unique solution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BB575E8-0EAD-5E4A-930C-5FDB38AEDA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  <a:blipFill>
                <a:blip r:embed="rId2"/>
                <a:stretch>
                  <a:fillRect l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3C50E3-2978-F649-BFA1-E3A569C7CA58}"/>
                  </a:ext>
                </a:extLst>
              </p:cNvPr>
              <p:cNvSpPr txBox="1"/>
              <p:nvPr/>
            </p:nvSpPr>
            <p:spPr>
              <a:xfrm>
                <a:off x="4408415" y="3472827"/>
                <a:ext cx="4533422" cy="127419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-by-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 matrix</a:t>
                </a:r>
              </a:p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-dimensional column vector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3C50E3-2978-F649-BFA1-E3A569C7C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415" y="3472827"/>
                <a:ext cx="4533422" cy="1274195"/>
              </a:xfrm>
              <a:prstGeom prst="rect">
                <a:avLst/>
              </a:prstGeom>
              <a:blipFill>
                <a:blip r:embed="rId3"/>
                <a:stretch>
                  <a:fillRect t="-2941" r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25442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0FB43-9E55-9A4C-87D3-5FCE417A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Define cost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7D012-2171-824E-A529-97F869CB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E11D4-DFB3-644E-8482-AA33FD737DD5}"/>
              </a:ext>
            </a:extLst>
          </p:cNvPr>
          <p:cNvSpPr txBox="1"/>
          <p:nvPr/>
        </p:nvSpPr>
        <p:spPr>
          <a:xfrm>
            <a:off x="4471812" y="2971800"/>
            <a:ext cx="200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98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35BE1-EE36-7442-A2A9-22A05C4E5A38}"/>
              </a:ext>
            </a:extLst>
          </p:cNvPr>
          <p:cNvSpPr/>
          <p:nvPr/>
        </p:nvSpPr>
        <p:spPr bwMode="auto">
          <a:xfrm>
            <a:off x="1487804" y="4095750"/>
            <a:ext cx="3235467" cy="632460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C9949-655D-9A4A-98BD-A0EF3BB1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D3FEDE-9D20-0D4C-9D3C-520AB5EBD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i="1" baseline="-25000" dirty="0">
                    <a:solidFill>
                      <a:srgbClr val="00B05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= 0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full-rank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:r>
                  <a:rPr lang="en-US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i="1" baseline="-25000" dirty="0" err="1">
                    <a:solidFill>
                      <a:srgbClr val="00B05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	  (unique solution)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D3FEDE-9D20-0D4C-9D3C-520AB5EBD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3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1F14-E31B-C54D-9A4A-F1F7C270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547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5F45-89E6-394E-AD98-09378AFC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" pitchFamily="2" charset="0"/>
              </a:rPr>
              <a:t>2t</a:t>
            </a:r>
            <a:r>
              <a:rPr lang="en-US" dirty="0"/>
              <a:t>-Redundancy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FBDE42-D64B-9E4D-AEE7-2F73AF6BC4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= all non-faulty agents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= at least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non-faulty agents</a:t>
                </a: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argmin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argmin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 </a:t>
                </a:r>
                <a:r>
                  <a:rPr lang="en-US" dirty="0"/>
                  <a:t>Rows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corresponding</a:t>
                </a:r>
              </a:p>
              <a:p>
                <a:pPr marL="0" indent="0">
                  <a:buNone/>
                </a:pPr>
                <a:r>
                  <a:rPr lang="en-US" dirty="0"/>
                  <a:t>    	to any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agents</a:t>
                </a:r>
              </a:p>
              <a:p>
                <a:pPr marL="0" indent="0">
                  <a:buNone/>
                </a:pPr>
                <a:r>
                  <a:rPr lang="en-US" dirty="0"/>
                  <a:t>   	form </a:t>
                </a:r>
                <a:r>
                  <a:rPr lang="en-US" dirty="0">
                    <a:solidFill>
                      <a:srgbClr val="00B050"/>
                    </a:solidFill>
                  </a:rPr>
                  <a:t>full rank </a:t>
                </a:r>
                <a:r>
                  <a:rPr lang="en-US" dirty="0"/>
                  <a:t>matrix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FBDE42-D64B-9E4D-AEE7-2F73AF6BC4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BB68B-5DDB-3A41-B67F-3CDC75079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330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A751D3-B9A6-E040-BCF9-E1E6D7CBEC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Centralized Algorithm Achieving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A751D3-B9A6-E040-BCF9-E1E6D7CBEC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5E000-A32C-B940-A243-820809129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Agents provide their cost functions to the server: 	Faulty agents may provide incorrect information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3EFF9-1BB9-5B4F-A72B-45C0A06E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8638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A0CAC6-49E7-9D43-BBCE-9E186CB67137}"/>
              </a:ext>
            </a:extLst>
          </p:cNvPr>
          <p:cNvSpPr/>
          <p:nvPr/>
        </p:nvSpPr>
        <p:spPr bwMode="auto">
          <a:xfrm>
            <a:off x="594360" y="2594610"/>
            <a:ext cx="8023860" cy="2514600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A751D3-B9A6-E040-BCF9-E1E6D7CBEC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Centralized Algorithm Achieving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A751D3-B9A6-E040-BCF9-E1E6D7CBEC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15E000-A32C-B940-A243-820809129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Agents provide their cost functions to the server:     	Faulty agents may provide incorrect information</a:t>
                </a:r>
              </a:p>
              <a:p>
                <a:endParaRPr lang="en-US" dirty="0"/>
              </a:p>
              <a:p>
                <a:r>
                  <a:rPr lang="en-US" dirty="0"/>
                  <a:t>Server finds a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>
                    <a:latin typeface="Times" pitchFamily="2" charset="0"/>
                  </a:rPr>
                  <a:t> </a:t>
                </a:r>
                <a:r>
                  <a:rPr lang="en-US" dirty="0"/>
                  <a:t>agents such that for each size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subset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argmin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15E000-A32C-B940-A243-820809129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 t="-1111" b="-13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1002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39D32-CD7C-C247-9594-463269267F54}"/>
              </a:ext>
            </a:extLst>
          </p:cNvPr>
          <p:cNvSpPr/>
          <p:nvPr/>
        </p:nvSpPr>
        <p:spPr bwMode="auto">
          <a:xfrm>
            <a:off x="560070" y="5177790"/>
            <a:ext cx="8023860" cy="887730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A751D3-B9A6-E040-BCF9-E1E6D7CBEC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Centralized Algorithm Achieving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A751D3-B9A6-E040-BCF9-E1E6D7CBEC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15E000-A32C-B940-A243-820809129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Agents provide their cost functions to the server:     	Faulty agents may provide incorrect information</a:t>
                </a:r>
              </a:p>
              <a:p>
                <a:endParaRPr lang="en-US" dirty="0"/>
              </a:p>
              <a:p>
                <a:r>
                  <a:rPr lang="en-US" dirty="0"/>
                  <a:t>Server finds a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>
                    <a:latin typeface="Times" pitchFamily="2" charset="0"/>
                  </a:rPr>
                  <a:t> </a:t>
                </a:r>
                <a:r>
                  <a:rPr lang="en-US" dirty="0"/>
                  <a:t>agents such that for each size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subset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argmin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Output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argm</m:t>
                    </m:r>
                    <m:r>
                      <m:rPr>
                        <m:nor/>
                      </m:rPr>
                      <a:rPr lang="en-US" smtClean="0">
                        <a:latin typeface="Cambria Math" panose="02040503050406030204" pitchFamily="18" charset="0"/>
                      </a:rPr>
                      <m:t>in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15E000-A32C-B940-A243-820809129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 t="-1111" b="-13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29925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39D32-CD7C-C247-9594-463269267F54}"/>
              </a:ext>
            </a:extLst>
          </p:cNvPr>
          <p:cNvSpPr/>
          <p:nvPr/>
        </p:nvSpPr>
        <p:spPr bwMode="auto">
          <a:xfrm>
            <a:off x="435102" y="5970270"/>
            <a:ext cx="5441442" cy="887730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A751D3-B9A6-E040-BCF9-E1E6D7CBEC4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Centralized Algorithm Achieving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A751D3-B9A6-E040-BCF9-E1E6D7CBEC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15E000-A32C-B940-A243-820809129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Agents provide their cost functions to the server:     	Faulty agents may provide incorrect information</a:t>
                </a:r>
              </a:p>
              <a:p>
                <a:endParaRPr lang="en-US" dirty="0"/>
              </a:p>
              <a:p>
                <a:r>
                  <a:rPr lang="en-US" dirty="0"/>
                  <a:t>Server finds a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>
                    <a:latin typeface="Times" pitchFamily="2" charset="0"/>
                  </a:rPr>
                  <a:t> </a:t>
                </a:r>
                <a:r>
                  <a:rPr lang="en-US" dirty="0"/>
                  <a:t>agents such that for each size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subset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argmin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Output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argm</m:t>
                    </m:r>
                    <m:r>
                      <m:rPr>
                        <m:nor/>
                      </m:rPr>
                      <a:rPr lang="en-US" smtClean="0">
                        <a:latin typeface="Cambria Math" panose="02040503050406030204" pitchFamily="18" charset="0"/>
                      </a:rPr>
                      <m:t>in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-Redundancy </a:t>
                </a:r>
                <a:r>
                  <a:rPr lang="en-US" dirty="0">
                    <a:sym typeface="Wingdings" pitchFamily="2" charset="2"/>
                  </a:rPr>
                  <a:t>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-Resilience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15E000-A32C-B940-A243-820809129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 t="-1111" b="-1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27147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0156-5C16-5340-99E1-5209E14F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Exact Resilience:</a:t>
            </a:r>
            <a:br>
              <a:rPr lang="en-US" dirty="0"/>
            </a:br>
            <a:r>
              <a:rPr lang="en-US" dirty="0"/>
              <a:t>Necessary and Sufficient Condition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Gupta,Vaidya 2020</a:t>
            </a:r>
            <a:r>
              <a:rPr lang="en-US" sz="2400" dirty="0"/>
              <a:t>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53168-7EF0-BD48-B762-2664D82E2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>
              <a:latin typeface="Times" pitchFamily="2" charset="0"/>
            </a:endParaRPr>
          </a:p>
          <a:p>
            <a:endParaRPr lang="en-US" i="1" dirty="0">
              <a:latin typeface="Times" pitchFamily="2" charset="0"/>
            </a:endParaRPr>
          </a:p>
          <a:p>
            <a:r>
              <a:rPr lang="en-US" i="1" dirty="0">
                <a:latin typeface="Times" pitchFamily="2" charset="0"/>
              </a:rPr>
              <a:t>t-</a:t>
            </a:r>
            <a:r>
              <a:rPr lang="en-US" dirty="0"/>
              <a:t>Resilience achievable </a:t>
            </a:r>
            <a:r>
              <a:rPr lang="en-US" dirty="0" err="1"/>
              <a:t>iff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cost functions satisfy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		</a:t>
            </a:r>
            <a:r>
              <a:rPr lang="en-US" i="1" dirty="0">
                <a:latin typeface="Times" pitchFamily="2" charset="0"/>
              </a:rPr>
              <a:t>2t</a:t>
            </a:r>
            <a:r>
              <a:rPr lang="en-US" dirty="0"/>
              <a:t>-Redundancy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A369B-A443-154A-9678-124B19DF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886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ADCC0-AE53-274D-9B9A-AD2DD40A3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DC786-A347-9B40-A97C-EBA783F40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Later in the tutorial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6BFC8-D246-EE49-A139-5D3F4073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1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09A89C5C-2FB4-BF41-A994-62027B891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760" y="-1108710"/>
            <a:ext cx="11003280" cy="825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26BFA3-B9DD-BB41-9D3F-35038D9D1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4E18A-9CD6-0448-93AB-9A13A894135F}"/>
              </a:ext>
            </a:extLst>
          </p:cNvPr>
          <p:cNvSpPr txBox="1"/>
          <p:nvPr/>
        </p:nvSpPr>
        <p:spPr>
          <a:xfrm>
            <a:off x="3649534" y="4713255"/>
            <a:ext cx="389850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X</a:t>
            </a:r>
          </a:p>
        </p:txBody>
      </p:sp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1ED36E3A-2EBC-7D45-B8D1-F37CAA435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5695" y="251038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992D52D5-A30F-AE45-A2B7-670AE64E8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9176" y="2283329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8601EE-BD6D-DD48-A53C-A6715785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048" y="5475255"/>
            <a:ext cx="692727" cy="692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07335-12C7-084A-9584-279229652B64}"/>
                  </a:ext>
                </a:extLst>
              </p:cNvPr>
              <p:cNvSpPr txBox="1"/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607335-12C7-084A-9584-279229652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86" y="2283329"/>
                <a:ext cx="961610" cy="461665"/>
              </a:xfrm>
              <a:prstGeom prst="rect">
                <a:avLst/>
              </a:prstGeom>
              <a:blipFill>
                <a:blip r:embed="rId5"/>
                <a:stretch>
                  <a:fillRect l="-38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E03843-C5F3-3141-BEFF-C089C098D57A}"/>
                  </a:ext>
                </a:extLst>
              </p:cNvPr>
              <p:cNvSpPr txBox="1"/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E03843-C5F3-3141-BEFF-C089C098D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05" y="2240600"/>
                <a:ext cx="968727" cy="461665"/>
              </a:xfrm>
              <a:prstGeom prst="rect">
                <a:avLst/>
              </a:prstGeom>
              <a:blipFill>
                <a:blip r:embed="rId6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C5EC94-6D0C-0A48-B3BB-B5CCC3733852}"/>
                  </a:ext>
                </a:extLst>
              </p:cNvPr>
              <p:cNvSpPr txBox="1"/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C5EC94-6D0C-0A48-B3BB-B5CCC3733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618" y="6303936"/>
                <a:ext cx="968727" cy="461665"/>
              </a:xfrm>
              <a:prstGeom prst="rect">
                <a:avLst/>
              </a:prstGeom>
              <a:blipFill>
                <a:blip r:embed="rId7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13341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5EFD096-2EF2-FC4C-AEDA-0729C4D89F64}"/>
              </a:ext>
            </a:extLst>
          </p:cNvPr>
          <p:cNvGrpSpPr/>
          <p:nvPr/>
        </p:nvGrpSpPr>
        <p:grpSpPr>
          <a:xfrm>
            <a:off x="329019" y="309924"/>
            <a:ext cx="8562895" cy="5766566"/>
            <a:chOff x="329019" y="309924"/>
            <a:chExt cx="8562895" cy="57665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/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solidFill>
                                      <a:schemeClr val="accent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Helvetica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4A96566-54DC-134D-9E74-A8C06A992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5089" y="309924"/>
                  <a:ext cx="2918967" cy="1137876"/>
                </a:xfrm>
                <a:prstGeom prst="rect">
                  <a:avLst/>
                </a:prstGeom>
                <a:blipFill>
                  <a:blip r:embed="rId2"/>
                  <a:stretch>
                    <a:fillRect t="-130000" b="-18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B0FFA2-3817-B340-8D5F-A1853440FEE6}"/>
                </a:ext>
              </a:extLst>
            </p:cNvPr>
            <p:cNvSpPr/>
            <p:nvPr/>
          </p:nvSpPr>
          <p:spPr bwMode="auto">
            <a:xfrm>
              <a:off x="329019" y="2205990"/>
              <a:ext cx="2846070" cy="2297430"/>
            </a:xfrm>
            <a:prstGeom prst="rect">
              <a:avLst/>
            </a:prstGeom>
            <a:solidFill>
              <a:srgbClr val="FFC819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Independent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Functions: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No 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18EDB7-B530-CA46-ADEA-5E2B5D4C7DE7}"/>
                </a:ext>
              </a:extLst>
            </p:cNvPr>
            <p:cNvSpPr/>
            <p:nvPr/>
          </p:nvSpPr>
          <p:spPr bwMode="auto">
            <a:xfrm>
              <a:off x="4789477" y="2205990"/>
              <a:ext cx="2846070" cy="1665430"/>
            </a:xfrm>
            <a:prstGeom prst="rect">
              <a:avLst/>
            </a:prstGeom>
            <a:solidFill>
              <a:srgbClr val="92D050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Functions with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FF0000"/>
                  </a:solidFill>
                  <a:latin typeface="Helvetica" pitchFamily="2" charset="0"/>
                </a:rPr>
                <a:t>Redundancy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0F759D4-6F31-8745-A6A9-D6771BE2B5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14651" y="1531160"/>
              <a:ext cx="845819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904613-83D2-2647-ACF4-43AE47E7CF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4950" y="1531160"/>
              <a:ext cx="1064230" cy="59147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58DECF-D025-7A4D-A534-A058D705229A}"/>
                </a:ext>
              </a:extLst>
            </p:cNvPr>
            <p:cNvSpPr/>
            <p:nvPr/>
          </p:nvSpPr>
          <p:spPr bwMode="auto">
            <a:xfrm>
              <a:off x="3624243" y="437769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Exact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87F0BE-0568-944F-BE6F-7F9412D2830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80610" y="3954780"/>
              <a:ext cx="868680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8FE86A-7321-364F-AB38-C6FD5A1A3D39}"/>
                </a:ext>
              </a:extLst>
            </p:cNvPr>
            <p:cNvSpPr/>
            <p:nvPr/>
          </p:nvSpPr>
          <p:spPr bwMode="auto">
            <a:xfrm>
              <a:off x="6379180" y="4389120"/>
              <a:ext cx="2512734" cy="1687370"/>
            </a:xfrm>
            <a:prstGeom prst="rect">
              <a:avLst/>
            </a:prstGeom>
            <a:solidFill>
              <a:srgbClr val="C6CF87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lang="en-US" dirty="0">
                <a:latin typeface="Helvetica" pitchFamily="2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Approximate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lang="en-US" dirty="0">
                  <a:latin typeface="Helvetica" pitchFamily="2" charset="0"/>
                </a:rPr>
                <a:t>Resilience</a:t>
              </a: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268841D-2083-2143-9AD2-605ABDB451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7586" y="3954780"/>
              <a:ext cx="837961" cy="339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6CF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230209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7D7A-DF54-D74E-8CA8-6F25FABD0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9936" y="4294330"/>
            <a:ext cx="7897546" cy="4572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Depends on redundancy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in agents’ cost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/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argmin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A96566-54DC-134D-9E74-A8C06A99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89" y="309924"/>
                <a:ext cx="2918967" cy="1137876"/>
              </a:xfrm>
              <a:prstGeom prst="rect">
                <a:avLst/>
              </a:prstGeom>
              <a:blipFill>
                <a:blip r:embed="rId2"/>
                <a:stretch>
                  <a:fillRect t="-130000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718EDB7-B530-CA46-ADEA-5E2B5D4C7DE7}"/>
              </a:ext>
            </a:extLst>
          </p:cNvPr>
          <p:cNvSpPr/>
          <p:nvPr/>
        </p:nvSpPr>
        <p:spPr bwMode="auto">
          <a:xfrm>
            <a:off x="4789477" y="2205990"/>
            <a:ext cx="2846070" cy="1665430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lang="en-US" dirty="0">
              <a:latin typeface="Helvetica" pitchFamily="2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Functions with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Redundancy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904613-83D2-2647-ACF4-43AE47E7CF73}"/>
              </a:ext>
            </a:extLst>
          </p:cNvPr>
          <p:cNvCxnSpPr>
            <a:cxnSpLocks/>
          </p:cNvCxnSpPr>
          <p:nvPr/>
        </p:nvCxnSpPr>
        <p:spPr bwMode="auto">
          <a:xfrm>
            <a:off x="5314950" y="1531160"/>
            <a:ext cx="1064230" cy="5914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31467-11BF-EC48-B346-480FDA9B5D82}"/>
              </a:ext>
            </a:extLst>
          </p:cNvPr>
          <p:cNvSpPr/>
          <p:nvPr/>
        </p:nvSpPr>
        <p:spPr bwMode="auto">
          <a:xfrm>
            <a:off x="6379180" y="4389120"/>
            <a:ext cx="2512734" cy="1687370"/>
          </a:xfrm>
          <a:prstGeom prst="rect">
            <a:avLst/>
          </a:prstGeom>
          <a:solidFill>
            <a:srgbClr val="C6CF87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lang="en-US" dirty="0">
              <a:latin typeface="Helvetica" pitchFamily="2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solidFill>
                  <a:srgbClr val="C00000"/>
                </a:solidFill>
                <a:latin typeface="Helvetica" pitchFamily="2" charset="0"/>
              </a:rPr>
              <a:t>Approximate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r>
              <a:rPr lang="en-US" dirty="0">
                <a:latin typeface="Helvetica" pitchFamily="2" charset="0"/>
              </a:rPr>
              <a:t>Resilience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DD57EF-FB8C-F44E-B362-240E97BBA248}"/>
              </a:ext>
            </a:extLst>
          </p:cNvPr>
          <p:cNvCxnSpPr>
            <a:cxnSpLocks/>
          </p:cNvCxnSpPr>
          <p:nvPr/>
        </p:nvCxnSpPr>
        <p:spPr bwMode="auto">
          <a:xfrm>
            <a:off x="6797586" y="3954780"/>
            <a:ext cx="837961" cy="3395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6CF87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827918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4A96D-AA7B-9C44-9ED1-75C8D198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 &amp;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20410-5949-D246-98F1-B2C873B9C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Slides and videos for the tutorial will be made available online</a:t>
            </a:r>
          </a:p>
          <a:p>
            <a:endParaRPr lang="en-US" dirty="0"/>
          </a:p>
          <a:p>
            <a:r>
              <a:rPr lang="en-US" dirty="0"/>
              <a:t>Visit 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>
                <a:solidFill>
                  <a:srgbClr val="FF0000"/>
                </a:solidFill>
              </a:rPr>
              <a:t>disc.georgetown.domains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follow the link for </a:t>
            </a:r>
            <a:r>
              <a:rPr lang="en-US" dirty="0">
                <a:solidFill>
                  <a:srgbClr val="FF0000"/>
                </a:solidFill>
              </a:rPr>
              <a:t>Talks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31080-F60C-724A-AC27-4F8E0A5F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96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25" y="3406608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421882" y="4945262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sz="2000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</a:b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Minimize global loss</a:t>
                </a:r>
                <a:endParaRPr lang="en-US" sz="280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     </a:t>
                </a: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blipFill>
                <a:blip r:embed="rId3"/>
                <a:stretch>
                  <a:fillRect l="-21579" t="-10526" r="-4737" b="-5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/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blipFill>
                <a:blip r:embed="rId6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CFE9DC1-BA48-F94D-BE35-9FA1860A0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754" y="2383037"/>
            <a:ext cx="692727" cy="692727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88D246A-C37B-E447-B187-7C8263FE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131953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25" y="3406608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421882" y="4945262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sz="2000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</a:b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Minimize global loss</a:t>
                </a:r>
                <a:endParaRPr lang="en-US" sz="2800" dirty="0"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     </a:t>
                </a: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853" y="3634102"/>
                <a:ext cx="2400300" cy="2402324"/>
              </a:xfrm>
              <a:prstGeom prst="rect">
                <a:avLst/>
              </a:prstGeom>
              <a:blipFill>
                <a:blip r:embed="rId3"/>
                <a:stretch>
                  <a:fillRect l="-21579" t="-10526" r="-4737" b="-5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576" y="6358589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965" y="6350581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/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69" y="3076126"/>
                <a:ext cx="954299" cy="461665"/>
              </a:xfrm>
              <a:prstGeom prst="rect">
                <a:avLst/>
              </a:prstGeom>
              <a:blipFill>
                <a:blip r:embed="rId6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054" y="3076127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394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CFE9DC1-BA48-F94D-BE35-9FA1860A0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754" y="2383037"/>
            <a:ext cx="692727" cy="692727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88D246A-C37B-E447-B187-7C8263FE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16440A-077E-4A42-8C04-350406E06C00}"/>
              </a:ext>
            </a:extLst>
          </p:cNvPr>
          <p:cNvSpPr txBox="1">
            <a:spLocks/>
          </p:cNvSpPr>
          <p:nvPr/>
        </p:nvSpPr>
        <p:spPr bwMode="auto">
          <a:xfrm>
            <a:off x="4089609" y="1321550"/>
            <a:ext cx="3190407" cy="208505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kern="0" dirty="0">
                <a:solidFill>
                  <a:srgbClr val="C00000"/>
                </a:solidFill>
              </a:rPr>
              <a:t>    Faulty agent can</a:t>
            </a:r>
            <a:br>
              <a:rPr lang="en-US" kern="0" dirty="0">
                <a:solidFill>
                  <a:srgbClr val="C00000"/>
                </a:solidFill>
              </a:rPr>
            </a:br>
            <a:r>
              <a:rPr lang="en-US" kern="0" dirty="0">
                <a:solidFill>
                  <a:srgbClr val="C00000"/>
                </a:solidFill>
              </a:rPr>
              <a:t>    adversely affect</a:t>
            </a:r>
            <a:br>
              <a:rPr lang="en-US" kern="0" dirty="0">
                <a:solidFill>
                  <a:srgbClr val="C00000"/>
                </a:solidFill>
              </a:rPr>
            </a:br>
            <a:r>
              <a:rPr lang="en-US" kern="0" dirty="0">
                <a:solidFill>
                  <a:srgbClr val="C00000"/>
                </a:solidFill>
              </a:rPr>
              <a:t>    model parameters</a:t>
            </a:r>
          </a:p>
        </p:txBody>
      </p:sp>
    </p:spTree>
    <p:extLst>
      <p:ext uri="{BB962C8B-B14F-4D97-AF65-F5344CB8AC3E}">
        <p14:creationId xmlns:p14="http://schemas.microsoft.com/office/powerpoint/2010/main" val="331048214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65000"/>
          <a:buFont typeface="Marlett" pitchFamily="2" charset="2"/>
          <a:buChar char="g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65000"/>
          <a:buFont typeface="Marlett" pitchFamily="2" charset="2"/>
          <a:buChar char="g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35592</TotalTime>
  <Words>1870</Words>
  <Application>Microsoft Macintosh PowerPoint</Application>
  <PresentationFormat>On-screen Show (4:3)</PresentationFormat>
  <Paragraphs>623</Paragraphs>
  <Slides>72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Arial</vt:lpstr>
      <vt:lpstr>Cambria Math</vt:lpstr>
      <vt:lpstr>Comic Sans MS</vt:lpstr>
      <vt:lpstr>Helvetica</vt:lpstr>
      <vt:lpstr>Impact</vt:lpstr>
      <vt:lpstr>Marlett</vt:lpstr>
      <vt:lpstr>Times</vt:lpstr>
      <vt:lpstr>Times New Roman</vt:lpstr>
      <vt:lpstr>Wingdings</vt:lpstr>
      <vt:lpstr>Default Design</vt:lpstr>
      <vt:lpstr>Tutorial : Part III  Distributed Optimization and Machine Learning:  Security and Privacy  Nitin Vaidya Georgetown University    </vt:lpstr>
      <vt:lpstr>Tutorial : Part III  Distributed Optimization and Machine Learning:  Security and Privacy       </vt:lpstr>
      <vt:lpstr>Challenges</vt:lpstr>
      <vt:lpstr>Byzantine Fault Model</vt:lpstr>
      <vt:lpstr>Rendezvous</vt:lpstr>
      <vt:lpstr>Rendezvous</vt:lpstr>
      <vt:lpstr>Rendezvous</vt:lpstr>
      <vt:lpstr>Machine Learning</vt:lpstr>
      <vt:lpstr>Machine Learning</vt:lpstr>
      <vt:lpstr>Fault-Tolerant / Secure  Optimization &amp; Machine Learning</vt:lpstr>
      <vt:lpstr>Outline</vt:lpstr>
      <vt:lpstr>Fault-Tolerance</vt:lpstr>
      <vt:lpstr>Fault-Tolerance</vt:lpstr>
      <vt:lpstr>Fault-Tolerance</vt:lpstr>
      <vt:lpstr>Rendezvous</vt:lpstr>
      <vt:lpstr>Rendezvous</vt:lpstr>
      <vt:lpstr>Machine Learning</vt:lpstr>
      <vt:lpstr>Machine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Independent Functions</vt:lpstr>
      <vt:lpstr>Independent Functions</vt:lpstr>
      <vt:lpstr>Independent Functions</vt:lpstr>
      <vt:lpstr>Independent Functions</vt:lpstr>
      <vt:lpstr>Independent Functions</vt:lpstr>
      <vt:lpstr>           How to Approximate                             ?  </vt:lpstr>
      <vt:lpstr>           How to Approximate                             ?  </vt:lpstr>
      <vt:lpstr>           How to Approximate                             ?  </vt:lpstr>
      <vt:lpstr>           How to Approximate                             ?  </vt:lpstr>
      <vt:lpstr>Distributed Optimization</vt:lpstr>
      <vt:lpstr>Fault-Tolerant Distributed Optimization</vt:lpstr>
      <vt:lpstr>Su and Vaidya [arXiv 2015, PODC 2016] Scalar Argument</vt:lpstr>
      <vt:lpstr>Results for Scalar Argument (x)</vt:lpstr>
      <vt:lpstr>Results for Scalar Argument (x)</vt:lpstr>
      <vt:lpstr>Results for Scalar Argument (x)</vt:lpstr>
      <vt:lpstr>Results for Scalar Argument (x)</vt:lpstr>
      <vt:lpstr>Degradation for High Dimensional x</vt:lpstr>
      <vt:lpstr>Degradation for High Dimensional x</vt:lpstr>
      <vt:lpstr>Machine Learning</vt:lpstr>
      <vt:lpstr>Machine Learning</vt:lpstr>
      <vt:lpstr>Machine Learning</vt:lpstr>
      <vt:lpstr>Machine Learning</vt:lpstr>
      <vt:lpstr>PowerPoint Presentation</vt:lpstr>
      <vt:lpstr>PowerPoint Presentation</vt:lpstr>
      <vt:lpstr>Exact Resilience</vt:lpstr>
      <vt:lpstr>t-Resilience: Extreme Case</vt:lpstr>
      <vt:lpstr>t-Resilience: Extreme Case</vt:lpstr>
      <vt:lpstr>Parameter Server</vt:lpstr>
      <vt:lpstr>t-Resilience: Extreme Case</vt:lpstr>
      <vt:lpstr>Exact Resilience: Necessary and Sufficient Condition [Gupta,Vaidya 2020]</vt:lpstr>
      <vt:lpstr>2t-Redundancy [Gupta,Vaidya 2020]</vt:lpstr>
      <vt:lpstr>2t-Redundancy [Gupta,Vaidya 2020]</vt:lpstr>
      <vt:lpstr>n = 6     (number of agents) t = 1            (faulty agents)</vt:lpstr>
      <vt:lpstr>n = 6     (number of agents) t = 1            (faulty agents)</vt:lpstr>
      <vt:lpstr>Linear Regression</vt:lpstr>
      <vt:lpstr>Linear Regression</vt:lpstr>
      <vt:lpstr>Distributed Linear Regression</vt:lpstr>
      <vt:lpstr>Distributed Linear Regression</vt:lpstr>
      <vt:lpstr>2t-Redundancy for Linear Regression</vt:lpstr>
      <vt:lpstr>Centralized Algorithm Achieving t-Resilience</vt:lpstr>
      <vt:lpstr>Centralized Algorithm Achieving t-Resilience</vt:lpstr>
      <vt:lpstr>Centralized Algorithm Achieving t-Resilience</vt:lpstr>
      <vt:lpstr>Centralized Algorithm Achieving t-Resilience</vt:lpstr>
      <vt:lpstr>Exact Resilience: Necessary and Sufficient Condition [Gupta,Vaidya 2020]</vt:lpstr>
      <vt:lpstr>Distributed Algorithm</vt:lpstr>
      <vt:lpstr>PowerPoint Presentation</vt:lpstr>
      <vt:lpstr>PowerPoint Presentation</vt:lpstr>
      <vt:lpstr>Slides &amp; Videos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TCP for Mobile and Wireless Hosts</dc:title>
  <dc:creator>Nitin</dc:creator>
  <cp:lastModifiedBy>Microsoft Office User</cp:lastModifiedBy>
  <cp:revision>7035</cp:revision>
  <cp:lastPrinted>2019-12-05T12:55:30Z</cp:lastPrinted>
  <dcterms:created xsi:type="dcterms:W3CDTF">1996-09-30T18:28:10Z</dcterms:created>
  <dcterms:modified xsi:type="dcterms:W3CDTF">2021-04-01T23:14:33Z</dcterms:modified>
</cp:coreProperties>
</file>