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4"/>
  </p:notesMasterIdLst>
  <p:handoutMasterIdLst>
    <p:handoutMasterId r:id="rId145"/>
  </p:handoutMasterIdLst>
  <p:sldIdLst>
    <p:sldId id="3008" r:id="rId2"/>
    <p:sldId id="3147" r:id="rId3"/>
    <p:sldId id="3148" r:id="rId4"/>
    <p:sldId id="2986" r:id="rId5"/>
    <p:sldId id="2987" r:id="rId6"/>
    <p:sldId id="2988" r:id="rId7"/>
    <p:sldId id="2854" r:id="rId8"/>
    <p:sldId id="3097" r:id="rId9"/>
    <p:sldId id="3098" r:id="rId10"/>
    <p:sldId id="3099" r:id="rId11"/>
    <p:sldId id="3100" r:id="rId12"/>
    <p:sldId id="2990" r:id="rId13"/>
    <p:sldId id="3149" r:id="rId14"/>
    <p:sldId id="2991" r:id="rId15"/>
    <p:sldId id="2992" r:id="rId16"/>
    <p:sldId id="2993" r:id="rId17"/>
    <p:sldId id="2994" r:id="rId18"/>
    <p:sldId id="2996" r:id="rId19"/>
    <p:sldId id="3048" r:id="rId20"/>
    <p:sldId id="3153" r:id="rId21"/>
    <p:sldId id="3047" r:id="rId22"/>
    <p:sldId id="3156" r:id="rId23"/>
    <p:sldId id="3157" r:id="rId24"/>
    <p:sldId id="3003" r:id="rId25"/>
    <p:sldId id="3150" r:id="rId26"/>
    <p:sldId id="3151" r:id="rId27"/>
    <p:sldId id="3152" r:id="rId28"/>
    <p:sldId id="3155" r:id="rId29"/>
    <p:sldId id="3164" r:id="rId30"/>
    <p:sldId id="3166" r:id="rId31"/>
    <p:sldId id="3165" r:id="rId32"/>
    <p:sldId id="3161" r:id="rId33"/>
    <p:sldId id="3160" r:id="rId34"/>
    <p:sldId id="3195" r:id="rId35"/>
    <p:sldId id="2855" r:id="rId36"/>
    <p:sldId id="2998" r:id="rId37"/>
    <p:sldId id="3002" r:id="rId38"/>
    <p:sldId id="3167" r:id="rId39"/>
    <p:sldId id="3004" r:id="rId40"/>
    <p:sldId id="3005" r:id="rId41"/>
    <p:sldId id="3154" r:id="rId42"/>
    <p:sldId id="3158" r:id="rId43"/>
    <p:sldId id="3159" r:id="rId44"/>
    <p:sldId id="3197" r:id="rId45"/>
    <p:sldId id="3196" r:id="rId46"/>
    <p:sldId id="3169" r:id="rId47"/>
    <p:sldId id="3198" r:id="rId48"/>
    <p:sldId id="3171" r:id="rId49"/>
    <p:sldId id="3172" r:id="rId50"/>
    <p:sldId id="2999" r:id="rId51"/>
    <p:sldId id="2989" r:id="rId52"/>
    <p:sldId id="3173" r:id="rId53"/>
    <p:sldId id="3176" r:id="rId54"/>
    <p:sldId id="3174" r:id="rId55"/>
    <p:sldId id="3183" r:id="rId56"/>
    <p:sldId id="3010" r:id="rId57"/>
    <p:sldId id="3007" r:id="rId58"/>
    <p:sldId id="2843" r:id="rId59"/>
    <p:sldId id="3011" r:id="rId60"/>
    <p:sldId id="2733" r:id="rId61"/>
    <p:sldId id="2730" r:id="rId62"/>
    <p:sldId id="1948" r:id="rId63"/>
    <p:sldId id="1949" r:id="rId64"/>
    <p:sldId id="1950" r:id="rId65"/>
    <p:sldId id="3180" r:id="rId66"/>
    <p:sldId id="3021" r:id="rId67"/>
    <p:sldId id="3045" r:id="rId68"/>
    <p:sldId id="1953" r:id="rId69"/>
    <p:sldId id="3181" r:id="rId70"/>
    <p:sldId id="3014" r:id="rId71"/>
    <p:sldId id="2496" r:id="rId72"/>
    <p:sldId id="2920" r:id="rId73"/>
    <p:sldId id="3177" r:id="rId74"/>
    <p:sldId id="2921" r:id="rId75"/>
    <p:sldId id="2499" r:id="rId76"/>
    <p:sldId id="2922" r:id="rId77"/>
    <p:sldId id="2522" r:id="rId78"/>
    <p:sldId id="3027" r:id="rId79"/>
    <p:sldId id="3025" r:id="rId80"/>
    <p:sldId id="3182" r:id="rId81"/>
    <p:sldId id="3028" r:id="rId82"/>
    <p:sldId id="3029" r:id="rId83"/>
    <p:sldId id="3030" r:id="rId84"/>
    <p:sldId id="3031" r:id="rId85"/>
    <p:sldId id="3032" r:id="rId86"/>
    <p:sldId id="3034" r:id="rId87"/>
    <p:sldId id="3035" r:id="rId88"/>
    <p:sldId id="3038" r:id="rId89"/>
    <p:sldId id="3039" r:id="rId90"/>
    <p:sldId id="3199" r:id="rId91"/>
    <p:sldId id="3015" r:id="rId92"/>
    <p:sldId id="2017" r:id="rId93"/>
    <p:sldId id="3006" r:id="rId94"/>
    <p:sldId id="3189" r:id="rId95"/>
    <p:sldId id="3191" r:id="rId96"/>
    <p:sldId id="3192" r:id="rId97"/>
    <p:sldId id="3193" r:id="rId98"/>
    <p:sldId id="3194" r:id="rId99"/>
    <p:sldId id="2851" r:id="rId100"/>
    <p:sldId id="3046" r:id="rId101"/>
    <p:sldId id="3049" r:id="rId102"/>
    <p:sldId id="3103" r:id="rId103"/>
    <p:sldId id="1952" r:id="rId104"/>
    <p:sldId id="3043" r:id="rId105"/>
    <p:sldId id="3044" r:id="rId106"/>
    <p:sldId id="3041" r:id="rId107"/>
    <p:sldId id="2025" r:id="rId108"/>
    <p:sldId id="2028" r:id="rId109"/>
    <p:sldId id="2033" r:id="rId110"/>
    <p:sldId id="2034" r:id="rId111"/>
    <p:sldId id="2035" r:id="rId112"/>
    <p:sldId id="2038" r:id="rId113"/>
    <p:sldId id="2040" r:id="rId114"/>
    <p:sldId id="2041" r:id="rId115"/>
    <p:sldId id="2042" r:id="rId116"/>
    <p:sldId id="2205" r:id="rId117"/>
    <p:sldId id="2203" r:id="rId118"/>
    <p:sldId id="2206" r:id="rId119"/>
    <p:sldId id="2207" r:id="rId120"/>
    <p:sldId id="2284" r:id="rId121"/>
    <p:sldId id="2208" r:id="rId122"/>
    <p:sldId id="2209" r:id="rId123"/>
    <p:sldId id="2210" r:id="rId124"/>
    <p:sldId id="2211" r:id="rId125"/>
    <p:sldId id="2212" r:id="rId126"/>
    <p:sldId id="2213" r:id="rId127"/>
    <p:sldId id="2214" r:id="rId128"/>
    <p:sldId id="2215" r:id="rId129"/>
    <p:sldId id="2216" r:id="rId130"/>
    <p:sldId id="2217" r:id="rId131"/>
    <p:sldId id="2218" r:id="rId132"/>
    <p:sldId id="1999" r:id="rId133"/>
    <p:sldId id="2000" r:id="rId134"/>
    <p:sldId id="2001" r:id="rId135"/>
    <p:sldId id="2002" r:id="rId136"/>
    <p:sldId id="2003" r:id="rId137"/>
    <p:sldId id="2010" r:id="rId138"/>
    <p:sldId id="2004" r:id="rId139"/>
    <p:sldId id="2005" r:id="rId140"/>
    <p:sldId id="2006" r:id="rId141"/>
    <p:sldId id="2007" r:id="rId142"/>
    <p:sldId id="2008" r:id="rId143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in H Vaidya" initials="N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F9F4"/>
    <a:srgbClr val="CCFFA4"/>
    <a:srgbClr val="B5FBE4"/>
    <a:srgbClr val="A3EF5C"/>
    <a:srgbClr val="FAFC55"/>
    <a:srgbClr val="FFC819"/>
    <a:srgbClr val="89C2FF"/>
    <a:srgbClr val="33F5BB"/>
    <a:srgbClr val="FFDA7E"/>
    <a:srgbClr val="CBF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554" autoAdjust="0"/>
    <p:restoredTop sz="50051" autoAdjust="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notesMaster" Target="notesMasters/notesMaster1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4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emf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5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8.bin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1.bin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3" Type="http://schemas.openxmlformats.org/officeDocument/2006/relationships/image" Target="../media/image190.png"/><Relationship Id="rId7" Type="http://schemas.openxmlformats.org/officeDocument/2006/relationships/image" Target="../media/image23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7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e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9.wmf"/><Relationship Id="rId4" Type="http://schemas.openxmlformats.org/officeDocument/2006/relationships/image" Target="../media/image49.e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0.bin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9" Type="http://schemas.openxmlformats.org/officeDocument/2006/relationships/oleObject" Target="../embeddings/oleObject46.bin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arxiv.org/abs/1912.0497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hyperlink" Target="https://arxiv.org/abs/1912.0497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0.png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rxiv.org/abs/1606.0483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40.png"/><Relationship Id="rId4" Type="http://schemas.openxmlformats.org/officeDocument/2006/relationships/image" Target="../media/image4.png"/><Relationship Id="rId9" Type="http://schemas.openxmlformats.org/officeDocument/2006/relationships/image" Target="../media/image2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606.0483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rxiv.org/abs/1803.088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rxiv.org/abs/1803.088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arxiv.org/abs/1803.088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7.png"/><Relationship Id="rId4" Type="http://schemas.openxmlformats.org/officeDocument/2006/relationships/image" Target="../media/image2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1.png"/><Relationship Id="rId4" Type="http://schemas.openxmlformats.org/officeDocument/2006/relationships/image" Target="../media/image4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3" Type="http://schemas.openxmlformats.org/officeDocument/2006/relationships/image" Target="../media/image190.png"/><Relationship Id="rId7" Type="http://schemas.openxmlformats.org/officeDocument/2006/relationships/image" Target="../media/image23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9.png"/><Relationship Id="rId7" Type="http://schemas.openxmlformats.org/officeDocument/2006/relationships/image" Target="../media/image210.png"/><Relationship Id="rId2" Type="http://schemas.openxmlformats.org/officeDocument/2006/relationships/hyperlink" Target="https://dspace.mit.edu/handle/1721.1/1525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32.png"/><Relationship Id="rId5" Type="http://schemas.openxmlformats.org/officeDocument/2006/relationships/image" Target="../media/image190.png"/><Relationship Id="rId10" Type="http://schemas.openxmlformats.org/officeDocument/2006/relationships/image" Target="../media/image31.png"/><Relationship Id="rId4" Type="http://schemas.openxmlformats.org/officeDocument/2006/relationships/image" Target="../media/image150.png"/><Relationship Id="rId9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hyperlink" Target="https://dspace.mit.edu/handle/1721.1/15254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1.png"/><Relationship Id="rId4" Type="http://schemas.openxmlformats.org/officeDocument/2006/relationships/image" Target="../media/image4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3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5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p.illinois.edu/~angelia/distributed_journal_final.pdf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71.png"/><Relationship Id="rId12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11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8.emf"/><Relationship Id="rId9" Type="http://schemas.openxmlformats.org/officeDocument/2006/relationships/image" Target="../media/image37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7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0.png"/><Relationship Id="rId7" Type="http://schemas.openxmlformats.org/officeDocument/2006/relationships/image" Target="../media/image37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104"/>
            <a:ext cx="7772400" cy="19510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Tutorial: Part 2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dirty="0"/>
            </a:br>
            <a:r>
              <a:rPr lang="en-US" dirty="0"/>
              <a:t>Security and Privacy</a:t>
            </a:r>
            <a:br>
              <a:rPr lang="en-US" dirty="0"/>
            </a:br>
            <a:r>
              <a:rPr lang="en-US" dirty="0"/>
              <a:t>in Distributed Optimization and Learning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Nitin Vaidya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Georgetown University</a:t>
            </a:r>
            <a:br>
              <a:rPr lang="en-US" sz="2400" dirty="0">
                <a:solidFill>
                  <a:srgbClr val="0080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34F26-A1DD-D342-B5FE-30EE0498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3128"/>
            <a:ext cx="9144000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400E1C-D7EF-5A45-823B-D48355877372}"/>
              </a:ext>
            </a:extLst>
          </p:cNvPr>
          <p:cNvSpPr txBox="1"/>
          <p:nvPr/>
        </p:nvSpPr>
        <p:spPr>
          <a:xfrm>
            <a:off x="7824052" y="6858000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13391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l="-2041"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solidFill>
                <a:srgbClr val="CCFFA4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4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769412" y="5347673"/>
            <a:ext cx="548641" cy="1414857"/>
          </a:xfrm>
          <a:prstGeom prst="ellipse">
            <a:avLst/>
          </a:prstGeom>
          <a:solidFill>
            <a:srgbClr val="FFC000">
              <a:alpha val="4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4F0E8D-177B-2D46-A0E4-A13130086C7B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11CE49-D307-9245-979F-C561A9DEEBCA}"/>
              </a:ext>
            </a:extLst>
          </p:cNvPr>
          <p:cNvSpPr txBox="1"/>
          <p:nvPr/>
        </p:nvSpPr>
        <p:spPr>
          <a:xfrm>
            <a:off x="1058289" y="3571757"/>
            <a:ext cx="301076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Non-uniform weights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i="1" dirty="0" err="1">
                <a:latin typeface="Times" pitchFamily="2" charset="0"/>
                <a:cs typeface="Arial" panose="020B0604020202020204" pitchFamily="34" charset="0"/>
              </a:rPr>
              <a:t>f</a:t>
            </a:r>
            <a:r>
              <a:rPr lang="en-US" i="1" baseline="-25000" dirty="0" err="1">
                <a:latin typeface="Times" pitchFamily="2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E1E825-899A-4242-B737-A6B480AD1257}"/>
              </a:ext>
            </a:extLst>
          </p:cNvPr>
          <p:cNvCxnSpPr>
            <a:cxnSpLocks/>
          </p:cNvCxnSpPr>
          <p:nvPr/>
        </p:nvCxnSpPr>
        <p:spPr bwMode="auto">
          <a:xfrm>
            <a:off x="2164094" y="2659567"/>
            <a:ext cx="0" cy="86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47061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E48E-E9C7-7444-B24A-BEAFE7C72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05674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Continue to part 3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Byzantine Fault-Tolerant (Secure)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Optimization &amp;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80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9E5D-C0C9-AA4F-90D3-376FBFF0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F182-D9E6-F143-8755-C4DB3006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D6E1A-A29B-F645-96F3-00999CB4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139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236362-18BE-E346-BC23-8717BC993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4459944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00E8E3-6B07-4B45-BA4F-F57E6970F9A6}"/>
              </a:ext>
            </a:extLst>
          </p:cNvPr>
          <p:cNvSpPr/>
          <p:nvPr/>
        </p:nvSpPr>
        <p:spPr bwMode="auto">
          <a:xfrm>
            <a:off x="205740" y="2583180"/>
            <a:ext cx="3326130" cy="2411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Undirected Graphs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3336C5-FED0-074C-B38F-4A10135470FE}"/>
              </a:ext>
            </a:extLst>
          </p:cNvPr>
          <p:cNvGrpSpPr/>
          <p:nvPr/>
        </p:nvGrpSpPr>
        <p:grpSpPr>
          <a:xfrm>
            <a:off x="-782048" y="2782709"/>
            <a:ext cx="4062458" cy="1947337"/>
            <a:chOff x="532837" y="338666"/>
            <a:chExt cx="4062458" cy="1947337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2743811B-6543-BC47-A3CC-9DE0EDC5EF9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728611" y="860779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3" name="Equation" r:id="rId3" imgW="444500" imgH="698500" progId="Equation.DSMT4">
                    <p:embed/>
                  </p:oleObj>
                </mc:Choice>
                <mc:Fallback>
                  <p:oleObj name="Equation" r:id="rId3" imgW="444500" imgH="69850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2743811B-6543-BC47-A3CC-9DE0EDC5EF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28611" y="860779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399AE-F3AA-8449-81E9-E1DC9666F8AF}"/>
                </a:ext>
              </a:extLst>
            </p:cNvPr>
            <p:cNvSpPr/>
            <p:nvPr/>
          </p:nvSpPr>
          <p:spPr>
            <a:xfrm>
              <a:off x="2745729" y="1311514"/>
              <a:ext cx="9799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:=  </a:t>
              </a:r>
              <a:r>
                <a:rPr lang="en-US" dirty="0">
                  <a:solidFill>
                    <a:srgbClr val="3366FF"/>
                  </a:solidFill>
                  <a:latin typeface="Helvetica"/>
                  <a:cs typeface="Helvetica"/>
                </a:rPr>
                <a:t>M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  <a:cs typeface="Helvetica"/>
                </a:rPr>
                <a:t>k</a:t>
              </a:r>
              <a:endParaRPr lang="en-US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ACFD6F2C-AB48-334C-AE76-3D98975BB54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687233" y="843845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14" name="Equation" r:id="rId5" imgW="444500" imgH="698500" progId="Equation.DSMT4">
                    <p:embed/>
                  </p:oleObj>
                </mc:Choice>
                <mc:Fallback>
                  <p:oleObj name="Equation" r:id="rId5" imgW="444500" imgH="6985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ACFD6F2C-AB48-334C-AE76-3D98975BB5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87233" y="843845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B27F11-E49A-2D4C-9D9B-2C4BD2CDE209}"/>
                </a:ext>
              </a:extLst>
            </p:cNvPr>
            <p:cNvSpPr txBox="1"/>
            <p:nvPr/>
          </p:nvSpPr>
          <p:spPr>
            <a:xfrm>
              <a:off x="532837" y="338667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36FBEB-5A0C-A241-A7DC-39CFA9273D2B}"/>
                </a:ext>
              </a:extLst>
            </p:cNvPr>
            <p:cNvSpPr txBox="1"/>
            <p:nvPr/>
          </p:nvSpPr>
          <p:spPr>
            <a:xfrm>
              <a:off x="2070572" y="338666"/>
              <a:ext cx="2374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800000"/>
                  </a:solidFill>
                  <a:latin typeface="Helvetica"/>
                  <a:cs typeface="Helvetica"/>
                </a:rPr>
                <a:t>after k iterations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8352C9-D458-0946-962E-23D8E302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8" y="1447800"/>
            <a:ext cx="5257801" cy="4644389"/>
          </a:xfrm>
          <a:solidFill>
            <a:srgbClr val="EEF9F4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Consensus</a:t>
            </a:r>
            <a:r>
              <a:rPr lang="en-US" dirty="0"/>
              <a:t> if M row stochastic</a:t>
            </a:r>
          </a:p>
          <a:p>
            <a:endParaRPr lang="en-US" dirty="0"/>
          </a:p>
          <a:p>
            <a:pPr lvl="2"/>
            <a:r>
              <a:rPr lang="en-US" dirty="0"/>
              <a:t>Matrix elements in [0,1]</a:t>
            </a:r>
          </a:p>
          <a:p>
            <a:pPr lvl="2"/>
            <a:endParaRPr lang="en-US" dirty="0"/>
          </a:p>
          <a:p>
            <a:pPr lvl="2"/>
            <a:r>
              <a:rPr lang="en-US" dirty="0" err="1"/>
              <a:t>M</a:t>
            </a:r>
            <a:r>
              <a:rPr lang="en-US" baseline="-25000" dirty="0" err="1"/>
              <a:t>ij</a:t>
            </a:r>
            <a:r>
              <a:rPr lang="en-US" dirty="0"/>
              <a:t> non-zero if link (</a:t>
            </a:r>
            <a:r>
              <a:rPr lang="en-US" dirty="0" err="1"/>
              <a:t>i,j</a:t>
            </a:r>
            <a:r>
              <a:rPr lang="en-US" dirty="0"/>
              <a:t>) exists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row</a:t>
            </a:r>
            <a:r>
              <a:rPr lang="en-US" dirty="0"/>
              <a:t> adds to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573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104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3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74572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68723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4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23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459242" y="850726"/>
          <a:ext cx="2435925" cy="14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5" name="Equation" r:id="rId7" imgW="1320800" imgH="685800" progId="Equation.DSMT4">
                  <p:embed/>
                </p:oleObj>
              </mc:Choice>
              <mc:Fallback>
                <p:oleObj name="Equation" r:id="rId7" imgW="1320800" imgH="6858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9242" y="850726"/>
                        <a:ext cx="2435925" cy="140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54270" y="1308692"/>
            <a:ext cx="5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  <a:sym typeface="Wingdings"/>
              </a:rPr>
              <a:t> 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7953018" y="8198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6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018" y="8198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72854" y="2608020"/>
            <a:ext cx="3361765" cy="1145233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Row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stochastic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E0B737-B01C-FF47-B611-73BE44EB2B94}"/>
              </a:ext>
            </a:extLst>
          </p:cNvPr>
          <p:cNvSpPr/>
          <p:nvPr/>
        </p:nvSpPr>
        <p:spPr bwMode="auto">
          <a:xfrm>
            <a:off x="5645855" y="860779"/>
            <a:ext cx="2000251" cy="474854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</a:rPr>
              <a:t>p      q      r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95F534C-9EE1-1640-AED7-2F164A12BA62}"/>
              </a:ext>
            </a:extLst>
          </p:cNvPr>
          <p:cNvSpPr/>
          <p:nvPr/>
        </p:nvSpPr>
        <p:spPr bwMode="auto">
          <a:xfrm>
            <a:off x="5657886" y="1311258"/>
            <a:ext cx="2000251" cy="474854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</a:rPr>
              <a:t>p      q      r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602DE92-0DE3-C942-8DE7-699E0F53B344}"/>
              </a:ext>
            </a:extLst>
          </p:cNvPr>
          <p:cNvSpPr/>
          <p:nvPr/>
        </p:nvSpPr>
        <p:spPr bwMode="auto">
          <a:xfrm>
            <a:off x="5665508" y="1768790"/>
            <a:ext cx="2000251" cy="474854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</a:rPr>
              <a:t>p      q      r 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371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814711" y="12836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1" name="Equation" r:id="rId3" imgW="444500" imgH="698500" progId="Equation.DSMT4">
                  <p:embed/>
                </p:oleObj>
              </mc:Choice>
              <mc:Fallback>
                <p:oleObj name="Equation" r:id="rId3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4711" y="12836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5884002" y="1734424"/>
            <a:ext cx="875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:=  </a:t>
            </a:r>
            <a:r>
              <a:rPr lang="en-US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6773333" y="126675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2" name="Equation" r:id="rId5" imgW="444500" imgH="698500" progId="Equation.DSMT4">
                  <p:embed/>
                </p:oleObj>
              </mc:Choice>
              <mc:Fallback>
                <p:oleObj name="Equation" r:id="rId5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3333" y="126675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21444" y="1546746"/>
            <a:ext cx="3361765" cy="1145233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Row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stochastic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CC7E42-DB40-B741-8A73-FCEDCC1FC87D}"/>
              </a:ext>
            </a:extLst>
          </p:cNvPr>
          <p:cNvSpPr txBox="1"/>
          <p:nvPr/>
        </p:nvSpPr>
        <p:spPr>
          <a:xfrm>
            <a:off x="4808294" y="3524653"/>
            <a:ext cx="3451586" cy="1791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to stochastic rows, 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new state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convex hull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old states</a:t>
            </a:r>
          </a:p>
        </p:txBody>
      </p:sp>
    </p:spTree>
    <p:extLst>
      <p:ext uri="{BB962C8B-B14F-4D97-AF65-F5344CB8AC3E}">
        <p14:creationId xmlns:p14="http://schemas.microsoft.com/office/powerpoint/2010/main" val="19279246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07196C-E4C9-A943-8560-2C587F7A4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Decentralized Optimization over Lossy Links</a:t>
            </a:r>
          </a:p>
        </p:txBody>
      </p:sp>
    </p:spTree>
    <p:extLst>
      <p:ext uri="{BB962C8B-B14F-4D97-AF65-F5344CB8AC3E}">
        <p14:creationId xmlns:p14="http://schemas.microsoft.com/office/powerpoint/2010/main" val="6737133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107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600939" y="510245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0939" y="510245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545666" y="515054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5666" y="515054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076677" y="5263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6677" y="5263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03376" y="989780"/>
            <a:ext cx="4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5169" y="909347"/>
            <a:ext cx="79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278511" y="5192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8511" y="5192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689669" y="1971914"/>
            <a:ext cx="44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35639566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108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74572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68723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8723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459242" y="850726"/>
          <a:ext cx="2435925" cy="14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" name="Equation" r:id="rId7" imgW="1320800" imgH="685800" progId="Equation.DSMT4">
                  <p:embed/>
                </p:oleObj>
              </mc:Choice>
              <mc:Fallback>
                <p:oleObj name="Equation" r:id="rId7" imgW="1320800" imgH="6858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9242" y="850726"/>
                        <a:ext cx="2435925" cy="140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54270" y="1308692"/>
            <a:ext cx="5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  <a:sym typeface="Wingdings"/>
              </a:rPr>
              <a:t> 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7953018" y="8198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018" y="8198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72854" y="2608020"/>
            <a:ext cx="3361765" cy="1145233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Doubly stochastic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700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92533" cy="4572000"/>
          </a:xfrm>
        </p:spPr>
        <p:txBody>
          <a:bodyPr/>
          <a:lstStyle/>
          <a:p>
            <a:r>
              <a:rPr lang="en-US" dirty="0"/>
              <a:t>Each node “</a:t>
            </a:r>
            <a:r>
              <a:rPr lang="en-US" dirty="0">
                <a:solidFill>
                  <a:srgbClr val="FF0000"/>
                </a:solidFill>
              </a:rPr>
              <a:t>transfers mass</a:t>
            </a:r>
            <a:r>
              <a:rPr lang="en-US" dirty="0"/>
              <a:t>” to neighbors via messages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Next state = Total received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109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797112" y="429725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5243" y="3570111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4732" y="5175422"/>
            <a:ext cx="24005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49" name="Freeform 48"/>
          <p:cNvSpPr/>
          <p:nvPr/>
        </p:nvSpPr>
        <p:spPr>
          <a:xfrm>
            <a:off x="2360443" y="4442177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80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1731" y="5425189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13019" y="3404478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04087" y="4893730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143497" y="5027026"/>
            <a:ext cx="640570" cy="7622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90411" y="5274875"/>
            <a:ext cx="640570" cy="7622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483337" y="3269484"/>
            <a:ext cx="640570" cy="762292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7416F33-C864-6F49-9DBF-5CCB85CE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Transfer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+ </a:t>
            </a:r>
            <a:r>
              <a:rPr lang="en-US" dirty="0"/>
              <a:t>Accumulation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 Alternate View</a:t>
            </a:r>
          </a:p>
        </p:txBody>
      </p:sp>
    </p:spTree>
    <p:extLst>
      <p:ext uri="{BB962C8B-B14F-4D97-AF65-F5344CB8AC3E}">
        <p14:creationId xmlns:p14="http://schemas.microsoft.com/office/powerpoint/2010/main" val="7445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l="-2041"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solidFill>
                <a:srgbClr val="CCFFA4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4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769412" y="5347673"/>
            <a:ext cx="548641" cy="1414857"/>
          </a:xfrm>
          <a:prstGeom prst="ellipse">
            <a:avLst/>
          </a:prstGeom>
          <a:solidFill>
            <a:srgbClr val="FFC000">
              <a:alpha val="4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4F0E8D-177B-2D46-A0E4-A13130086C7B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11CE49-D307-9245-979F-C561A9DEEBCA}"/>
              </a:ext>
            </a:extLst>
          </p:cNvPr>
          <p:cNvSpPr txBox="1"/>
          <p:nvPr/>
        </p:nvSpPr>
        <p:spPr>
          <a:xfrm>
            <a:off x="1366869" y="3571757"/>
            <a:ext cx="2393605" cy="9048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weights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E1E825-899A-4242-B737-A6B480AD1257}"/>
              </a:ext>
            </a:extLst>
          </p:cNvPr>
          <p:cNvCxnSpPr>
            <a:cxnSpLocks/>
          </p:cNvCxnSpPr>
          <p:nvPr/>
        </p:nvCxnSpPr>
        <p:spPr bwMode="auto">
          <a:xfrm>
            <a:off x="2164094" y="2659567"/>
            <a:ext cx="0" cy="86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69531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92533" cy="4572000"/>
          </a:xfrm>
        </p:spPr>
        <p:txBody>
          <a:bodyPr/>
          <a:lstStyle/>
          <a:p>
            <a:r>
              <a:rPr lang="en-US" dirty="0"/>
              <a:t>Each node “</a:t>
            </a:r>
            <a:r>
              <a:rPr lang="en-US" dirty="0">
                <a:solidFill>
                  <a:srgbClr val="FF0000"/>
                </a:solidFill>
              </a:rPr>
              <a:t>transfers mass</a:t>
            </a:r>
            <a:r>
              <a:rPr lang="en-US" dirty="0"/>
              <a:t>” to neighbors via messages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Next state = Total received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110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C941E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797112" y="429725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5243" y="3570111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04087" y="4893730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43" name="Freeform 42"/>
          <p:cNvSpPr/>
          <p:nvPr/>
        </p:nvSpPr>
        <p:spPr>
          <a:xfrm>
            <a:off x="5354821" y="5326943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1C941E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457" y="5271907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C941E"/>
                </a:solidFill>
                <a:latin typeface="Helvetica"/>
                <a:cs typeface="Helvetica"/>
              </a:rPr>
              <a:t>a/4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66190" y="424603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b/4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4732" y="5175422"/>
            <a:ext cx="24005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47" name="Freeform 46"/>
          <p:cNvSpPr/>
          <p:nvPr/>
        </p:nvSpPr>
        <p:spPr>
          <a:xfrm>
            <a:off x="5415492" y="3397954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0000FF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03942" y="3375374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3b/4</a:t>
            </a:r>
          </a:p>
        </p:txBody>
      </p:sp>
      <p:sp>
        <p:nvSpPr>
          <p:cNvPr id="49" name="Freeform 48"/>
          <p:cNvSpPr/>
          <p:nvPr/>
        </p:nvSpPr>
        <p:spPr>
          <a:xfrm>
            <a:off x="2360443" y="4442177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80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50328" y="535375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C941E"/>
                </a:solidFill>
                <a:latin typeface="Helvetica"/>
                <a:cs typeface="Helvetica"/>
              </a:rPr>
              <a:t>3a/4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01731" y="5425189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13019" y="3404478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36" name="Title 6">
            <a:extLst>
              <a:ext uri="{FF2B5EF4-FFF2-40B4-BE49-F238E27FC236}">
                <a16:creationId xmlns:a16="http://schemas.microsoft.com/office/drawing/2014/main" id="{FA7D1BFA-FAC9-624F-BE7A-50861441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Mass Transfer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+ </a:t>
            </a:r>
            <a:r>
              <a:rPr lang="en-US" dirty="0"/>
              <a:t>Accumulation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 Alternate View</a:t>
            </a:r>
          </a:p>
        </p:txBody>
      </p:sp>
    </p:spTree>
    <p:extLst>
      <p:ext uri="{BB962C8B-B14F-4D97-AF65-F5344CB8AC3E}">
        <p14:creationId xmlns:p14="http://schemas.microsoft.com/office/powerpoint/2010/main" val="35012615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Mass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799" y="1524000"/>
            <a:ext cx="7992533" cy="4572000"/>
          </a:xfrm>
        </p:spPr>
        <p:txBody>
          <a:bodyPr/>
          <a:lstStyle/>
          <a:p>
            <a:r>
              <a:rPr lang="en-US" dirty="0" err="1"/>
              <a:t>a+b+c</a:t>
            </a:r>
            <a:r>
              <a:rPr lang="en-US" dirty="0"/>
              <a:t>   </a:t>
            </a:r>
            <a:r>
              <a:rPr lang="en-US" dirty="0">
                <a:solidFill>
                  <a:srgbClr val="800000"/>
                </a:solidFill>
              </a:rPr>
              <a:t>constant </a:t>
            </a:r>
            <a:r>
              <a:rPr lang="en-US" dirty="0"/>
              <a:t>after each iteration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111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C941E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1797112" y="429725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5243" y="3570111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04087" y="4893730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43" name="Freeform 42"/>
          <p:cNvSpPr/>
          <p:nvPr/>
        </p:nvSpPr>
        <p:spPr>
          <a:xfrm>
            <a:off x="5354821" y="5326943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1C941E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457" y="5271907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C941E"/>
                </a:solidFill>
                <a:latin typeface="Helvetica"/>
                <a:cs typeface="Helvetica"/>
              </a:rPr>
              <a:t>a/4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66190" y="424603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b/4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4732" y="5175422"/>
            <a:ext cx="24005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47" name="Freeform 46"/>
          <p:cNvSpPr/>
          <p:nvPr/>
        </p:nvSpPr>
        <p:spPr>
          <a:xfrm>
            <a:off x="5415492" y="3397954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0000FF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03942" y="3375374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3b/4</a:t>
            </a:r>
          </a:p>
        </p:txBody>
      </p:sp>
      <p:sp>
        <p:nvSpPr>
          <p:cNvPr id="49" name="Freeform 48"/>
          <p:cNvSpPr/>
          <p:nvPr/>
        </p:nvSpPr>
        <p:spPr>
          <a:xfrm>
            <a:off x="2360443" y="4442177"/>
            <a:ext cx="600068" cy="345723"/>
          </a:xfrm>
          <a:custGeom>
            <a:avLst/>
            <a:gdLst>
              <a:gd name="connsiteX0" fmla="*/ 691790 w 769401"/>
              <a:gd name="connsiteY0" fmla="*/ 0 h 754945"/>
              <a:gd name="connsiteX1" fmla="*/ 345 w 769401"/>
              <a:gd name="connsiteY1" fmla="*/ 359833 h 754945"/>
              <a:gd name="connsiteX2" fmla="*/ 769401 w 769401"/>
              <a:gd name="connsiteY2" fmla="*/ 754945 h 75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9401" h="754945">
                <a:moveTo>
                  <a:pt x="691790" y="0"/>
                </a:moveTo>
                <a:cubicBezTo>
                  <a:pt x="339600" y="117004"/>
                  <a:pt x="-12590" y="234009"/>
                  <a:pt x="345" y="359833"/>
                </a:cubicBezTo>
                <a:cubicBezTo>
                  <a:pt x="13280" y="485657"/>
                  <a:pt x="769401" y="754945"/>
                  <a:pt x="769401" y="754945"/>
                </a:cubicBezTo>
              </a:path>
            </a:pathLst>
          </a:custGeom>
          <a:ln w="28575">
            <a:solidFill>
              <a:srgbClr val="800000"/>
            </a:solidFill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50328" y="535375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C941E"/>
                </a:solidFill>
                <a:latin typeface="Helvetica"/>
                <a:cs typeface="Helvetica"/>
              </a:rPr>
              <a:t>3a/4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01731" y="5425189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3019" y="3404478"/>
            <a:ext cx="1981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7661667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Transmissions Unreliable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112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531" y="427936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09393" y="4783702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2943" y="3844487"/>
            <a:ext cx="90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9765" y="3223759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662061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Unreliability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113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530" y="427936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37" y="4258768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7" name="Freeform 6"/>
          <p:cNvSpPr/>
          <p:nvPr/>
        </p:nvSpPr>
        <p:spPr>
          <a:xfrm>
            <a:off x="4085166" y="4148667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8289" y="4138789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521" y="2977444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733105" y="1413356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3105" y="1413356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677832" y="14463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7832" y="14463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08843" y="14294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43" y="14294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70111" y="19543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7870" y="188300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168" y="3588455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258864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20724" y="1388627"/>
            <a:ext cx="910166" cy="1405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114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530" y="4279366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37" y="4258768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7" name="Freeform 6"/>
          <p:cNvSpPr/>
          <p:nvPr/>
        </p:nvSpPr>
        <p:spPr>
          <a:xfrm>
            <a:off x="4085166" y="4148667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8289" y="4138789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521" y="2977444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733105" y="1413356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3105" y="1413356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677832" y="14463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3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7832" y="14463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08843" y="14294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43" y="14294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70111" y="19543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7870" y="188300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168" y="3588455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86476" y="349956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44121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Average consensus over </a:t>
            </a:r>
            <a:r>
              <a:rPr lang="en-US" dirty="0" err="1"/>
              <a:t>lossy</a:t>
            </a:r>
            <a:r>
              <a:rPr lang="en-US" dirty="0"/>
              <a:t> links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983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22398" cy="4572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 that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transmitter </a:t>
            </a:r>
            <a:r>
              <a:rPr lang="en-US" dirty="0">
                <a:solidFill>
                  <a:srgbClr val="FF0000"/>
                </a:solidFill>
              </a:rPr>
              <a:t>KNOWS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when a message is not delivered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817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47" y="1524000"/>
            <a:ext cx="84582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When mass not transferred to neighbor,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	keep it to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056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2238981" y="4235663"/>
            <a:ext cx="667535" cy="634925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520724" y="1388627"/>
            <a:ext cx="910166" cy="14053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799" y="116542"/>
            <a:ext cx="8269941" cy="1143000"/>
          </a:xfrm>
        </p:spPr>
        <p:txBody>
          <a:bodyPr/>
          <a:lstStyle/>
          <a:p>
            <a:r>
              <a:rPr lang="en-US" dirty="0"/>
              <a:t>Convergence … if nodes intermittently connected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118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5301" y="4311926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/4+b/4+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37" y="4258768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7" name="Freeform 6"/>
          <p:cNvSpPr/>
          <p:nvPr/>
        </p:nvSpPr>
        <p:spPr>
          <a:xfrm>
            <a:off x="4085166" y="4148667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8289" y="4138789"/>
            <a:ext cx="366894" cy="783167"/>
          </a:xfrm>
          <a:custGeom>
            <a:avLst/>
            <a:gdLst>
              <a:gd name="connsiteX0" fmla="*/ 7056 w 366894"/>
              <a:gd name="connsiteY0" fmla="*/ 0 h 783167"/>
              <a:gd name="connsiteX1" fmla="*/ 366889 w 366894"/>
              <a:gd name="connsiteY1" fmla="*/ 338667 h 783167"/>
              <a:gd name="connsiteX2" fmla="*/ 0 w 366894"/>
              <a:gd name="connsiteY2" fmla="*/ 783167 h 78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894" h="783167">
                <a:moveTo>
                  <a:pt x="7056" y="0"/>
                </a:moveTo>
                <a:cubicBezTo>
                  <a:pt x="187560" y="104069"/>
                  <a:pt x="368065" y="208139"/>
                  <a:pt x="366889" y="338667"/>
                </a:cubicBezTo>
                <a:cubicBezTo>
                  <a:pt x="365713" y="469195"/>
                  <a:pt x="0" y="783167"/>
                  <a:pt x="0" y="783167"/>
                </a:cubicBezTo>
              </a:path>
            </a:pathLst>
          </a:custGeom>
          <a:ln w="28575">
            <a:solidFill>
              <a:srgbClr val="0000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521" y="2977444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720850" y="1412875"/>
          <a:ext cx="2895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4" imgW="1409700" imgH="685800" progId="Equation.DSMT4">
                  <p:embed/>
                </p:oleObj>
              </mc:Choice>
              <mc:Fallback>
                <p:oleObj name="Equation" r:id="rId4" imgW="1409700" imgH="6858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0850" y="1412875"/>
                        <a:ext cx="2895600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4677832" y="14463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7832" y="14463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208843" y="14294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8843" y="14294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3570111" y="19543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97870" y="1883009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1168" y="3588455"/>
            <a:ext cx="518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74806" y="5823319"/>
            <a:ext cx="595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c/4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3575982" y="2350990"/>
            <a:ext cx="825500" cy="366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084805" y="4931834"/>
            <a:ext cx="1385890" cy="1353150"/>
          </a:xfrm>
          <a:custGeom>
            <a:avLst/>
            <a:gdLst>
              <a:gd name="connsiteX0" fmla="*/ 1587596 w 1587596"/>
              <a:gd name="connsiteY0" fmla="*/ 94130 h 1353150"/>
              <a:gd name="connsiteX1" fmla="*/ 471490 w 1587596"/>
              <a:gd name="connsiteY1" fmla="*/ 1331259 h 1353150"/>
              <a:gd name="connsiteX2" fmla="*/ 14290 w 1587596"/>
              <a:gd name="connsiteY2" fmla="*/ 820271 h 1353150"/>
              <a:gd name="connsiteX3" fmla="*/ 955584 w 1587596"/>
              <a:gd name="connsiteY3" fmla="*/ 0 h 13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96" h="1353150">
                <a:moveTo>
                  <a:pt x="1587596" y="94130"/>
                </a:moveTo>
                <a:cubicBezTo>
                  <a:pt x="1160652" y="652183"/>
                  <a:pt x="733708" y="1210236"/>
                  <a:pt x="471490" y="1331259"/>
                </a:cubicBezTo>
                <a:cubicBezTo>
                  <a:pt x="209272" y="1452282"/>
                  <a:pt x="-66392" y="1042147"/>
                  <a:pt x="14290" y="820271"/>
                </a:cubicBezTo>
                <a:cubicBezTo>
                  <a:pt x="94972" y="598395"/>
                  <a:pt x="525278" y="299197"/>
                  <a:pt x="955584" y="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194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1AB244F-322B-424D-B581-513D47FAA3C8}" type="slidenum">
              <a:rPr lang="en-US" sz="1400" smtClean="0"/>
              <a:pPr/>
              <a:t>119</a:t>
            </a:fld>
            <a:endParaRPr 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87653" name="Picture 5" descr="CSL graffiti mod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57" y="1836785"/>
            <a:ext cx="4750724" cy="35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51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9A9D0-DE7A-774B-A198-B28D276820B4}"/>
              </a:ext>
            </a:extLst>
          </p:cNvPr>
          <p:cNvSpPr/>
          <p:nvPr/>
        </p:nvSpPr>
        <p:spPr bwMode="auto">
          <a:xfrm>
            <a:off x="4286250" y="3481998"/>
            <a:ext cx="4171950" cy="3181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CA610-2FDA-7543-AEE9-9B3C832F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D4F5A3-89EB-5849-BEF3-9C48F871F679}"/>
              </a:ext>
            </a:extLst>
          </p:cNvPr>
          <p:cNvGrpSpPr/>
          <p:nvPr/>
        </p:nvGrpSpPr>
        <p:grpSpPr>
          <a:xfrm>
            <a:off x="333860" y="2003215"/>
            <a:ext cx="3656676" cy="1963982"/>
            <a:chOff x="685800" y="4418551"/>
            <a:chExt cx="3656676" cy="1963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9763569-30E8-F54D-8F8C-6E850D9912AD}"/>
                    </a:ext>
                  </a:extLst>
                </p:cNvPr>
                <p:cNvSpPr/>
                <p:nvPr/>
              </p:nvSpPr>
              <p:spPr>
                <a:xfrm>
                  <a:off x="3450103" y="4504531"/>
                  <a:ext cx="602090" cy="6327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B3DD551-F642-9E4A-A7E3-843CCA6AB9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0103" y="4504531"/>
                  <a:ext cx="602090" cy="63275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8048138-8F36-2040-9BA1-9F7601852776}"/>
                    </a:ext>
                  </a:extLst>
                </p:cNvPr>
                <p:cNvSpPr/>
                <p:nvPr/>
              </p:nvSpPr>
              <p:spPr>
                <a:xfrm>
                  <a:off x="2450582" y="5357240"/>
                  <a:ext cx="602090" cy="6327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MU Sans Serif Demi Condensed" panose="02000706000000000000" pitchFamily="2" charset="0"/>
                            <a:cs typeface="CMU Sans Serif Demi Condensed" panose="02000706000000000000" pitchFamily="2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9C86F92D-3C01-1448-91D2-D64A38EEAA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582" y="5357240"/>
                  <a:ext cx="602090" cy="63275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5A39B5A-43F3-2548-A919-B3B0BD7AB83D}"/>
                </a:ext>
              </a:extLst>
            </p:cNvPr>
            <p:cNvCxnSpPr/>
            <p:nvPr/>
          </p:nvCxnSpPr>
          <p:spPr>
            <a:xfrm flipH="1" flipV="1">
              <a:off x="2067314" y="5051310"/>
              <a:ext cx="471442" cy="398595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EBD58FC-E6FB-0444-BCB8-10C672208F5C}"/>
                </a:ext>
              </a:extLst>
            </p:cNvPr>
            <p:cNvCxnSpPr/>
            <p:nvPr/>
          </p:nvCxnSpPr>
          <p:spPr>
            <a:xfrm flipV="1">
              <a:off x="2964498" y="5044625"/>
              <a:ext cx="573779" cy="40528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A503F1A-F4F7-5F46-B109-FEE8D8FC53A3}"/>
                </a:ext>
              </a:extLst>
            </p:cNvPr>
            <p:cNvCxnSpPr/>
            <p:nvPr/>
          </p:nvCxnSpPr>
          <p:spPr>
            <a:xfrm flipV="1">
              <a:off x="2368358" y="4597196"/>
              <a:ext cx="1169919" cy="13773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74BD2110-1731-BA4E-BED2-1C4178D584BC}"/>
                    </a:ext>
                  </a:extLst>
                </p:cNvPr>
                <p:cNvSpPr/>
                <p:nvPr/>
              </p:nvSpPr>
              <p:spPr>
                <a:xfrm>
                  <a:off x="3740386" y="5749774"/>
                  <a:ext cx="602090" cy="6327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8ED71400-7297-E641-A5AF-FB4C9D6FB7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0386" y="5749774"/>
                  <a:ext cx="602090" cy="63275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15DE0A2-D9B3-C84B-AD07-08DBECA6AE4B}"/>
                    </a:ext>
                  </a:extLst>
                </p:cNvPr>
                <p:cNvSpPr/>
                <p:nvPr/>
              </p:nvSpPr>
              <p:spPr>
                <a:xfrm>
                  <a:off x="685800" y="5388157"/>
                  <a:ext cx="602090" cy="6327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F3EBB32-A016-8143-87D0-7081D309F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388157"/>
                  <a:ext cx="602090" cy="63275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69E3AF8-DD63-A149-A5C9-60FC933DE676}"/>
                </a:ext>
              </a:extLst>
            </p:cNvPr>
            <p:cNvCxnSpPr/>
            <p:nvPr/>
          </p:nvCxnSpPr>
          <p:spPr>
            <a:xfrm>
              <a:off x="2964498" y="5897334"/>
              <a:ext cx="775887" cy="16882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EAB1201-1374-3945-9777-D94E6B889069}"/>
                </a:ext>
              </a:extLst>
            </p:cNvPr>
            <p:cNvCxnSpPr/>
            <p:nvPr/>
          </p:nvCxnSpPr>
          <p:spPr>
            <a:xfrm flipV="1">
              <a:off x="1199716" y="4958645"/>
              <a:ext cx="654725" cy="522177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F1B28D84-382E-D14F-B1A3-6BECFC511491}"/>
                    </a:ext>
                  </a:extLst>
                </p:cNvPr>
                <p:cNvSpPr/>
                <p:nvPr/>
              </p:nvSpPr>
              <p:spPr>
                <a:xfrm>
                  <a:off x="1766268" y="4418551"/>
                  <a:ext cx="602090" cy="63275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23AA3F3-AADB-1F49-B175-EEE5A0C953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6268" y="4418551"/>
                  <a:ext cx="602090" cy="632759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D9B937-FEF4-6E41-B0BB-215157056E4A}"/>
              </a:ext>
            </a:extLst>
          </p:cNvPr>
          <p:cNvGrpSpPr/>
          <p:nvPr/>
        </p:nvGrpSpPr>
        <p:grpSpPr>
          <a:xfrm>
            <a:off x="4572000" y="4056187"/>
            <a:ext cx="3510304" cy="2305961"/>
            <a:chOff x="4910475" y="4180770"/>
            <a:chExt cx="3510304" cy="230596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F4381D0-15F9-8F4B-BE74-E058E2DDC9F2}"/>
                </a:ext>
              </a:extLst>
            </p:cNvPr>
            <p:cNvSpPr/>
            <p:nvPr/>
          </p:nvSpPr>
          <p:spPr>
            <a:xfrm>
              <a:off x="4910475" y="5786216"/>
              <a:ext cx="692060" cy="6640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>
                  <a:latin typeface="Arial" panose="020B0604020202020204" pitchFamily="34" charset="0"/>
                  <a:ea typeface="CMU Sans Serif Demi Condensed" panose="02000706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5DED992-7F1D-4448-8A3C-DD951B2516AA}"/>
                </a:ext>
              </a:extLst>
            </p:cNvPr>
            <p:cNvCxnSpPr/>
            <p:nvPr/>
          </p:nvCxnSpPr>
          <p:spPr>
            <a:xfrm flipH="1">
              <a:off x="5358902" y="4654028"/>
              <a:ext cx="1202887" cy="1158663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0F5B94-403F-2545-AE94-36AA4B9F8352}"/>
                </a:ext>
              </a:extLst>
            </p:cNvPr>
            <p:cNvCxnSpPr/>
            <p:nvPr/>
          </p:nvCxnSpPr>
          <p:spPr>
            <a:xfrm>
              <a:off x="7010215" y="4654028"/>
              <a:ext cx="1094334" cy="1132188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E70DF29-6441-BB47-B08B-ED542B0618C0}"/>
                    </a:ext>
                  </a:extLst>
                </p:cNvPr>
                <p:cNvSpPr/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59A3F90-A14C-714D-928D-C7385EC2C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1B281D5-57F6-3B4F-94D7-578BD1D539D7}"/>
                    </a:ext>
                  </a:extLst>
                </p:cNvPr>
                <p:cNvSpPr/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ABE01C3-9A34-334D-8667-982127B94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7703C7E-6034-4B44-966D-CBD1F29015A2}"/>
                </a:ext>
              </a:extLst>
            </p:cNvPr>
            <p:cNvCxnSpPr/>
            <p:nvPr/>
          </p:nvCxnSpPr>
          <p:spPr>
            <a:xfrm flipH="1">
              <a:off x="6730687" y="4654028"/>
              <a:ext cx="4067" cy="116867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BDD174-366D-084E-9CF1-C13E6497E3FF}"/>
                </a:ext>
              </a:extLst>
            </p:cNvPr>
            <p:cNvSpPr/>
            <p:nvPr/>
          </p:nvSpPr>
          <p:spPr bwMode="auto">
            <a:xfrm>
              <a:off x="5880335" y="4180770"/>
              <a:ext cx="1768374" cy="45187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8064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22398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Assume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transmitter </a:t>
            </a:r>
            <a:r>
              <a:rPr lang="en-US" dirty="0">
                <a:solidFill>
                  <a:srgbClr val="FF0000"/>
                </a:solidFill>
              </a:rPr>
              <a:t>KNOWS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when a message is not delivered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7427" y="3032985"/>
            <a:ext cx="7414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60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3807756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Model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80400" cy="45720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No common knowledge </a:t>
            </a:r>
            <a:r>
              <a:rPr lang="en-US" dirty="0"/>
              <a:t>regarding message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9160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Introduce memory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4369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S =  mass C wanted to 	 transfer to node A</a:t>
            </a:r>
            <a:br>
              <a:rPr lang="en-US" sz="2400" dirty="0"/>
            </a:br>
            <a:r>
              <a:rPr lang="en-US" sz="2400" dirty="0"/>
              <a:t>	 </a:t>
            </a:r>
            <a:r>
              <a:rPr lang="en-US" sz="2400" dirty="0">
                <a:solidFill>
                  <a:srgbClr val="800000"/>
                </a:solidFill>
              </a:rPr>
              <a:t>in total so far</a:t>
            </a:r>
          </a:p>
          <a:p>
            <a:endParaRPr lang="en-US" dirty="0"/>
          </a:p>
          <a:p>
            <a:endParaRPr lang="en-US" sz="2400" dirty="0"/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/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R = mass A has  	received from</a:t>
            </a:r>
            <a:br>
              <a:rPr lang="en-US" sz="2400" dirty="0"/>
            </a:br>
            <a:r>
              <a:rPr lang="en-US" sz="2400" dirty="0"/>
              <a:t>	node C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800000"/>
                </a:solidFill>
              </a:rPr>
              <a:t>in total so far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5" name="Picture 4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43" y="1391279"/>
            <a:ext cx="1020562" cy="1162465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4" y="196068"/>
            <a:ext cx="1020562" cy="1162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7005" y="3175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2218" y="1975556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57306" y="1096090"/>
            <a:ext cx="1061194" cy="618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58112" y="5998464"/>
            <a:ext cx="49488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535680" y="4498848"/>
            <a:ext cx="499872" cy="149961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919472" y="5157216"/>
            <a:ext cx="512064" cy="84124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590307" y="196068"/>
            <a:ext cx="499872" cy="505968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490105" y="885778"/>
            <a:ext cx="512064" cy="420624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1038385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Node C transmits quantity S</a:t>
            </a:r>
            <a:br>
              <a:rPr lang="en-US" dirty="0"/>
            </a:br>
            <a:r>
              <a:rPr lang="en-US" dirty="0"/>
              <a:t>		….   </a:t>
            </a:r>
            <a:r>
              <a:rPr lang="en-US" dirty="0">
                <a:solidFill>
                  <a:srgbClr val="1C941E"/>
                </a:solidFill>
              </a:rPr>
              <a:t>message may be lost</a:t>
            </a:r>
          </a:p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When it is received,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node A </a:t>
            </a:r>
            <a:r>
              <a:rPr lang="en-US" dirty="0">
                <a:solidFill>
                  <a:srgbClr val="FF0000"/>
                </a:solidFill>
              </a:rPr>
              <a:t>accumulates (S-R)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5" name="Picture 4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43" y="1391279"/>
            <a:ext cx="1020562" cy="1162465"/>
          </a:xfrm>
          <a:prstGeom prst="rect">
            <a:avLst/>
          </a:prstGeom>
        </p:spPr>
      </p:pic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64" y="196068"/>
            <a:ext cx="1020562" cy="1162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7005" y="3175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2218" y="1975556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257306" y="1096090"/>
            <a:ext cx="1061194" cy="618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658112" y="5998464"/>
            <a:ext cx="494889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3535680" y="4498848"/>
            <a:ext cx="499872" cy="149961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919472" y="5157216"/>
            <a:ext cx="512064" cy="841248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132558" y="4498848"/>
            <a:ext cx="24744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431536" y="5157216"/>
            <a:ext cx="11754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443652" y="4559808"/>
            <a:ext cx="720070" cy="461665"/>
          </a:xfrm>
          <a:prstGeom prst="rect">
            <a:avLst/>
          </a:prstGeom>
          <a:solidFill>
            <a:srgbClr val="F1FF1B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S-R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8493" y="1358533"/>
            <a:ext cx="39786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490105" y="885778"/>
            <a:ext cx="512064" cy="420624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81655834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That Do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1941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That Do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Implements </a:t>
            </a:r>
            <a:r>
              <a:rPr lang="en-US" dirty="0">
                <a:solidFill>
                  <a:srgbClr val="008000"/>
                </a:solidFill>
              </a:rPr>
              <a:t>virtual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buffers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676879" y="5414433"/>
            <a:ext cx="2953455" cy="183444"/>
            <a:chOff x="2928056" y="3386667"/>
            <a:chExt cx="2953455" cy="183444"/>
          </a:xfrm>
          <a:scene3d>
            <a:camera prst="orthographicFront">
              <a:rot lat="0" lon="0" rev="20100000"/>
            </a:camera>
            <a:lightRig rig="threePt" dir="t"/>
          </a:scene3d>
        </p:grpSpPr>
        <p:sp>
          <p:nvSpPr>
            <p:cNvPr id="31" name="Rectangle 30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2" name="Straight Connector 31"/>
            <p:cNvCxnSpPr>
              <a:endCxn id="31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2812341" y="3997674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9" name="Rectangle 38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0" name="Straight Connector 39"/>
            <p:cNvCxnSpPr>
              <a:endCxn id="39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2561169" y="5609166"/>
            <a:ext cx="2953455" cy="183444"/>
            <a:chOff x="2928056" y="3386667"/>
            <a:chExt cx="2953455" cy="183444"/>
          </a:xfrm>
          <a:scene3d>
            <a:camera prst="orthographicFront">
              <a:rot lat="0" lon="0" rev="20100000"/>
            </a:camera>
            <a:lightRig rig="threePt" dir="t"/>
          </a:scene3d>
        </p:grpSpPr>
        <p:sp>
          <p:nvSpPr>
            <p:cNvPr id="43" name="Rectangle 42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44" name="Straight Connector 43"/>
            <p:cNvCxnSpPr>
              <a:endCxn id="43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1832" y="40587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70852" y="4998574"/>
            <a:ext cx="27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55488" y="5726708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5537846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</a:t>
            </a:r>
            <a:r>
              <a:rPr lang="en-US" dirty="0">
                <a:sym typeface="Wingdings"/>
              </a:rPr>
              <a:t>B transmission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un</a:t>
            </a:r>
            <a:r>
              <a:rPr lang="en-US" dirty="0">
                <a:sym typeface="Wingdings"/>
              </a:rPr>
              <a:t>reliable,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mass transferred to buffer (d)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d = d +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c/4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412067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</a:t>
            </a:r>
            <a:r>
              <a:rPr lang="en-US" dirty="0">
                <a:sym typeface="Wingdings"/>
              </a:rPr>
              <a:t>B transmission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un</a:t>
            </a:r>
            <a:r>
              <a:rPr lang="en-US" dirty="0">
                <a:sym typeface="Wingdings"/>
              </a:rPr>
              <a:t>reliable,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mass transferred to buffer (d)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d = d +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c/4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38" y="3443111"/>
            <a:ext cx="206634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No loss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of mass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even with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message loss</a:t>
            </a:r>
          </a:p>
        </p:txBody>
      </p:sp>
    </p:spTree>
    <p:extLst>
      <p:ext uri="{BB962C8B-B14F-4D97-AF65-F5344CB8AC3E}">
        <p14:creationId xmlns:p14="http://schemas.microsoft.com/office/powerpoint/2010/main" val="215622540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499361" y="2651479"/>
            <a:ext cx="1219200" cy="581232"/>
          </a:xfrm>
          <a:prstGeom prst="ellipse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</a:t>
            </a:r>
            <a:r>
              <a:rPr lang="en-US" dirty="0">
                <a:sym typeface="Wingdings"/>
              </a:rPr>
              <a:t>B transmission </a:t>
            </a:r>
            <a:r>
              <a:rPr lang="en-US" dirty="0">
                <a:solidFill>
                  <a:srgbClr val="1C941E"/>
                </a:solidFill>
                <a:sym typeface="Wingdings"/>
              </a:rPr>
              <a:t>reliable</a:t>
            </a:r>
            <a:r>
              <a:rPr lang="en-US" dirty="0">
                <a:sym typeface="Wingdings"/>
              </a:rPr>
              <a:t>,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mass transferred to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b</a:t>
            </a:r>
            <a:br>
              <a:rPr lang="en-US" dirty="0">
                <a:sym typeface="Wingdings"/>
              </a:rPr>
            </a:b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b = 3b/4 + c/4 +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pic>
        <p:nvPicPr>
          <p:cNvPr id="6" name="Picture 5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20" y="3966557"/>
            <a:ext cx="1020562" cy="1162465"/>
          </a:xfrm>
          <a:prstGeom prst="rect">
            <a:avLst/>
          </a:prstGeom>
        </p:spPr>
      </p:pic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1" y="5572781"/>
            <a:ext cx="1020562" cy="116246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91" y="2651479"/>
            <a:ext cx="1020562" cy="116246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02278" y="3704158"/>
            <a:ext cx="2953455" cy="183444"/>
            <a:chOff x="2928056" y="3386667"/>
            <a:chExt cx="2953455" cy="183444"/>
          </a:xfrm>
          <a:scene3d>
            <a:camera prst="orthographicFront">
              <a:rot lat="0" lon="0" rev="1500000"/>
            </a:camera>
            <a:lightRig rig="threePt" dir="t"/>
          </a:scene3d>
        </p:grpSpPr>
        <p:sp>
          <p:nvSpPr>
            <p:cNvPr id="35" name="Rectangle 34"/>
            <p:cNvSpPr/>
            <p:nvPr/>
          </p:nvSpPr>
          <p:spPr bwMode="auto">
            <a:xfrm>
              <a:off x="3824111" y="3386667"/>
              <a:ext cx="1178278" cy="183444"/>
            </a:xfrm>
            <a:prstGeom prst="rect">
              <a:avLst/>
            </a:prstGeom>
            <a:solidFill>
              <a:srgbClr val="60ED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 bwMode="auto">
            <a:xfrm>
              <a:off x="2928056" y="3471333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985456" y="3468510"/>
              <a:ext cx="896055" cy="70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6213644" y="594119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67544" y="260109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7399" y="325867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46240" y="46472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38" y="3443111"/>
            <a:ext cx="206634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No loss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of mass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even with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message loss</a:t>
            </a:r>
          </a:p>
        </p:txBody>
      </p:sp>
    </p:spTree>
    <p:extLst>
      <p:ext uri="{BB962C8B-B14F-4D97-AF65-F5344CB8AC3E}">
        <p14:creationId xmlns:p14="http://schemas.microsoft.com/office/powerpoint/2010/main" val="416295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A9A9D0-DE7A-774B-A198-B28D276820B4}"/>
              </a:ext>
            </a:extLst>
          </p:cNvPr>
          <p:cNvSpPr/>
          <p:nvPr/>
        </p:nvSpPr>
        <p:spPr bwMode="auto">
          <a:xfrm>
            <a:off x="4286250" y="3481998"/>
            <a:ext cx="4171950" cy="31816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CA610-2FDA-7543-AEE9-9B3C832F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D9B937-FEF4-6E41-B0BB-215157056E4A}"/>
              </a:ext>
            </a:extLst>
          </p:cNvPr>
          <p:cNvGrpSpPr/>
          <p:nvPr/>
        </p:nvGrpSpPr>
        <p:grpSpPr>
          <a:xfrm>
            <a:off x="4572000" y="4056187"/>
            <a:ext cx="3510304" cy="2305961"/>
            <a:chOff x="4910475" y="4180770"/>
            <a:chExt cx="3510304" cy="230596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F4381D0-15F9-8F4B-BE74-E058E2DDC9F2}"/>
                </a:ext>
              </a:extLst>
            </p:cNvPr>
            <p:cNvSpPr/>
            <p:nvPr/>
          </p:nvSpPr>
          <p:spPr>
            <a:xfrm>
              <a:off x="4910475" y="5786216"/>
              <a:ext cx="692060" cy="6640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>
                  <a:latin typeface="Arial" panose="020B0604020202020204" pitchFamily="34" charset="0"/>
                  <a:ea typeface="CMU Sans Serif Demi Condensed" panose="02000706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5DED992-7F1D-4448-8A3C-DD951B2516AA}"/>
                </a:ext>
              </a:extLst>
            </p:cNvPr>
            <p:cNvCxnSpPr/>
            <p:nvPr/>
          </p:nvCxnSpPr>
          <p:spPr>
            <a:xfrm flipH="1">
              <a:off x="5358902" y="4654028"/>
              <a:ext cx="1202887" cy="1158663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0F5B94-403F-2545-AE94-36AA4B9F8352}"/>
                </a:ext>
              </a:extLst>
            </p:cNvPr>
            <p:cNvCxnSpPr/>
            <p:nvPr/>
          </p:nvCxnSpPr>
          <p:spPr>
            <a:xfrm>
              <a:off x="7010215" y="4654028"/>
              <a:ext cx="1094334" cy="1132188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E70DF29-6441-BB47-B08B-ED542B0618C0}"/>
                    </a:ext>
                  </a:extLst>
                </p:cNvPr>
                <p:cNvSpPr/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59A3F90-A14C-714D-928D-C7385EC2C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1B281D5-57F6-3B4F-94D7-578BD1D539D7}"/>
                    </a:ext>
                  </a:extLst>
                </p:cNvPr>
                <p:cNvSpPr/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ABE01C3-9A34-334D-8667-982127B94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7703C7E-6034-4B44-966D-CBD1F29015A2}"/>
                </a:ext>
              </a:extLst>
            </p:cNvPr>
            <p:cNvCxnSpPr/>
            <p:nvPr/>
          </p:nvCxnSpPr>
          <p:spPr>
            <a:xfrm flipH="1">
              <a:off x="6730687" y="4654028"/>
              <a:ext cx="4067" cy="116867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BDD174-366D-084E-9CF1-C13E6497E3FF}"/>
                </a:ext>
              </a:extLst>
            </p:cNvPr>
            <p:cNvSpPr/>
            <p:nvPr/>
          </p:nvSpPr>
          <p:spPr bwMode="auto">
            <a:xfrm>
              <a:off x="5880335" y="4180770"/>
              <a:ext cx="1768374" cy="45187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Server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67074BD-228F-3A42-9194-ABE554C645C5}"/>
              </a:ext>
            </a:extLst>
          </p:cNvPr>
          <p:cNvSpPr/>
          <p:nvPr/>
        </p:nvSpPr>
        <p:spPr bwMode="auto">
          <a:xfrm>
            <a:off x="812859" y="4056187"/>
            <a:ext cx="2560320" cy="1291590"/>
          </a:xfrm>
          <a:prstGeom prst="rightArrow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6833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Work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5209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Work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pic>
        <p:nvPicPr>
          <p:cNvPr id="5" name="Picture 4" descr="consensus_z_i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4" y="1694207"/>
            <a:ext cx="7566039" cy="45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16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Time-Varying </a:t>
            </a:r>
            <a:r>
              <a:rPr lang="en-US" u="sng" dirty="0"/>
              <a:t>Column</a:t>
            </a:r>
            <a:r>
              <a:rPr lang="en-US" dirty="0"/>
              <a:t> Stochastic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800000"/>
              </a:solidFill>
            </a:endParaRPr>
          </a:p>
          <a:p>
            <a:r>
              <a:rPr lang="en-US" dirty="0"/>
              <a:t>Mass is conserved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Time-varying network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>
                <a:sym typeface="Wingdings"/>
              </a:rPr>
              <a:t>	 Matrix varies over iterations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1503" y="5801456"/>
            <a:ext cx="354816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  <a:sym typeface="Wingdings"/>
              </a:rPr>
              <a:t>Matrix </a:t>
            </a:r>
            <a:r>
              <a:rPr lang="en-US" dirty="0" err="1">
                <a:latin typeface="Helvetica"/>
                <a:cs typeface="Helvetica"/>
                <a:sym typeface="Wingdings"/>
              </a:rPr>
              <a:t>M</a:t>
            </a:r>
            <a:r>
              <a:rPr lang="en-US" baseline="-25000" dirty="0" err="1">
                <a:latin typeface="Helvetica"/>
                <a:cs typeface="Helvetica"/>
                <a:sym typeface="Wingdings"/>
              </a:rPr>
              <a:t>i</a:t>
            </a:r>
            <a:r>
              <a:rPr lang="en-US" dirty="0">
                <a:latin typeface="Helvetica"/>
                <a:cs typeface="Helvetica"/>
                <a:sym typeface="Wingdings"/>
              </a:rPr>
              <a:t> for </a:t>
            </a:r>
            <a:r>
              <a:rPr lang="en-US" dirty="0" err="1">
                <a:latin typeface="Helvetica"/>
                <a:cs typeface="Helvetica"/>
                <a:sym typeface="Wingdings"/>
              </a:rPr>
              <a:t>i-th</a:t>
            </a:r>
            <a:r>
              <a:rPr lang="en-US" dirty="0">
                <a:latin typeface="Helvetica"/>
                <a:cs typeface="Helvetica"/>
                <a:sym typeface="Wingdings"/>
              </a:rPr>
              <a:t> iteration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1670289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x = state vector  =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x[0] = initial state vector</a:t>
            </a:r>
          </a:p>
          <a:p>
            <a:endParaRPr lang="en-US" dirty="0"/>
          </a:p>
          <a:p>
            <a:r>
              <a:rPr lang="en-US" dirty="0"/>
              <a:t>x[t] = iteration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752850" y="1735138"/>
          <a:ext cx="10287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3" imgW="609600" imgH="1638300" progId="Equation.DSMT4">
                  <p:embed/>
                </p:oleObj>
              </mc:Choice>
              <mc:Fallback>
                <p:oleObj name="Equation" r:id="rId3" imgW="609600" imgH="1638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2850" y="1735138"/>
                        <a:ext cx="1028700" cy="276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1538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x[1] = </a:t>
            </a:r>
            <a:r>
              <a:rPr lang="en-US" dirty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1</a:t>
            </a:r>
            <a:r>
              <a:rPr lang="en-US" dirty="0"/>
              <a:t> x[0]</a:t>
            </a:r>
          </a:p>
          <a:p>
            <a:r>
              <a:rPr lang="en-US" dirty="0"/>
              <a:t>x[2] = </a:t>
            </a:r>
            <a:r>
              <a:rPr lang="en-US" dirty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2</a:t>
            </a:r>
            <a:r>
              <a:rPr lang="en-US" dirty="0"/>
              <a:t> x[1] = </a:t>
            </a:r>
            <a:r>
              <a:rPr lang="en-US" dirty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2</a:t>
            </a:r>
            <a:r>
              <a:rPr lang="en-US" dirty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1</a:t>
            </a:r>
            <a:r>
              <a:rPr lang="en-US" dirty="0">
                <a:solidFill>
                  <a:srgbClr val="1C941E"/>
                </a:solidFill>
              </a:rPr>
              <a:t> x</a:t>
            </a:r>
            <a:r>
              <a:rPr lang="en-US" dirty="0"/>
              <a:t>[0]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x[t] = </a:t>
            </a:r>
            <a:r>
              <a:rPr lang="en-US" dirty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k</a:t>
            </a:r>
            <a:r>
              <a:rPr lang="en-US" dirty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k-1</a:t>
            </a:r>
            <a:r>
              <a:rPr lang="en-US" dirty="0">
                <a:solidFill>
                  <a:srgbClr val="1C941E"/>
                </a:solidFill>
              </a:rPr>
              <a:t> … M</a:t>
            </a:r>
            <a:r>
              <a:rPr lang="en-US" baseline="-25000" dirty="0">
                <a:solidFill>
                  <a:srgbClr val="1C941E"/>
                </a:solidFill>
              </a:rPr>
              <a:t>2</a:t>
            </a:r>
            <a:r>
              <a:rPr lang="en-US" dirty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1</a:t>
            </a:r>
            <a:r>
              <a:rPr lang="en-US" dirty="0">
                <a:solidFill>
                  <a:srgbClr val="1C941E"/>
                </a:solidFill>
              </a:rPr>
              <a:t> x</a:t>
            </a:r>
            <a:r>
              <a:rPr lang="en-US" dirty="0"/>
              <a:t>[0]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26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1832327" y="1857950"/>
            <a:ext cx="2380338" cy="680075"/>
          </a:xfrm>
          <a:prstGeom prst="ellipse">
            <a:avLst/>
          </a:prstGeom>
          <a:solidFill>
            <a:srgbClr val="D2D2F4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x[t] = </a:t>
            </a:r>
            <a:r>
              <a:rPr lang="en-US" dirty="0">
                <a:solidFill>
                  <a:srgbClr val="1C941E"/>
                </a:solidFill>
              </a:rPr>
              <a:t>M</a:t>
            </a:r>
            <a:r>
              <a:rPr lang="en-US" baseline="-25000" dirty="0">
                <a:solidFill>
                  <a:srgbClr val="1C941E"/>
                </a:solidFill>
              </a:rPr>
              <a:t>k</a:t>
            </a:r>
            <a:r>
              <a:rPr lang="en-US" dirty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k-1</a:t>
            </a:r>
            <a:r>
              <a:rPr lang="en-US" dirty="0">
                <a:solidFill>
                  <a:srgbClr val="1C941E"/>
                </a:solidFill>
              </a:rPr>
              <a:t> … M</a:t>
            </a:r>
            <a:r>
              <a:rPr lang="en-US" baseline="-25000" dirty="0">
                <a:solidFill>
                  <a:srgbClr val="1C941E"/>
                </a:solidFill>
              </a:rPr>
              <a:t>2</a:t>
            </a:r>
            <a:r>
              <a:rPr lang="en-US" dirty="0">
                <a:solidFill>
                  <a:srgbClr val="1C941E"/>
                </a:solidFill>
              </a:rPr>
              <a:t> M</a:t>
            </a:r>
            <a:r>
              <a:rPr lang="en-US" baseline="-25000" dirty="0">
                <a:solidFill>
                  <a:srgbClr val="1C941E"/>
                </a:solidFill>
              </a:rPr>
              <a:t>1</a:t>
            </a:r>
            <a:r>
              <a:rPr lang="en-US" dirty="0">
                <a:solidFill>
                  <a:srgbClr val="1C941E"/>
                </a:solidFill>
              </a:rPr>
              <a:t> x</a:t>
            </a:r>
            <a:r>
              <a:rPr lang="en-US" dirty="0"/>
              <a:t>[0]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Matrix product converges to</a:t>
            </a:r>
          </a:p>
          <a:p>
            <a:pPr marL="0" indent="0">
              <a:buNone/>
            </a:pPr>
            <a:r>
              <a:rPr lang="en-US" dirty="0"/>
              <a:t>column stochastic matrix with </a:t>
            </a:r>
            <a:r>
              <a:rPr lang="en-US" u="sng" dirty="0"/>
              <a:t>identical</a:t>
            </a:r>
            <a:r>
              <a:rPr lang="en-US" dirty="0"/>
              <a:t> columns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87135" y="4872916"/>
            <a:ext cx="2144872" cy="1709915"/>
            <a:chOff x="2887135" y="4872916"/>
            <a:chExt cx="2144872" cy="170991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0" name="Equation" r:id="rId3" imgW="939800" imgH="749300" progId="Equation.DSMT4">
                    <p:embed/>
                  </p:oleObj>
                </mc:Choice>
                <mc:Fallback>
                  <p:oleObj name="Equation" r:id="rId3" imgW="939800" imgH="7493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15169" y="555472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  <p:pic>
        <p:nvPicPr>
          <p:cNvPr id="16" name="Picture 3" descr="C:\Users\Nitin\AppData\Local\Microsoft\Windows\Temporary Internet Files\Content.IE5\3BID1E21\MC9000566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780" y="2936898"/>
            <a:ext cx="1344348" cy="1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0842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k iterations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4463" y="3986388"/>
            <a:ext cx="6894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k+1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2213" y="5726288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80468" y="1323972"/>
            <a:ext cx="2144872" cy="1709915"/>
            <a:chOff x="2887135" y="4872916"/>
            <a:chExt cx="2144872" cy="170991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9" name="Equation" r:id="rId3" imgW="939800" imgH="749300" progId="Equation.DSMT4">
                    <p:embed/>
                  </p:oleObj>
                </mc:Choice>
                <mc:Fallback>
                  <p:oleObj name="Equation" r:id="rId3" imgW="939800" imgH="7493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4608691" y="3264249"/>
            <a:ext cx="2144872" cy="1709915"/>
            <a:chOff x="2887135" y="4872916"/>
            <a:chExt cx="2144872" cy="1709915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0" name="Equation" r:id="rId5" imgW="939800" imgH="749300" progId="Equation.DSMT4">
                    <p:embed/>
                  </p:oleObj>
                </mc:Choice>
                <mc:Fallback>
                  <p:oleObj name="Equation" r:id="rId5" imgW="939800" imgH="74930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27034" y="5046482"/>
            <a:ext cx="2144872" cy="1709915"/>
            <a:chOff x="2887135" y="4872916"/>
            <a:chExt cx="2144872" cy="170991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61" name="Equation" r:id="rId6" imgW="939800" imgH="749300" progId="Equation.DSMT4">
                    <p:embed/>
                  </p:oleObj>
                </mc:Choice>
                <mc:Fallback>
                  <p:oleObj name="Equation" r:id="rId6" imgW="939800" imgH="74930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799403" y="1346524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2" name="Equation" r:id="rId7" imgW="609600" imgH="1638300" progId="Equation.DSMT4">
                  <p:embed/>
                </p:oleObj>
              </mc:Choice>
              <mc:Fallback>
                <p:oleObj name="Equation" r:id="rId7" imgW="609600" imgH="16383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9403" y="1346524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819946" y="5051969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3" name="Equation" r:id="rId9" imgW="609600" imgH="1638300" progId="Equation.DSMT4">
                  <p:embed/>
                </p:oleObj>
              </mc:Choice>
              <mc:Fallback>
                <p:oleObj name="Equation" r:id="rId9" imgW="609600" imgH="16383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9946" y="5051969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6812733" y="3302935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4" name="Equation" r:id="rId10" imgW="609600" imgH="1638300" progId="Equation.DSMT4">
                  <p:embed/>
                </p:oleObj>
              </mc:Choice>
              <mc:Fallback>
                <p:oleObj name="Equation" r:id="rId10" imgW="609600" imgH="16383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2733" y="3302935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4187" y="39863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k+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5156" y="394041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28371" y="200013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04704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z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546172" y="5233812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z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067469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z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6822" y="571982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…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8224" y="3060192"/>
            <a:ext cx="8351520" cy="365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5307767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 k iterations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4463" y="3986388"/>
            <a:ext cx="6894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k+1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2213" y="5726288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580468" y="1323972"/>
            <a:ext cx="2144872" cy="1709915"/>
            <a:chOff x="2887135" y="4872916"/>
            <a:chExt cx="2144872" cy="1709915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3" name="Equation" r:id="rId3" imgW="939800" imgH="749300" progId="Equation.DSMT4">
                    <p:embed/>
                  </p:oleObj>
                </mc:Choice>
                <mc:Fallback>
                  <p:oleObj name="Equation" r:id="rId3" imgW="939800" imgH="7493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i="1" dirty="0">
                  <a:latin typeface="Times" pitchFamily="2" charset="0"/>
                </a:rPr>
                <a:t>p</a:t>
              </a:r>
            </a:p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" charset="0"/>
                </a:rPr>
                <a:t>q</a:t>
              </a:r>
            </a:p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2" charset="0"/>
                </a:rPr>
                <a:t>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8691" y="3264249"/>
            <a:ext cx="2144872" cy="1709915"/>
            <a:chOff x="2887135" y="4872916"/>
            <a:chExt cx="2144872" cy="1709915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4" name="Equation" r:id="rId5" imgW="939800" imgH="749300" progId="Equation.DSMT4">
                    <p:embed/>
                  </p:oleObj>
                </mc:Choice>
                <mc:Fallback>
                  <p:oleObj name="Equation" r:id="rId5" imgW="939800" imgH="74930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27034" y="5046482"/>
            <a:ext cx="2144872" cy="1709915"/>
            <a:chOff x="2887135" y="4872916"/>
            <a:chExt cx="2144872" cy="1709915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52613" y="5065889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800122" y="5063067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312358" y="5060246"/>
              <a:ext cx="381000" cy="1439333"/>
            </a:xfrm>
            <a:prstGeom prst="rect">
              <a:avLst/>
            </a:prstGeom>
            <a:solidFill>
              <a:srgbClr val="F2A97D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/>
            </p:nvPr>
          </p:nvGraphicFramePr>
          <p:xfrm>
            <a:off x="2887135" y="4872916"/>
            <a:ext cx="2144872" cy="1709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85" name="Equation" r:id="rId6" imgW="939800" imgH="749300" progId="Equation.DSMT4">
                    <p:embed/>
                  </p:oleObj>
                </mc:Choice>
                <mc:Fallback>
                  <p:oleObj name="Equation" r:id="rId6" imgW="939800" imgH="74930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7135" y="4872916"/>
                          <a:ext cx="2144872" cy="17099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6799403" y="1346524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6" name="Equation" r:id="rId7" imgW="609600" imgH="1638300" progId="Equation.DSMT4">
                  <p:embed/>
                </p:oleObj>
              </mc:Choice>
              <mc:Fallback>
                <p:oleObj name="Equation" r:id="rId7" imgW="609600" imgH="163830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9403" y="1346524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6819946" y="5051969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Equation" r:id="rId9" imgW="609600" imgH="1638300" progId="Equation.DSMT4">
                  <p:embed/>
                </p:oleObj>
              </mc:Choice>
              <mc:Fallback>
                <p:oleObj name="Equation" r:id="rId9" imgW="609600" imgH="16383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9946" y="5051969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6812733" y="3302935"/>
          <a:ext cx="612053" cy="164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Equation" r:id="rId10" imgW="609600" imgH="1638300" progId="Equation.DSMT4">
                  <p:embed/>
                </p:oleObj>
              </mc:Choice>
              <mc:Fallback>
                <p:oleObj name="Equation" r:id="rId10" imgW="609600" imgH="16383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2733" y="3302935"/>
                        <a:ext cx="612053" cy="164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4187" y="39863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</a:t>
            </a:r>
            <a:r>
              <a:rPr lang="en-US" b="1" baseline="-25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k+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5156" y="3940412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28371" y="198870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004704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  <a:cs typeface="Helvetica" pitchFamily="34" charset="0"/>
              </a:rPr>
              <a:t>z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2" charset="0"/>
                <a:cs typeface="Helvetica" pitchFamily="34" charset="0"/>
              </a:rPr>
              <a:t>w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546172" y="5233812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  <a:cs typeface="Helvetica" pitchFamily="34" charset="0"/>
              </a:rPr>
              <a:t>z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2" charset="0"/>
                <a:cs typeface="Helvetica" pitchFamily="34" charset="0"/>
              </a:rPr>
              <a:t>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067469" y="5239455"/>
            <a:ext cx="362657" cy="1433690"/>
          </a:xfrm>
          <a:prstGeom prst="rect">
            <a:avLst/>
          </a:prstGeom>
          <a:solidFill>
            <a:srgbClr val="5FB4E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  <a:cs typeface="Helvetica" pitchFamily="34" charset="0"/>
              </a:rPr>
              <a:t>z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i="1" dirty="0">
                <a:latin typeface="Times" pitchFamily="2" charset="0"/>
                <a:cs typeface="Helvetica" pitchFamily="34" charset="0"/>
              </a:rPr>
              <a:t>w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33653" y="571982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" pitchFamily="2" charset="0"/>
                <a:cs typeface="Helvetica" pitchFamily="34" charset="0"/>
              </a:rPr>
              <a:t>…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68224" y="3060192"/>
            <a:ext cx="8351520" cy="365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736126" y="5197236"/>
            <a:ext cx="117692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chemeClr val="bg1"/>
                </a:solidFill>
                <a:latin typeface="Times" pitchFamily="2" charset="0"/>
                <a:cs typeface="Helvetica" pitchFamily="34" charset="0"/>
              </a:rPr>
              <a:t>z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* sum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84829" y="5719823"/>
            <a:ext cx="127951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chemeClr val="bg1"/>
                </a:solidFill>
                <a:latin typeface="Times" pitchFamily="2" charset="0"/>
                <a:cs typeface="Helvetica" pitchFamily="34" charset="0"/>
              </a:rPr>
              <a:t>w</a:t>
            </a:r>
            <a:r>
              <a:rPr lang="en-US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* sum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102521-ACCC-D846-A913-E197C6D4C1EE}"/>
              </a:ext>
            </a:extLst>
          </p:cNvPr>
          <p:cNvSpPr/>
          <p:nvPr/>
        </p:nvSpPr>
        <p:spPr bwMode="auto">
          <a:xfrm>
            <a:off x="4975071" y="1481241"/>
            <a:ext cx="381000" cy="1439333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35B02A8-2383-B344-AFAD-A1043C56272B}"/>
              </a:ext>
            </a:extLst>
          </p:cNvPr>
          <p:cNvSpPr/>
          <p:nvPr/>
        </p:nvSpPr>
        <p:spPr bwMode="auto">
          <a:xfrm>
            <a:off x="5522580" y="1489849"/>
            <a:ext cx="381000" cy="1439333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0F52DF-F53F-5B4D-A528-0556C10D1EDE}"/>
              </a:ext>
            </a:extLst>
          </p:cNvPr>
          <p:cNvSpPr/>
          <p:nvPr/>
        </p:nvSpPr>
        <p:spPr bwMode="auto">
          <a:xfrm>
            <a:off x="6034816" y="1487028"/>
            <a:ext cx="381000" cy="1439333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5239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k iterations, state of first node has the form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>
                <a:solidFill>
                  <a:srgbClr val="800000"/>
                </a:solidFill>
                <a:latin typeface="Times" pitchFamily="2" charset="0"/>
              </a:rPr>
              <a:t>z</a:t>
            </a:r>
            <a:r>
              <a:rPr lang="en-US" dirty="0">
                <a:solidFill>
                  <a:srgbClr val="800000"/>
                </a:solidFill>
              </a:rPr>
              <a:t>(k) </a:t>
            </a:r>
            <a:r>
              <a:rPr lang="en-US" dirty="0"/>
              <a:t>* </a:t>
            </a:r>
            <a:r>
              <a:rPr lang="en-US" dirty="0">
                <a:solidFill>
                  <a:srgbClr val="1C941E"/>
                </a:solidFill>
              </a:rPr>
              <a:t>sum of inputs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where </a:t>
            </a:r>
            <a:r>
              <a:rPr lang="en-US" i="1" dirty="0">
                <a:latin typeface="Times" pitchFamily="2" charset="0"/>
              </a:rPr>
              <a:t>z</a:t>
            </a:r>
            <a:r>
              <a:rPr lang="en-US" dirty="0"/>
              <a:t>(k) changes each iteration (k)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Does </a:t>
            </a:r>
            <a:r>
              <a:rPr lang="en-US" u="sng" dirty="0">
                <a:solidFill>
                  <a:srgbClr val="FF6600"/>
                </a:solidFill>
              </a:rPr>
              <a:t>not</a:t>
            </a:r>
            <a:r>
              <a:rPr lang="en-US" dirty="0"/>
              <a:t> converge to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680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two iterations in parallel</a:t>
            </a:r>
          </a:p>
          <a:p>
            <a:endParaRPr lang="en-US" dirty="0"/>
          </a:p>
          <a:p>
            <a:pPr lvl="1"/>
            <a:r>
              <a:rPr lang="en-US" dirty="0"/>
              <a:t>First : original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Second : </a:t>
            </a:r>
            <a:r>
              <a:rPr lang="en-US" dirty="0">
                <a:solidFill>
                  <a:srgbClr val="800000"/>
                </a:solidFill>
              </a:rPr>
              <a:t>input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59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0A424-D5C4-A243-BFAF-999CE924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DB877-2A11-C84F-8CEE-AF3FBDA1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03870" cy="49453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tend to refer to to all the variants as “</a:t>
            </a:r>
            <a:r>
              <a:rPr lang="en-US" dirty="0">
                <a:solidFill>
                  <a:srgbClr val="C00000"/>
                </a:solidFill>
              </a:rPr>
              <a:t>distributed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but the literature uses three terminologies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Decentralized … Peer-to-peer</a:t>
            </a:r>
          </a:p>
          <a:p>
            <a:endParaRPr lang="en-US" dirty="0"/>
          </a:p>
          <a:p>
            <a:r>
              <a:rPr lang="en-US" dirty="0"/>
              <a:t>Distributed … Server-based (clients supply gradients)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Federated … Server-based (clients supply estimates)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C00000"/>
                </a:solidFill>
              </a:rPr>
              <a:t>… all are distributed algorithms</a:t>
            </a:r>
          </a:p>
        </p:txBody>
      </p:sp>
    </p:spTree>
    <p:extLst>
      <p:ext uri="{BB962C8B-B14F-4D97-AF65-F5344CB8AC3E}">
        <p14:creationId xmlns:p14="http://schemas.microsoft.com/office/powerpoint/2010/main" val="10655683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1503" y="3894665"/>
            <a:ext cx="8072625" cy="2652439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two iterations in parallel</a:t>
            </a:r>
          </a:p>
          <a:p>
            <a:endParaRPr lang="en-US" dirty="0"/>
          </a:p>
          <a:p>
            <a:pPr lvl="1"/>
            <a:r>
              <a:rPr lang="en-US" dirty="0"/>
              <a:t>First : original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Second : </a:t>
            </a:r>
            <a:r>
              <a:rPr lang="en-US" dirty="0">
                <a:solidFill>
                  <a:srgbClr val="800000"/>
                </a:solidFill>
              </a:rPr>
              <a:t>input = 1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k iterations 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      first algorithm:      </a:t>
            </a:r>
            <a:r>
              <a:rPr lang="en-US" i="1" dirty="0">
                <a:solidFill>
                  <a:srgbClr val="800000"/>
                </a:solidFill>
                <a:latin typeface="Times" pitchFamily="2" charset="0"/>
              </a:rPr>
              <a:t>z</a:t>
            </a:r>
            <a:r>
              <a:rPr lang="en-US" dirty="0">
                <a:solidFill>
                  <a:srgbClr val="800000"/>
                </a:solidFill>
              </a:rPr>
              <a:t>(k)</a:t>
            </a:r>
            <a:r>
              <a:rPr lang="en-US" dirty="0"/>
              <a:t> * sum of inputs</a:t>
            </a:r>
            <a:br>
              <a:rPr lang="en-US" dirty="0"/>
            </a:br>
            <a:r>
              <a:rPr lang="en-US" dirty="0"/>
              <a:t>	second algorithm:      </a:t>
            </a:r>
            <a:r>
              <a:rPr lang="en-US" i="1" dirty="0">
                <a:solidFill>
                  <a:srgbClr val="800000"/>
                </a:solidFill>
                <a:latin typeface="Times" pitchFamily="2" charset="0"/>
              </a:rPr>
              <a:t>z</a:t>
            </a:r>
            <a:r>
              <a:rPr lang="en-US" dirty="0">
                <a:solidFill>
                  <a:srgbClr val="800000"/>
                </a:solidFill>
              </a:rPr>
              <a:t>(k)</a:t>
            </a:r>
            <a:r>
              <a:rPr lang="en-US" dirty="0"/>
              <a:t> * number of nodes</a:t>
            </a:r>
            <a:br>
              <a:rPr lang="en-US" dirty="0"/>
            </a:b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7312612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1503" y="3894665"/>
            <a:ext cx="8072625" cy="2652439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two iterations in parallel</a:t>
            </a:r>
          </a:p>
          <a:p>
            <a:endParaRPr lang="en-US" dirty="0"/>
          </a:p>
          <a:p>
            <a:pPr lvl="1"/>
            <a:r>
              <a:rPr lang="en-US" dirty="0"/>
              <a:t>First : original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Second : </a:t>
            </a:r>
            <a:r>
              <a:rPr lang="en-US" dirty="0">
                <a:solidFill>
                  <a:srgbClr val="800000"/>
                </a:solidFill>
              </a:rPr>
              <a:t>input = 1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k iterations 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      first algorithm:     </a:t>
            </a:r>
            <a:r>
              <a:rPr lang="en-US" i="1" dirty="0">
                <a:latin typeface="Times" pitchFamily="2" charset="0"/>
              </a:rPr>
              <a:t> </a:t>
            </a:r>
            <a:r>
              <a:rPr lang="en-US" i="1" dirty="0">
                <a:solidFill>
                  <a:srgbClr val="800000"/>
                </a:solidFill>
                <a:latin typeface="Times" pitchFamily="2" charset="0"/>
              </a:rPr>
              <a:t>z</a:t>
            </a:r>
            <a:r>
              <a:rPr lang="en-US" dirty="0">
                <a:solidFill>
                  <a:srgbClr val="800000"/>
                </a:solidFill>
              </a:rPr>
              <a:t>(k)</a:t>
            </a:r>
            <a:r>
              <a:rPr lang="en-US" dirty="0"/>
              <a:t> * sum of inputs</a:t>
            </a:r>
            <a:br>
              <a:rPr lang="en-US" dirty="0"/>
            </a:br>
            <a:r>
              <a:rPr lang="en-US" dirty="0"/>
              <a:t>	second algorithm:      </a:t>
            </a:r>
            <a:r>
              <a:rPr lang="en-US" i="1" dirty="0">
                <a:solidFill>
                  <a:srgbClr val="800000"/>
                </a:solidFill>
                <a:latin typeface="Times" pitchFamily="2" charset="0"/>
              </a:rPr>
              <a:t>z</a:t>
            </a:r>
            <a:r>
              <a:rPr lang="en-US" dirty="0">
                <a:solidFill>
                  <a:srgbClr val="800000"/>
                </a:solidFill>
              </a:rPr>
              <a:t>(k)</a:t>
            </a:r>
            <a:r>
              <a:rPr lang="en-US" dirty="0"/>
              <a:t> * number of nodes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	       </a:t>
            </a:r>
            <a:r>
              <a:rPr lang="en-US" b="1" dirty="0">
                <a:solidFill>
                  <a:srgbClr val="FF0000"/>
                </a:solidFill>
              </a:rPr>
              <a:t>ratio</a:t>
            </a:r>
            <a:r>
              <a:rPr lang="en-US" dirty="0"/>
              <a:t>  =  </a:t>
            </a:r>
            <a:r>
              <a:rPr lang="en-US" b="1" dirty="0">
                <a:solidFill>
                  <a:srgbClr val="1C941E"/>
                </a:solidFill>
              </a:rPr>
              <a:t>average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205111" y="5178778"/>
            <a:ext cx="418394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1314781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  <p:pic>
        <p:nvPicPr>
          <p:cNvPr id="13" name="Picture 12" descr="consensus_resul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0" y="3922889"/>
            <a:ext cx="4869309" cy="2935111"/>
          </a:xfrm>
          <a:prstGeom prst="rect">
            <a:avLst/>
          </a:prstGeom>
        </p:spPr>
      </p:pic>
      <p:pic>
        <p:nvPicPr>
          <p:cNvPr id="14" name="Picture 13" descr="consensus_z_it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1" y="682271"/>
            <a:ext cx="4989870" cy="3007783"/>
          </a:xfrm>
          <a:prstGeom prst="rect">
            <a:avLst/>
          </a:prstGeom>
        </p:spPr>
      </p:pic>
      <p:pic>
        <p:nvPicPr>
          <p:cNvPr id="12" name="Picture 11" descr="consensus_y_it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6" y="689326"/>
            <a:ext cx="5006547" cy="30178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27512" y="3637845"/>
            <a:ext cx="78338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ratio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1452" y="265289"/>
            <a:ext cx="18956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denominator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1054" y="268111"/>
            <a:ext cx="158739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numerator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-141112" y="1621536"/>
            <a:ext cx="409335" cy="85344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7787" y="1621536"/>
            <a:ext cx="409335" cy="85344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08840" y="4736592"/>
            <a:ext cx="409335" cy="104241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545" y="3200341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5983" y="3209569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2567" y="6358235"/>
            <a:ext cx="7665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07284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>
                <a:hlinkClick r:id="rId2"/>
              </a:rPr>
              <a:t>Kairouz</a:t>
            </a:r>
            <a:r>
              <a:rPr lang="en-US" sz="2400" dirty="0">
                <a:hlinkClick r:id="rId2"/>
              </a:rPr>
              <a:t> et al 2018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3"/>
                <a:stretch>
                  <a:fillRect l="-161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456B51-00C7-2241-B54B-D8B1C3980A31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456B51-00C7-2241-B54B-D8B1C398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4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A9E0B3E-63A5-4B44-9AA0-BE686D2B4302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6AC3B69-0D79-814B-A61F-E11D95293AE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7576602-0BFA-0143-A4F1-D4E654F35BB5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35811A9-D030-224F-B536-161BBDFCB095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Content Placeholder 11">
            <a:extLst>
              <a:ext uri="{FF2B5EF4-FFF2-40B4-BE49-F238E27FC236}">
                <a16:creationId xmlns:a16="http://schemas.microsoft.com/office/drawing/2014/main" id="{797D1023-562F-C848-8A9C-6C1843E59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Content Placeholder 11">
            <a:extLst>
              <a:ext uri="{FF2B5EF4-FFF2-40B4-BE49-F238E27FC236}">
                <a16:creationId xmlns:a16="http://schemas.microsoft.com/office/drawing/2014/main" id="{60A62394-57E1-2F40-BF91-040009759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734015F-4C8A-5F42-A1BC-742F004A6443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EC9250AB-4378-DE45-815E-78A2DDD21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90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695082-7718-C34F-AA9B-9545404FC42C}"/>
              </a:ext>
            </a:extLst>
          </p:cNvPr>
          <p:cNvSpPr/>
          <p:nvPr/>
        </p:nvSpPr>
        <p:spPr bwMode="auto">
          <a:xfrm flipV="1">
            <a:off x="457202" y="2114127"/>
            <a:ext cx="5160485" cy="2931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from server</a:t>
                </a:r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275C4-2BC0-254B-9980-F0A3B914A791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47B327-3C08-9D41-B280-F0DE2179B170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C90F22-2AB2-694D-905F-1702C5A4F6F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B73844B-1390-4042-B477-1ACE1AAEEBA3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140C58D-E178-2C4C-9DA9-08D4198B0A3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4E06C-BFE5-DC49-A3EE-CAE4D0A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>
                <a:hlinkClick r:id="rId3"/>
              </a:rPr>
              <a:t>Kairouz et al 2018</a:t>
            </a:r>
            <a:r>
              <a:rPr lang="en-US" sz="2400" dirty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8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34AE7AA1-B21C-6B4D-98D6-1FD6CD818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D799E0B3-1EAF-8E43-9900-99883BD7C5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Content Placeholder 11">
            <a:extLst>
              <a:ext uri="{FF2B5EF4-FFF2-40B4-BE49-F238E27FC236}">
                <a16:creationId xmlns:a16="http://schemas.microsoft.com/office/drawing/2014/main" id="{F1B90C6C-0ED3-9C49-9AE5-E58049ED4D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99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ED768F-59F2-E445-B476-BC55E603D8D0}"/>
              </a:ext>
            </a:extLst>
          </p:cNvPr>
          <p:cNvSpPr/>
          <p:nvPr/>
        </p:nvSpPr>
        <p:spPr bwMode="auto">
          <a:xfrm flipV="1">
            <a:off x="457202" y="2114127"/>
            <a:ext cx="5160485" cy="2931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Send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to server</a:t>
                </a:r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275C4-2BC0-254B-9980-F0A3B914A791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47B327-3C08-9D41-B280-F0DE2179B170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C90F22-2AB2-694D-905F-1702C5A4F6F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B73844B-1390-4042-B477-1ACE1AAEEBA3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Content Placeholder 11">
            <a:extLst>
              <a:ext uri="{FF2B5EF4-FFF2-40B4-BE49-F238E27FC236}">
                <a16:creationId xmlns:a16="http://schemas.microsoft.com/office/drawing/2014/main" id="{B96104A9-6306-5F4D-A4E0-B145277D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11">
            <a:extLst>
              <a:ext uri="{FF2B5EF4-FFF2-40B4-BE49-F238E27FC236}">
                <a16:creationId xmlns:a16="http://schemas.microsoft.com/office/drawing/2014/main" id="{4A608283-3D02-0343-8ADD-24F2088D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140C58D-E178-2C4C-9DA9-08D4198B0A3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4E06C-BFE5-DC49-A3EE-CAE4D0A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8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ECC03878-1A09-6145-B8BC-31D012E70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80425D-877E-2D4F-95AB-1B958044DF30}"/>
                  </a:ext>
                </a:extLst>
              </p:cNvPr>
              <p:cNvSpPr txBox="1"/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80425D-877E-2D4F-95AB-1B958044D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321881-F5E8-294D-A394-E789AAA69703}"/>
                  </a:ext>
                </a:extLst>
              </p:cNvPr>
              <p:cNvSpPr txBox="1"/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321881-F5E8-294D-A394-E789AAA6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52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6806093-16B1-5C47-AD1B-824D76904E2A}"/>
              </a:ext>
            </a:extLst>
          </p:cNvPr>
          <p:cNvSpPr/>
          <p:nvPr/>
        </p:nvSpPr>
        <p:spPr bwMode="auto">
          <a:xfrm flipV="1">
            <a:off x="461270" y="4969652"/>
            <a:ext cx="6993293" cy="188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Send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to server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⟵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275C4-2BC0-254B-9980-F0A3B914A791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47B327-3C08-9D41-B280-F0DE2179B170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C90F22-2AB2-694D-905F-1702C5A4F6F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B73844B-1390-4042-B477-1ACE1AAEEBA3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Content Placeholder 11">
            <a:extLst>
              <a:ext uri="{FF2B5EF4-FFF2-40B4-BE49-F238E27FC236}">
                <a16:creationId xmlns:a16="http://schemas.microsoft.com/office/drawing/2014/main" id="{B96104A9-6306-5F4D-A4E0-B145277D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11">
            <a:extLst>
              <a:ext uri="{FF2B5EF4-FFF2-40B4-BE49-F238E27FC236}">
                <a16:creationId xmlns:a16="http://schemas.microsoft.com/office/drawing/2014/main" id="{4A608283-3D02-0343-8ADD-24F2088D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140C58D-E178-2C4C-9DA9-08D4198B0A3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4E06C-BFE5-DC49-A3EE-CAE4D0A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8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ECC03878-1A09-6145-B8BC-31D012E70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/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/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5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8D5FB1-8B90-1546-A12C-54EC0612171B}"/>
              </a:ext>
            </a:extLst>
          </p:cNvPr>
          <p:cNvSpPr/>
          <p:nvPr/>
        </p:nvSpPr>
        <p:spPr bwMode="auto">
          <a:xfrm>
            <a:off x="628650" y="3051810"/>
            <a:ext cx="2354580" cy="615259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806093-16B1-5C47-AD1B-824D76904E2A}"/>
              </a:ext>
            </a:extLst>
          </p:cNvPr>
          <p:cNvSpPr/>
          <p:nvPr/>
        </p:nvSpPr>
        <p:spPr bwMode="auto">
          <a:xfrm flipV="1">
            <a:off x="461270" y="4969652"/>
            <a:ext cx="6993293" cy="188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Send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to server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⟵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275C4-2BC0-254B-9980-F0A3B914A791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47B327-3C08-9D41-B280-F0DE2179B170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C90F22-2AB2-694D-905F-1702C5A4F6F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B73844B-1390-4042-B477-1ACE1AAEEBA3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Content Placeholder 11">
            <a:extLst>
              <a:ext uri="{FF2B5EF4-FFF2-40B4-BE49-F238E27FC236}">
                <a16:creationId xmlns:a16="http://schemas.microsoft.com/office/drawing/2014/main" id="{B96104A9-6306-5F4D-A4E0-B145277D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11">
            <a:extLst>
              <a:ext uri="{FF2B5EF4-FFF2-40B4-BE49-F238E27FC236}">
                <a16:creationId xmlns:a16="http://schemas.microsoft.com/office/drawing/2014/main" id="{4A608283-3D02-0343-8ADD-24F2088D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140C58D-E178-2C4C-9DA9-08D4198B0A3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4E06C-BFE5-DC49-A3EE-CAE4D0A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8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ECC03878-1A09-6145-B8BC-31D012E70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/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/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52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A96D-AA7B-9C44-9ED1-75C8D198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&amp;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0410-5949-D246-98F1-B2C873B9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Slides and videos for the tutorial posted at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	https://</a:t>
            </a:r>
            <a:r>
              <a:rPr lang="en-US" dirty="0" err="1">
                <a:solidFill>
                  <a:srgbClr val="FF0000"/>
                </a:solidFill>
              </a:rPr>
              <a:t>disc.georgetown.domains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Visit the tab for </a:t>
            </a:r>
            <a:r>
              <a:rPr lang="en-US" dirty="0">
                <a:solidFill>
                  <a:srgbClr val="FF0000"/>
                </a:solidFill>
              </a:rPr>
              <a:t>Talks </a:t>
            </a:r>
            <a:r>
              <a:rPr lang="en-US" dirty="0"/>
              <a:t>at the above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31080-F60C-724A-AC27-4F8E0A5F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1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Send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to server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⟵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275C4-2BC0-254B-9980-F0A3B914A791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47B327-3C08-9D41-B280-F0DE2179B170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C90F22-2AB2-694D-905F-1702C5A4F6F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B73844B-1390-4042-B477-1ACE1AAEEBA3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Content Placeholder 11">
            <a:extLst>
              <a:ext uri="{FF2B5EF4-FFF2-40B4-BE49-F238E27FC236}">
                <a16:creationId xmlns:a16="http://schemas.microsoft.com/office/drawing/2014/main" id="{B96104A9-6306-5F4D-A4E0-B145277D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11">
            <a:extLst>
              <a:ext uri="{FF2B5EF4-FFF2-40B4-BE49-F238E27FC236}">
                <a16:creationId xmlns:a16="http://schemas.microsoft.com/office/drawing/2014/main" id="{4A608283-3D02-0343-8ADD-24F2088D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140C58D-E178-2C4C-9DA9-08D4198B0A3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4E06C-BFE5-DC49-A3EE-CAE4D0A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8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ECC03878-1A09-6145-B8BC-31D012E70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/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/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07B951-FB8C-A14C-887D-86F9A3AEB7DC}"/>
              </a:ext>
            </a:extLst>
          </p:cNvPr>
          <p:cNvSpPr txBox="1"/>
          <p:nvPr/>
        </p:nvSpPr>
        <p:spPr>
          <a:xfrm>
            <a:off x="6277543" y="4764284"/>
            <a:ext cx="2904962" cy="179126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Replace single step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by multiple steps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58CC2C02-CA8A-E94D-B311-B1A0FBA36FB7}"/>
              </a:ext>
            </a:extLst>
          </p:cNvPr>
          <p:cNvSpPr/>
          <p:nvPr/>
        </p:nvSpPr>
        <p:spPr bwMode="auto">
          <a:xfrm rot="1865025">
            <a:off x="5030040" y="4811926"/>
            <a:ext cx="1264901" cy="254721"/>
          </a:xfrm>
          <a:prstGeom prst="lef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67DFC-54FD-DD40-BEDA-C582748B9759}"/>
              </a:ext>
            </a:extLst>
          </p:cNvPr>
          <p:cNvSpPr/>
          <p:nvPr/>
        </p:nvSpPr>
        <p:spPr bwMode="auto">
          <a:xfrm>
            <a:off x="1143000" y="4068992"/>
            <a:ext cx="4519490" cy="46898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5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DD60CEE-D19A-7E4A-A4C1-A7F9C121DEA6}"/>
              </a:ext>
            </a:extLst>
          </p:cNvPr>
          <p:cNvSpPr/>
          <p:nvPr/>
        </p:nvSpPr>
        <p:spPr bwMode="auto">
          <a:xfrm>
            <a:off x="2997797" y="851432"/>
            <a:ext cx="3185833" cy="5352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E37C89-EC0A-764D-8B44-F61B165B7AC8}"/>
              </a:ext>
            </a:extLst>
          </p:cNvPr>
          <p:cNvSpPr/>
          <p:nvPr/>
        </p:nvSpPr>
        <p:spPr bwMode="auto">
          <a:xfrm>
            <a:off x="2803487" y="3177540"/>
            <a:ext cx="2454687" cy="536746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806093-16B1-5C47-AD1B-824D76904E2A}"/>
              </a:ext>
            </a:extLst>
          </p:cNvPr>
          <p:cNvSpPr/>
          <p:nvPr/>
        </p:nvSpPr>
        <p:spPr bwMode="auto">
          <a:xfrm flipV="1">
            <a:off x="461270" y="4969652"/>
            <a:ext cx="6993293" cy="1888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  <a:ea typeface="Times" charset="0"/>
                    <a:cs typeface="Times" charset="0"/>
                  </a:rPr>
                  <a:t>in a size-</a:t>
                </a:r>
                <a:r>
                  <a:rPr lang="en-US" i="1" dirty="0">
                    <a:solidFill>
                      <a:schemeClr val="bg1"/>
                    </a:solidFill>
                    <a:latin typeface="Times" pitchFamily="2" charset="0"/>
                    <a:ea typeface="Times" charset="0"/>
                    <a:cs typeface="Times" charset="0"/>
                  </a:rPr>
                  <a:t>s</a:t>
                </a:r>
                <a:r>
                  <a:rPr lang="en-US" dirty="0">
                    <a:solidFill>
                      <a:schemeClr val="bg1"/>
                    </a:solidFill>
                    <a:latin typeface="Helvetica" pitchFamily="2" charset="0"/>
                    <a:ea typeface="Times" charset="0"/>
                    <a:cs typeface="Times" charset="0"/>
                  </a:rPr>
                  <a:t> subset</a:t>
                </a:r>
                <a:endParaRPr lang="en-US" dirty="0">
                  <a:latin typeface="Helvetica" pitchFamily="2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FF0000"/>
                    </a:solidFill>
                  </a:rPr>
                  <a:t>Send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to server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 ⟵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94275C4-2BC0-254B-9980-F0A3B914A791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47B327-3C08-9D41-B280-F0DE2179B170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CC90F22-2AB2-694D-905F-1702C5A4F6F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B73844B-1390-4042-B477-1ACE1AAEEBA3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Content Placeholder 11">
            <a:extLst>
              <a:ext uri="{FF2B5EF4-FFF2-40B4-BE49-F238E27FC236}">
                <a16:creationId xmlns:a16="http://schemas.microsoft.com/office/drawing/2014/main" id="{B96104A9-6306-5F4D-A4E0-B145277DA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Content Placeholder 11">
            <a:extLst>
              <a:ext uri="{FF2B5EF4-FFF2-40B4-BE49-F238E27FC236}">
                <a16:creationId xmlns:a16="http://schemas.microsoft.com/office/drawing/2014/main" id="{4A608283-3D02-0343-8ADD-24F2088D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4140C58D-E178-2C4C-9DA9-08D4198B0A3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4E06C-BFE5-DC49-A3EE-CAE4D0A5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Federated Architecture: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Stochastic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520013-D0F5-8A46-AB0C-14C803EA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8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ECC03878-1A09-6145-B8BC-31D012E70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/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33CC481-F1F4-484A-9F53-4C421017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12" y="2909219"/>
                <a:ext cx="573747" cy="461665"/>
              </a:xfrm>
              <a:prstGeom prst="rect">
                <a:avLst/>
              </a:prstGeom>
              <a:blipFill>
                <a:blip r:embed="rId9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/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0750D-051C-6746-8B28-95867FB04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13" y="2909218"/>
                <a:ext cx="580864" cy="461665"/>
              </a:xfrm>
              <a:prstGeom prst="rect">
                <a:avLst/>
              </a:prstGeom>
              <a:blipFill>
                <a:blip r:embed="rId10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177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022" y="289340"/>
            <a:ext cx="3657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Recall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l="-2041"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4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769412" y="5347673"/>
            <a:ext cx="548641" cy="1414857"/>
          </a:xfrm>
          <a:prstGeom prst="ellipse">
            <a:avLst/>
          </a:prstGeom>
          <a:solidFill>
            <a:srgbClr val="FFC000">
              <a:alpha val="4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4F0E8D-177B-2D46-A0E4-A13130086C7B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11CE49-D307-9245-979F-C561A9DEEBCA}"/>
              </a:ext>
            </a:extLst>
          </p:cNvPr>
          <p:cNvSpPr txBox="1"/>
          <p:nvPr/>
        </p:nvSpPr>
        <p:spPr>
          <a:xfrm>
            <a:off x="1366869" y="3571757"/>
            <a:ext cx="2393605" cy="9048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weights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E1E825-899A-4242-B737-A6B480AD1257}"/>
              </a:ext>
            </a:extLst>
          </p:cNvPr>
          <p:cNvCxnSpPr>
            <a:cxnSpLocks/>
          </p:cNvCxnSpPr>
          <p:nvPr/>
        </p:nvCxnSpPr>
        <p:spPr bwMode="auto">
          <a:xfrm>
            <a:off x="2164094" y="2659567"/>
            <a:ext cx="0" cy="86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834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482E0-61CC-074C-9B6C-19B87FC8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 ensure correct “weights”,</a:t>
            </a:r>
          </a:p>
          <a:p>
            <a:pPr marL="0" indent="0">
              <a:buNone/>
            </a:pPr>
            <a:r>
              <a:rPr lang="en-US" dirty="0"/>
              <a:t>			agents must be sampled uniformly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F573-7683-364B-8B05-E374A7CA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FA91B3-7FFB-F84C-9AB3-B443E60435C2}"/>
              </a:ext>
            </a:extLst>
          </p:cNvPr>
          <p:cNvSpPr/>
          <p:nvPr/>
        </p:nvSpPr>
        <p:spPr bwMode="auto">
          <a:xfrm>
            <a:off x="2997797" y="851432"/>
            <a:ext cx="3185833" cy="5352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C6998F6-7070-0D4F-988E-D3A92BD2E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 Federated Architecture: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Stochastic Version</a:t>
            </a:r>
          </a:p>
        </p:txBody>
      </p:sp>
    </p:spTree>
    <p:extLst>
      <p:ext uri="{BB962C8B-B14F-4D97-AF65-F5344CB8AC3E}">
        <p14:creationId xmlns:p14="http://schemas.microsoft.com/office/powerpoint/2010/main" val="217108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61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7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D292B10-CE42-1247-83CB-19AF08C40A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1C15D8E-9931-2D43-A999-01D048591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5FDF2D44-A3CE-6244-A9FA-E248CABEC9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527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B65DA3-887A-2944-88E5-758EB47BADCD}"/>
              </a:ext>
            </a:extLst>
          </p:cNvPr>
          <p:cNvSpPr/>
          <p:nvPr/>
        </p:nvSpPr>
        <p:spPr bwMode="auto">
          <a:xfrm flipV="1">
            <a:off x="1461634" y="3601052"/>
            <a:ext cx="3510430" cy="559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/>
              <p:nvPr/>
            </p:nvSpPr>
            <p:spPr>
              <a:xfrm>
                <a:off x="5973810" y="2909219"/>
                <a:ext cx="592149" cy="46166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810" y="2909219"/>
                <a:ext cx="592149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7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/>
              <p:nvPr/>
            </p:nvSpPr>
            <p:spPr>
              <a:xfrm>
                <a:off x="8168123" y="2912326"/>
                <a:ext cx="592149" cy="46166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123" y="2912326"/>
                <a:ext cx="59214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D292B10-CE42-1247-83CB-19AF08C40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1C15D8E-9931-2D43-A999-01D048591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5FDF2D44-A3CE-6244-A9FA-E248CABEC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277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06B81B5-9DE3-5E4C-8622-6EF4E2D0470B}"/>
              </a:ext>
            </a:extLst>
          </p:cNvPr>
          <p:cNvSpPr/>
          <p:nvPr/>
        </p:nvSpPr>
        <p:spPr bwMode="auto">
          <a:xfrm flipV="1">
            <a:off x="1461634" y="4069682"/>
            <a:ext cx="3510430" cy="559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/>
                  <a:t>Uploads gradient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/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7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/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D292B10-CE42-1247-83CB-19AF08C40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1C15D8E-9931-2D43-A999-01D048591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5FDF2D44-A3CE-6244-A9FA-E248CABEC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96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FDADE0-DE6B-CE40-B8D1-5831C767AEB8}"/>
              </a:ext>
            </a:extLst>
          </p:cNvPr>
          <p:cNvSpPr/>
          <p:nvPr/>
        </p:nvSpPr>
        <p:spPr bwMode="auto">
          <a:xfrm flipV="1">
            <a:off x="971550" y="4698522"/>
            <a:ext cx="6478946" cy="1865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/>
                  <a:t>Uploads gradient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⟵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86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/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7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/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D292B10-CE42-1247-83CB-19AF08C40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1C15D8E-9931-2D43-A999-01D048591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5FDF2D44-A3CE-6244-A9FA-E248CABEC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327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AB4D52-F8F8-E343-9C9C-61982E39B504}"/>
              </a:ext>
            </a:extLst>
          </p:cNvPr>
          <p:cNvSpPr/>
          <p:nvPr/>
        </p:nvSpPr>
        <p:spPr bwMode="auto">
          <a:xfrm>
            <a:off x="2803487" y="3179024"/>
            <a:ext cx="1585633" cy="5352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FDADE0-DE6B-CE40-B8D1-5831C767AEB8}"/>
              </a:ext>
            </a:extLst>
          </p:cNvPr>
          <p:cNvSpPr/>
          <p:nvPr/>
        </p:nvSpPr>
        <p:spPr bwMode="auto">
          <a:xfrm flipV="1">
            <a:off x="971550" y="4698522"/>
            <a:ext cx="6478946" cy="1865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in a subset</a:t>
                </a:r>
                <a:r>
                  <a:rPr lang="en-US" i="1" dirty="0">
                    <a:solidFill>
                      <a:schemeClr val="bg1">
                        <a:lumMod val="95000"/>
                      </a:schemeClr>
                    </a:solidFill>
                    <a:latin typeface="Times" charset="0"/>
                    <a:ea typeface="Times" charset="0"/>
                    <a:cs typeface="Times" charset="0"/>
                  </a:rPr>
                  <a:t> </a:t>
                </a:r>
                <a:endParaRPr lang="en-US" dirty="0">
                  <a:solidFill>
                    <a:schemeClr val="bg1">
                      <a:lumMod val="95000"/>
                    </a:schemeClr>
                  </a:solidFill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/>
                  <a:t>Uploads gradient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⟵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86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/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7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/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D292B10-CE42-1247-83CB-19AF08C40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B1C15D8E-9931-2D43-A999-01D0485918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5FDF2D44-A3CE-6244-A9FA-E248CABEC9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0003AA-3B2A-E846-B627-62289A730ADE}"/>
              </a:ext>
            </a:extLst>
          </p:cNvPr>
          <p:cNvSpPr/>
          <p:nvPr/>
        </p:nvSpPr>
        <p:spPr bwMode="auto">
          <a:xfrm>
            <a:off x="2997797" y="851432"/>
            <a:ext cx="3185833" cy="53526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B33EDA94-B545-EB46-BB95-0E6AB0BF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Distributed Optimization: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Stochastic Version</a:t>
            </a:r>
          </a:p>
        </p:txBody>
      </p:sp>
    </p:spTree>
    <p:extLst>
      <p:ext uri="{BB962C8B-B14F-4D97-AF65-F5344CB8AC3E}">
        <p14:creationId xmlns:p14="http://schemas.microsoft.com/office/powerpoint/2010/main" val="1349707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9D20-3C43-2449-BA3B-BD3E94C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Distributed Machine Learning</a:t>
            </a:r>
            <a:br>
              <a:rPr lang="en-US" dirty="0"/>
            </a:br>
            <a:r>
              <a:rPr lang="en-US" sz="2400" dirty="0"/>
              <a:t>[</a:t>
            </a:r>
            <a:r>
              <a:rPr lang="en-US" sz="2400" dirty="0" err="1">
                <a:hlinkClick r:id="rId2"/>
              </a:rPr>
              <a:t>Bottou,Curtis,Nocedal</a:t>
            </a:r>
            <a:r>
              <a:rPr lang="en-US" sz="2400" dirty="0">
                <a:hlinkClick r:id="rId2"/>
              </a:rPr>
              <a:t> 2016</a:t>
            </a:r>
            <a:r>
              <a:rPr lang="en-US" sz="2400" dirty="0"/>
              <a:t>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9BF9-AB99-BD4E-B841-4AE0CB82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dimensions of randomization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a subset of agents</a:t>
            </a:r>
            <a:br>
              <a:rPr lang="en-US" dirty="0"/>
            </a:br>
            <a:r>
              <a:rPr lang="en-US" dirty="0"/>
              <a:t>randomly in each round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803600-64E4-A740-9E3F-F22F19285636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415CEA-2098-F94F-A8DF-36F4E387446D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732509-50E0-A94F-96E9-2C57D36B4EEA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F0F552-D305-BF42-9A09-6ED3DDE2835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AE01D-D233-B545-981A-9C1A7A253E35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56C44F-755B-1D45-90C2-C43E391AE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A0F6E981-2733-7340-8F7A-13649136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916B5399-4D4C-6B48-94FB-7810AD48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680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B2E9-6B65-5A4D-8BAE-A4FBDA76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7637A9-F087-844D-9FB3-7ED24AF9AD72}"/>
                  </a:ext>
                </a:extLst>
              </p:cNvPr>
              <p:cNvSpPr/>
              <p:nvPr/>
            </p:nvSpPr>
            <p:spPr>
              <a:xfrm>
                <a:off x="3032586" y="1358659"/>
                <a:ext cx="3052310" cy="191437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US" sz="32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</a:t>
                </a:r>
                <a:r>
                  <a:rPr lang="en-US" sz="32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  <a:r>
                  <a:rPr lang="en-US" sz="36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buNone/>
                </a:pPr>
                <a:endParaRPr lang="en-US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87637A9-F087-844D-9FB3-7ED24AF9A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586" y="1358659"/>
                <a:ext cx="3052310" cy="1914370"/>
              </a:xfrm>
              <a:prstGeom prst="rect">
                <a:avLst/>
              </a:prstGeom>
              <a:blipFill>
                <a:blip r:embed="rId2"/>
                <a:stretch>
                  <a:fillRect l="-4149" t="-15132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104C5F3-EB9C-F049-9413-C72C7A1877B5}"/>
              </a:ext>
            </a:extLst>
          </p:cNvPr>
          <p:cNvGrpSpPr/>
          <p:nvPr/>
        </p:nvGrpSpPr>
        <p:grpSpPr>
          <a:xfrm>
            <a:off x="400050" y="3676308"/>
            <a:ext cx="4171950" cy="3181692"/>
            <a:chOff x="276085" y="1447800"/>
            <a:chExt cx="4171950" cy="31816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C6A5E-41A8-C44C-BBD4-BBFF0D48A6E1}"/>
                </a:ext>
              </a:extLst>
            </p:cNvPr>
            <p:cNvSpPr/>
            <p:nvPr/>
          </p:nvSpPr>
          <p:spPr bwMode="auto">
            <a:xfrm>
              <a:off x="276085" y="1447800"/>
              <a:ext cx="4171950" cy="318169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89A9FB-A0AD-1441-9819-E2501E0E5BA4}"/>
                </a:ext>
              </a:extLst>
            </p:cNvPr>
            <p:cNvGrpSpPr/>
            <p:nvPr/>
          </p:nvGrpSpPr>
          <p:grpSpPr>
            <a:xfrm>
              <a:off x="333860" y="2003215"/>
              <a:ext cx="3656676" cy="1963982"/>
              <a:chOff x="685800" y="4418551"/>
              <a:chExt cx="3656676" cy="19639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E070157-8824-8746-8627-B6F2D0C8F13D}"/>
                      </a:ext>
                    </a:extLst>
                  </p:cNvPr>
                  <p:cNvSpPr/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E070157-8824-8746-8627-B6F2D0C8F13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873625E-8775-DB40-BE93-1A055F708000}"/>
                      </a:ext>
                    </a:extLst>
                  </p:cNvPr>
                  <p:cNvSpPr/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 Demi Condensed" panose="02000706000000000000" pitchFamily="2" charset="0"/>
                              <a:cs typeface="CMU Sans Serif Demi Condensed" panose="02000706000000000000" pitchFamily="2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4873625E-8775-DB40-BE93-1A055F70800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195BE660-6D20-2744-85D7-570E2259392A}"/>
                  </a:ext>
                </a:extLst>
              </p:cNvPr>
              <p:cNvCxnSpPr/>
              <p:nvPr/>
            </p:nvCxnSpPr>
            <p:spPr>
              <a:xfrm flipH="1" flipV="1">
                <a:off x="2067314" y="5051310"/>
                <a:ext cx="471442" cy="39859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3E6F6FF-076C-874E-8FBC-2FF224231D00}"/>
                  </a:ext>
                </a:extLst>
              </p:cNvPr>
              <p:cNvCxnSpPr/>
              <p:nvPr/>
            </p:nvCxnSpPr>
            <p:spPr>
              <a:xfrm flipV="1">
                <a:off x="2964498" y="5044625"/>
                <a:ext cx="573779" cy="40528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4DC7C88-90EB-0644-AF8E-785B58D3D9E6}"/>
                  </a:ext>
                </a:extLst>
              </p:cNvPr>
              <p:cNvCxnSpPr/>
              <p:nvPr/>
            </p:nvCxnSpPr>
            <p:spPr>
              <a:xfrm flipV="1">
                <a:off x="2368358" y="4597196"/>
                <a:ext cx="1169919" cy="137734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A77BF92-FA45-0542-9E40-72B54A3855E1}"/>
                      </a:ext>
                    </a:extLst>
                  </p:cNvPr>
                  <p:cNvSpPr/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5A77BF92-FA45-0542-9E40-72B54A3855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7BD6E8CA-808D-E24D-8DCB-407599991A50}"/>
                      </a:ext>
                    </a:extLst>
                  </p:cNvPr>
                  <p:cNvSpPr/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7BD6E8CA-808D-E24D-8DCB-407599991A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FF1A7D7-A027-8145-931E-DCFE679CCD9E}"/>
                  </a:ext>
                </a:extLst>
              </p:cNvPr>
              <p:cNvCxnSpPr/>
              <p:nvPr/>
            </p:nvCxnSpPr>
            <p:spPr>
              <a:xfrm>
                <a:off x="2964498" y="5897334"/>
                <a:ext cx="775887" cy="1688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CD48716B-A16A-C649-B788-0A7614BD46C8}"/>
                  </a:ext>
                </a:extLst>
              </p:cNvPr>
              <p:cNvCxnSpPr/>
              <p:nvPr/>
            </p:nvCxnSpPr>
            <p:spPr>
              <a:xfrm flipV="1">
                <a:off x="1199716" y="4958645"/>
                <a:ext cx="654725" cy="522177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2D105E0B-6468-C640-8D1F-108C14C9BE4F}"/>
                      </a:ext>
                    </a:extLst>
                  </p:cNvPr>
                  <p:cNvSpPr/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2D105E0B-6468-C640-8D1F-108C14C9BE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4FCAB5-161A-6748-958F-C0DC93770CF1}"/>
              </a:ext>
            </a:extLst>
          </p:cNvPr>
          <p:cNvGrpSpPr/>
          <p:nvPr/>
        </p:nvGrpSpPr>
        <p:grpSpPr>
          <a:xfrm>
            <a:off x="5145016" y="3942439"/>
            <a:ext cx="3510304" cy="2305961"/>
            <a:chOff x="4910475" y="4180770"/>
            <a:chExt cx="3510304" cy="230596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E3FFC4-210E-6C47-8A0B-F9E40F5A5962}"/>
                </a:ext>
              </a:extLst>
            </p:cNvPr>
            <p:cNvSpPr/>
            <p:nvPr/>
          </p:nvSpPr>
          <p:spPr>
            <a:xfrm>
              <a:off x="4910475" y="5786216"/>
              <a:ext cx="692060" cy="6640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>
                  <a:latin typeface="Arial" panose="020B0604020202020204" pitchFamily="34" charset="0"/>
                  <a:ea typeface="CMU Sans Serif Demi Condensed" panose="02000706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DF00D67-1B4B-8444-A5D5-3B276DB6FC8B}"/>
                </a:ext>
              </a:extLst>
            </p:cNvPr>
            <p:cNvCxnSpPr/>
            <p:nvPr/>
          </p:nvCxnSpPr>
          <p:spPr>
            <a:xfrm flipH="1">
              <a:off x="5358902" y="4654028"/>
              <a:ext cx="1202887" cy="1158663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D924387-6385-8D4D-953F-0266E5813B16}"/>
                </a:ext>
              </a:extLst>
            </p:cNvPr>
            <p:cNvCxnSpPr/>
            <p:nvPr/>
          </p:nvCxnSpPr>
          <p:spPr>
            <a:xfrm>
              <a:off x="7010215" y="4654028"/>
              <a:ext cx="1094334" cy="1132188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B4B6895-7D24-4944-8C5D-494FEEA1CA3D}"/>
                    </a:ext>
                  </a:extLst>
                </p:cNvPr>
                <p:cNvSpPr/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59A3F90-A14C-714D-928D-C7385EC2C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3A2764E-2E8F-2440-91AE-05B9C5828EDC}"/>
                    </a:ext>
                  </a:extLst>
                </p:cNvPr>
                <p:cNvSpPr/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ABE01C3-9A34-334D-8667-982127B94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0723F50-170D-9F4F-9B92-93C38C5531E3}"/>
                </a:ext>
              </a:extLst>
            </p:cNvPr>
            <p:cNvCxnSpPr/>
            <p:nvPr/>
          </p:nvCxnSpPr>
          <p:spPr>
            <a:xfrm flipH="1">
              <a:off x="6730687" y="4654028"/>
              <a:ext cx="4067" cy="116867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136F09-7936-5043-BB7A-0E8B3CFC5915}"/>
                </a:ext>
              </a:extLst>
            </p:cNvPr>
            <p:cNvSpPr/>
            <p:nvPr/>
          </p:nvSpPr>
          <p:spPr bwMode="auto">
            <a:xfrm>
              <a:off x="5880335" y="4180770"/>
              <a:ext cx="1768374" cy="45187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Server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89C9DDC-0F7B-6F4D-A739-FC603B33BBDE}"/>
              </a:ext>
            </a:extLst>
          </p:cNvPr>
          <p:cNvSpPr/>
          <p:nvPr/>
        </p:nvSpPr>
        <p:spPr bwMode="auto">
          <a:xfrm>
            <a:off x="331470" y="3714750"/>
            <a:ext cx="3943350" cy="297180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665E7C-633D-7940-8A77-08491B747EBE}"/>
              </a:ext>
            </a:extLst>
          </p:cNvPr>
          <p:cNvSpPr/>
          <p:nvPr/>
        </p:nvSpPr>
        <p:spPr bwMode="auto">
          <a:xfrm>
            <a:off x="4876313" y="3714750"/>
            <a:ext cx="3943350" cy="2971800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88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9D20-3C43-2449-BA3B-BD3E94C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Distributed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E9BF9-AB99-BD4E-B841-4AE0CB82D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dimensions of randomization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a subset of agents</a:t>
            </a:r>
            <a:br>
              <a:rPr lang="en-US" dirty="0"/>
            </a:br>
            <a:r>
              <a:rPr lang="en-US" dirty="0"/>
              <a:t>randomly in each round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agent may compute gradient</a:t>
            </a:r>
            <a:br>
              <a:rPr lang="en-US" dirty="0"/>
            </a:br>
            <a:r>
              <a:rPr lang="en-US" dirty="0"/>
              <a:t>over a subset of data available</a:t>
            </a:r>
            <a:br>
              <a:rPr lang="en-US" dirty="0"/>
            </a:br>
            <a:r>
              <a:rPr lang="en-US" dirty="0"/>
              <a:t>to that agent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803600-64E4-A740-9E3F-F22F19285636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415CEA-2098-F94F-A8DF-36F4E387446D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F732509-50E0-A94F-96E9-2C57D36B4EEA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F0F552-D305-BF42-9A09-6ED3DDE2835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62AE01D-D233-B545-981A-9C1A7A253E35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656C44F-755B-1D45-90C2-C43E391AE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A0F6E981-2733-7340-8F7A-136491361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916B5399-4D4C-6B48-94FB-7810AD487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50CA7E-5794-FC4E-A4A9-5961F9CFA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24" y="4749800"/>
            <a:ext cx="2120900" cy="2108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8A36B7-40D2-8349-A779-212214E78F11}"/>
              </a:ext>
            </a:extLst>
          </p:cNvPr>
          <p:cNvSpPr/>
          <p:nvPr/>
        </p:nvSpPr>
        <p:spPr bwMode="auto">
          <a:xfrm>
            <a:off x="6680154" y="4823460"/>
            <a:ext cx="372156" cy="40232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90CFD3-DF76-5942-92FA-C0B7951D4D87}"/>
              </a:ext>
            </a:extLst>
          </p:cNvPr>
          <p:cNvSpPr/>
          <p:nvPr/>
        </p:nvSpPr>
        <p:spPr bwMode="auto">
          <a:xfrm>
            <a:off x="7072584" y="6004560"/>
            <a:ext cx="372156" cy="40232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7923CA-81E8-1A48-8EA2-55BC5AFEF67B}"/>
              </a:ext>
            </a:extLst>
          </p:cNvPr>
          <p:cNvSpPr/>
          <p:nvPr/>
        </p:nvSpPr>
        <p:spPr bwMode="auto">
          <a:xfrm>
            <a:off x="7861254" y="5204460"/>
            <a:ext cx="372156" cy="40232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48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022" y="289340"/>
            <a:ext cx="3657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Recall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l="-2041"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4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769412" y="5347673"/>
            <a:ext cx="548641" cy="1414857"/>
          </a:xfrm>
          <a:prstGeom prst="ellipse">
            <a:avLst/>
          </a:prstGeom>
          <a:solidFill>
            <a:srgbClr val="FFC000">
              <a:alpha val="4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4F0E8D-177B-2D46-A0E4-A13130086C7B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11CE49-D307-9245-979F-C561A9DEEBCA}"/>
              </a:ext>
            </a:extLst>
          </p:cNvPr>
          <p:cNvSpPr txBox="1"/>
          <p:nvPr/>
        </p:nvSpPr>
        <p:spPr>
          <a:xfrm>
            <a:off x="1366869" y="3571757"/>
            <a:ext cx="2393605" cy="9048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weights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E1E825-899A-4242-B737-A6B480AD1257}"/>
              </a:ext>
            </a:extLst>
          </p:cNvPr>
          <p:cNvCxnSpPr>
            <a:cxnSpLocks/>
          </p:cNvCxnSpPr>
          <p:nvPr/>
        </p:nvCxnSpPr>
        <p:spPr bwMode="auto">
          <a:xfrm>
            <a:off x="2164094" y="2659567"/>
            <a:ext cx="0" cy="86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3514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9DA23-2752-AC4D-AB9E-9421C2E8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Distributed Machine Learning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Heterogeneous Case (“non-I.I.D.”)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C777C-8FC5-784B-8603-49664762B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8241030" cy="4572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Each agent has access to a subset of the dataset</a:t>
                </a:r>
              </a:p>
              <a:p>
                <a:pPr marL="0" indent="0">
                  <a:buNone/>
                </a:pP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  Each agent draws gradients from a different distribution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Need to be careful to ensure equal “weights” for agents</a:t>
                </a:r>
              </a:p>
              <a:p>
                <a:r>
                  <a:rPr lang="en-US" dirty="0"/>
                  <a:t>Availability of multiple agents provides parallelism</a:t>
                </a:r>
                <a:r>
                  <a:rPr lang="en-US" dirty="0">
                    <a:sym typeface="Wingdings" pitchFamily="2" charset="2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C777C-8FC5-784B-8603-49664762B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8241030" cy="4572000"/>
              </a:xfrm>
              <a:blipFill>
                <a:blip r:embed="rId2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00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9DA23-2752-AC4D-AB9E-9421C2E8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Distributed Machine Learning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Homogeneous Case (“I.I.D.”)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C777C-8FC5-784B-8603-49664762B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8058150" cy="4572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Each agent has access to the same dataset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 </a:t>
                </a:r>
                <a:r>
                  <a:rPr lang="en-US" sz="32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br>
                  <a:rPr lang="en-US" dirty="0">
                    <a:sym typeface="Wingdings" pitchFamily="2" charset="2"/>
                  </a:rPr>
                </a:br>
                <a:r>
                  <a:rPr lang="en-US" dirty="0">
                    <a:sym typeface="Wingdings" pitchFamily="2" charset="2"/>
                  </a:rPr>
                  <a:t>  Each agent draws gradients with the same distribution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Availability of multiple agents provides parallelism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4C777C-8FC5-784B-8603-49664762B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8058150" cy="4572000"/>
              </a:xfrm>
              <a:blipFill>
                <a:blip r:embed="rId2"/>
                <a:stretch>
                  <a:fillRect l="-1101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336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52C6-29FA-C146-BFE2-A3F5FBF5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hlinkClick r:id="rId2"/>
              </a:rPr>
              <a:t>📖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E94B-19E5-5E4A-BF03-6A3191D0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83880" cy="457200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Optimization Methods for Large-Scale Machine Learning</a:t>
            </a:r>
            <a:br>
              <a:rPr lang="en-US" dirty="0"/>
            </a:br>
            <a:r>
              <a:rPr lang="en-US" dirty="0"/>
              <a:t>Léon </a:t>
            </a:r>
            <a:r>
              <a:rPr lang="en-US" dirty="0" err="1"/>
              <a:t>Bottou</a:t>
            </a:r>
            <a:r>
              <a:rPr lang="en-US" dirty="0"/>
              <a:t>, Frank E. Curtis, Jorge </a:t>
            </a:r>
            <a:r>
              <a:rPr lang="en-US" dirty="0" err="1"/>
              <a:t>Nocedal</a:t>
            </a:r>
            <a:br>
              <a:rPr lang="en-US" dirty="0"/>
            </a:br>
            <a:r>
              <a:rPr lang="en-US" dirty="0"/>
              <a:t>2018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56E80-724A-CB47-B74F-769F1CFA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09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A610-2FDA-7543-AEE9-9B3C832F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A3034-CC88-9E49-985C-118CDA1A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160" y="1837422"/>
            <a:ext cx="3730925" cy="25516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asynchronous</a:t>
            </a:r>
          </a:p>
          <a:p>
            <a:pPr marL="0" indent="0">
              <a:buNone/>
            </a:pPr>
            <a:r>
              <a:rPr lang="en-US" dirty="0"/>
              <a:t>… gradient compression</a:t>
            </a:r>
          </a:p>
          <a:p>
            <a:pPr marL="0" indent="0">
              <a:buNone/>
            </a:pPr>
            <a:r>
              <a:rPr lang="en-US" dirty="0"/>
              <a:t>… shared memory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347B5A-81FE-344C-80F9-2AB039B7E1CC}"/>
              </a:ext>
            </a:extLst>
          </p:cNvPr>
          <p:cNvGrpSpPr/>
          <p:nvPr/>
        </p:nvGrpSpPr>
        <p:grpSpPr>
          <a:xfrm>
            <a:off x="722939" y="2843444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6FCD7BF-15BE-EC44-B2D2-2E171DAD5D21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BD2C94-04C1-B045-B2F8-FA3215CA66D0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1E6398-8323-FD40-B59C-A91F48521E97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9BBC688D-47E9-0942-A43E-44B664751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8699" y="3999674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id="{93A53E17-2780-B84E-AEDA-9DEB7482F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6851" y="3999674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B644E19-39FE-5C4A-8735-1DFAA9172B75}"/>
              </a:ext>
            </a:extLst>
          </p:cNvPr>
          <p:cNvSpPr/>
          <p:nvPr/>
        </p:nvSpPr>
        <p:spPr bwMode="auto">
          <a:xfrm>
            <a:off x="1253083" y="2365604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p:pic>
        <p:nvPicPr>
          <p:cNvPr id="22" name="Content Placeholder 11">
            <a:extLst>
              <a:ext uri="{FF2B5EF4-FFF2-40B4-BE49-F238E27FC236}">
                <a16:creationId xmlns:a16="http://schemas.microsoft.com/office/drawing/2014/main" id="{F21525A7-87A0-2C41-9381-0073E1F38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9578" y="3999673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063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05B2-549F-0448-8DF0-9E6627C8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 of Synchronous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55AD9-7939-FA4A-A8A3-0909A7B1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server cannot update estimate until ALL clients have responded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Slowest client dictates speed … stragglers are bad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	</a:t>
            </a:r>
            <a:r>
              <a:rPr lang="en-US" dirty="0">
                <a:sym typeface="Wingdings" pitchFamily="2" charset="2"/>
              </a:rPr>
              <a:t> Asynchronous computation to the rescue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C09DC-78AE-3F46-A1E4-BF86B659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34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Recall</a:t>
            </a:r>
            <a:r>
              <a:rPr lang="en-US" dirty="0"/>
              <a:t> … Synchronous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In each iteration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Each 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/>
                  <a:t>Uploads gradient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endParaRPr lang="en-US" sz="1800" dirty="0"/>
              </a:p>
              <a:p>
                <a:r>
                  <a:rPr lang="en-US" dirty="0"/>
                  <a:t>Server updates estimate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⟵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286" t="-949" b="-86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078711" y="2580601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08855" y="2102761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/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A5FDC3-3FCA-EE43-AF22-0026EE1F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688" y="2909219"/>
                <a:ext cx="1304396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116" y="1590907"/>
                <a:ext cx="592150" cy="523220"/>
              </a:xfrm>
              <a:prstGeom prst="rect">
                <a:avLst/>
              </a:prstGeom>
              <a:blipFill>
                <a:blip r:embed="rId7"/>
                <a:stretch>
                  <a:fillRect l="-4167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/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BA2D13E-12B5-0D47-B053-7687F2DD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442" y="2912326"/>
                <a:ext cx="1311513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295E447B-82FF-114F-B79B-1E961CEC4A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4471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01EB1719-3FEA-9D4F-AB62-B802656684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2623" y="3736831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Content Placeholder 11">
            <a:extLst>
              <a:ext uri="{FF2B5EF4-FFF2-40B4-BE49-F238E27FC236}">
                <a16:creationId xmlns:a16="http://schemas.microsoft.com/office/drawing/2014/main" id="{FD83485A-B709-0E45-AC3F-C53E0652C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5350" y="373683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4831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04C1-AE3A-C24A-B309-BF177347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D96D-D658-3548-9302-EEBB9F55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9818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research communities use the term somewhat differently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Distributed algorithms (ACM PODC, for instance):</a:t>
            </a:r>
            <a:br>
              <a:rPr lang="en-US" dirty="0"/>
            </a:br>
            <a:r>
              <a:rPr lang="en-US" dirty="0"/>
              <a:t>	Delays are finite, but unbounded</a:t>
            </a:r>
          </a:p>
          <a:p>
            <a:endParaRPr lang="en-US" dirty="0"/>
          </a:p>
          <a:p>
            <a:r>
              <a:rPr lang="en-US" dirty="0"/>
              <a:t>Decentralized control (e.g., CDC) and machine learning (e.g., </a:t>
            </a:r>
            <a:r>
              <a:rPr lang="en-US" dirty="0" err="1"/>
              <a:t>NeurIPS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Bounded delays, or</a:t>
            </a:r>
          </a:p>
          <a:p>
            <a:pPr lvl="2"/>
            <a:r>
              <a:rPr lang="en-US" dirty="0"/>
              <a:t>Strong assumptions on delay distribution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Optimization literature typically uses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		the latter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632650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0C75-5724-D748-B14E-A1D712EE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B6478-FA8B-4E4A-B379-0EA9D54E0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need to wait for all gradients</a:t>
            </a:r>
          </a:p>
          <a:p>
            <a:endParaRPr lang="en-US" dirty="0"/>
          </a:p>
          <a:p>
            <a:r>
              <a:rPr lang="en-US" dirty="0"/>
              <a:t>Example … update server’s estimate after receiving</a:t>
            </a:r>
            <a:br>
              <a:rPr lang="en-US" dirty="0"/>
            </a:br>
            <a:r>
              <a:rPr lang="en-US" dirty="0"/>
              <a:t>		  gradient from any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C6D2B-768D-F34E-AD97-EB7D0960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A05036-5BB9-CF40-8B5A-F224749207C5}"/>
                  </a:ext>
                </a:extLst>
              </p:cNvPr>
              <p:cNvSpPr/>
              <p:nvPr/>
            </p:nvSpPr>
            <p:spPr>
              <a:xfrm>
                <a:off x="-41111" y="4006815"/>
                <a:ext cx="6035408" cy="14016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A05036-5BB9-CF40-8B5A-F22474920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11" y="4006815"/>
                <a:ext cx="6035408" cy="1401666"/>
              </a:xfrm>
              <a:prstGeom prst="rect">
                <a:avLst/>
              </a:prstGeom>
              <a:blipFill>
                <a:blip r:embed="rId4"/>
                <a:stretch>
                  <a:fillRect t="-113393" b="-16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52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current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/>
                  <a:t>Uploads gradient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61" t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111616" y="2058730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Content Placeholder 11">
            <a:extLst>
              <a:ext uri="{FF2B5EF4-FFF2-40B4-BE49-F238E27FC236}">
                <a16:creationId xmlns:a16="http://schemas.microsoft.com/office/drawing/2014/main" id="{B5F5A4C1-CA5F-464F-9ACE-81B436D7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7376" y="321496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Content Placeholder 11">
            <a:extLst>
              <a:ext uri="{FF2B5EF4-FFF2-40B4-BE49-F238E27FC236}">
                <a16:creationId xmlns:a16="http://schemas.microsoft.com/office/drawing/2014/main" id="{7B4BA7DC-B72E-AF47-B3CC-C0405983F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5528" y="321496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41760" y="1580890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84021" y="1069036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021" y="1069036"/>
                <a:ext cx="5921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AAF31648-0BA8-5B43-82D4-54BA4F385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8255" y="3214959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28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572740-1DE3-8E45-B17D-0A247A468E2D}"/>
              </a:ext>
            </a:extLst>
          </p:cNvPr>
          <p:cNvSpPr/>
          <p:nvPr/>
        </p:nvSpPr>
        <p:spPr bwMode="auto">
          <a:xfrm>
            <a:off x="1885950" y="4903470"/>
            <a:ext cx="2251710" cy="44577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Server maintains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Agent</a:t>
                </a:r>
                <a:r>
                  <a:rPr lang="en-US" i="1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i="1" dirty="0" err="1">
                    <a:latin typeface="Times" charset="0"/>
                    <a:ea typeface="Times" charset="0"/>
                    <a:cs typeface="Times" charset="0"/>
                  </a:rPr>
                  <a:t>i</a:t>
                </a:r>
                <a:endParaRPr lang="en-US" i="1" dirty="0">
                  <a:latin typeface="Times" charset="0"/>
                  <a:ea typeface="Times" charset="0"/>
                  <a:cs typeface="Times" charset="0"/>
                </a:endParaRPr>
              </a:p>
              <a:p>
                <a:pPr lvl="1"/>
                <a:r>
                  <a:rPr lang="en-US" sz="2400" dirty="0"/>
                  <a:t>Receive current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from server</a:t>
                </a:r>
              </a:p>
              <a:p>
                <a:pPr lvl="1"/>
                <a:r>
                  <a:rPr lang="en-US" sz="2400" dirty="0"/>
                  <a:t>Uploads gradient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Server updates estimate on receiving gradient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(.) </m:t>
                    </m:r>
                  </m:oMath>
                </a14:m>
                <a:r>
                  <a:rPr lang="en-US" dirty="0"/>
                  <a:t>from any client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(??)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37601"/>
                <a:ext cx="7886700" cy="3993803"/>
              </a:xfrm>
              <a:blipFill>
                <a:blip r:embed="rId2"/>
                <a:stretch>
                  <a:fillRect l="-161" t="-949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AFE5763-E15B-464B-AF14-94A7EE380E5C}"/>
              </a:ext>
            </a:extLst>
          </p:cNvPr>
          <p:cNvGrpSpPr/>
          <p:nvPr/>
        </p:nvGrpSpPr>
        <p:grpSpPr>
          <a:xfrm>
            <a:off x="6111616" y="2058730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D98647-909E-464F-87FF-F47BA95456B9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E24933-8C59-BC44-9994-F5291C6FA031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20AB885-AD8F-C14B-A8E0-B401A6CA6A70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Content Placeholder 11">
            <a:extLst>
              <a:ext uri="{FF2B5EF4-FFF2-40B4-BE49-F238E27FC236}">
                <a16:creationId xmlns:a16="http://schemas.microsoft.com/office/drawing/2014/main" id="{B5F5A4C1-CA5F-464F-9ACE-81B436D7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7376" y="321496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Content Placeholder 11">
            <a:extLst>
              <a:ext uri="{FF2B5EF4-FFF2-40B4-BE49-F238E27FC236}">
                <a16:creationId xmlns:a16="http://schemas.microsoft.com/office/drawing/2014/main" id="{7B4BA7DC-B72E-AF47-B3CC-C0405983F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5528" y="3214960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9DF4683-AA1F-E548-BA6A-46A4337E8D02}"/>
              </a:ext>
            </a:extLst>
          </p:cNvPr>
          <p:cNvSpPr/>
          <p:nvPr/>
        </p:nvSpPr>
        <p:spPr bwMode="auto">
          <a:xfrm>
            <a:off x="6641760" y="1580890"/>
            <a:ext cx="1678675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Server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/>
              <p:nvPr/>
            </p:nvSpPr>
            <p:spPr>
              <a:xfrm>
                <a:off x="7284021" y="1069036"/>
                <a:ext cx="592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A772E1-DD0B-E34D-BC8F-14E95982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021" y="1069036"/>
                <a:ext cx="5921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AAF31648-0BA8-5B43-82D4-54BA4F385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8255" y="3214959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1603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022" y="289340"/>
            <a:ext cx="3657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Recall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l="-2041"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4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769412" y="5347673"/>
            <a:ext cx="548641" cy="1414857"/>
          </a:xfrm>
          <a:prstGeom prst="ellipse">
            <a:avLst/>
          </a:prstGeom>
          <a:solidFill>
            <a:srgbClr val="FFC000">
              <a:alpha val="4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4F0E8D-177B-2D46-A0E4-A13130086C7B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11CE49-D307-9245-979F-C561A9DEEBCA}"/>
              </a:ext>
            </a:extLst>
          </p:cNvPr>
          <p:cNvSpPr txBox="1"/>
          <p:nvPr/>
        </p:nvSpPr>
        <p:spPr>
          <a:xfrm>
            <a:off x="1366869" y="3571757"/>
            <a:ext cx="2393605" cy="9048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weights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E1E825-899A-4242-B737-A6B480AD1257}"/>
              </a:ext>
            </a:extLst>
          </p:cNvPr>
          <p:cNvCxnSpPr>
            <a:cxnSpLocks/>
          </p:cNvCxnSpPr>
          <p:nvPr/>
        </p:nvCxnSpPr>
        <p:spPr bwMode="auto">
          <a:xfrm>
            <a:off x="2164094" y="2659567"/>
            <a:ext cx="0" cy="86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3469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FDD8-77E4-1E4F-A4CF-8386BBF7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02BF-C90B-D74B-A8B7-C2234BF4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agents may experience different delays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	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64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FDD8-77E4-1E4F-A4CF-8386BBF7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A02BF-C90B-D74B-A8B7-C2234BF43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 agents may experience different delays</a:t>
                </a:r>
              </a:p>
              <a:p>
                <a:endParaRPr lang="en-US" dirty="0"/>
              </a:p>
              <a:p>
                <a:r>
                  <a:rPr lang="en-US" dirty="0"/>
                  <a:t>Need to ensure equal “weights”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Adjust step size proportionally with time between updates from a given agent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	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A02BF-C90B-D74B-A8B7-C2234BF43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309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FDD8-77E4-1E4F-A4CF-8386BBF7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A02BF-C90B-D74B-A8B7-C2234BF43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Different agents may experience different delays</a:t>
                </a:r>
              </a:p>
              <a:p>
                <a:endParaRPr lang="en-US" dirty="0"/>
              </a:p>
              <a:p>
                <a:r>
                  <a:rPr lang="en-US" dirty="0"/>
                  <a:t>Need to ensure equal “weights”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Adjust step size proportionally with time between updates from a given agent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Use “stale” gradients from agents, if needed (use all agents in each iteration)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⟵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	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A02BF-C90B-D74B-A8B7-C2234BF43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11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699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4277-689D-0444-A21B-BB617D76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Message Passing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6F728-EF92-F742-BF04-F87844E73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Much of the work implicitly assumes message passing</a:t>
                </a:r>
              </a:p>
              <a:p>
                <a:endParaRPr lang="en-US" dirty="0"/>
              </a:p>
              <a:p>
                <a:r>
                  <a:rPr lang="en-US" dirty="0"/>
                  <a:t>Agents receives a “consistent” view of the entire state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from the server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and their updates are applied “atomically”	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⟵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Behavior may be different in shared memory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6F728-EF92-F742-BF04-F87844E73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r="-17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4C6D6-A433-E640-824F-262C7C54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344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BCDE-FE73-9A4F-8C59-63F6BDA2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Shared Memory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2"/>
              </a:rPr>
              <a:t>Alistarh et al. 2018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C8A21-BBC0-7B48-B835-51CBA1F97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Agents read elements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independently</a:t>
                </a:r>
                <a:br>
                  <a:rPr lang="en-US" dirty="0"/>
                </a:br>
                <a:r>
                  <a:rPr lang="en-US" dirty="0"/>
                  <a:t>		… not an “atomic read”</a:t>
                </a:r>
              </a:p>
              <a:p>
                <a:endParaRPr lang="en-US" dirty="0"/>
              </a:p>
              <a:p>
                <a:r>
                  <a:rPr lang="en-US" dirty="0"/>
                  <a:t>Updates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also not atomic</a:t>
                </a:r>
              </a:p>
              <a:p>
                <a:endParaRPr lang="en-US" dirty="0"/>
              </a:p>
              <a:p>
                <a:r>
                  <a:rPr lang="en-US" dirty="0"/>
                  <a:t>Agents have an inconsistent view of the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C8A21-BBC0-7B48-B835-51CBA1F97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3F37979-3814-8748-9A99-DACC2C3C6E10}"/>
              </a:ext>
            </a:extLst>
          </p:cNvPr>
          <p:cNvGrpSpPr/>
          <p:nvPr/>
        </p:nvGrpSpPr>
        <p:grpSpPr>
          <a:xfrm>
            <a:off x="4934326" y="4927326"/>
            <a:ext cx="2745647" cy="1168674"/>
            <a:chOff x="2980750" y="2760326"/>
            <a:chExt cx="3475087" cy="1491482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5C2C5D-F457-A246-A1B9-CC3B865422BF}"/>
                </a:ext>
              </a:extLst>
            </p:cNvPr>
            <p:cNvCxnSpPr/>
            <p:nvPr/>
          </p:nvCxnSpPr>
          <p:spPr>
            <a:xfrm flipH="1">
              <a:off x="2980750" y="2760326"/>
              <a:ext cx="1522459" cy="1478705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7D8C46D-CACD-7D4C-A6CC-0320EF91241E}"/>
                </a:ext>
              </a:extLst>
            </p:cNvPr>
            <p:cNvCxnSpPr/>
            <p:nvPr/>
          </p:nvCxnSpPr>
          <p:spPr>
            <a:xfrm>
              <a:off x="5070770" y="2760326"/>
              <a:ext cx="1385067" cy="1444918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7859075-3557-B74E-B2C3-A89724DB4A5B}"/>
                </a:ext>
              </a:extLst>
            </p:cNvPr>
            <p:cNvCxnSpPr/>
            <p:nvPr/>
          </p:nvCxnSpPr>
          <p:spPr>
            <a:xfrm flipH="1">
              <a:off x="4716979" y="2760326"/>
              <a:ext cx="5147" cy="1491482"/>
            </a:xfrm>
            <a:prstGeom prst="straightConnector1">
              <a:avLst/>
            </a:prstGeom>
            <a:grpFill/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Content Placeholder 11">
            <a:extLst>
              <a:ext uri="{FF2B5EF4-FFF2-40B4-BE49-F238E27FC236}">
                <a16:creationId xmlns:a16="http://schemas.microsoft.com/office/drawing/2014/main" id="{18CD517E-D722-914F-822F-04BB24302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20086" y="6083556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DE2357E4-183D-5B4D-8668-0DC8DD638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8238" y="6083556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4CB2A1-CF5C-7345-9EDB-15847FD09CF0}"/>
              </a:ext>
            </a:extLst>
          </p:cNvPr>
          <p:cNvSpPr/>
          <p:nvPr/>
        </p:nvSpPr>
        <p:spPr bwMode="auto">
          <a:xfrm>
            <a:off x="5054990" y="4439449"/>
            <a:ext cx="2502240" cy="48787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  <a:ea typeface="Helvetica" charset="0"/>
                <a:cs typeface="Helvetica" charset="0"/>
              </a:rPr>
              <a:t>Shared Memory</a:t>
            </a:r>
          </a:p>
        </p:txBody>
      </p:sp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id="{11B9FFE2-F0E1-614B-A70A-AEF6D9703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70965" y="6083555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1EFAE3-4C97-994B-A948-168CD493C7D7}"/>
                  </a:ext>
                </a:extLst>
              </p:cNvPr>
              <p:cNvSpPr txBox="1"/>
              <p:nvPr/>
            </p:nvSpPr>
            <p:spPr>
              <a:xfrm>
                <a:off x="3622956" y="5275824"/>
                <a:ext cx="162236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Helvetica" pitchFamily="2" charset="0"/>
                  </a:rPr>
                  <a:t>Read(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1EFAE3-4C97-994B-A948-168CD493C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956" y="5275824"/>
                <a:ext cx="1622368" cy="461665"/>
              </a:xfrm>
              <a:prstGeom prst="rect">
                <a:avLst/>
              </a:prstGeom>
              <a:blipFill>
                <a:blip r:embed="rId5"/>
                <a:stretch>
                  <a:fillRect l="-4651" t="-7895" r="-54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90902-69C0-C846-BE91-C52193EC3075}"/>
                  </a:ext>
                </a:extLst>
              </p:cNvPr>
              <p:cNvSpPr txBox="1"/>
              <p:nvPr/>
            </p:nvSpPr>
            <p:spPr>
              <a:xfrm>
                <a:off x="7270214" y="5184370"/>
                <a:ext cx="1597746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latin typeface="Helvetica" pitchFamily="2" charset="0"/>
                  </a:rPr>
                  <a:t>Write(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90902-69C0-C846-BE91-C52193EC3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214" y="5184370"/>
                <a:ext cx="1597746" cy="461665"/>
              </a:xfrm>
              <a:prstGeom prst="rect">
                <a:avLst/>
              </a:prstGeom>
              <a:blipFill>
                <a:blip r:embed="rId6"/>
                <a:stretch>
                  <a:fillRect l="-4724" t="-10811" r="-551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422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BCDE-FE73-9A4F-8C59-63F6BDA2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Shared Memory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2"/>
              </a:rPr>
              <a:t>Alistarh et al. 2018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C8A21-BBC0-7B48-B835-51CBA1F97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Agents read elements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independently</a:t>
                </a:r>
                <a:br>
                  <a:rPr lang="en-US" dirty="0"/>
                </a:br>
                <a:r>
                  <a:rPr lang="en-US" dirty="0"/>
                  <a:t>		… not an “atomic read”</a:t>
                </a:r>
              </a:p>
              <a:p>
                <a:endParaRPr lang="en-US" dirty="0"/>
              </a:p>
              <a:p>
                <a:r>
                  <a:rPr lang="en-US" dirty="0"/>
                  <a:t>Updates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also not atomic</a:t>
                </a:r>
              </a:p>
              <a:p>
                <a:endParaRPr lang="en-US" dirty="0"/>
              </a:p>
              <a:p>
                <a:r>
                  <a:rPr lang="en-US" dirty="0"/>
                  <a:t>Agents have an inconsistent view of the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C8A21-BBC0-7B48-B835-51CBA1F97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0DBAA4-ED76-2F4D-858B-6295949FBE59}"/>
              </a:ext>
            </a:extLst>
          </p:cNvPr>
          <p:cNvGrpSpPr/>
          <p:nvPr/>
        </p:nvGrpSpPr>
        <p:grpSpPr>
          <a:xfrm>
            <a:off x="914400" y="4812030"/>
            <a:ext cx="457200" cy="1200150"/>
            <a:chOff x="2548890" y="4674870"/>
            <a:chExt cx="457200" cy="12001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2D406-8AB8-144F-BA59-1D3D7B4C4FEF}"/>
                </a:ext>
              </a:extLst>
            </p:cNvPr>
            <p:cNvSpPr/>
            <p:nvPr/>
          </p:nvSpPr>
          <p:spPr bwMode="auto">
            <a:xfrm>
              <a:off x="2548890" y="4674870"/>
              <a:ext cx="457200" cy="40005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F61ED-FB9E-F840-A98C-79B691DB66F0}"/>
                </a:ext>
              </a:extLst>
            </p:cNvPr>
            <p:cNvSpPr/>
            <p:nvPr/>
          </p:nvSpPr>
          <p:spPr bwMode="auto">
            <a:xfrm>
              <a:off x="2548890" y="5074920"/>
              <a:ext cx="457200" cy="40005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20592B-9EE5-2B4E-86A6-E8BB9097B3E1}"/>
                </a:ext>
              </a:extLst>
            </p:cNvPr>
            <p:cNvSpPr/>
            <p:nvPr/>
          </p:nvSpPr>
          <p:spPr bwMode="auto">
            <a:xfrm>
              <a:off x="2548890" y="5474970"/>
              <a:ext cx="457200" cy="40005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2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8D4C0A-B420-2A4F-BA80-3CD2938D7936}"/>
                  </a:ext>
                </a:extLst>
              </p:cNvPr>
              <p:cNvSpPr txBox="1"/>
              <p:nvPr/>
            </p:nvSpPr>
            <p:spPr>
              <a:xfrm>
                <a:off x="681687" y="6208308"/>
                <a:ext cx="922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800" dirty="0">
                    <a:latin typeface="Helvetica" pitchFamily="2" charset="0"/>
                  </a:rPr>
                  <a:t>Initial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8D4C0A-B420-2A4F-BA80-3CD2938D7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87" y="6208308"/>
                <a:ext cx="922625" cy="369332"/>
              </a:xfrm>
              <a:prstGeom prst="rect">
                <a:avLst/>
              </a:prstGeom>
              <a:blipFill>
                <a:blip r:embed="rId4"/>
                <a:stretch>
                  <a:fillRect l="-547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42BC75C-454F-DE4B-A015-53D94C871266}"/>
              </a:ext>
            </a:extLst>
          </p:cNvPr>
          <p:cNvGrpSpPr/>
          <p:nvPr/>
        </p:nvGrpSpPr>
        <p:grpSpPr>
          <a:xfrm>
            <a:off x="3375660" y="4806315"/>
            <a:ext cx="457200" cy="1200150"/>
            <a:chOff x="2548890" y="4674870"/>
            <a:chExt cx="457200" cy="1200150"/>
          </a:xfrm>
          <a:solidFill>
            <a:srgbClr val="FFC0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6E124B-A85F-4440-99FF-AC85A392D4A9}"/>
                </a:ext>
              </a:extLst>
            </p:cNvPr>
            <p:cNvSpPr/>
            <p:nvPr/>
          </p:nvSpPr>
          <p:spPr bwMode="auto">
            <a:xfrm>
              <a:off x="2548890" y="4674870"/>
              <a:ext cx="457200" cy="40005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41CB6D-86A1-D04C-95A9-3473C8008636}"/>
                </a:ext>
              </a:extLst>
            </p:cNvPr>
            <p:cNvSpPr/>
            <p:nvPr/>
          </p:nvSpPr>
          <p:spPr bwMode="auto">
            <a:xfrm>
              <a:off x="2548890" y="5074920"/>
              <a:ext cx="457200" cy="4000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F51E3F-89BD-8346-92BE-79711E6F9109}"/>
                </a:ext>
              </a:extLst>
            </p:cNvPr>
            <p:cNvSpPr/>
            <p:nvPr/>
          </p:nvSpPr>
          <p:spPr bwMode="auto">
            <a:xfrm>
              <a:off x="2548890" y="5474970"/>
              <a:ext cx="457200" cy="40005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5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0F5F3E-D15A-5748-B9A2-75C1CFB3EF70}"/>
              </a:ext>
            </a:extLst>
          </p:cNvPr>
          <p:cNvCxnSpPr/>
          <p:nvPr/>
        </p:nvCxnSpPr>
        <p:spPr bwMode="auto">
          <a:xfrm>
            <a:off x="1634490" y="5406390"/>
            <a:ext cx="15201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103327-9436-D446-AADF-53274FA06F78}"/>
              </a:ext>
            </a:extLst>
          </p:cNvPr>
          <p:cNvSpPr txBox="1"/>
          <p:nvPr/>
        </p:nvSpPr>
        <p:spPr>
          <a:xfrm>
            <a:off x="2260751" y="614430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Helvetica" pitchFamily="2" charset="0"/>
              </a:rPr>
              <a:t>Agent 1’s update</a:t>
            </a:r>
            <a:br>
              <a:rPr lang="en-US" sz="1800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applied partially so far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25D99-BA04-0542-B309-30EA2F33272A}"/>
              </a:ext>
            </a:extLst>
          </p:cNvPr>
          <p:cNvSpPr txBox="1"/>
          <p:nvPr/>
        </p:nvSpPr>
        <p:spPr>
          <a:xfrm>
            <a:off x="7348564" y="620830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58BA3C-AD2F-3842-B8F6-007AB3C4479A}"/>
                  </a:ext>
                </a:extLst>
              </p:cNvPr>
              <p:cNvSpPr txBox="1"/>
              <p:nvPr/>
            </p:nvSpPr>
            <p:spPr>
              <a:xfrm>
                <a:off x="1540489" y="4855190"/>
                <a:ext cx="1934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58BA3C-AD2F-3842-B8F6-007AB3C4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89" y="4855190"/>
                <a:ext cx="1934697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F8D2F0-C36C-4643-8CE3-510096A392BB}"/>
                  </a:ext>
                </a:extLst>
              </p:cNvPr>
              <p:cNvSpPr txBox="1"/>
              <p:nvPr/>
            </p:nvSpPr>
            <p:spPr>
              <a:xfrm>
                <a:off x="222719" y="6208308"/>
                <a:ext cx="1840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800" dirty="0">
                    <a:latin typeface="Helvetica" pitchFamily="2" charset="0"/>
                  </a:rPr>
                  <a:t>Initial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sz="1800" dirty="0"/>
                </a:br>
                <a:r>
                  <a:rPr lang="en-US" sz="1800" dirty="0">
                    <a:latin typeface="Helvetica" pitchFamily="2" charset="0"/>
                  </a:rPr>
                  <a:t>read by agent 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F8D2F0-C36C-4643-8CE3-510096A39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9" y="6208308"/>
                <a:ext cx="1840568" cy="646331"/>
              </a:xfrm>
              <a:prstGeom prst="rect">
                <a:avLst/>
              </a:prstGeom>
              <a:blipFill>
                <a:blip r:embed="rId6"/>
                <a:stretch>
                  <a:fillRect l="-690" t="-3846" r="-69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958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BCDE-FE73-9A4F-8C59-63F6BDA2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Shared Memory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2"/>
              </a:rPr>
              <a:t>Alistarh et al. 2018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C8A21-BBC0-7B48-B835-51CBA1F97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Agents read elements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independently</a:t>
                </a:r>
                <a:br>
                  <a:rPr lang="en-US" dirty="0"/>
                </a:br>
                <a:r>
                  <a:rPr lang="en-US" dirty="0"/>
                  <a:t>		… not an “atomic read”</a:t>
                </a:r>
              </a:p>
              <a:p>
                <a:endParaRPr lang="en-US" dirty="0"/>
              </a:p>
              <a:p>
                <a:r>
                  <a:rPr lang="en-US" dirty="0"/>
                  <a:t>Updates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also not atomic</a:t>
                </a:r>
              </a:p>
              <a:p>
                <a:endParaRPr lang="en-US" dirty="0"/>
              </a:p>
              <a:p>
                <a:r>
                  <a:rPr lang="en-US" dirty="0"/>
                  <a:t>Agents have an inconsistent view of the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C8A21-BBC0-7B48-B835-51CBA1F97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40DBAA4-ED76-2F4D-858B-6295949FBE59}"/>
              </a:ext>
            </a:extLst>
          </p:cNvPr>
          <p:cNvGrpSpPr/>
          <p:nvPr/>
        </p:nvGrpSpPr>
        <p:grpSpPr>
          <a:xfrm>
            <a:off x="914400" y="4812030"/>
            <a:ext cx="457200" cy="1200150"/>
            <a:chOff x="2548890" y="4674870"/>
            <a:chExt cx="457200" cy="12001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2D406-8AB8-144F-BA59-1D3D7B4C4FEF}"/>
                </a:ext>
              </a:extLst>
            </p:cNvPr>
            <p:cNvSpPr/>
            <p:nvPr/>
          </p:nvSpPr>
          <p:spPr bwMode="auto">
            <a:xfrm>
              <a:off x="2548890" y="4674870"/>
              <a:ext cx="457200" cy="40005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F61ED-FB9E-F840-A98C-79B691DB66F0}"/>
                </a:ext>
              </a:extLst>
            </p:cNvPr>
            <p:cNvSpPr/>
            <p:nvPr/>
          </p:nvSpPr>
          <p:spPr bwMode="auto">
            <a:xfrm>
              <a:off x="2548890" y="5074920"/>
              <a:ext cx="457200" cy="40005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20592B-9EE5-2B4E-86A6-E8BB9097B3E1}"/>
                </a:ext>
              </a:extLst>
            </p:cNvPr>
            <p:cNvSpPr/>
            <p:nvPr/>
          </p:nvSpPr>
          <p:spPr bwMode="auto">
            <a:xfrm>
              <a:off x="2548890" y="5474970"/>
              <a:ext cx="457200" cy="400050"/>
            </a:xfrm>
            <a:prstGeom prst="rect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2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8D4C0A-B420-2A4F-BA80-3CD2938D7936}"/>
                  </a:ext>
                </a:extLst>
              </p:cNvPr>
              <p:cNvSpPr txBox="1"/>
              <p:nvPr/>
            </p:nvSpPr>
            <p:spPr>
              <a:xfrm>
                <a:off x="681687" y="6208308"/>
                <a:ext cx="922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800" dirty="0">
                    <a:latin typeface="Helvetica" pitchFamily="2" charset="0"/>
                  </a:rPr>
                  <a:t>Initial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8D4C0A-B420-2A4F-BA80-3CD2938D7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87" y="6208308"/>
                <a:ext cx="922625" cy="369332"/>
              </a:xfrm>
              <a:prstGeom prst="rect">
                <a:avLst/>
              </a:prstGeom>
              <a:blipFill>
                <a:blip r:embed="rId4"/>
                <a:stretch>
                  <a:fillRect l="-547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42BC75C-454F-DE4B-A015-53D94C871266}"/>
              </a:ext>
            </a:extLst>
          </p:cNvPr>
          <p:cNvGrpSpPr/>
          <p:nvPr/>
        </p:nvGrpSpPr>
        <p:grpSpPr>
          <a:xfrm>
            <a:off x="3375660" y="4806315"/>
            <a:ext cx="457200" cy="1200150"/>
            <a:chOff x="2548890" y="4674870"/>
            <a:chExt cx="457200" cy="1200150"/>
          </a:xfrm>
          <a:solidFill>
            <a:srgbClr val="FFC0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6E124B-A85F-4440-99FF-AC85A392D4A9}"/>
                </a:ext>
              </a:extLst>
            </p:cNvPr>
            <p:cNvSpPr/>
            <p:nvPr/>
          </p:nvSpPr>
          <p:spPr bwMode="auto">
            <a:xfrm>
              <a:off x="2548890" y="4674870"/>
              <a:ext cx="457200" cy="40005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41CB6D-86A1-D04C-95A9-3473C8008636}"/>
                </a:ext>
              </a:extLst>
            </p:cNvPr>
            <p:cNvSpPr/>
            <p:nvPr/>
          </p:nvSpPr>
          <p:spPr bwMode="auto">
            <a:xfrm>
              <a:off x="2548890" y="5074920"/>
              <a:ext cx="457200" cy="4000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F51E3F-89BD-8346-92BE-79711E6F9109}"/>
                </a:ext>
              </a:extLst>
            </p:cNvPr>
            <p:cNvSpPr/>
            <p:nvPr/>
          </p:nvSpPr>
          <p:spPr bwMode="auto">
            <a:xfrm>
              <a:off x="2548890" y="5474970"/>
              <a:ext cx="457200" cy="40005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lang="en-US" dirty="0">
                  <a:latin typeface="Helvetica" pitchFamily="2" charset="0"/>
                </a:rPr>
                <a:t>5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0F5F3E-D15A-5748-B9A2-75C1CFB3EF70}"/>
              </a:ext>
            </a:extLst>
          </p:cNvPr>
          <p:cNvCxnSpPr/>
          <p:nvPr/>
        </p:nvCxnSpPr>
        <p:spPr bwMode="auto">
          <a:xfrm>
            <a:off x="1634490" y="5406390"/>
            <a:ext cx="15201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103327-9436-D446-AADF-53274FA06F78}"/>
              </a:ext>
            </a:extLst>
          </p:cNvPr>
          <p:cNvSpPr txBox="1"/>
          <p:nvPr/>
        </p:nvSpPr>
        <p:spPr>
          <a:xfrm>
            <a:off x="2260751" y="614430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latin typeface="Helvetica" pitchFamily="2" charset="0"/>
              </a:rPr>
              <a:t>Agent 1’s update</a:t>
            </a:r>
            <a:br>
              <a:rPr lang="en-US" sz="1800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applied partially so far</a:t>
            </a: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25D99-BA04-0542-B309-30EA2F33272A}"/>
              </a:ext>
            </a:extLst>
          </p:cNvPr>
          <p:cNvSpPr txBox="1"/>
          <p:nvPr/>
        </p:nvSpPr>
        <p:spPr>
          <a:xfrm>
            <a:off x="7348564" y="6208308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58BA3C-AD2F-3842-B8F6-007AB3C4479A}"/>
                  </a:ext>
                </a:extLst>
              </p:cNvPr>
              <p:cNvSpPr txBox="1"/>
              <p:nvPr/>
            </p:nvSpPr>
            <p:spPr>
              <a:xfrm>
                <a:off x="1540489" y="4855190"/>
                <a:ext cx="1934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58BA3C-AD2F-3842-B8F6-007AB3C4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89" y="4855190"/>
                <a:ext cx="1934697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26F8FB-1AC3-6541-AE62-5301EB47D710}"/>
              </a:ext>
            </a:extLst>
          </p:cNvPr>
          <p:cNvCxnSpPr/>
          <p:nvPr/>
        </p:nvCxnSpPr>
        <p:spPr bwMode="auto">
          <a:xfrm>
            <a:off x="4290060" y="5398770"/>
            <a:ext cx="152019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88CA55-7EC2-6946-AF39-08B6C5AA8480}"/>
                  </a:ext>
                </a:extLst>
              </p:cNvPr>
              <p:cNvSpPr txBox="1"/>
              <p:nvPr/>
            </p:nvSpPr>
            <p:spPr>
              <a:xfrm>
                <a:off x="5504336" y="5172670"/>
                <a:ext cx="31748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800" dirty="0">
                    <a:latin typeface="Helvetica" pitchFamily="2" charset="0"/>
                  </a:rPr>
                  <a:t>Agent 2 reads</a:t>
                </a:r>
                <a:br>
                  <a:rPr lang="en-US" sz="1800" dirty="0">
                    <a:latin typeface="Helvetica" pitchFamily="2" charset="0"/>
                  </a:rPr>
                </a:br>
                <a:r>
                  <a:rPr lang="en-US" sz="1800" dirty="0">
                    <a:latin typeface="Helvetica" pitchFamily="2" charset="0"/>
                  </a:rPr>
                  <a:t>this “inconsistent” vector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sz="1800" dirty="0">
                    <a:latin typeface="Helvetica" pitchFamily="2" charset="0"/>
                  </a:rPr>
                </a:br>
                <a:r>
                  <a:rPr lang="en-US" sz="1800" dirty="0">
                    <a:latin typeface="Helvetica" pitchFamily="2" charset="0"/>
                  </a:rPr>
                  <a:t>and computes gradient</a:t>
                </a:r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88CA55-7EC2-6946-AF39-08B6C5AA8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36" y="5172670"/>
                <a:ext cx="3174844" cy="923330"/>
              </a:xfrm>
              <a:prstGeom prst="rect">
                <a:avLst/>
              </a:prstGeom>
              <a:blipFill>
                <a:blip r:embed="rId6"/>
                <a:stretch>
                  <a:fillRect l="-797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F88977-A3A7-D047-A7D3-680DF0E47749}"/>
                  </a:ext>
                </a:extLst>
              </p:cNvPr>
              <p:cNvSpPr txBox="1"/>
              <p:nvPr/>
            </p:nvSpPr>
            <p:spPr>
              <a:xfrm>
                <a:off x="222719" y="6208308"/>
                <a:ext cx="18405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800" dirty="0">
                    <a:latin typeface="Helvetica" pitchFamily="2" charset="0"/>
                  </a:rPr>
                  <a:t>Initial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US" sz="1800" dirty="0"/>
                </a:br>
                <a:r>
                  <a:rPr lang="en-US" sz="1800" dirty="0">
                    <a:latin typeface="Helvetica" pitchFamily="2" charset="0"/>
                  </a:rPr>
                  <a:t>read by agent 1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F88977-A3A7-D047-A7D3-680DF0E47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9" y="6208308"/>
                <a:ext cx="1840568" cy="646331"/>
              </a:xfrm>
              <a:prstGeom prst="rect">
                <a:avLst/>
              </a:prstGeom>
              <a:blipFill>
                <a:blip r:embed="rId7"/>
                <a:stretch>
                  <a:fillRect l="-690" t="-3846" r="-69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29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A05036-5BB9-CF40-8B5A-F224749207C5}"/>
                  </a:ext>
                </a:extLst>
              </p:cNvPr>
              <p:cNvSpPr/>
              <p:nvPr/>
            </p:nvSpPr>
            <p:spPr>
              <a:xfrm>
                <a:off x="-41111" y="4006815"/>
                <a:ext cx="6035408" cy="14016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A05036-5BB9-CF40-8B5A-F22474920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11" y="4006815"/>
                <a:ext cx="6035408" cy="1401666"/>
              </a:xfrm>
              <a:prstGeom prst="rect">
                <a:avLst/>
              </a:prstGeom>
              <a:blipFill>
                <a:blip r:embed="rId4"/>
                <a:stretch>
                  <a:fillRect t="-113393" b="-16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solidFill>
                <a:srgbClr val="CCFFA4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5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610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4F825-F049-9247-B2FE-02EA4F98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6A44A-47CD-FD40-AE3C-DBAF19B90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Length of gradient vector equals length of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be very large … for instance,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may represent parameters of a deep neural network</a:t>
                </a:r>
              </a:p>
              <a:p>
                <a:endParaRPr lang="en-US" dirty="0"/>
              </a:p>
              <a:p>
                <a:r>
                  <a:rPr lang="en-US" dirty="0"/>
                  <a:t>Compression … reduce communication cost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Only send elements of gradient vector that have changed “significantly” since last transmission of gradient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Only send top-K largest elements of the gradient vector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F6A44A-47CD-FD40-AE3C-DBAF19B90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52468-D546-2B41-AC73-58725230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44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A610-2FDA-7543-AEE9-9B3C832F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4B686B-0B98-E64E-8CF6-83A446F694B7}"/>
              </a:ext>
            </a:extLst>
          </p:cNvPr>
          <p:cNvGrpSpPr/>
          <p:nvPr/>
        </p:nvGrpSpPr>
        <p:grpSpPr>
          <a:xfrm>
            <a:off x="276085" y="1447800"/>
            <a:ext cx="4171950" cy="3181692"/>
            <a:chOff x="276085" y="1447800"/>
            <a:chExt cx="4171950" cy="31816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A972A8-D9EA-7E46-B592-72F29B67D3B2}"/>
                </a:ext>
              </a:extLst>
            </p:cNvPr>
            <p:cNvSpPr/>
            <p:nvPr/>
          </p:nvSpPr>
          <p:spPr bwMode="auto">
            <a:xfrm>
              <a:off x="276085" y="1447800"/>
              <a:ext cx="4171950" cy="31816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ED4F5A3-89EB-5849-BEF3-9C48F871F679}"/>
                </a:ext>
              </a:extLst>
            </p:cNvPr>
            <p:cNvGrpSpPr/>
            <p:nvPr/>
          </p:nvGrpSpPr>
          <p:grpSpPr>
            <a:xfrm>
              <a:off x="333860" y="2003215"/>
              <a:ext cx="3656676" cy="1963982"/>
              <a:chOff x="685800" y="4418551"/>
              <a:chExt cx="3656676" cy="19639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9763569-30E8-F54D-8F8C-6E850D9912AD}"/>
                      </a:ext>
                    </a:extLst>
                  </p:cNvPr>
                  <p:cNvSpPr/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B3DD551-F642-9E4A-A7E3-843CCA6AB9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08048138-8F36-2040-9BA1-9F7601852776}"/>
                      </a:ext>
                    </a:extLst>
                  </p:cNvPr>
                  <p:cNvSpPr/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 Demi Condensed" panose="02000706000000000000" pitchFamily="2" charset="0"/>
                              <a:cs typeface="CMU Sans Serif Demi Condensed" panose="02000706000000000000" pitchFamily="2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9C86F92D-3C01-1448-91D2-D64A38EEAA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5A39B5A-43F3-2548-A919-B3B0BD7AB83D}"/>
                  </a:ext>
                </a:extLst>
              </p:cNvPr>
              <p:cNvCxnSpPr/>
              <p:nvPr/>
            </p:nvCxnSpPr>
            <p:spPr>
              <a:xfrm flipH="1" flipV="1">
                <a:off x="2067314" y="5051310"/>
                <a:ext cx="471442" cy="39859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EBD58FC-E6FB-0444-BCB8-10C672208F5C}"/>
                  </a:ext>
                </a:extLst>
              </p:cNvPr>
              <p:cNvCxnSpPr/>
              <p:nvPr/>
            </p:nvCxnSpPr>
            <p:spPr>
              <a:xfrm flipV="1">
                <a:off x="2964498" y="5044625"/>
                <a:ext cx="573779" cy="40528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9A503F1A-F4F7-5F46-B109-FEE8D8FC53A3}"/>
                  </a:ext>
                </a:extLst>
              </p:cNvPr>
              <p:cNvCxnSpPr/>
              <p:nvPr/>
            </p:nvCxnSpPr>
            <p:spPr>
              <a:xfrm flipV="1">
                <a:off x="2368358" y="4597196"/>
                <a:ext cx="1169919" cy="137734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74BD2110-1731-BA4E-BED2-1C4178D584BC}"/>
                      </a:ext>
                    </a:extLst>
                  </p:cNvPr>
                  <p:cNvSpPr/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8ED71400-7297-E641-A5AF-FB4C9D6FB7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815DE0A2-D9B3-C84B-AD07-08DBECA6AE4B}"/>
                      </a:ext>
                    </a:extLst>
                  </p:cNvPr>
                  <p:cNvSpPr/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FF3EBB32-A016-8143-87D0-7081D309F2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69E3AF8-DD63-A149-A5C9-60FC933DE676}"/>
                  </a:ext>
                </a:extLst>
              </p:cNvPr>
              <p:cNvCxnSpPr/>
              <p:nvPr/>
            </p:nvCxnSpPr>
            <p:spPr>
              <a:xfrm>
                <a:off x="2964498" y="5897334"/>
                <a:ext cx="775887" cy="1688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EAB1201-1374-3945-9777-D94E6B889069}"/>
                  </a:ext>
                </a:extLst>
              </p:cNvPr>
              <p:cNvCxnSpPr/>
              <p:nvPr/>
            </p:nvCxnSpPr>
            <p:spPr>
              <a:xfrm flipV="1">
                <a:off x="1199716" y="4958645"/>
                <a:ext cx="654725" cy="522177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F1B28D84-382E-D14F-B1A3-6BECFC511491}"/>
                      </a:ext>
                    </a:extLst>
                  </p:cNvPr>
                  <p:cNvSpPr/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323AA3F3-AADB-1F49-B175-EEE5A0C953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D9B937-FEF4-6E41-B0BB-215157056E4A}"/>
              </a:ext>
            </a:extLst>
          </p:cNvPr>
          <p:cNvGrpSpPr/>
          <p:nvPr/>
        </p:nvGrpSpPr>
        <p:grpSpPr>
          <a:xfrm>
            <a:off x="4572000" y="4056187"/>
            <a:ext cx="3510304" cy="2305961"/>
            <a:chOff x="4910475" y="4180770"/>
            <a:chExt cx="3510304" cy="230596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F4381D0-15F9-8F4B-BE74-E058E2DDC9F2}"/>
                </a:ext>
              </a:extLst>
            </p:cNvPr>
            <p:cNvSpPr/>
            <p:nvPr/>
          </p:nvSpPr>
          <p:spPr>
            <a:xfrm>
              <a:off x="4910475" y="5786216"/>
              <a:ext cx="692060" cy="6640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dirty="0">
                  <a:latin typeface="Arial" panose="020B0604020202020204" pitchFamily="34" charset="0"/>
                  <a:ea typeface="CMU Sans Serif Demi Condensed" panose="02000706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5DED992-7F1D-4448-8A3C-DD951B2516AA}"/>
                </a:ext>
              </a:extLst>
            </p:cNvPr>
            <p:cNvCxnSpPr/>
            <p:nvPr/>
          </p:nvCxnSpPr>
          <p:spPr>
            <a:xfrm flipH="1">
              <a:off x="5358902" y="4654028"/>
              <a:ext cx="1202887" cy="1158663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30F5B94-403F-2545-AE94-36AA4B9F8352}"/>
                </a:ext>
              </a:extLst>
            </p:cNvPr>
            <p:cNvCxnSpPr/>
            <p:nvPr/>
          </p:nvCxnSpPr>
          <p:spPr>
            <a:xfrm>
              <a:off x="7010215" y="4654028"/>
              <a:ext cx="1094334" cy="1132188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E70DF29-6441-BB47-B08B-ED542B0618C0}"/>
                    </a:ext>
                  </a:extLst>
                </p:cNvPr>
                <p:cNvSpPr/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859A3F90-A14C-714D-928D-C7385EC2C9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873" y="5822702"/>
                  <a:ext cx="692060" cy="66402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1B281D5-57F6-3B4F-94D7-578BD1D539D7}"/>
                    </a:ext>
                  </a:extLst>
                </p:cNvPr>
                <p:cNvSpPr/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ea typeface="CMU Sans Serif Demi Condensed" panose="02000706000000000000" pitchFamily="2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ABE01C3-9A34-334D-8667-982127B949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8719" y="5786216"/>
                  <a:ext cx="692060" cy="66402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7703C7E-6034-4B44-966D-CBD1F29015A2}"/>
                </a:ext>
              </a:extLst>
            </p:cNvPr>
            <p:cNvCxnSpPr/>
            <p:nvPr/>
          </p:nvCxnSpPr>
          <p:spPr>
            <a:xfrm flipH="1">
              <a:off x="6730687" y="4654028"/>
              <a:ext cx="4067" cy="116867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BDD174-366D-084E-9CF1-C13E6497E3FF}"/>
                </a:ext>
              </a:extLst>
            </p:cNvPr>
            <p:cNvSpPr/>
            <p:nvPr/>
          </p:nvSpPr>
          <p:spPr bwMode="auto">
            <a:xfrm>
              <a:off x="5880335" y="4180770"/>
              <a:ext cx="1768374" cy="451870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Helvetica" charset="0"/>
                  <a:cs typeface="Arial" panose="020B0604020202020204" pitchFamily="34" charset="0"/>
                </a:rPr>
                <a:t>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709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A610-2FDA-7543-AEE9-9B3C832F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4B686B-0B98-E64E-8CF6-83A446F694B7}"/>
              </a:ext>
            </a:extLst>
          </p:cNvPr>
          <p:cNvGrpSpPr/>
          <p:nvPr/>
        </p:nvGrpSpPr>
        <p:grpSpPr>
          <a:xfrm>
            <a:off x="276085" y="1447800"/>
            <a:ext cx="4171950" cy="3181692"/>
            <a:chOff x="276085" y="1447800"/>
            <a:chExt cx="4171950" cy="318169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A972A8-D9EA-7E46-B592-72F29B67D3B2}"/>
                </a:ext>
              </a:extLst>
            </p:cNvPr>
            <p:cNvSpPr/>
            <p:nvPr/>
          </p:nvSpPr>
          <p:spPr bwMode="auto">
            <a:xfrm>
              <a:off x="276085" y="1447800"/>
              <a:ext cx="4171950" cy="31816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ED4F5A3-89EB-5849-BEF3-9C48F871F679}"/>
                </a:ext>
              </a:extLst>
            </p:cNvPr>
            <p:cNvGrpSpPr/>
            <p:nvPr/>
          </p:nvGrpSpPr>
          <p:grpSpPr>
            <a:xfrm>
              <a:off x="333860" y="2003215"/>
              <a:ext cx="3656676" cy="1963982"/>
              <a:chOff x="685800" y="4418551"/>
              <a:chExt cx="3656676" cy="19639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9763569-30E8-F54D-8F8C-6E850D9912AD}"/>
                      </a:ext>
                    </a:extLst>
                  </p:cNvPr>
                  <p:cNvSpPr/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B3DD551-F642-9E4A-A7E3-843CCA6AB9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08048138-8F36-2040-9BA1-9F7601852776}"/>
                      </a:ext>
                    </a:extLst>
                  </p:cNvPr>
                  <p:cNvSpPr/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 Demi Condensed" panose="02000706000000000000" pitchFamily="2" charset="0"/>
                              <a:cs typeface="CMU Sans Serif Demi Condensed" panose="02000706000000000000" pitchFamily="2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9C86F92D-3C01-1448-91D2-D64A38EEAA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F5A39B5A-43F3-2548-A919-B3B0BD7AB83D}"/>
                  </a:ext>
                </a:extLst>
              </p:cNvPr>
              <p:cNvCxnSpPr/>
              <p:nvPr/>
            </p:nvCxnSpPr>
            <p:spPr>
              <a:xfrm flipH="1" flipV="1">
                <a:off x="2067314" y="5051310"/>
                <a:ext cx="471442" cy="39859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EBD58FC-E6FB-0444-BCB8-10C672208F5C}"/>
                  </a:ext>
                </a:extLst>
              </p:cNvPr>
              <p:cNvCxnSpPr/>
              <p:nvPr/>
            </p:nvCxnSpPr>
            <p:spPr>
              <a:xfrm flipV="1">
                <a:off x="2964498" y="5044625"/>
                <a:ext cx="573779" cy="40528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9A503F1A-F4F7-5F46-B109-FEE8D8FC53A3}"/>
                  </a:ext>
                </a:extLst>
              </p:cNvPr>
              <p:cNvCxnSpPr/>
              <p:nvPr/>
            </p:nvCxnSpPr>
            <p:spPr>
              <a:xfrm flipV="1">
                <a:off x="2368358" y="4597196"/>
                <a:ext cx="1169919" cy="137734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74BD2110-1731-BA4E-BED2-1C4178D584BC}"/>
                      </a:ext>
                    </a:extLst>
                  </p:cNvPr>
                  <p:cNvSpPr/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8ED71400-7297-E641-A5AF-FB4C9D6FB7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815DE0A2-D9B3-C84B-AD07-08DBECA6AE4B}"/>
                      </a:ext>
                    </a:extLst>
                  </p:cNvPr>
                  <p:cNvSpPr/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FF3EBB32-A016-8143-87D0-7081D309F2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069E3AF8-DD63-A149-A5C9-60FC933DE676}"/>
                  </a:ext>
                </a:extLst>
              </p:cNvPr>
              <p:cNvCxnSpPr/>
              <p:nvPr/>
            </p:nvCxnSpPr>
            <p:spPr>
              <a:xfrm>
                <a:off x="2964498" y="5897334"/>
                <a:ext cx="775887" cy="1688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EAB1201-1374-3945-9777-D94E6B889069}"/>
                  </a:ext>
                </a:extLst>
              </p:cNvPr>
              <p:cNvCxnSpPr/>
              <p:nvPr/>
            </p:nvCxnSpPr>
            <p:spPr>
              <a:xfrm flipV="1">
                <a:off x="1199716" y="4958645"/>
                <a:ext cx="654725" cy="522177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F1B28D84-382E-D14F-B1A3-6BECFC511491}"/>
                      </a:ext>
                    </a:extLst>
                  </p:cNvPr>
                  <p:cNvSpPr/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323AA3F3-AADB-1F49-B175-EEE5A0C953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990C3D0-8F0B-E644-AD4F-409781D23DBE}"/>
              </a:ext>
            </a:extLst>
          </p:cNvPr>
          <p:cNvSpPr txBox="1">
            <a:spLocks/>
          </p:cNvSpPr>
          <p:nvPr/>
        </p:nvSpPr>
        <p:spPr bwMode="auto">
          <a:xfrm>
            <a:off x="4873777" y="2629289"/>
            <a:ext cx="37865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>
                <a:solidFill>
                  <a:srgbClr val="C00000"/>
                </a:solidFill>
              </a:rPr>
              <a:t>Multi-Agent</a:t>
            </a:r>
          </a:p>
          <a:p>
            <a:pPr>
              <a:buClrTx/>
              <a:buSzTx/>
              <a:buFontTx/>
              <a:buNone/>
            </a:pPr>
            <a:endParaRPr lang="en-US" kern="0" dirty="0">
              <a:solidFill>
                <a:srgbClr val="C0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kern="0" dirty="0">
                <a:solidFill>
                  <a:srgbClr val="C00000"/>
                </a:solidFill>
              </a:rPr>
              <a:t>Peer-to-Peer (p2p)</a:t>
            </a:r>
          </a:p>
          <a:p>
            <a:pPr>
              <a:buClrTx/>
              <a:buSzTx/>
              <a:buFontTx/>
              <a:buNone/>
            </a:pPr>
            <a:br>
              <a:rPr lang="en-US" kern="0" dirty="0">
                <a:solidFill>
                  <a:srgbClr val="C00000"/>
                </a:solidFill>
              </a:rPr>
            </a:br>
            <a:r>
              <a:rPr lang="en-US" kern="0" dirty="0">
                <a:solidFill>
                  <a:srgbClr val="C00000"/>
                </a:solidFill>
              </a:rPr>
              <a:t>Decentralized</a:t>
            </a:r>
          </a:p>
        </p:txBody>
      </p:sp>
    </p:spTree>
    <p:extLst>
      <p:ext uri="{BB962C8B-B14F-4D97-AF65-F5344CB8AC3E}">
        <p14:creationId xmlns:p14="http://schemas.microsoft.com/office/powerpoint/2010/main" val="3454933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9B10-0417-EB43-BA5D-679CCDBA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2"/>
              </a:rPr>
              <a:t>Tsitsiklis 1984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1F00C-DD25-AD4B-A4C9-1F72FA557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978140" cy="4572000"/>
              </a:xfrm>
            </p:spPr>
            <p:txBody>
              <a:bodyPr/>
              <a:lstStyle/>
              <a:p>
                <a:r>
                  <a:rPr lang="en-US" dirty="0"/>
                  <a:t>Version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considered in this tutorial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Each agent knows identical cost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rgbClr val="002060"/>
                    </a:solidFill>
                  </a:rPr>
                  <a:t>Agents cooperate to determine </a:t>
                </a:r>
                <a:r>
                  <a:rPr lang="en-US" b="0" dirty="0">
                    <a:solidFill>
                      <a:srgbClr val="C00000"/>
                    </a:solidFill>
                  </a:rPr>
                  <a:t>argmin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Agent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responsible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-</a:t>
                </a:r>
                <a:r>
                  <a:rPr lang="en-US" b="0" dirty="0" err="1">
                    <a:solidFill>
                      <a:srgbClr val="002060"/>
                    </a:solidFill>
                  </a:rPr>
                  <a:t>th</a:t>
                </a:r>
                <a:r>
                  <a:rPr lang="en-US" b="0" dirty="0">
                    <a:solidFill>
                      <a:srgbClr val="002060"/>
                    </a:solidFill>
                  </a:rPr>
                  <a:t> element of </a:t>
                </a:r>
                <a:r>
                  <a:rPr lang="en-US" dirty="0">
                    <a:solidFill>
                      <a:srgbClr val="C00000"/>
                    </a:solidFill>
                  </a:rPr>
                  <a:t>argmin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1F00C-DD25-AD4B-A4C9-1F72FA557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978140" cy="4572000"/>
              </a:xfrm>
              <a:blipFill>
                <a:blip r:embed="rId3"/>
                <a:stretch>
                  <a:fillRect l="-1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05C4F-3456-5D4B-86B2-99191AB8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1A1621-E75C-954A-B3EB-23F54E438873}"/>
              </a:ext>
            </a:extLst>
          </p:cNvPr>
          <p:cNvGrpSpPr/>
          <p:nvPr/>
        </p:nvGrpSpPr>
        <p:grpSpPr>
          <a:xfrm>
            <a:off x="1864855" y="3523908"/>
            <a:ext cx="4171950" cy="3181692"/>
            <a:chOff x="276085" y="1447800"/>
            <a:chExt cx="4171950" cy="31816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F10EA6-669D-CF48-A884-966AE7E8E6C5}"/>
                </a:ext>
              </a:extLst>
            </p:cNvPr>
            <p:cNvSpPr/>
            <p:nvPr/>
          </p:nvSpPr>
          <p:spPr bwMode="auto">
            <a:xfrm>
              <a:off x="276085" y="1447800"/>
              <a:ext cx="4171950" cy="31816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070FF8-7142-F842-BF8E-C8326ADEF19E}"/>
                </a:ext>
              </a:extLst>
            </p:cNvPr>
            <p:cNvGrpSpPr/>
            <p:nvPr/>
          </p:nvGrpSpPr>
          <p:grpSpPr>
            <a:xfrm>
              <a:off x="333860" y="2003215"/>
              <a:ext cx="3656676" cy="1963982"/>
              <a:chOff x="685800" y="4418551"/>
              <a:chExt cx="3656676" cy="19639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5FEF4D0E-585E-B441-9433-27E2DDBA2643}"/>
                      </a:ext>
                    </a:extLst>
                  </p:cNvPr>
                  <p:cNvSpPr/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B3DD551-F642-9E4A-A7E3-843CCA6AB9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50103" y="4504531"/>
                    <a:ext cx="602090" cy="632759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EA77E51A-3A7A-384B-A49E-C0F658FD941A}"/>
                      </a:ext>
                    </a:extLst>
                  </p:cNvPr>
                  <p:cNvSpPr/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 Demi Condensed" panose="02000706000000000000" pitchFamily="2" charset="0"/>
                              <a:cs typeface="CMU Sans Serif Demi Condensed" panose="02000706000000000000" pitchFamily="2" charset="0"/>
                            </a:rPr>
                            <m:t>2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9C86F92D-3C01-1448-91D2-D64A38EEAA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0582" y="5357240"/>
                    <a:ext cx="602090" cy="632759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1B336F4-CC49-D24D-8C09-3A1BB6BB0EE0}"/>
                  </a:ext>
                </a:extLst>
              </p:cNvPr>
              <p:cNvCxnSpPr/>
              <p:nvPr/>
            </p:nvCxnSpPr>
            <p:spPr>
              <a:xfrm flipH="1" flipV="1">
                <a:off x="2067314" y="5051310"/>
                <a:ext cx="471442" cy="398595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C40F5CA-CB36-E243-AF0C-6B3DE67E5F72}"/>
                  </a:ext>
                </a:extLst>
              </p:cNvPr>
              <p:cNvCxnSpPr/>
              <p:nvPr/>
            </p:nvCxnSpPr>
            <p:spPr>
              <a:xfrm flipV="1">
                <a:off x="2964498" y="5044625"/>
                <a:ext cx="573779" cy="40528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DB27141-7CD6-CF47-A317-35AC4E12926F}"/>
                  </a:ext>
                </a:extLst>
              </p:cNvPr>
              <p:cNvCxnSpPr/>
              <p:nvPr/>
            </p:nvCxnSpPr>
            <p:spPr>
              <a:xfrm flipV="1">
                <a:off x="2368358" y="4597196"/>
                <a:ext cx="1169919" cy="137734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8CFD34F3-69C5-6741-B40E-D5788057935A}"/>
                      </a:ext>
                    </a:extLst>
                  </p:cNvPr>
                  <p:cNvSpPr/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8ED71400-7297-E641-A5AF-FB4C9D6FB7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0386" y="5749774"/>
                    <a:ext cx="602090" cy="63275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B0E46BF-1716-0646-9534-DC6EC251E078}"/>
                      </a:ext>
                    </a:extLst>
                  </p:cNvPr>
                  <p:cNvSpPr/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FF3EBB32-A016-8143-87D0-7081D309F2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" y="5388157"/>
                    <a:ext cx="602090" cy="632759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E2E60D2-B399-D94A-A69A-6185002D9A8F}"/>
                  </a:ext>
                </a:extLst>
              </p:cNvPr>
              <p:cNvCxnSpPr/>
              <p:nvPr/>
            </p:nvCxnSpPr>
            <p:spPr>
              <a:xfrm>
                <a:off x="2964498" y="5897334"/>
                <a:ext cx="775887" cy="1688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260A8A9-33A2-F949-BE1B-D202EB416E94}"/>
                  </a:ext>
                </a:extLst>
              </p:cNvPr>
              <p:cNvCxnSpPr/>
              <p:nvPr/>
            </p:nvCxnSpPr>
            <p:spPr>
              <a:xfrm flipV="1">
                <a:off x="1199716" y="4958645"/>
                <a:ext cx="654725" cy="522177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69D6721-43CB-E046-871F-59058A6BC020}"/>
                      </a:ext>
                    </a:extLst>
                  </p:cNvPr>
                  <p:cNvSpPr/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ea typeface="CMU Sans Serif Demi Condensed" panose="02000706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323AA3F3-AADB-1F49-B175-EEE5A0C953B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6268" y="4418551"/>
                    <a:ext cx="602090" cy="632759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C10977-E13E-FD4B-B3E5-12EA1217262E}"/>
                  </a:ext>
                </a:extLst>
              </p:cNvPr>
              <p:cNvSpPr txBox="1"/>
              <p:nvPr/>
            </p:nvSpPr>
            <p:spPr>
              <a:xfrm>
                <a:off x="2003362" y="5673549"/>
                <a:ext cx="57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C10977-E13E-FD4B-B3E5-12EA12172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62" y="5673549"/>
                <a:ext cx="57913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F22A0-F10B-114F-92E4-2550F78C0E15}"/>
                  </a:ext>
                </a:extLst>
              </p:cNvPr>
              <p:cNvSpPr txBox="1"/>
              <p:nvPr/>
            </p:nvSpPr>
            <p:spPr>
              <a:xfrm>
                <a:off x="4775107" y="5904381"/>
                <a:ext cx="57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F22A0-F10B-114F-92E4-2550F78C0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07" y="5904381"/>
                <a:ext cx="579133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6010D3-58B7-2C41-ACDB-C29B1A97D16A}"/>
                  </a:ext>
                </a:extLst>
              </p:cNvPr>
              <p:cNvSpPr txBox="1"/>
              <p:nvPr/>
            </p:nvSpPr>
            <p:spPr>
              <a:xfrm>
                <a:off x="5298301" y="4157752"/>
                <a:ext cx="57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26010D3-58B7-2C41-ACDB-C29B1A97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01" y="4157752"/>
                <a:ext cx="57913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79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9B10-0417-EB43-BA5D-679CCDBA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hlinkClick r:id="rId2"/>
              </a:rPr>
              <a:t>Tsitsiklis 1984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1F00C-DD25-AD4B-A4C9-1F72FA557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978140" cy="4572000"/>
              </a:xfrm>
            </p:spPr>
            <p:txBody>
              <a:bodyPr/>
              <a:lstStyle/>
              <a:p>
                <a:r>
                  <a:rPr lang="en-US" dirty="0"/>
                  <a:t>Version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considered in this tutorial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Each agent knows identical cost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rgbClr val="002060"/>
                    </a:solidFill>
                  </a:rPr>
                  <a:t>Agents cooperate to determine </a:t>
                </a:r>
                <a:r>
                  <a:rPr lang="en-US" b="0" dirty="0">
                    <a:solidFill>
                      <a:srgbClr val="C00000"/>
                    </a:solidFill>
                  </a:rPr>
                  <a:t>argmin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Agent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responsible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solidFill>
                      <a:srgbClr val="002060"/>
                    </a:solidFill>
                  </a:rPr>
                  <a:t>-</a:t>
                </a:r>
                <a:r>
                  <a:rPr lang="en-US" b="0" dirty="0" err="1">
                    <a:solidFill>
                      <a:srgbClr val="002060"/>
                    </a:solidFill>
                  </a:rPr>
                  <a:t>th</a:t>
                </a:r>
                <a:r>
                  <a:rPr lang="en-US" b="0" dirty="0">
                    <a:solidFill>
                      <a:srgbClr val="002060"/>
                    </a:solidFill>
                  </a:rPr>
                  <a:t> element of </a:t>
                </a:r>
                <a:r>
                  <a:rPr lang="en-US" dirty="0">
                    <a:solidFill>
                      <a:srgbClr val="C00000"/>
                    </a:solidFill>
                  </a:rPr>
                  <a:t>argmin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Version considered in this tutorial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knows identical cost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002060"/>
                    </a:solidFill>
                  </a:rPr>
                  <a:t>Agents cooperate to determine </a:t>
                </a:r>
                <a:r>
                  <a:rPr lang="en-US" dirty="0">
                    <a:solidFill>
                      <a:srgbClr val="C00000"/>
                    </a:solidFill>
                  </a:rPr>
                  <a:t>argmin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dirty="0"/>
                  <a:t>Each agent learns </a:t>
                </a:r>
                <a:r>
                  <a:rPr lang="en-US" dirty="0">
                    <a:solidFill>
                      <a:srgbClr val="C00000"/>
                    </a:solidFill>
                  </a:rPr>
                  <a:t>argmin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1F00C-DD25-AD4B-A4C9-1F72FA557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978140" cy="4572000"/>
              </a:xfrm>
              <a:blipFill>
                <a:blip r:embed="rId3"/>
                <a:stretch>
                  <a:fillRect l="-159" t="-1111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05C4F-3456-5D4B-86B2-99191AB8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25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32CB7-288D-3B44-BDEF-144E229A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223BE-552F-E64B-A0BC-7D7C1560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Synchronous or Asynchronous</a:t>
            </a:r>
          </a:p>
          <a:p>
            <a:endParaRPr lang="en-US" dirty="0"/>
          </a:p>
          <a:p>
            <a:r>
              <a:rPr lang="en-US" dirty="0"/>
              <a:t>Lossy or reliable links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We will consider the synchronous setting</a:t>
            </a:r>
            <a:br>
              <a:rPr lang="en-US" dirty="0"/>
            </a:br>
            <a:r>
              <a:rPr lang="en-US" dirty="0"/>
              <a:t>	and error-free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FDA4C-AFF9-944F-9616-3813B455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44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612B-C0DC-B74F-A341-717C36918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Detour … Average Consensus</a:t>
            </a:r>
          </a:p>
        </p:txBody>
      </p:sp>
    </p:spTree>
    <p:extLst>
      <p:ext uri="{BB962C8B-B14F-4D97-AF65-F5344CB8AC3E}">
        <p14:creationId xmlns:p14="http://schemas.microsoft.com/office/powerpoint/2010/main" val="36268887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Each node has an input (scalar or vector)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Average consensus: </a:t>
            </a:r>
            <a:r>
              <a:rPr lang="en-US" dirty="0">
                <a:solidFill>
                  <a:srgbClr val="C00000"/>
                </a:solidFill>
              </a:rPr>
              <a:t>Output = average of inputs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22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45ED-40C7-2541-BA8C-0607A502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Consensus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3EB6-FCC8-414F-8C7D-81F4A744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AD23936F-2211-6041-BEDC-8F70E16A7347}"/>
              </a:ext>
            </a:extLst>
          </p:cNvPr>
          <p:cNvSpPr/>
          <p:nvPr/>
        </p:nvSpPr>
        <p:spPr bwMode="auto">
          <a:xfrm rot="18831150">
            <a:off x="2153387" y="2315261"/>
            <a:ext cx="3982890" cy="2339298"/>
          </a:xfrm>
          <a:prstGeom prst="triangle">
            <a:avLst/>
          </a:prstGeom>
          <a:solidFill>
            <a:srgbClr val="92D050">
              <a:alpha val="6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4E18A-9CD6-0448-93AB-9A13A894135F}"/>
              </a:ext>
            </a:extLst>
          </p:cNvPr>
          <p:cNvSpPr txBox="1"/>
          <p:nvPr/>
        </p:nvSpPr>
        <p:spPr>
          <a:xfrm>
            <a:off x="4173333" y="3544283"/>
            <a:ext cx="389850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X</a:t>
            </a:r>
          </a:p>
        </p:txBody>
      </p:sp>
      <p:pic>
        <p:nvPicPr>
          <p:cNvPr id="13" name="Picture 12" descr="AA028202.png">
            <a:extLst>
              <a:ext uri="{FF2B5EF4-FFF2-40B4-BE49-F238E27FC236}">
                <a16:creationId xmlns:a16="http://schemas.microsoft.com/office/drawing/2014/main" id="{4909C3FB-D927-264D-B4F1-438E2FEAC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94" y="2004869"/>
            <a:ext cx="801479" cy="912920"/>
          </a:xfrm>
          <a:prstGeom prst="rect">
            <a:avLst/>
          </a:prstGeom>
        </p:spPr>
      </p:pic>
      <p:pic>
        <p:nvPicPr>
          <p:cNvPr id="15" name="Picture 14" descr="AA028202.png">
            <a:extLst>
              <a:ext uri="{FF2B5EF4-FFF2-40B4-BE49-F238E27FC236}">
                <a16:creationId xmlns:a16="http://schemas.microsoft.com/office/drawing/2014/main" id="{E0E5E640-E1F7-B248-876D-A3341622F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433" y="5421617"/>
            <a:ext cx="1020562" cy="1162465"/>
          </a:xfrm>
          <a:prstGeom prst="rect">
            <a:avLst/>
          </a:prstGeom>
        </p:spPr>
      </p:pic>
      <p:pic>
        <p:nvPicPr>
          <p:cNvPr id="16" name="Picture 15" descr="AA028202.png">
            <a:extLst>
              <a:ext uri="{FF2B5EF4-FFF2-40B4-BE49-F238E27FC236}">
                <a16:creationId xmlns:a16="http://schemas.microsoft.com/office/drawing/2014/main" id="{D65C91E2-0279-7748-951E-82639191F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33" y="2321480"/>
            <a:ext cx="1020562" cy="11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08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Average Consensus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59</a:t>
            </a:fld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9670D-7569-FE49-8F0F-A732FC8CC96D}"/>
              </a:ext>
            </a:extLst>
          </p:cNvPr>
          <p:cNvGrpSpPr/>
          <p:nvPr/>
        </p:nvGrpSpPr>
        <p:grpSpPr>
          <a:xfrm>
            <a:off x="553454" y="2971562"/>
            <a:ext cx="7405053" cy="3114573"/>
            <a:chOff x="553454" y="2971562"/>
            <a:chExt cx="7405053" cy="3114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805AAA-89C6-214A-9888-757D8322D133}"/>
                </a:ext>
              </a:extLst>
            </p:cNvPr>
            <p:cNvSpPr txBox="1"/>
            <p:nvPr/>
          </p:nvSpPr>
          <p:spPr>
            <a:xfrm>
              <a:off x="3318222" y="3750545"/>
              <a:ext cx="33855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85163-0C1C-6A40-88DC-8E0002E3B4FA}"/>
                </a:ext>
              </a:extLst>
            </p:cNvPr>
            <p:cNvSpPr txBox="1"/>
            <p:nvPr/>
          </p:nvSpPr>
          <p:spPr>
            <a:xfrm>
              <a:off x="4969758" y="2971562"/>
              <a:ext cx="36725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11A8D7-5C09-6847-B2FF-ECCAC8C52D35}"/>
                </a:ext>
              </a:extLst>
            </p:cNvPr>
            <p:cNvSpPr txBox="1"/>
            <p:nvPr/>
          </p:nvSpPr>
          <p:spPr>
            <a:xfrm>
              <a:off x="4829998" y="4929658"/>
              <a:ext cx="355837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65787" y="5312300"/>
              <a:ext cx="1981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a</a:t>
              </a:r>
              <a:r>
                <a:rPr lang="en-US" dirty="0">
                  <a:latin typeface="Helvetica"/>
                  <a:cs typeface="Helvetica"/>
                </a:rPr>
                <a:t> = 3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a</a:t>
              </a:r>
              <a:r>
                <a:rPr lang="en-US" dirty="0">
                  <a:latin typeface="Helvetica"/>
                  <a:cs typeface="Helvetica"/>
                </a:rPr>
                <a:t>/4+ 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/4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77075" y="3291589"/>
              <a:ext cx="1981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b</a:t>
              </a:r>
              <a:r>
                <a:rPr lang="en-US" dirty="0">
                  <a:latin typeface="Helvetica"/>
                  <a:cs typeface="Helvetica"/>
                </a:rPr>
                <a:t> = 3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b</a:t>
              </a:r>
              <a:r>
                <a:rPr lang="en-US" dirty="0">
                  <a:latin typeface="Helvetica"/>
                  <a:cs typeface="Helvetica"/>
                </a:rPr>
                <a:t>/4+ 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/4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454" y="4279366"/>
              <a:ext cx="2400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 = 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a</a:t>
              </a:r>
              <a:r>
                <a:rPr lang="en-US" dirty="0">
                  <a:latin typeface="Helvetica"/>
                  <a:cs typeface="Helvetica"/>
                </a:rPr>
                <a:t>/4+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b</a:t>
              </a:r>
              <a:r>
                <a:rPr lang="en-US" dirty="0">
                  <a:latin typeface="Helvetica"/>
                  <a:cs typeface="Helvetica"/>
                </a:rPr>
                <a:t>/4+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/2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71909" y="3004255"/>
              <a:ext cx="2685977" cy="3081880"/>
              <a:chOff x="2971909" y="3004255"/>
              <a:chExt cx="2685977" cy="3081880"/>
            </a:xfrm>
          </p:grpSpPr>
          <p:pic>
            <p:nvPicPr>
              <p:cNvPr id="29" name="Picture 28" descr="AA02820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1909" y="3769001"/>
                <a:ext cx="1020562" cy="1162465"/>
              </a:xfrm>
              <a:prstGeom prst="rect">
                <a:avLst/>
              </a:prstGeom>
            </p:spPr>
          </p:pic>
          <p:pic>
            <p:nvPicPr>
              <p:cNvPr id="30" name="Picture 29" descr="AA02820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45334" y="4923670"/>
                <a:ext cx="1020562" cy="1162465"/>
              </a:xfrm>
              <a:prstGeom prst="rect">
                <a:avLst/>
              </a:prstGeom>
            </p:spPr>
          </p:pic>
          <p:pic>
            <p:nvPicPr>
              <p:cNvPr id="31" name="Picture 30" descr="AA02820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7324" y="3004255"/>
                <a:ext cx="1020562" cy="1162465"/>
              </a:xfrm>
              <a:prstGeom prst="rect">
                <a:avLst/>
              </a:prstGeom>
            </p:spPr>
          </p:pic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785973" y="3940623"/>
                <a:ext cx="851243" cy="5491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Connector 32"/>
              <p:cNvCxnSpPr>
                <a:endCxn id="30" idx="1"/>
              </p:cNvCxnSpPr>
              <p:nvPr/>
            </p:nvCxnSpPr>
            <p:spPr bwMode="auto">
              <a:xfrm>
                <a:off x="3731054" y="4929163"/>
                <a:ext cx="814280" cy="5757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3853700" y="4057741"/>
                <a:ext cx="851243" cy="5491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3643565" y="5032174"/>
                <a:ext cx="814280" cy="5757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9766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A05036-5BB9-CF40-8B5A-F224749207C5}"/>
                  </a:ext>
                </a:extLst>
              </p:cNvPr>
              <p:cNvSpPr/>
              <p:nvPr/>
            </p:nvSpPr>
            <p:spPr>
              <a:xfrm>
                <a:off x="-41111" y="4006815"/>
                <a:ext cx="6035408" cy="14016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A05036-5BB9-CF40-8B5A-F22474920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111" y="4006815"/>
                <a:ext cx="6035408" cy="1401666"/>
              </a:xfrm>
              <a:prstGeom prst="rect">
                <a:avLst/>
              </a:prstGeom>
              <a:blipFill>
                <a:blip r:embed="rId4"/>
                <a:stretch>
                  <a:fillRect t="-113393" b="-16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solidFill>
                <a:srgbClr val="CCFFA4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5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371851" y="5408481"/>
            <a:ext cx="685800" cy="1344186"/>
          </a:xfrm>
          <a:prstGeom prst="ellipse">
            <a:avLst/>
          </a:prstGeom>
          <a:solidFill>
            <a:schemeClr val="accent1">
              <a:alpha val="42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286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88390" y="53123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18/4+1/4</a:t>
            </a:r>
            <a:r>
              <a:rPr lang="en-US" dirty="0">
                <a:latin typeface="Helvetica"/>
                <a:cs typeface="Helvetica"/>
              </a:rPr>
              <a:t>) = 19/4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0838" y="329158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6/4+1/4</a:t>
            </a:r>
            <a:r>
              <a:rPr lang="en-US" dirty="0">
                <a:latin typeface="Helvetica"/>
                <a:cs typeface="Helvetica"/>
              </a:rPr>
              <a:t>)=7/4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4" y="493146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2/4+6/4+1/2</a:t>
            </a:r>
            <a:r>
              <a:rPr lang="en-US" dirty="0">
                <a:latin typeface="Helvetica"/>
                <a:cs typeface="Helvetica"/>
              </a:rPr>
              <a:t>) = 10/4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9581" y="3750545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9758" y="2971562"/>
            <a:ext cx="367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998" y="4929658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6</a:t>
            </a:r>
          </a:p>
        </p:txBody>
      </p:sp>
      <p:pic>
        <p:nvPicPr>
          <p:cNvPr id="29" name="Picture 28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09" y="3769001"/>
            <a:ext cx="1020562" cy="1162465"/>
          </a:xfrm>
          <a:prstGeom prst="rect">
            <a:avLst/>
          </a:prstGeom>
        </p:spPr>
      </p:pic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34" y="4923670"/>
            <a:ext cx="1020562" cy="1162465"/>
          </a:xfrm>
          <a:prstGeom prst="rect">
            <a:avLst/>
          </a:prstGeom>
        </p:spPr>
      </p:pic>
      <p:pic>
        <p:nvPicPr>
          <p:cNvPr id="31" name="Picture 30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4" y="3004255"/>
            <a:ext cx="1020562" cy="11624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V="1">
            <a:off x="3785973" y="3940623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3731054" y="4929163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53700" y="4057741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43565" y="5032174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600DA63-3A46-1245-8FDE-B9209AD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dirty="0"/>
              <a:t>Average Consensus</a:t>
            </a:r>
          </a:p>
        </p:txBody>
      </p:sp>
    </p:spTree>
    <p:extLst>
      <p:ext uri="{BB962C8B-B14F-4D97-AF65-F5344CB8AC3E}">
        <p14:creationId xmlns:p14="http://schemas.microsoft.com/office/powerpoint/2010/main" val="2040724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88390" y="53123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18/4+1/4</a:t>
            </a:r>
            <a:r>
              <a:rPr lang="en-US" dirty="0">
                <a:latin typeface="Helvetica"/>
                <a:cs typeface="Helvetica"/>
              </a:rPr>
              <a:t>) = 19/4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0838" y="329158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6/4+1/4</a:t>
            </a:r>
            <a:r>
              <a:rPr lang="en-US" dirty="0">
                <a:latin typeface="Helvetica"/>
                <a:cs typeface="Helvetica"/>
              </a:rPr>
              <a:t>)=7/4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4" y="493146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2/4+6/4+1/2</a:t>
            </a:r>
            <a:r>
              <a:rPr lang="en-US" dirty="0">
                <a:latin typeface="Helvetica"/>
                <a:cs typeface="Helvetica"/>
              </a:rPr>
              <a:t>) = 10/4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9581" y="3750545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9758" y="2971562"/>
            <a:ext cx="367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998" y="4929658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6</a:t>
            </a:r>
          </a:p>
        </p:txBody>
      </p:sp>
      <p:pic>
        <p:nvPicPr>
          <p:cNvPr id="29" name="Picture 28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09" y="3769001"/>
            <a:ext cx="1020562" cy="1162465"/>
          </a:xfrm>
          <a:prstGeom prst="rect">
            <a:avLst/>
          </a:prstGeom>
        </p:spPr>
      </p:pic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34" y="4923670"/>
            <a:ext cx="1020562" cy="1162465"/>
          </a:xfrm>
          <a:prstGeom prst="rect">
            <a:avLst/>
          </a:prstGeom>
        </p:spPr>
      </p:pic>
      <p:pic>
        <p:nvPicPr>
          <p:cNvPr id="31" name="Picture 30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4" y="3004255"/>
            <a:ext cx="1020562" cy="11624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V="1">
            <a:off x="3785973" y="3940623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3731054" y="4929163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53700" y="4057741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43565" y="5032174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600DA63-3A46-1245-8FDE-B9209AD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dirty="0"/>
              <a:t>Average Consensus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E41898-C8C4-2443-B383-3B19068D9892}"/>
              </a:ext>
            </a:extLst>
          </p:cNvPr>
          <p:cNvSpPr txBox="1"/>
          <p:nvPr/>
        </p:nvSpPr>
        <p:spPr>
          <a:xfrm>
            <a:off x="521746" y="1840849"/>
            <a:ext cx="8366393" cy="523220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As time 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  <a:sym typeface="Wingdings" pitchFamily="2" charset="2"/>
              </a:rPr>
              <a:t> ∞, values converge to </a:t>
            </a:r>
            <a:r>
              <a:rPr lang="en-US" sz="2800" i="1" dirty="0">
                <a:solidFill>
                  <a:schemeClr val="bg1"/>
                </a:solidFill>
                <a:latin typeface="Helvetica" pitchFamily="2" charset="0"/>
                <a:sym typeface="Wingdings" pitchFamily="2" charset="2"/>
              </a:rPr>
              <a:t>average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  <a:sym typeface="Wingdings" pitchFamily="2" charset="2"/>
              </a:rPr>
              <a:t> of inputs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167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62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600939" y="510245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" name="Equation" r:id="rId4" imgW="1397000" imgH="685800" progId="Equation.DSMT4">
                  <p:embed/>
                </p:oleObj>
              </mc:Choice>
              <mc:Fallback>
                <p:oleObj name="Equation" r:id="rId4" imgW="1397000" imgH="685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0939" y="510245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545666" y="515054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5666" y="515054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076677" y="5263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6677" y="5263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46231" y="98978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5169" y="909347"/>
            <a:ext cx="79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278511" y="5192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8511" y="5192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689669" y="1971914"/>
            <a:ext cx="44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4A5CC-DC4E-9A4E-BEC2-A5F83D1F74D2}"/>
              </a:ext>
            </a:extLst>
          </p:cNvPr>
          <p:cNvSpPr txBox="1"/>
          <p:nvPr/>
        </p:nvSpPr>
        <p:spPr>
          <a:xfrm>
            <a:off x="8102012" y="15245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863D2D-E303-1E4B-B331-4CF0375A8C0C}"/>
              </a:ext>
            </a:extLst>
          </p:cNvPr>
          <p:cNvSpPr txBox="1"/>
          <p:nvPr/>
        </p:nvSpPr>
        <p:spPr>
          <a:xfrm>
            <a:off x="6349541" y="152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8AF40D-6069-E34A-B5E5-22FAB40A76A2}"/>
              </a:ext>
            </a:extLst>
          </p:cNvPr>
          <p:cNvSpPr txBox="1"/>
          <p:nvPr/>
        </p:nvSpPr>
        <p:spPr>
          <a:xfrm>
            <a:off x="1880652" y="15245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CEE27B-7799-6248-A83D-9905A6C71B82}"/>
              </a:ext>
            </a:extLst>
          </p:cNvPr>
          <p:cNvCxnSpPr/>
          <p:nvPr/>
        </p:nvCxnSpPr>
        <p:spPr bwMode="auto">
          <a:xfrm flipV="1">
            <a:off x="1076677" y="1940278"/>
            <a:ext cx="908062" cy="8029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41DF91-12B0-144C-93A5-305A16532399}"/>
              </a:ext>
            </a:extLst>
          </p:cNvPr>
          <p:cNvSpPr txBox="1"/>
          <p:nvPr/>
        </p:nvSpPr>
        <p:spPr>
          <a:xfrm>
            <a:off x="42770" y="2854427"/>
            <a:ext cx="210346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iteration index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927F0B-932A-104A-AB7D-C59F4FC99E4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30708" y="1918448"/>
            <a:ext cx="4818833" cy="872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114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63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61930"/>
              </p:ext>
            </p:extLst>
          </p:nvPr>
        </p:nvGraphicFramePr>
        <p:xfrm>
          <a:off x="172861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61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513369" y="1311514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 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3877733" y="850901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7733" y="850901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311" y="282222"/>
            <a:ext cx="239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800000"/>
                </a:solidFill>
                <a:latin typeface="Helvetica"/>
                <a:cs typeface="Helvetica"/>
              </a:rPr>
              <a:t>after 2 iterations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30150" y="1308692"/>
            <a:ext cx="1266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    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6" name="Left Bracket 5"/>
          <p:cNvSpPr/>
          <p:nvPr/>
        </p:nvSpPr>
        <p:spPr bwMode="auto">
          <a:xfrm>
            <a:off x="3450166" y="649111"/>
            <a:ext cx="381000" cy="1834445"/>
          </a:xfrm>
          <a:prstGeom prst="leftBracke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Left Bracket 37"/>
          <p:cNvSpPr/>
          <p:nvPr/>
        </p:nvSpPr>
        <p:spPr bwMode="auto">
          <a:xfrm>
            <a:off x="4696173" y="639234"/>
            <a:ext cx="381000" cy="1834445"/>
          </a:xfrm>
          <a:prstGeom prst="leftBracket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6107288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" name="Equation" r:id="rId7" imgW="444500" imgH="698500" progId="Equation.DSMT4">
                  <p:embed/>
                </p:oleObj>
              </mc:Choice>
              <mc:Fallback>
                <p:oleObj name="Equation" r:id="rId7" imgW="444500" imgH="6985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7288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72810" y="176386"/>
            <a:ext cx="2237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after 1 iteration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B59C12-321B-AE42-95F7-71DABDB70122}"/>
              </a:ext>
            </a:extLst>
          </p:cNvPr>
          <p:cNvSpPr txBox="1"/>
          <p:nvPr/>
        </p:nvSpPr>
        <p:spPr>
          <a:xfrm>
            <a:off x="6845391" y="186746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AA07DB-A8DF-BE4B-970E-633DBAC0CDAF}"/>
              </a:ext>
            </a:extLst>
          </p:cNvPr>
          <p:cNvSpPr txBox="1"/>
          <p:nvPr/>
        </p:nvSpPr>
        <p:spPr>
          <a:xfrm>
            <a:off x="4680761" y="18674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A8DB25-5756-0945-B667-4FA74B8A357F}"/>
              </a:ext>
            </a:extLst>
          </p:cNvPr>
          <p:cNvSpPr txBox="1"/>
          <p:nvPr/>
        </p:nvSpPr>
        <p:spPr>
          <a:xfrm>
            <a:off x="2510391" y="18196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11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64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D03FB7-0DA7-954B-8B46-B8315CCD452E}"/>
              </a:ext>
            </a:extLst>
          </p:cNvPr>
          <p:cNvGrpSpPr/>
          <p:nvPr/>
        </p:nvGrpSpPr>
        <p:grpSpPr>
          <a:xfrm>
            <a:off x="366952" y="282222"/>
            <a:ext cx="4228343" cy="2003781"/>
            <a:chOff x="366952" y="282222"/>
            <a:chExt cx="4228343" cy="2003781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0001620"/>
                </p:ext>
              </p:extLst>
            </p:nvPr>
          </p:nvGraphicFramePr>
          <p:xfrm>
            <a:off x="1728611" y="860779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" name="Equation" r:id="rId4" imgW="444500" imgH="698500" progId="Equation.DSMT4">
                    <p:embed/>
                  </p:oleObj>
                </mc:Choice>
                <mc:Fallback>
                  <p:oleObj name="Equation" r:id="rId4" imgW="444500" imgH="6985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28611" y="860779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2789085" y="1311514"/>
              <a:ext cx="893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=  </a:t>
              </a:r>
              <a:r>
                <a:rPr lang="en-US" dirty="0">
                  <a:solidFill>
                    <a:srgbClr val="3366FF"/>
                  </a:solidFill>
                  <a:latin typeface="Helvetica"/>
                  <a:cs typeface="Helvetica"/>
                </a:rPr>
                <a:t>M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  <a:cs typeface="Helvetica"/>
                </a:rPr>
                <a:t>k</a:t>
              </a:r>
              <a:endParaRPr lang="en-US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5266640"/>
                </p:ext>
              </p:extLst>
            </p:nvPr>
          </p:nvGraphicFramePr>
          <p:xfrm>
            <a:off x="3687233" y="843845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" name="Equation" r:id="rId6" imgW="444500" imgH="698500" progId="Equation.DSMT4">
                    <p:embed/>
                  </p:oleObj>
                </mc:Choice>
                <mc:Fallback>
                  <p:oleObj name="Equation" r:id="rId6" imgW="444500" imgH="6985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87233" y="843845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32837" y="338667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6952" y="282222"/>
              <a:ext cx="2374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800000"/>
                  </a:solidFill>
                  <a:latin typeface="Helvetica"/>
                  <a:cs typeface="Helvetica"/>
                </a:rPr>
                <a:t>after k iterations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89B383-7CAC-DB4D-888E-D4B08348F772}"/>
              </a:ext>
            </a:extLst>
          </p:cNvPr>
          <p:cNvSpPr txBox="1"/>
          <p:nvPr/>
        </p:nvSpPr>
        <p:spPr>
          <a:xfrm>
            <a:off x="4469134" y="18083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B9717E-21AF-1C41-984C-A7C66D2D8EDD}"/>
              </a:ext>
            </a:extLst>
          </p:cNvPr>
          <p:cNvSpPr txBox="1"/>
          <p:nvPr/>
        </p:nvSpPr>
        <p:spPr>
          <a:xfrm>
            <a:off x="2543601" y="1806813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819363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65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D03FB7-0DA7-954B-8B46-B8315CCD452E}"/>
              </a:ext>
            </a:extLst>
          </p:cNvPr>
          <p:cNvGrpSpPr/>
          <p:nvPr/>
        </p:nvGrpSpPr>
        <p:grpSpPr>
          <a:xfrm>
            <a:off x="366952" y="282222"/>
            <a:ext cx="4228343" cy="2003781"/>
            <a:chOff x="366952" y="282222"/>
            <a:chExt cx="4228343" cy="2003781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1728611" y="860779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9" name="Equation" r:id="rId4" imgW="444500" imgH="698500" progId="Equation.DSMT4">
                    <p:embed/>
                  </p:oleObj>
                </mc:Choice>
                <mc:Fallback>
                  <p:oleObj name="Equation" r:id="rId4" imgW="444500" imgH="698500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28611" y="860779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2789085" y="1311514"/>
              <a:ext cx="893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=  </a:t>
              </a:r>
              <a:r>
                <a:rPr lang="en-US" dirty="0">
                  <a:solidFill>
                    <a:srgbClr val="3366FF"/>
                  </a:solidFill>
                  <a:latin typeface="Helvetica"/>
                  <a:cs typeface="Helvetica"/>
                </a:rPr>
                <a:t>M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  <a:cs typeface="Helvetica"/>
                </a:rPr>
                <a:t>k</a:t>
              </a:r>
              <a:endParaRPr lang="en-US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>
              <p:extLst/>
            </p:nvPr>
          </p:nvGraphicFramePr>
          <p:xfrm>
            <a:off x="3687233" y="843845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0" name="Equation" r:id="rId6" imgW="444500" imgH="698500" progId="Equation.DSMT4">
                    <p:embed/>
                  </p:oleObj>
                </mc:Choice>
                <mc:Fallback>
                  <p:oleObj name="Equation" r:id="rId6" imgW="444500" imgH="6985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87233" y="843845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32837" y="338667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6952" y="282222"/>
              <a:ext cx="2374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800000"/>
                  </a:solidFill>
                  <a:latin typeface="Helvetica"/>
                  <a:cs typeface="Helvetica"/>
                </a:rPr>
                <a:t>after k iterations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89B383-7CAC-DB4D-888E-D4B08348F772}"/>
              </a:ext>
            </a:extLst>
          </p:cNvPr>
          <p:cNvSpPr txBox="1"/>
          <p:nvPr/>
        </p:nvSpPr>
        <p:spPr>
          <a:xfrm>
            <a:off x="4469134" y="180834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B9717E-21AF-1C41-984C-A7C66D2D8EDD}"/>
              </a:ext>
            </a:extLst>
          </p:cNvPr>
          <p:cNvSpPr txBox="1"/>
          <p:nvPr/>
        </p:nvSpPr>
        <p:spPr>
          <a:xfrm>
            <a:off x="2543601" y="1806813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4EB43-A528-7B4A-9047-5C4018FA4B0B}"/>
              </a:ext>
            </a:extLst>
          </p:cNvPr>
          <p:cNvSpPr txBox="1"/>
          <p:nvPr/>
        </p:nvSpPr>
        <p:spPr>
          <a:xfrm>
            <a:off x="5341255" y="1351519"/>
            <a:ext cx="32883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ym typeface="Wingdings" pitchFamily="2" charset="2"/>
              </a:rPr>
              <a:t>    </a:t>
            </a:r>
            <a:r>
              <a:rPr lang="en-US" sz="2800" i="1" dirty="0">
                <a:latin typeface="Times" pitchFamily="2" charset="0"/>
                <a:sym typeface="Wingdings" pitchFamily="2" charset="2"/>
              </a:rPr>
              <a:t>x</a:t>
            </a:r>
            <a:r>
              <a:rPr lang="en-US" sz="2800" dirty="0">
                <a:latin typeface="Times" pitchFamily="2" charset="0"/>
                <a:sym typeface="Wingdings" pitchFamily="2" charset="2"/>
              </a:rPr>
              <a:t>[</a:t>
            </a:r>
            <a:r>
              <a:rPr lang="en-US" sz="2800" i="1" dirty="0">
                <a:latin typeface="Times" pitchFamily="2" charset="0"/>
                <a:sym typeface="Wingdings" pitchFamily="2" charset="2"/>
              </a:rPr>
              <a:t>k</a:t>
            </a:r>
            <a:r>
              <a:rPr lang="en-US" sz="2800" dirty="0">
                <a:latin typeface="Times" pitchFamily="2" charset="0"/>
                <a:sym typeface="Wingdings" pitchFamily="2" charset="2"/>
              </a:rPr>
              <a:t>]</a:t>
            </a:r>
            <a:r>
              <a:rPr lang="en-US" sz="2800" dirty="0">
                <a:sym typeface="Wingdings" pitchFamily="2" charset="2"/>
              </a:rPr>
              <a:t>  </a:t>
            </a:r>
            <a:r>
              <a:rPr lang="en-US" sz="2800" dirty="0">
                <a:latin typeface="Helvetica"/>
                <a:cs typeface="Helvetica"/>
              </a:rPr>
              <a:t>=  </a:t>
            </a:r>
            <a:r>
              <a:rPr lang="en-US" sz="2800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latin typeface="Helvetica"/>
                <a:cs typeface="Helvetica"/>
              </a:rPr>
              <a:t>k </a:t>
            </a:r>
            <a:r>
              <a:rPr lang="en-US" sz="2800" i="1" dirty="0">
                <a:latin typeface="Times" pitchFamily="2" charset="0"/>
                <a:sym typeface="Wingdings" pitchFamily="2" charset="2"/>
              </a:rPr>
              <a:t>x</a:t>
            </a:r>
            <a:r>
              <a:rPr lang="en-US" sz="2800" dirty="0">
                <a:latin typeface="Times" pitchFamily="2" charset="0"/>
                <a:sym typeface="Wingdings" pitchFamily="2" charset="2"/>
              </a:rPr>
              <a:t> [0]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8B8466-B867-2A47-80F5-7183DCDA72B3}"/>
              </a:ext>
            </a:extLst>
          </p:cNvPr>
          <p:cNvCxnSpPr/>
          <p:nvPr/>
        </p:nvCxnSpPr>
        <p:spPr bwMode="auto">
          <a:xfrm>
            <a:off x="6126480" y="662940"/>
            <a:ext cx="342900" cy="6885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BEE390-02FE-944B-B85D-8FBCAB0282CF}"/>
              </a:ext>
            </a:extLst>
          </p:cNvPr>
          <p:cNvSpPr txBox="1"/>
          <p:nvPr/>
        </p:nvSpPr>
        <p:spPr>
          <a:xfrm>
            <a:off x="5112620" y="181429"/>
            <a:ext cx="211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Iteration index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5C635C-C958-514D-9293-57A616CCC54A}"/>
              </a:ext>
            </a:extLst>
          </p:cNvPr>
          <p:cNvCxnSpPr>
            <a:cxnSpLocks/>
          </p:cNvCxnSpPr>
          <p:nvPr/>
        </p:nvCxnSpPr>
        <p:spPr bwMode="auto">
          <a:xfrm>
            <a:off x="6967792" y="653017"/>
            <a:ext cx="1216805" cy="678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8ABC0-FDB1-E845-9FD3-ECFE75C38FFB}"/>
              </a:ext>
            </a:extLst>
          </p:cNvPr>
          <p:cNvSpPr txBox="1"/>
          <p:nvPr/>
        </p:nvSpPr>
        <p:spPr>
          <a:xfrm>
            <a:off x="532837" y="2854427"/>
            <a:ext cx="66236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" pitchFamily="2" charset="0"/>
                <a:sym typeface="Wingdings" pitchFamily="2" charset="2"/>
              </a:rPr>
              <a:t>x</a:t>
            </a:r>
            <a:r>
              <a:rPr lang="en-US" dirty="0">
                <a:latin typeface="Times" pitchFamily="2" charset="0"/>
                <a:sym typeface="Wingdings" pitchFamily="2" charset="2"/>
              </a:rPr>
              <a:t>[</a:t>
            </a:r>
            <a:r>
              <a:rPr lang="en-US" i="1" dirty="0">
                <a:latin typeface="Times" pitchFamily="2" charset="0"/>
                <a:sym typeface="Wingdings" pitchFamily="2" charset="2"/>
              </a:rPr>
              <a:t>k</a:t>
            </a:r>
            <a:r>
              <a:rPr lang="en-US" dirty="0">
                <a:latin typeface="Times" pitchFamily="2" charset="0"/>
                <a:sym typeface="Wingdings" pitchFamily="2" charset="2"/>
              </a:rPr>
              <a:t>]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768DD0-F161-0C49-8716-2CE0E0BF171C}"/>
              </a:ext>
            </a:extLst>
          </p:cNvPr>
          <p:cNvSpPr txBox="1"/>
          <p:nvPr/>
        </p:nvSpPr>
        <p:spPr>
          <a:xfrm>
            <a:off x="2614023" y="2857021"/>
            <a:ext cx="6799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latin typeface="Times" pitchFamily="2" charset="0"/>
                <a:sym typeface="Wingdings" pitchFamily="2" charset="2"/>
              </a:rPr>
              <a:t>x</a:t>
            </a:r>
            <a:r>
              <a:rPr lang="en-US" dirty="0">
                <a:latin typeface="Times" pitchFamily="2" charset="0"/>
                <a:sym typeface="Wingdings" pitchFamily="2" charset="2"/>
              </a:rPr>
              <a:t>[0]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E206B4-69C5-1148-BA92-BAD36FBCD674}"/>
              </a:ext>
            </a:extLst>
          </p:cNvPr>
          <p:cNvCxnSpPr/>
          <p:nvPr/>
        </p:nvCxnSpPr>
        <p:spPr bwMode="auto">
          <a:xfrm flipV="1">
            <a:off x="1023612" y="2280794"/>
            <a:ext cx="1045218" cy="542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C7D11DD-4667-6747-BBFB-01EBE28B419E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4172" y="2300180"/>
            <a:ext cx="818299" cy="4867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03645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Undirected Graphs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3336C5-FED0-074C-B38F-4A10135470FE}"/>
              </a:ext>
            </a:extLst>
          </p:cNvPr>
          <p:cNvGrpSpPr/>
          <p:nvPr/>
        </p:nvGrpSpPr>
        <p:grpSpPr>
          <a:xfrm>
            <a:off x="-782048" y="2782709"/>
            <a:ext cx="4062458" cy="1947337"/>
            <a:chOff x="532837" y="338666"/>
            <a:chExt cx="4062458" cy="1947337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2743811B-6543-BC47-A3CC-9DE0EDC5EF9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728611" y="860779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7" name="Equation" r:id="rId3" imgW="444500" imgH="698500" progId="Equation.DSMT4">
                    <p:embed/>
                  </p:oleObj>
                </mc:Choice>
                <mc:Fallback>
                  <p:oleObj name="Equation" r:id="rId3" imgW="444500" imgH="69850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2743811B-6543-BC47-A3CC-9DE0EDC5EF9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28611" y="860779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399AE-F3AA-8449-81E9-E1DC9666F8AF}"/>
                </a:ext>
              </a:extLst>
            </p:cNvPr>
            <p:cNvSpPr/>
            <p:nvPr/>
          </p:nvSpPr>
          <p:spPr>
            <a:xfrm>
              <a:off x="2745729" y="1311514"/>
              <a:ext cx="9799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:=  </a:t>
              </a:r>
              <a:r>
                <a:rPr lang="en-US" dirty="0">
                  <a:solidFill>
                    <a:srgbClr val="3366FF"/>
                  </a:solidFill>
                  <a:latin typeface="Helvetica"/>
                  <a:cs typeface="Helvetica"/>
                </a:rPr>
                <a:t>M</a:t>
              </a:r>
              <a:r>
                <a:rPr lang="en-US" baseline="30000" dirty="0">
                  <a:solidFill>
                    <a:srgbClr val="FF0000"/>
                  </a:solidFill>
                  <a:latin typeface="Helvetica"/>
                  <a:cs typeface="Helvetica"/>
                </a:rPr>
                <a:t>k</a:t>
              </a:r>
              <a:endParaRPr lang="en-US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ACFD6F2C-AB48-334C-AE76-3D98975BB54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687233" y="843845"/>
            <a:ext cx="908062" cy="1425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08" name="Equation" r:id="rId5" imgW="444500" imgH="698500" progId="Equation.DSMT4">
                    <p:embed/>
                  </p:oleObj>
                </mc:Choice>
                <mc:Fallback>
                  <p:oleObj name="Equation" r:id="rId5" imgW="444500" imgH="69850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ACFD6F2C-AB48-334C-AE76-3D98975BB54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87233" y="843845"/>
                          <a:ext cx="908062" cy="14252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B27F11-E49A-2D4C-9D9B-2C4BD2CDE209}"/>
                </a:ext>
              </a:extLst>
            </p:cNvPr>
            <p:cNvSpPr txBox="1"/>
            <p:nvPr/>
          </p:nvSpPr>
          <p:spPr>
            <a:xfrm>
              <a:off x="532837" y="338667"/>
              <a:ext cx="45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36FBEB-5A0C-A241-A7DC-39CFA9273D2B}"/>
                </a:ext>
              </a:extLst>
            </p:cNvPr>
            <p:cNvSpPr txBox="1"/>
            <p:nvPr/>
          </p:nvSpPr>
          <p:spPr>
            <a:xfrm>
              <a:off x="2070572" y="338666"/>
              <a:ext cx="2374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800000"/>
                  </a:solidFill>
                  <a:latin typeface="Helvetica"/>
                  <a:cs typeface="Helvetica"/>
                </a:rPr>
                <a:t>after k iterations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78352C9-D458-0946-962E-23D8E3022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8" y="1447800"/>
            <a:ext cx="5257801" cy="4644389"/>
          </a:xfrm>
          <a:solidFill>
            <a:srgbClr val="EEF9F4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i="1" dirty="0">
              <a:solidFill>
                <a:srgbClr val="C00000"/>
              </a:solidFill>
            </a:endParaRPr>
          </a:p>
          <a:p>
            <a:r>
              <a:rPr lang="en-US" i="1" dirty="0">
                <a:solidFill>
                  <a:srgbClr val="C00000"/>
                </a:solidFill>
              </a:rPr>
              <a:t>Average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consensus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  </a:t>
            </a:r>
            <a:r>
              <a:rPr lang="en-US" dirty="0"/>
              <a:t>if M doubly stochastic</a:t>
            </a:r>
          </a:p>
          <a:p>
            <a:endParaRPr lang="en-US" dirty="0"/>
          </a:p>
          <a:p>
            <a:pPr lvl="2"/>
            <a:r>
              <a:rPr lang="en-US" dirty="0"/>
              <a:t>Matrix elements in [0,1]</a:t>
            </a:r>
          </a:p>
          <a:p>
            <a:pPr lvl="2"/>
            <a:endParaRPr lang="en-US" dirty="0"/>
          </a:p>
          <a:p>
            <a:pPr lvl="2"/>
            <a:r>
              <a:rPr lang="en-US" dirty="0" err="1"/>
              <a:t>M</a:t>
            </a:r>
            <a:r>
              <a:rPr lang="en-US" baseline="-25000" dirty="0" err="1"/>
              <a:t>ij</a:t>
            </a:r>
            <a:r>
              <a:rPr lang="en-US" dirty="0"/>
              <a:t> non-zero if link (</a:t>
            </a:r>
            <a:r>
              <a:rPr lang="en-US" dirty="0" err="1"/>
              <a:t>i,j</a:t>
            </a:r>
            <a:r>
              <a:rPr lang="en-US" dirty="0"/>
              <a:t>) exists</a:t>
            </a:r>
          </a:p>
          <a:p>
            <a:pPr lvl="2"/>
            <a:endParaRPr lang="en-US" dirty="0">
              <a:solidFill>
                <a:srgbClr val="C00000"/>
              </a:solidFill>
            </a:endParaRPr>
          </a:p>
          <a:p>
            <a:pPr lvl="2"/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row</a:t>
            </a:r>
            <a:r>
              <a:rPr lang="en-US" dirty="0"/>
              <a:t> &amp; each </a:t>
            </a:r>
            <a:r>
              <a:rPr lang="en-US" dirty="0">
                <a:solidFill>
                  <a:srgbClr val="FF0000"/>
                </a:solidFill>
              </a:rPr>
              <a:t>column</a:t>
            </a:r>
            <a:r>
              <a:rPr lang="en-US" dirty="0"/>
              <a:t> adds to 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72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600939" y="510245"/>
          <a:ext cx="2870820" cy="140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3" name="Equation" r:id="rId3" imgW="1397000" imgH="685800" progId="Equation.DSMT4">
                  <p:embed/>
                </p:oleObj>
              </mc:Choice>
              <mc:Fallback>
                <p:oleObj name="Equation" r:id="rId3" imgW="1397000" imgH="685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0939" y="510245"/>
                        <a:ext cx="2870820" cy="140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545666" y="515054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4" name="Equation" r:id="rId5" imgW="444500" imgH="698500" progId="Equation.DSMT4">
                  <p:embed/>
                </p:oleObj>
              </mc:Choice>
              <mc:Fallback>
                <p:oleObj name="Equation" r:id="rId5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45666" y="515054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076677" y="5263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5" name="Equation" r:id="rId7" imgW="444500" imgH="698500" progId="Equation.DSMT4">
                  <p:embed/>
                </p:oleObj>
              </mc:Choice>
              <mc:Fallback>
                <p:oleObj name="Equation" r:id="rId7" imgW="444500" imgH="6985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6677" y="5263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03376" y="989780"/>
            <a:ext cx="4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5169" y="909347"/>
            <a:ext cx="79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7278511" y="51928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6" name="Equation" r:id="rId8" imgW="444500" imgH="698500" progId="Equation.DSMT4">
                  <p:embed/>
                </p:oleObj>
              </mc:Choice>
              <mc:Fallback>
                <p:oleObj name="Equation" r:id="rId8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8511" y="51928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689669" y="1971914"/>
            <a:ext cx="441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51060B-B982-3449-BFCB-DBA9302C5E6D}"/>
              </a:ext>
            </a:extLst>
          </p:cNvPr>
          <p:cNvSpPr txBox="1"/>
          <p:nvPr/>
        </p:nvSpPr>
        <p:spPr>
          <a:xfrm>
            <a:off x="1076677" y="3216043"/>
            <a:ext cx="3451586" cy="17912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to stochastic rows, 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new state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convex hull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old states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FF0D71-0B1E-A34B-8A36-89F47BEEC8B1}"/>
              </a:ext>
            </a:extLst>
          </p:cNvPr>
          <p:cNvSpPr txBox="1"/>
          <p:nvPr/>
        </p:nvSpPr>
        <p:spPr>
          <a:xfrm>
            <a:off x="4752513" y="3216043"/>
            <a:ext cx="3948517" cy="1791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Due to stochastic columns, 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“mass”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(sum of states)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preserved</a:t>
            </a:r>
          </a:p>
        </p:txBody>
      </p:sp>
    </p:spTree>
    <p:extLst>
      <p:ext uri="{BB962C8B-B14F-4D97-AF65-F5344CB8AC3E}">
        <p14:creationId xmlns:p14="http://schemas.microsoft.com/office/powerpoint/2010/main" val="19992445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68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5787" y="5312300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075" y="3291589"/>
            <a:ext cx="1981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3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5618" y="3852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7504" y="3085260"/>
            <a:ext cx="36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6468" y="574608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971909" y="3004255"/>
            <a:ext cx="2685977" cy="3081880"/>
            <a:chOff x="2971909" y="3004255"/>
            <a:chExt cx="2685977" cy="3081880"/>
          </a:xfrm>
        </p:grpSpPr>
        <p:pic>
          <p:nvPicPr>
            <p:cNvPr id="29" name="Picture 28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909" y="3769001"/>
              <a:ext cx="1020562" cy="1162465"/>
            </a:xfrm>
            <a:prstGeom prst="rect">
              <a:avLst/>
            </a:prstGeom>
          </p:spPr>
        </p:pic>
        <p:pic>
          <p:nvPicPr>
            <p:cNvPr id="30" name="Picture 29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334" y="4923670"/>
              <a:ext cx="1020562" cy="1162465"/>
            </a:xfrm>
            <a:prstGeom prst="rect">
              <a:avLst/>
            </a:prstGeom>
          </p:spPr>
        </p:pic>
        <p:pic>
          <p:nvPicPr>
            <p:cNvPr id="31" name="Picture 30" descr="AA028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324" y="3004255"/>
              <a:ext cx="1020562" cy="1162465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 flipV="1">
              <a:off x="3785973" y="3940623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Connector 32"/>
            <p:cNvCxnSpPr>
              <a:endCxn id="30" idx="1"/>
            </p:cNvCxnSpPr>
            <p:nvPr/>
          </p:nvCxnSpPr>
          <p:spPr bwMode="auto">
            <a:xfrm>
              <a:off x="3731054" y="4929163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3853700" y="4057741"/>
              <a:ext cx="851243" cy="5491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3643565" y="5032174"/>
              <a:ext cx="814280" cy="5757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30190"/>
              </p:ext>
            </p:extLst>
          </p:nvPr>
        </p:nvGraphicFramePr>
        <p:xfrm>
          <a:off x="1351421" y="860779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1" name="Equation" r:id="rId4" imgW="444500" imgH="698500" progId="Equation.DSMT4">
                  <p:embed/>
                </p:oleObj>
              </mc:Choice>
              <mc:Fallback>
                <p:oleObj name="Equation" r:id="rId4" imgW="444500" imgH="6985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1421" y="860779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368539" y="1311514"/>
            <a:ext cx="97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:=  </a:t>
            </a:r>
            <a:r>
              <a:rPr lang="en-US" dirty="0">
                <a:solidFill>
                  <a:srgbClr val="3366FF"/>
                </a:solidFill>
                <a:latin typeface="Helvetica"/>
                <a:cs typeface="Helvetica"/>
              </a:rPr>
              <a:t>M</a:t>
            </a:r>
            <a:r>
              <a:rPr lang="en-US" baseline="30000" dirty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936620"/>
              </p:ext>
            </p:extLst>
          </p:nvPr>
        </p:nvGraphicFramePr>
        <p:xfrm>
          <a:off x="3310043" y="843845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2" name="Equation" r:id="rId6" imgW="444500" imgH="698500" progId="Equation.DSMT4">
                  <p:embed/>
                </p:oleObj>
              </mc:Choice>
              <mc:Fallback>
                <p:oleObj name="Equation" r:id="rId6" imgW="444500" imgH="6985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0043" y="843845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2837" y="338667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5459242" y="850726"/>
          <a:ext cx="2435925" cy="140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3" name="Equation" r:id="rId7" imgW="1320800" imgH="685800" progId="Equation.DSMT4">
                  <p:embed/>
                </p:oleObj>
              </mc:Choice>
              <mc:Fallback>
                <p:oleObj name="Equation" r:id="rId7" imgW="1320800" imgH="6858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9242" y="850726"/>
                        <a:ext cx="2435925" cy="1402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356468" y="1447886"/>
            <a:ext cx="86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  <a:sym typeface="Wingdings" pitchFamily="2" charset="2"/>
              </a:rPr>
              <a:t></a:t>
            </a:r>
            <a:r>
              <a:rPr lang="en-US" dirty="0">
                <a:solidFill>
                  <a:srgbClr val="C00000"/>
                </a:solidFill>
                <a:latin typeface="Helvetica"/>
                <a:cs typeface="Helvetica"/>
                <a:sym typeface="Wingdings"/>
              </a:rPr>
              <a:t>  </a:t>
            </a:r>
            <a:endParaRPr lang="en-US" dirty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7953018" y="819856"/>
          <a:ext cx="908062" cy="142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4" name="Equation" r:id="rId9" imgW="444500" imgH="698500" progId="Equation.DSMT4">
                  <p:embed/>
                </p:oleObj>
              </mc:Choice>
              <mc:Fallback>
                <p:oleObj name="Equation" r:id="rId9" imgW="444500" imgH="69850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3018" y="819856"/>
                        <a:ext cx="908062" cy="142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53454" y="4279366"/>
            <a:ext cx="2400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/4+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/2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72854" y="2608020"/>
            <a:ext cx="3361765" cy="1145233"/>
          </a:xfrm>
          <a:prstGeom prst="ellipse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Doubly stochastic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A5E226-CC49-434F-B4A2-0758F1BF82B2}"/>
                  </a:ext>
                </a:extLst>
              </p:cNvPr>
              <p:cNvSpPr txBox="1"/>
              <p:nvPr/>
            </p:nvSpPr>
            <p:spPr>
              <a:xfrm>
                <a:off x="4279321" y="272177"/>
                <a:ext cx="1138902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Helvetica"/>
                        </a:rPr>
                        <m:t>𝑘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/>
                        </a:rPr>
                        <m:t>→∞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Helvetica"/>
                  <a:cs typeface="Helvetica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DA5E226-CC49-434F-B4A2-0758F1BF8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321" y="272177"/>
                <a:ext cx="113890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871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45ED-40C7-2541-BA8C-0607A502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Consensus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3EB6-FCC8-414F-8C7D-81F4A744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AD23936F-2211-6041-BEDC-8F70E16A7347}"/>
              </a:ext>
            </a:extLst>
          </p:cNvPr>
          <p:cNvSpPr/>
          <p:nvPr/>
        </p:nvSpPr>
        <p:spPr bwMode="auto">
          <a:xfrm rot="18831150">
            <a:off x="2153387" y="2315261"/>
            <a:ext cx="3982890" cy="2339298"/>
          </a:xfrm>
          <a:prstGeom prst="triangle">
            <a:avLst/>
          </a:prstGeom>
          <a:solidFill>
            <a:srgbClr val="92D050">
              <a:alpha val="6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4E18A-9CD6-0448-93AB-9A13A894135F}"/>
              </a:ext>
            </a:extLst>
          </p:cNvPr>
          <p:cNvSpPr txBox="1"/>
          <p:nvPr/>
        </p:nvSpPr>
        <p:spPr>
          <a:xfrm>
            <a:off x="4173333" y="3544283"/>
            <a:ext cx="389850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X</a:t>
            </a:r>
          </a:p>
        </p:txBody>
      </p:sp>
      <p:pic>
        <p:nvPicPr>
          <p:cNvPr id="13" name="Picture 12" descr="AA028202.png">
            <a:extLst>
              <a:ext uri="{FF2B5EF4-FFF2-40B4-BE49-F238E27FC236}">
                <a16:creationId xmlns:a16="http://schemas.microsoft.com/office/drawing/2014/main" id="{4909C3FB-D927-264D-B4F1-438E2FEAC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94" y="2004869"/>
            <a:ext cx="801479" cy="912920"/>
          </a:xfrm>
          <a:prstGeom prst="rect">
            <a:avLst/>
          </a:prstGeom>
        </p:spPr>
      </p:pic>
      <p:pic>
        <p:nvPicPr>
          <p:cNvPr id="15" name="Picture 14" descr="AA028202.png">
            <a:extLst>
              <a:ext uri="{FF2B5EF4-FFF2-40B4-BE49-F238E27FC236}">
                <a16:creationId xmlns:a16="http://schemas.microsoft.com/office/drawing/2014/main" id="{E0E5E640-E1F7-B248-876D-A3341622F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433" y="5421617"/>
            <a:ext cx="1020562" cy="1162465"/>
          </a:xfrm>
          <a:prstGeom prst="rect">
            <a:avLst/>
          </a:prstGeom>
        </p:spPr>
      </p:pic>
      <p:pic>
        <p:nvPicPr>
          <p:cNvPr id="16" name="Picture 15" descr="AA028202.png">
            <a:extLst>
              <a:ext uri="{FF2B5EF4-FFF2-40B4-BE49-F238E27FC236}">
                <a16:creationId xmlns:a16="http://schemas.microsoft.com/office/drawing/2014/main" id="{D65C91E2-0279-7748-951E-82639191F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33" y="2321480"/>
            <a:ext cx="1020562" cy="116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5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6CE2-7873-454B-8596-6752451E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Distributed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9676D-C4D8-6B46-BF68-21D28AD036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Each agent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knows own cost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Need to cooperate to 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	 </a:t>
                </a:r>
                <a:r>
                  <a:rPr lang="en-US" dirty="0">
                    <a:solidFill>
                      <a:srgbClr val="C00000"/>
                    </a:solidFill>
                  </a:rPr>
                  <a:t>Distributed algorithms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9676D-C4D8-6B46-BF68-21D28AD03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7E2D1-DCC5-F144-AB99-4104C7D7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091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45ED-40C7-2541-BA8C-0607A502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3EB6-FCC8-414F-8C7D-81F4A744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26BFA3-B9DD-BB41-9D3F-35038D9D1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AD23936F-2211-6041-BEDC-8F70E16A7347}"/>
              </a:ext>
            </a:extLst>
          </p:cNvPr>
          <p:cNvSpPr/>
          <p:nvPr/>
        </p:nvSpPr>
        <p:spPr bwMode="auto">
          <a:xfrm rot="18831150">
            <a:off x="2153387" y="2315261"/>
            <a:ext cx="3982890" cy="2339298"/>
          </a:xfrm>
          <a:prstGeom prst="triangle">
            <a:avLst/>
          </a:prstGeom>
          <a:solidFill>
            <a:srgbClr val="92D050">
              <a:alpha val="6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4E18A-9CD6-0448-93AB-9A13A894135F}"/>
              </a:ext>
            </a:extLst>
          </p:cNvPr>
          <p:cNvSpPr txBox="1"/>
          <p:nvPr/>
        </p:nvSpPr>
        <p:spPr>
          <a:xfrm>
            <a:off x="4662460" y="2808255"/>
            <a:ext cx="389850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X</a:t>
            </a:r>
          </a:p>
        </p:txBody>
      </p:sp>
      <p:pic>
        <p:nvPicPr>
          <p:cNvPr id="15" name="Picture 14" descr="AA028202.png">
            <a:extLst>
              <a:ext uri="{FF2B5EF4-FFF2-40B4-BE49-F238E27FC236}">
                <a16:creationId xmlns:a16="http://schemas.microsoft.com/office/drawing/2014/main" id="{89BE3392-4D70-134D-8BF7-F553917C9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94" y="2004869"/>
            <a:ext cx="801479" cy="912920"/>
          </a:xfrm>
          <a:prstGeom prst="rect">
            <a:avLst/>
          </a:prstGeom>
        </p:spPr>
      </p:pic>
      <p:pic>
        <p:nvPicPr>
          <p:cNvPr id="16" name="Picture 15" descr="AA028202.png">
            <a:extLst>
              <a:ext uri="{FF2B5EF4-FFF2-40B4-BE49-F238E27FC236}">
                <a16:creationId xmlns:a16="http://schemas.microsoft.com/office/drawing/2014/main" id="{6BB1DE1B-1245-DE43-B347-FB9957D57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433" y="5421617"/>
            <a:ext cx="1020562" cy="1162465"/>
          </a:xfrm>
          <a:prstGeom prst="rect">
            <a:avLst/>
          </a:prstGeom>
        </p:spPr>
      </p:pic>
      <p:pic>
        <p:nvPicPr>
          <p:cNvPr id="17" name="Picture 16" descr="AA028202.png">
            <a:extLst>
              <a:ext uri="{FF2B5EF4-FFF2-40B4-BE49-F238E27FC236}">
                <a16:creationId xmlns:a16="http://schemas.microsoft.com/office/drawing/2014/main" id="{1C344DC6-4F4C-3641-AD36-E33FDA0CA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33" y="2321480"/>
            <a:ext cx="1020562" cy="1162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E217848-F134-BB46-AEB0-59156917BA40}"/>
                  </a:ext>
                </a:extLst>
              </p:cNvPr>
              <p:cNvSpPr/>
              <p:nvPr/>
            </p:nvSpPr>
            <p:spPr>
              <a:xfrm>
                <a:off x="5282179" y="589350"/>
                <a:ext cx="2542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</a:t>
                </a:r>
                <a:r>
                  <a:rPr lang="en-US" sz="28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E217848-F134-BB46-AEB0-59156917B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79" y="589350"/>
                <a:ext cx="2542042" cy="523220"/>
              </a:xfrm>
              <a:prstGeom prst="rect">
                <a:avLst/>
              </a:prstGeom>
              <a:blipFill>
                <a:blip r:embed="rId4"/>
                <a:stretch>
                  <a:fillRect l="-3980" t="-118605" b="-18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4201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Iterative algorithm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agent maintains an estimate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Local estimates shared with neighbors </a:t>
            </a:r>
            <a:r>
              <a:rPr lang="en-US" dirty="0">
                <a:solidFill>
                  <a:srgbClr val="FF0000"/>
                </a:solidFill>
              </a:rPr>
              <a:t>&amp;</a:t>
            </a:r>
            <a:r>
              <a:rPr lang="en-US" dirty="0"/>
              <a:t> updated in each iteration</a:t>
            </a:r>
          </a:p>
          <a:p>
            <a:endParaRPr lang="en-US" dirty="0"/>
          </a:p>
          <a:p>
            <a:r>
              <a:rPr lang="en-US" dirty="0"/>
              <a:t>Estimates converge to optimum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B37F6C-A504-F340-807B-54B6F9C1B97F}"/>
                  </a:ext>
                </a:extLst>
              </p:cNvPr>
              <p:cNvSpPr txBox="1"/>
              <p:nvPr/>
            </p:nvSpPr>
            <p:spPr>
              <a:xfrm>
                <a:off x="6715168" y="1382383"/>
                <a:ext cx="2428832" cy="83760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B37F6C-A504-F340-807B-54B6F9C1B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168" y="1382383"/>
                <a:ext cx="2428832" cy="837602"/>
              </a:xfrm>
              <a:prstGeom prst="rect">
                <a:avLst/>
              </a:prstGeom>
              <a:blipFill>
                <a:blip r:embed="rId9"/>
                <a:stretch>
                  <a:fillRect t="-123881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0972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4766" y="3238500"/>
            <a:ext cx="5484578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>
              <a:buNone/>
            </a:pP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</a:rPr>
              <a:t>Example based on [</a:t>
            </a:r>
            <a:r>
              <a:rPr lang="en-US" sz="2000" dirty="0" err="1">
                <a:solidFill>
                  <a:schemeClr val="bg2"/>
                </a:solidFill>
                <a:latin typeface="Helvetica"/>
                <a:cs typeface="Helvetica"/>
                <a:hlinkClick r:id="rId2"/>
              </a:rPr>
              <a:t>Nedic</a:t>
            </a: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  <a:hlinkClick r:id="rId2"/>
              </a:rPr>
              <a:t> and </a:t>
            </a:r>
            <a:r>
              <a:rPr lang="en-US" sz="2000" dirty="0" err="1">
                <a:solidFill>
                  <a:schemeClr val="bg2"/>
                </a:solidFill>
                <a:latin typeface="Helvetica"/>
                <a:cs typeface="Helvetica"/>
                <a:hlinkClick r:id="rId2"/>
              </a:rPr>
              <a:t>Ozdaglar</a:t>
            </a: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  <a:hlinkClick r:id="rId2"/>
              </a:rPr>
              <a:t>, 2009</a:t>
            </a:r>
            <a:r>
              <a:rPr lang="en-US" sz="2000" dirty="0">
                <a:solidFill>
                  <a:schemeClr val="bg2"/>
                </a:solidFill>
                <a:latin typeface="Helvetica"/>
                <a:cs typeface="Helvetica"/>
              </a:rPr>
              <a:t>]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B771F3-DB37-1740-B040-7B6380E0EB18}"/>
              </a:ext>
            </a:extLst>
          </p:cNvPr>
          <p:cNvSpPr/>
          <p:nvPr/>
        </p:nvSpPr>
        <p:spPr>
          <a:xfrm>
            <a:off x="2209800" y="2618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245EC-910A-9A4D-8581-3602C094F1DD}"/>
              </a:ext>
            </a:extLst>
          </p:cNvPr>
          <p:cNvSpPr/>
          <p:nvPr/>
        </p:nvSpPr>
        <p:spPr>
          <a:xfrm>
            <a:off x="3852333" y="203139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8C2DAA-2AD0-4A44-A027-F4E6E48C1D18}"/>
              </a:ext>
            </a:extLst>
          </p:cNvPr>
          <p:cNvSpPr/>
          <p:nvPr/>
        </p:nvSpPr>
        <p:spPr>
          <a:xfrm>
            <a:off x="6121400" y="3380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142A73-87A2-514A-B8E4-EAA8F18F507A}"/>
              </a:ext>
            </a:extLst>
          </p:cNvPr>
          <p:cNvCxnSpPr>
            <a:stCxn id="15" idx="5"/>
            <a:endCxn id="16" idx="1"/>
          </p:cNvCxnSpPr>
          <p:nvPr/>
        </p:nvCxnSpPr>
        <p:spPr>
          <a:xfrm>
            <a:off x="2881888" y="840001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B6DC09-9FF0-BC48-9E91-6F5F7B93F036}"/>
              </a:ext>
            </a:extLst>
          </p:cNvPr>
          <p:cNvCxnSpPr/>
          <p:nvPr/>
        </p:nvCxnSpPr>
        <p:spPr>
          <a:xfrm flipV="1">
            <a:off x="4521200" y="795260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19A2DA-7E74-0748-A53E-785D49107670}"/>
              </a:ext>
            </a:extLst>
          </p:cNvPr>
          <p:cNvSpPr txBox="1"/>
          <p:nvPr/>
        </p:nvSpPr>
        <p:spPr>
          <a:xfrm>
            <a:off x="3079589" y="1668921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C0F93F-503B-374F-A5A8-E42CDA865354}"/>
              </a:ext>
            </a:extLst>
          </p:cNvPr>
          <p:cNvCxnSpPr/>
          <p:nvPr/>
        </p:nvCxnSpPr>
        <p:spPr bwMode="auto">
          <a:xfrm flipV="1">
            <a:off x="5330779" y="1464127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345814-5967-6147-89DE-1EDA12E83C2C}"/>
              </a:ext>
            </a:extLst>
          </p:cNvPr>
          <p:cNvCxnSpPr/>
          <p:nvPr/>
        </p:nvCxnSpPr>
        <p:spPr bwMode="auto">
          <a:xfrm flipH="1" flipV="1">
            <a:off x="2870672" y="1416726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B98C78-4750-D946-A7C5-FA14E1089D22}"/>
              </a:ext>
            </a:extLst>
          </p:cNvPr>
          <p:cNvSpPr txBox="1"/>
          <p:nvPr/>
        </p:nvSpPr>
        <p:spPr>
          <a:xfrm>
            <a:off x="4907266" y="1703490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126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7CB771F3-DB37-1740-B040-7B6380E0EB18}"/>
              </a:ext>
            </a:extLst>
          </p:cNvPr>
          <p:cNvSpPr/>
          <p:nvPr/>
        </p:nvSpPr>
        <p:spPr>
          <a:xfrm>
            <a:off x="2209800" y="2618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C245EC-910A-9A4D-8581-3602C094F1DD}"/>
              </a:ext>
            </a:extLst>
          </p:cNvPr>
          <p:cNvSpPr/>
          <p:nvPr/>
        </p:nvSpPr>
        <p:spPr>
          <a:xfrm>
            <a:off x="3852333" y="203139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8C2DAA-2AD0-4A44-A027-F4E6E48C1D18}"/>
              </a:ext>
            </a:extLst>
          </p:cNvPr>
          <p:cNvSpPr/>
          <p:nvPr/>
        </p:nvSpPr>
        <p:spPr>
          <a:xfrm>
            <a:off x="6121400" y="3380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142A73-87A2-514A-B8E4-EAA8F18F507A}"/>
              </a:ext>
            </a:extLst>
          </p:cNvPr>
          <p:cNvCxnSpPr>
            <a:stCxn id="15" idx="5"/>
            <a:endCxn id="16" idx="1"/>
          </p:cNvCxnSpPr>
          <p:nvPr/>
        </p:nvCxnSpPr>
        <p:spPr>
          <a:xfrm>
            <a:off x="2881888" y="840001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B6DC09-9FF0-BC48-9E91-6F5F7B93F036}"/>
              </a:ext>
            </a:extLst>
          </p:cNvPr>
          <p:cNvCxnSpPr/>
          <p:nvPr/>
        </p:nvCxnSpPr>
        <p:spPr>
          <a:xfrm flipV="1">
            <a:off x="4521200" y="795260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19A2DA-7E74-0748-A53E-785D49107670}"/>
              </a:ext>
            </a:extLst>
          </p:cNvPr>
          <p:cNvSpPr txBox="1"/>
          <p:nvPr/>
        </p:nvSpPr>
        <p:spPr>
          <a:xfrm>
            <a:off x="3079589" y="1668921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C0F93F-503B-374F-A5A8-E42CDA865354}"/>
              </a:ext>
            </a:extLst>
          </p:cNvPr>
          <p:cNvCxnSpPr/>
          <p:nvPr/>
        </p:nvCxnSpPr>
        <p:spPr bwMode="auto">
          <a:xfrm flipV="1">
            <a:off x="5330779" y="1464127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345814-5967-6147-89DE-1EDA12E83C2C}"/>
              </a:ext>
            </a:extLst>
          </p:cNvPr>
          <p:cNvCxnSpPr/>
          <p:nvPr/>
        </p:nvCxnSpPr>
        <p:spPr bwMode="auto">
          <a:xfrm flipH="1" flipV="1">
            <a:off x="2870672" y="1416726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0B98C78-4750-D946-A7C5-FA14E1089D22}"/>
              </a:ext>
            </a:extLst>
          </p:cNvPr>
          <p:cNvSpPr txBox="1"/>
          <p:nvPr/>
        </p:nvSpPr>
        <p:spPr>
          <a:xfrm>
            <a:off x="4907266" y="1703490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A72ED5-3373-6D4E-9471-CEB47367B326}"/>
                  </a:ext>
                </a:extLst>
              </p:cNvPr>
              <p:cNvSpPr txBox="1"/>
              <p:nvPr/>
            </p:nvSpPr>
            <p:spPr>
              <a:xfrm>
                <a:off x="2667001" y="4576384"/>
                <a:ext cx="1429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A72ED5-3373-6D4E-9471-CEB47367B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1" y="4576384"/>
                <a:ext cx="1429430" cy="707886"/>
              </a:xfrm>
              <a:prstGeom prst="rect">
                <a:avLst/>
              </a:prstGeom>
              <a:blipFill>
                <a:blip r:embed="rId2"/>
                <a:stretch>
                  <a:fillRect l="-175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F8CB4FD-0618-7B44-8F90-515ED9A42710}"/>
              </a:ext>
            </a:extLst>
          </p:cNvPr>
          <p:cNvSpPr txBox="1"/>
          <p:nvPr/>
        </p:nvSpPr>
        <p:spPr>
          <a:xfrm>
            <a:off x="49554" y="3688726"/>
            <a:ext cx="37834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>
                <a:latin typeface="Helvetica" pitchFamily="2" charset="0"/>
              </a:rPr>
              <a:t>Change of notation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7EEB63-606E-3041-A673-B37E7C4669DE}"/>
              </a:ext>
            </a:extLst>
          </p:cNvPr>
          <p:cNvCxnSpPr/>
          <p:nvPr/>
        </p:nvCxnSpPr>
        <p:spPr bwMode="auto">
          <a:xfrm flipV="1">
            <a:off x="2308860" y="5284270"/>
            <a:ext cx="697279" cy="7393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6B46D0-BD7F-244A-8B64-165DA23FFB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00450" y="5284270"/>
            <a:ext cx="1405891" cy="7393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C7F1D5-A43F-184E-8BCE-FDC25189EAE3}"/>
              </a:ext>
            </a:extLst>
          </p:cNvPr>
          <p:cNvSpPr txBox="1"/>
          <p:nvPr/>
        </p:nvSpPr>
        <p:spPr>
          <a:xfrm>
            <a:off x="4474233" y="6117039"/>
            <a:ext cx="211949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Iteration index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19C49-677E-184C-B675-55BDCB23BBF2}"/>
              </a:ext>
            </a:extLst>
          </p:cNvPr>
          <p:cNvSpPr txBox="1"/>
          <p:nvPr/>
        </p:nvSpPr>
        <p:spPr>
          <a:xfrm>
            <a:off x="894981" y="6134524"/>
            <a:ext cx="22060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agent identifier</a:t>
            </a:r>
          </a:p>
        </p:txBody>
      </p:sp>
    </p:spTree>
    <p:extLst>
      <p:ext uri="{BB962C8B-B14F-4D97-AF65-F5344CB8AC3E}">
        <p14:creationId xmlns:p14="http://schemas.microsoft.com/office/powerpoint/2010/main" val="25718667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209800" y="2618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852333" y="203139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21400" y="3380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Arrow Connector 16"/>
          <p:cNvCxnSpPr>
            <a:stCxn id="13" idx="5"/>
            <a:endCxn id="15" idx="1"/>
          </p:cNvCxnSpPr>
          <p:nvPr/>
        </p:nvCxnSpPr>
        <p:spPr>
          <a:xfrm>
            <a:off x="2881888" y="840001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21200" y="795260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1E18C8-1265-D74C-AC84-4077685CA3DA}"/>
              </a:ext>
            </a:extLst>
          </p:cNvPr>
          <p:cNvSpPr txBox="1"/>
          <p:nvPr/>
        </p:nvSpPr>
        <p:spPr>
          <a:xfrm>
            <a:off x="3079589" y="1668921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0CF496-E292-0D4B-8B64-47048B81C6EA}"/>
              </a:ext>
            </a:extLst>
          </p:cNvPr>
          <p:cNvCxnSpPr/>
          <p:nvPr/>
        </p:nvCxnSpPr>
        <p:spPr bwMode="auto">
          <a:xfrm flipV="1">
            <a:off x="5330779" y="1464127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AC04B9-0FF7-4C47-ADE5-D00EFA30D17F}"/>
              </a:ext>
            </a:extLst>
          </p:cNvPr>
          <p:cNvCxnSpPr/>
          <p:nvPr/>
        </p:nvCxnSpPr>
        <p:spPr bwMode="auto">
          <a:xfrm flipH="1" flipV="1">
            <a:off x="2870672" y="1416726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DBA359-EE2C-6548-AA77-698BC9CFCF2C}"/>
              </a:ext>
            </a:extLst>
          </p:cNvPr>
          <p:cNvSpPr txBox="1"/>
          <p:nvPr/>
        </p:nvSpPr>
        <p:spPr>
          <a:xfrm>
            <a:off x="4907266" y="1703490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811E03-6C8A-FB4C-9413-F41A656D7E91}"/>
              </a:ext>
            </a:extLst>
          </p:cNvPr>
          <p:cNvGrpSpPr/>
          <p:nvPr/>
        </p:nvGrpSpPr>
        <p:grpSpPr>
          <a:xfrm>
            <a:off x="901173" y="3366719"/>
            <a:ext cx="6457736" cy="1242695"/>
            <a:chOff x="901173" y="3366719"/>
            <a:chExt cx="6457736" cy="124269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89B04E-2813-3247-8E61-454A96881722}"/>
                </a:ext>
              </a:extLst>
            </p:cNvPr>
            <p:cNvSpPr/>
            <p:nvPr/>
          </p:nvSpPr>
          <p:spPr bwMode="auto">
            <a:xfrm>
              <a:off x="5234940" y="3366719"/>
              <a:ext cx="2123969" cy="1242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00796F-405C-C040-9F97-A03554691F4C}"/>
                </a:ext>
              </a:extLst>
            </p:cNvPr>
            <p:cNvSpPr/>
            <p:nvPr/>
          </p:nvSpPr>
          <p:spPr bwMode="auto">
            <a:xfrm>
              <a:off x="2537460" y="3366719"/>
              <a:ext cx="2426970" cy="1242695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对象 5">
                  <a:extLst>
                    <a:ext uri="{FF2B5EF4-FFF2-40B4-BE49-F238E27FC236}">
                      <a16:creationId xmlns:a16="http://schemas.microsoft.com/office/drawing/2014/main" id="{AEE2CFC6-BCAA-D44B-AEB5-7D74AF948AF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901173" y="3436989"/>
                <a:ext cx="6457736" cy="10310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044" name="Equation" r:id="rId3" imgW="2463800" imgH="393700" progId="Equation.3">
                        <p:embed/>
                      </p:oleObj>
                    </mc:Choice>
                    <mc:Fallback>
                      <p:oleObj name="Equation" r:id="rId3" imgW="2463800" imgH="393700" progId="Equation.3">
                        <p:embed/>
                        <p:pic>
                          <p:nvPicPr>
                            <p:cNvPr id="24" name="对象 5">
                              <a:extLst>
                                <a:ext uri="{FF2B5EF4-FFF2-40B4-BE49-F238E27FC236}">
                                  <a16:creationId xmlns:a16="http://schemas.microsoft.com/office/drawing/2014/main" id="{AEE2CFC6-BCAA-D44B-AEB5-7D74AF948AF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1173" y="3436989"/>
                              <a:ext cx="6457736" cy="103103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对象 5">
                  <a:extLst>
                    <a:ext uri="{FF2B5EF4-FFF2-40B4-BE49-F238E27FC236}">
                      <a16:creationId xmlns:a16="http://schemas.microsoft.com/office/drawing/2014/main" id="{AEE2CFC6-BCAA-D44B-AEB5-7D74AF948AF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97792780"/>
                    </p:ext>
                  </p:extLst>
                </p:nvPr>
              </p:nvGraphicFramePr>
              <p:xfrm>
                <a:off x="901173" y="3436989"/>
                <a:ext cx="6457736" cy="10310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4" name="Equation" r:id="rId5" imgW="2463800" imgH="393700" progId="Equation.3">
                        <p:embed/>
                      </p:oleObj>
                    </mc:Choice>
                    <mc:Fallback>
                      <p:oleObj name="Equation" r:id="rId5" imgW="2463800" imgH="393700" progId="Equation.3">
                        <p:embed/>
                        <p:pic>
                          <p:nvPicPr>
                            <p:cNvPr id="25" name="对象 5">
                              <a:extLst>
                                <a:ext uri="{FF2B5EF4-FFF2-40B4-BE49-F238E27FC236}">
                                  <a16:creationId xmlns:a16="http://schemas.microsoft.com/office/drawing/2014/main" id="{C1DA7796-F71C-3847-9118-6805F0820EA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1173" y="3436989"/>
                              <a:ext cx="6457736" cy="103103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2FDD1B0-416B-4F47-A7DF-1FD8F2B9BD00}"/>
                </a:ext>
              </a:extLst>
            </p:cNvPr>
            <p:cNvGrpSpPr/>
            <p:nvPr/>
          </p:nvGrpSpPr>
          <p:grpSpPr>
            <a:xfrm>
              <a:off x="5923713" y="3758136"/>
              <a:ext cx="385041" cy="528935"/>
              <a:chOff x="7678730" y="1948740"/>
              <a:chExt cx="385041" cy="52893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4D7E13-BE78-2044-979B-0125D695A55B}"/>
                  </a:ext>
                </a:extLst>
              </p:cNvPr>
              <p:cNvSpPr txBox="1"/>
              <p:nvPr/>
            </p:nvSpPr>
            <p:spPr>
              <a:xfrm>
                <a:off x="7678730" y="2016010"/>
                <a:ext cx="385041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8A048D9-2FDD-714A-9C10-519636A5B3A7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280" y="1948740"/>
                    <a:ext cx="342273" cy="369332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C8A048D9-2FDD-714A-9C10-519636A5B3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5280" y="1948740"/>
                    <a:ext cx="34227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074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441212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209800" y="2618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852333" y="203139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21400" y="3380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Arrow Connector 16"/>
          <p:cNvCxnSpPr>
            <a:stCxn id="13" idx="5"/>
            <a:endCxn id="15" idx="1"/>
          </p:cNvCxnSpPr>
          <p:nvPr/>
        </p:nvCxnSpPr>
        <p:spPr>
          <a:xfrm>
            <a:off x="2881888" y="840001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21200" y="795260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1E18C8-1265-D74C-AC84-4077685CA3DA}"/>
              </a:ext>
            </a:extLst>
          </p:cNvPr>
          <p:cNvSpPr txBox="1"/>
          <p:nvPr/>
        </p:nvSpPr>
        <p:spPr>
          <a:xfrm>
            <a:off x="3079589" y="1668921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0CF496-E292-0D4B-8B64-47048B81C6EA}"/>
              </a:ext>
            </a:extLst>
          </p:cNvPr>
          <p:cNvCxnSpPr/>
          <p:nvPr/>
        </p:nvCxnSpPr>
        <p:spPr bwMode="auto">
          <a:xfrm flipV="1">
            <a:off x="5330779" y="1464127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AC04B9-0FF7-4C47-ADE5-D00EFA30D17F}"/>
              </a:ext>
            </a:extLst>
          </p:cNvPr>
          <p:cNvCxnSpPr/>
          <p:nvPr/>
        </p:nvCxnSpPr>
        <p:spPr bwMode="auto">
          <a:xfrm flipH="1" flipV="1">
            <a:off x="2870672" y="1416726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DBA359-EE2C-6548-AA77-698BC9CFCF2C}"/>
              </a:ext>
            </a:extLst>
          </p:cNvPr>
          <p:cNvSpPr txBox="1"/>
          <p:nvPr/>
        </p:nvSpPr>
        <p:spPr>
          <a:xfrm>
            <a:off x="4907266" y="1703490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7EEB6-BA08-934C-ACE2-9A870E4DECBD}"/>
              </a:ext>
            </a:extLst>
          </p:cNvPr>
          <p:cNvGrpSpPr/>
          <p:nvPr/>
        </p:nvGrpSpPr>
        <p:grpSpPr>
          <a:xfrm>
            <a:off x="947160" y="4677994"/>
            <a:ext cx="7806423" cy="1061615"/>
            <a:chOff x="947687" y="4677994"/>
            <a:chExt cx="7806423" cy="10616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28F57D-9D9B-3A45-BFC9-7317EFDF1889}"/>
                </a:ext>
              </a:extLst>
            </p:cNvPr>
            <p:cNvSpPr/>
            <p:nvPr/>
          </p:nvSpPr>
          <p:spPr bwMode="auto">
            <a:xfrm>
              <a:off x="6572250" y="4677995"/>
              <a:ext cx="2181860" cy="10616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5FD672-4E6B-474E-A78B-5F46B99AB89B}"/>
                </a:ext>
              </a:extLst>
            </p:cNvPr>
            <p:cNvSpPr/>
            <p:nvPr/>
          </p:nvSpPr>
          <p:spPr bwMode="auto">
            <a:xfrm>
              <a:off x="2514600" y="4677994"/>
              <a:ext cx="3776238" cy="1061615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" name="对象 5">
                  <a:extLst>
                    <a:ext uri="{FF2B5EF4-FFF2-40B4-BE49-F238E27FC236}">
                      <a16:creationId xmlns:a16="http://schemas.microsoft.com/office/drawing/2014/main" id="{FB97AD6C-9484-4F4A-A865-F57E5064CE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947687" y="4708843"/>
                <a:ext cx="7789863" cy="10302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103" name="Equation" r:id="rId3" imgW="2971800" imgH="393700" progId="Equation.3">
                        <p:embed/>
                      </p:oleObj>
                    </mc:Choice>
                    <mc:Fallback>
                      <p:oleObj name="Equation" r:id="rId3" imgW="2971800" imgH="393700" progId="Equation.3">
                        <p:embed/>
                        <p:pic>
                          <p:nvPicPr>
                            <p:cNvPr id="24" name="对象 5">
                              <a:extLst>
                                <a:ext uri="{FF2B5EF4-FFF2-40B4-BE49-F238E27FC236}">
                                  <a16:creationId xmlns:a16="http://schemas.microsoft.com/office/drawing/2014/main" id="{FB97AD6C-9484-4F4A-A865-F57E5064CE0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47687" y="4708843"/>
                              <a:ext cx="7789863" cy="10302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" name="对象 5">
                  <a:extLst>
                    <a:ext uri="{FF2B5EF4-FFF2-40B4-BE49-F238E27FC236}">
                      <a16:creationId xmlns:a16="http://schemas.microsoft.com/office/drawing/2014/main" id="{FB97AD6C-9484-4F4A-A865-F57E5064CE0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947687" y="4708843"/>
                <a:ext cx="7789863" cy="103028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055" name="Equation" r:id="rId5" imgW="2971800" imgH="393700" progId="Equation.3">
                        <p:embed/>
                      </p:oleObj>
                    </mc:Choice>
                    <mc:Fallback>
                      <p:oleObj name="Equation" r:id="rId5" imgW="2971800" imgH="393700" progId="Equation.3">
                        <p:embed/>
                        <p:pic>
                          <p:nvPicPr>
                            <p:cNvPr id="24" name="对象 5">
                              <a:extLst>
                                <a:ext uri="{FF2B5EF4-FFF2-40B4-BE49-F238E27FC236}">
                                  <a16:creationId xmlns:a16="http://schemas.microsoft.com/office/drawing/2014/main" id="{FB97AD6C-9484-4F4A-A865-F57E5064CE0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47687" y="4708843"/>
                              <a:ext cx="7789863" cy="10302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3448A02-07BE-FB4F-A001-BA602606DF8A}"/>
                    </a:ext>
                  </a:extLst>
                </p:cNvPr>
                <p:cNvSpPr txBox="1"/>
                <p:nvPr/>
              </p:nvSpPr>
              <p:spPr>
                <a:xfrm>
                  <a:off x="7260935" y="5009686"/>
                  <a:ext cx="415627" cy="43088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A3448A02-07BE-FB4F-A001-BA602606D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0935" y="5009686"/>
                  <a:ext cx="415627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39394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CE9631-5BD9-5F44-8320-A2E3BE823791}"/>
              </a:ext>
            </a:extLst>
          </p:cNvPr>
          <p:cNvGrpSpPr/>
          <p:nvPr/>
        </p:nvGrpSpPr>
        <p:grpSpPr>
          <a:xfrm>
            <a:off x="901173" y="3366719"/>
            <a:ext cx="6457736" cy="1242695"/>
            <a:chOff x="901173" y="3366719"/>
            <a:chExt cx="6457736" cy="124269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8D3AB4-A589-3B46-B9EA-9A658DE84237}"/>
                </a:ext>
              </a:extLst>
            </p:cNvPr>
            <p:cNvSpPr/>
            <p:nvPr/>
          </p:nvSpPr>
          <p:spPr bwMode="auto">
            <a:xfrm>
              <a:off x="5234940" y="3366719"/>
              <a:ext cx="2123969" cy="124269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EFEDF9-1B47-D84F-B347-105E94CB8253}"/>
                </a:ext>
              </a:extLst>
            </p:cNvPr>
            <p:cNvSpPr/>
            <p:nvPr/>
          </p:nvSpPr>
          <p:spPr bwMode="auto">
            <a:xfrm>
              <a:off x="2537460" y="3366719"/>
              <a:ext cx="2426970" cy="1242695"/>
            </a:xfrm>
            <a:prstGeom prst="rect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pitchFamily="2" charset="2"/>
                <a:buChar char="g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对象 5">
                  <a:extLst>
                    <a:ext uri="{FF2B5EF4-FFF2-40B4-BE49-F238E27FC236}">
                      <a16:creationId xmlns:a16="http://schemas.microsoft.com/office/drawing/2014/main" id="{C1DA7796-F71C-3847-9118-6805F0820EA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901173" y="3436989"/>
                <a:ext cx="6457736" cy="10310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4104" name="Equation" r:id="rId8" imgW="2463800" imgH="393700" progId="Equation.3">
                        <p:embed/>
                      </p:oleObj>
                    </mc:Choice>
                    <mc:Fallback>
                      <p:oleObj name="Equation" r:id="rId8" imgW="2463800" imgH="393700" progId="Equation.3">
                        <p:embed/>
                        <p:pic>
                          <p:nvPicPr>
                            <p:cNvPr id="25" name="对象 5">
                              <a:extLst>
                                <a:ext uri="{FF2B5EF4-FFF2-40B4-BE49-F238E27FC236}">
                                  <a16:creationId xmlns:a16="http://schemas.microsoft.com/office/drawing/2014/main" id="{C1DA7796-F71C-3847-9118-6805F0820EA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1173" y="3436989"/>
                              <a:ext cx="6457736" cy="103103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对象 5">
                  <a:extLst>
                    <a:ext uri="{FF2B5EF4-FFF2-40B4-BE49-F238E27FC236}">
                      <a16:creationId xmlns:a16="http://schemas.microsoft.com/office/drawing/2014/main" id="{C1DA7796-F71C-3847-9118-6805F0820EA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49733832"/>
                    </p:ext>
                  </p:extLst>
                </p:nvPr>
              </p:nvGraphicFramePr>
              <p:xfrm>
                <a:off x="901173" y="3436989"/>
                <a:ext cx="6457736" cy="103103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8" name="Equation" r:id="rId10" imgW="2463800" imgH="393700" progId="Equation.3">
                        <p:embed/>
                      </p:oleObj>
                    </mc:Choice>
                    <mc:Fallback>
                      <p:oleObj name="Equation" r:id="rId10" imgW="2463800" imgH="393700" progId="Equation.3">
                        <p:embed/>
                        <p:pic>
                          <p:nvPicPr>
                            <p:cNvPr id="25" name="对象 5">
                              <a:extLst>
                                <a:ext uri="{FF2B5EF4-FFF2-40B4-BE49-F238E27FC236}">
                                  <a16:creationId xmlns:a16="http://schemas.microsoft.com/office/drawing/2014/main" id="{C1DA7796-F71C-3847-9118-6805F0820EA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01173" y="3436989"/>
                              <a:ext cx="6457736" cy="1031031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FEE8CD-7287-EB42-93F1-55EFDC05C10C}"/>
                </a:ext>
              </a:extLst>
            </p:cNvPr>
            <p:cNvGrpSpPr/>
            <p:nvPr/>
          </p:nvGrpSpPr>
          <p:grpSpPr>
            <a:xfrm>
              <a:off x="5923713" y="3758136"/>
              <a:ext cx="385041" cy="528935"/>
              <a:chOff x="7678730" y="1948740"/>
              <a:chExt cx="385041" cy="52893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B06FA8-435F-B548-8FEC-501E6A2605FF}"/>
                  </a:ext>
                </a:extLst>
              </p:cNvPr>
              <p:cNvSpPr txBox="1"/>
              <p:nvPr/>
            </p:nvSpPr>
            <p:spPr>
              <a:xfrm>
                <a:off x="7678730" y="2016010"/>
                <a:ext cx="385041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C9BFF26-E58C-2C47-B4AB-EB0375B87182}"/>
                      </a:ext>
                    </a:extLst>
                  </p:cNvPr>
                  <p:cNvSpPr txBox="1"/>
                  <p:nvPr/>
                </p:nvSpPr>
                <p:spPr>
                  <a:xfrm>
                    <a:off x="7705280" y="1948740"/>
                    <a:ext cx="342273" cy="369332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2C9BFF26-E58C-2C47-B4AB-EB0375B87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5280" y="1948740"/>
                    <a:ext cx="34227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074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471844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5849-A237-4B47-BBC6-15B12D76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Decentralized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15A77-106F-254F-8647-823A2C48F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8092440" cy="4572000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the limit as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∞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Consensus</a:t>
                </a:r>
                <a:r>
                  <a:rPr lang="en-US" dirty="0"/>
                  <a:t>: All agents converge to same estimate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Optimality: </a:t>
                </a:r>
                <a:r>
                  <a:rPr lang="en-US" dirty="0"/>
                  <a:t>Estimates converge to identical point in</a:t>
                </a:r>
                <a:br>
                  <a:rPr lang="en-US" dirty="0"/>
                </a:br>
                <a:r>
                  <a:rPr lang="en-US" dirty="0"/>
                  <a:t>		 			</a:t>
                </a:r>
                <a:r>
                  <a:rPr lang="en-US" dirty="0">
                    <a:solidFill>
                      <a:srgbClr val="C00000"/>
                    </a:solidFill>
                    <a:latin typeface="Helvetica" pitchFamily="2" charset="0"/>
                    <a:cs typeface="Arial" panose="020B0604020202020204" pitchFamily="34" charset="0"/>
                  </a:rPr>
                  <a:t>argmin</a:t>
                </a:r>
                <a:r>
                  <a:rPr lang="en-US" sz="2800" i="1" baseline="-25000" dirty="0" err="1">
                    <a:solidFill>
                      <a:srgbClr val="C00000"/>
                    </a:solidFill>
                    <a:latin typeface="Helvetica" pitchFamily="2" charset="0"/>
                    <a:cs typeface="Arial" panose="020B0604020202020204" pitchFamily="34" charset="0"/>
                  </a:rPr>
                  <a:t>x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D15A77-106F-254F-8647-823A2C48F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8092440" cy="4572000"/>
              </a:xfrm>
              <a:blipFill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0F8B-0F49-4145-ACBF-6F643EEA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37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kern="0" dirty="0"/>
          </a:p>
          <a:p>
            <a:pPr>
              <a:buClrTx/>
              <a:buSzTx/>
              <a:buFontTx/>
              <a:buNone/>
            </a:pPr>
            <a:r>
              <a:rPr lang="en-US" kern="0" dirty="0"/>
              <a:t>Why does this work?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C56FFC-B171-0D44-ADA9-2B358CBFCA69}"/>
              </a:ext>
            </a:extLst>
          </p:cNvPr>
          <p:cNvGrpSpPr>
            <a:grpSpLocks noChangeAspect="1"/>
          </p:cNvGrpSpPr>
          <p:nvPr/>
        </p:nvGrpSpPr>
        <p:grpSpPr>
          <a:xfrm>
            <a:off x="2794555" y="1757766"/>
            <a:ext cx="3554889" cy="3349339"/>
            <a:chOff x="2251877" y="2115403"/>
            <a:chExt cx="4557550" cy="4294025"/>
          </a:xfrm>
        </p:grpSpPr>
        <p:pic>
          <p:nvPicPr>
            <p:cNvPr id="6" name="Picture 3" descr="C:\Users\Nitin\AppData\Local\Microsoft\Windows\Temporary Internet Files\Content.IE5\3BID1E21\MC90005664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877" y="2115403"/>
              <a:ext cx="4557550" cy="429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119B1B-18A8-814D-88C9-64B503A48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4" y="5727030"/>
              <a:ext cx="1433284" cy="471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10477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3A790E7-6077-FE46-A5F1-C7AB38BA7336}"/>
              </a:ext>
            </a:extLst>
          </p:cNvPr>
          <p:cNvSpPr/>
          <p:nvPr/>
        </p:nvSpPr>
        <p:spPr bwMode="auto">
          <a:xfrm>
            <a:off x="6908800" y="4954219"/>
            <a:ext cx="1981200" cy="10881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6B9488-14C8-2B4A-B7EE-4089A2EF36E2}"/>
              </a:ext>
            </a:extLst>
          </p:cNvPr>
          <p:cNvSpPr/>
          <p:nvPr/>
        </p:nvSpPr>
        <p:spPr bwMode="auto">
          <a:xfrm>
            <a:off x="2454056" y="4981607"/>
            <a:ext cx="4058503" cy="1060753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2618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852333" y="2031393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6121400" y="338060"/>
            <a:ext cx="787400" cy="677334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7" name="Straight Arrow Connector 16"/>
          <p:cNvCxnSpPr>
            <a:stCxn id="13" idx="5"/>
            <a:endCxn id="15" idx="1"/>
          </p:cNvCxnSpPr>
          <p:nvPr/>
        </p:nvCxnSpPr>
        <p:spPr>
          <a:xfrm>
            <a:off x="2881888" y="840001"/>
            <a:ext cx="1085757" cy="129058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21200" y="795260"/>
            <a:ext cx="1591733" cy="1337735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D8D3AB4-A589-3B46-B9EA-9A658DE84237}"/>
              </a:ext>
            </a:extLst>
          </p:cNvPr>
          <p:cNvSpPr/>
          <p:nvPr/>
        </p:nvSpPr>
        <p:spPr bwMode="auto">
          <a:xfrm>
            <a:off x="5909899" y="3372099"/>
            <a:ext cx="2014901" cy="10881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EFEDF9-1B47-D84F-B347-105E94CB8253}"/>
              </a:ext>
            </a:extLst>
          </p:cNvPr>
          <p:cNvSpPr/>
          <p:nvPr/>
        </p:nvSpPr>
        <p:spPr bwMode="auto">
          <a:xfrm>
            <a:off x="2743200" y="3449270"/>
            <a:ext cx="2702560" cy="101097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1E18C8-1265-D74C-AC84-4077685CA3DA}"/>
              </a:ext>
            </a:extLst>
          </p:cNvPr>
          <p:cNvSpPr txBox="1"/>
          <p:nvPr/>
        </p:nvSpPr>
        <p:spPr>
          <a:xfrm>
            <a:off x="3079589" y="1668921"/>
            <a:ext cx="423514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0CF496-E292-0D4B-8B64-47048B81C6EA}"/>
              </a:ext>
            </a:extLst>
          </p:cNvPr>
          <p:cNvCxnSpPr/>
          <p:nvPr/>
        </p:nvCxnSpPr>
        <p:spPr bwMode="auto">
          <a:xfrm flipV="1">
            <a:off x="5330779" y="1464127"/>
            <a:ext cx="406400" cy="338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AC04B9-0FF7-4C47-ADE5-D00EFA30D17F}"/>
              </a:ext>
            </a:extLst>
          </p:cNvPr>
          <p:cNvCxnSpPr/>
          <p:nvPr/>
        </p:nvCxnSpPr>
        <p:spPr bwMode="auto">
          <a:xfrm flipH="1" flipV="1">
            <a:off x="2870672" y="1416726"/>
            <a:ext cx="270934" cy="2878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DBA359-EE2C-6548-AA77-698BC9CFCF2C}"/>
              </a:ext>
            </a:extLst>
          </p:cNvPr>
          <p:cNvSpPr txBox="1"/>
          <p:nvPr/>
        </p:nvSpPr>
        <p:spPr>
          <a:xfrm>
            <a:off x="4907266" y="1703490"/>
            <a:ext cx="423513" cy="4616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C27105-5CEC-5F42-857D-EC5B2FFEB241}"/>
                  </a:ext>
                </a:extLst>
              </p:cNvPr>
              <p:cNvSpPr/>
              <p:nvPr/>
            </p:nvSpPr>
            <p:spPr>
              <a:xfrm>
                <a:off x="155422" y="3460646"/>
                <a:ext cx="808433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C27105-5CEC-5F42-857D-EC5B2FFEB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2" y="3460646"/>
                <a:ext cx="8084338" cy="901785"/>
              </a:xfrm>
              <a:prstGeom prst="rect">
                <a:avLst/>
              </a:prstGeom>
              <a:blipFill>
                <a:blip r:embed="rId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9ABE43E-4173-6B4E-A7D5-DE7A859B0215}"/>
                  </a:ext>
                </a:extLst>
              </p:cNvPr>
              <p:cNvSpPr/>
              <p:nvPr/>
            </p:nvSpPr>
            <p:spPr>
              <a:xfrm>
                <a:off x="40640" y="4963276"/>
                <a:ext cx="896112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]− 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9ABE43E-4173-6B4E-A7D5-DE7A859B0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" y="4963276"/>
                <a:ext cx="8961120" cy="901785"/>
              </a:xfrm>
              <a:prstGeom prst="rect">
                <a:avLst/>
              </a:prstGeom>
              <a:blipFill>
                <a:blip r:embed="rId3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9392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09028F-1421-7C4F-A7F4-2136E6D893C8}"/>
              </a:ext>
            </a:extLst>
          </p:cNvPr>
          <p:cNvSpPr/>
          <p:nvPr/>
        </p:nvSpPr>
        <p:spPr bwMode="auto">
          <a:xfrm>
            <a:off x="3818112" y="2023935"/>
            <a:ext cx="1299385" cy="136704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103525-99ED-EA44-A868-82F5B43E519E}"/>
              </a:ext>
            </a:extLst>
          </p:cNvPr>
          <p:cNvSpPr/>
          <p:nvPr/>
        </p:nvSpPr>
        <p:spPr bwMode="auto">
          <a:xfrm>
            <a:off x="5576473" y="2023935"/>
            <a:ext cx="1578707" cy="1367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AF97ECA-52FB-3F4E-A043-FAF399F39A55}"/>
              </a:ext>
            </a:extLst>
          </p:cNvPr>
          <p:cNvSpPr/>
          <p:nvPr/>
        </p:nvSpPr>
        <p:spPr bwMode="auto">
          <a:xfrm>
            <a:off x="4296573" y="3491835"/>
            <a:ext cx="444500" cy="10033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C2A6D-1EF1-6749-B643-75C80C40A9C4}"/>
              </a:ext>
            </a:extLst>
          </p:cNvPr>
          <p:cNvSpPr/>
          <p:nvPr/>
        </p:nvSpPr>
        <p:spPr bwMode="auto">
          <a:xfrm>
            <a:off x="5692141" y="4725353"/>
            <a:ext cx="1463040" cy="101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2CD4F-4192-534F-8808-98A4FB4F2F1B}"/>
              </a:ext>
            </a:extLst>
          </p:cNvPr>
          <p:cNvSpPr/>
          <p:nvPr/>
        </p:nvSpPr>
        <p:spPr bwMode="auto">
          <a:xfrm>
            <a:off x="4168468" y="4725353"/>
            <a:ext cx="700711" cy="101097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34E08E-02CF-AA4C-B02E-55A8D0EAE48A}"/>
                  </a:ext>
                </a:extLst>
              </p:cNvPr>
              <p:cNvSpPr/>
              <p:nvPr/>
            </p:nvSpPr>
            <p:spPr>
              <a:xfrm>
                <a:off x="297180" y="4938945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34E08E-02CF-AA4C-B02E-55A8D0EAE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4938945"/>
                <a:ext cx="8084338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2E37C-8954-DE4A-82F3-63AB1C4AF170}"/>
                  </a:ext>
                </a:extLst>
              </p:cNvPr>
              <p:cNvSpPr txBox="1"/>
              <p:nvPr/>
            </p:nvSpPr>
            <p:spPr>
              <a:xfrm>
                <a:off x="3943009" y="2124795"/>
                <a:ext cx="1174488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72E37C-8954-DE4A-82F3-63AB1C4AF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09" y="2124795"/>
                <a:ext cx="1174488" cy="1266180"/>
              </a:xfrm>
              <a:prstGeom prst="rect">
                <a:avLst/>
              </a:prstGeom>
              <a:blipFill>
                <a:blip r:embed="rId3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372BB-D5DC-0A4B-9C33-37BCB601B229}"/>
                  </a:ext>
                </a:extLst>
              </p:cNvPr>
              <p:cNvSpPr txBox="1"/>
              <p:nvPr/>
            </p:nvSpPr>
            <p:spPr>
              <a:xfrm>
                <a:off x="5576474" y="2124795"/>
                <a:ext cx="1694374" cy="1266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F372BB-D5DC-0A4B-9C33-37BCB601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474" y="2124795"/>
                <a:ext cx="1694374" cy="1266180"/>
              </a:xfrm>
              <a:prstGeom prst="rect">
                <a:avLst/>
              </a:prstGeom>
              <a:blipFill>
                <a:blip r:embed="rId4"/>
                <a:stretch>
                  <a:fillRect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>
            <a:extLst>
              <a:ext uri="{FF2B5EF4-FFF2-40B4-BE49-F238E27FC236}">
                <a16:creationId xmlns:a16="http://schemas.microsoft.com/office/drawing/2014/main" id="{6FEC8153-0527-AE4C-BEA6-B9D6012333EF}"/>
              </a:ext>
            </a:extLst>
          </p:cNvPr>
          <p:cNvSpPr/>
          <p:nvPr/>
        </p:nvSpPr>
        <p:spPr bwMode="auto">
          <a:xfrm>
            <a:off x="6201411" y="3491835"/>
            <a:ext cx="444500" cy="1003300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6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/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138B0C-03FF-8C4F-9FD2-D8E4FF05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3" y="1524000"/>
                <a:ext cx="3091543" cy="1135567"/>
              </a:xfrm>
              <a:prstGeom prst="rect">
                <a:avLst/>
              </a:prstGeom>
              <a:blipFill>
                <a:blip r:embed="rId3"/>
                <a:stretch>
                  <a:fillRect t="-132584" b="-18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solidFill>
                <a:srgbClr val="CCFFA4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5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78FD5C-8A0C-844B-BCAC-750E1174E58F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9BABF5-CB08-5A4E-8E0C-DA8BB6478D48}"/>
              </a:ext>
            </a:extLst>
          </p:cNvPr>
          <p:cNvSpPr txBox="1"/>
          <p:nvPr/>
        </p:nvSpPr>
        <p:spPr>
          <a:xfrm>
            <a:off x="1366866" y="3571757"/>
            <a:ext cx="239360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weights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i="1" dirty="0" err="1">
                <a:latin typeface="Times" pitchFamily="2" charset="0"/>
                <a:cs typeface="Arial" panose="020B0604020202020204" pitchFamily="34" charset="0"/>
              </a:rPr>
              <a:t>f</a:t>
            </a:r>
            <a:r>
              <a:rPr lang="en-US" i="1" baseline="-25000" dirty="0" err="1">
                <a:latin typeface="Times" pitchFamily="2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EEE1CDC-BEDD-A041-93F3-C2568086E8E5}"/>
              </a:ext>
            </a:extLst>
          </p:cNvPr>
          <p:cNvCxnSpPr>
            <a:cxnSpLocks/>
          </p:cNvCxnSpPr>
          <p:nvPr/>
        </p:nvCxnSpPr>
        <p:spPr bwMode="auto">
          <a:xfrm>
            <a:off x="2164094" y="2659567"/>
            <a:ext cx="0" cy="86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61261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A5FB28-0813-D542-A039-1E29C017B773}"/>
              </a:ext>
            </a:extLst>
          </p:cNvPr>
          <p:cNvSpPr/>
          <p:nvPr/>
        </p:nvSpPr>
        <p:spPr bwMode="auto">
          <a:xfrm>
            <a:off x="6675120" y="2039588"/>
            <a:ext cx="2059458" cy="10881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1BAEB-8B67-D044-8A5F-6403125AD38E}"/>
              </a:ext>
            </a:extLst>
          </p:cNvPr>
          <p:cNvSpPr/>
          <p:nvPr/>
        </p:nvSpPr>
        <p:spPr bwMode="auto">
          <a:xfrm>
            <a:off x="2298634" y="2066976"/>
            <a:ext cx="4058503" cy="1060753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30449-D17E-4349-B717-A2A8E89F2768}"/>
              </a:ext>
            </a:extLst>
          </p:cNvPr>
          <p:cNvSpPr/>
          <p:nvPr/>
        </p:nvSpPr>
        <p:spPr bwMode="auto">
          <a:xfrm>
            <a:off x="5697327" y="534639"/>
            <a:ext cx="2123639" cy="101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BB1D6-0032-2548-B6E0-EBA5A24D25EE}"/>
              </a:ext>
            </a:extLst>
          </p:cNvPr>
          <p:cNvSpPr/>
          <p:nvPr/>
        </p:nvSpPr>
        <p:spPr bwMode="auto">
          <a:xfrm>
            <a:off x="2587778" y="534639"/>
            <a:ext cx="2702560" cy="101097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6E3A4D-66E1-3140-B9E5-C0354B5CC2D4}"/>
                  </a:ext>
                </a:extLst>
              </p:cNvPr>
              <p:cNvSpPr/>
              <p:nvPr/>
            </p:nvSpPr>
            <p:spPr>
              <a:xfrm>
                <a:off x="0" y="546015"/>
                <a:ext cx="8084338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6E3A4D-66E1-3140-B9E5-C0354B5CC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015"/>
                <a:ext cx="8084338" cy="901785"/>
              </a:xfrm>
              <a:prstGeom prst="rect">
                <a:avLst/>
              </a:prstGeom>
              <a:blipFill>
                <a:blip r:embed="rId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F36ADF-0688-9349-B418-371CB08D1BC1}"/>
                  </a:ext>
                </a:extLst>
              </p:cNvPr>
              <p:cNvSpPr/>
              <p:nvPr/>
            </p:nvSpPr>
            <p:spPr>
              <a:xfrm>
                <a:off x="-114782" y="2048645"/>
                <a:ext cx="896112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F36ADF-0688-9349-B418-371CB08D1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782" y="2048645"/>
                <a:ext cx="8961120" cy="901785"/>
              </a:xfrm>
              <a:prstGeom prst="rect">
                <a:avLst/>
              </a:prstGeom>
              <a:blipFill>
                <a:blip r:embed="rId3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4AF97ECA-52FB-3F4E-A043-FAF399F39A55}"/>
              </a:ext>
            </a:extLst>
          </p:cNvPr>
          <p:cNvSpPr/>
          <p:nvPr/>
        </p:nvSpPr>
        <p:spPr bwMode="auto">
          <a:xfrm>
            <a:off x="4042169" y="3453466"/>
            <a:ext cx="444500" cy="10033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C2A6D-1EF1-6749-B643-75C80C40A9C4}"/>
              </a:ext>
            </a:extLst>
          </p:cNvPr>
          <p:cNvSpPr/>
          <p:nvPr/>
        </p:nvSpPr>
        <p:spPr bwMode="auto">
          <a:xfrm>
            <a:off x="5213174" y="4725353"/>
            <a:ext cx="2123639" cy="101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2CD4F-4192-534F-8808-98A4FB4F2F1B}"/>
              </a:ext>
            </a:extLst>
          </p:cNvPr>
          <p:cNvSpPr/>
          <p:nvPr/>
        </p:nvSpPr>
        <p:spPr bwMode="auto">
          <a:xfrm>
            <a:off x="3680460" y="4725353"/>
            <a:ext cx="1188720" cy="101097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34E08E-02CF-AA4C-B02E-55A8D0EAE48A}"/>
                  </a:ext>
                </a:extLst>
              </p:cNvPr>
              <p:cNvSpPr/>
              <p:nvPr/>
            </p:nvSpPr>
            <p:spPr>
              <a:xfrm>
                <a:off x="297180" y="4938945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34E08E-02CF-AA4C-B02E-55A8D0EAE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4938945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0EBCAB6-8999-C74B-98B5-1CB48CFE6676}"/>
              </a:ext>
            </a:extLst>
          </p:cNvPr>
          <p:cNvSpPr txBox="1"/>
          <p:nvPr/>
        </p:nvSpPr>
        <p:spPr>
          <a:xfrm>
            <a:off x="3734055" y="5803239"/>
            <a:ext cx="121058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Doubly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32889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0C2A6D-1EF1-6749-B643-75C80C40A9C4}"/>
              </a:ext>
            </a:extLst>
          </p:cNvPr>
          <p:cNvSpPr/>
          <p:nvPr/>
        </p:nvSpPr>
        <p:spPr bwMode="auto">
          <a:xfrm>
            <a:off x="5213174" y="4725353"/>
            <a:ext cx="2123639" cy="101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2CD4F-4192-534F-8808-98A4FB4F2F1B}"/>
              </a:ext>
            </a:extLst>
          </p:cNvPr>
          <p:cNvSpPr/>
          <p:nvPr/>
        </p:nvSpPr>
        <p:spPr bwMode="auto">
          <a:xfrm>
            <a:off x="3680460" y="4725353"/>
            <a:ext cx="1188720" cy="101097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34E08E-02CF-AA4C-B02E-55A8D0EAE48A}"/>
                  </a:ext>
                </a:extLst>
              </p:cNvPr>
              <p:cNvSpPr/>
              <p:nvPr/>
            </p:nvSpPr>
            <p:spPr>
              <a:xfrm>
                <a:off x="297180" y="4938945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34E08E-02CF-AA4C-B02E-55A8D0EAE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4938945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0EBCAB6-8999-C74B-98B5-1CB48CFE6676}"/>
              </a:ext>
            </a:extLst>
          </p:cNvPr>
          <p:cNvSpPr txBox="1"/>
          <p:nvPr/>
        </p:nvSpPr>
        <p:spPr>
          <a:xfrm>
            <a:off x="3734055" y="5803239"/>
            <a:ext cx="121058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Doubly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61A3A-BA89-F44D-BAD3-20A2B2234CC7}"/>
              </a:ext>
            </a:extLst>
          </p:cNvPr>
          <p:cNvSpPr txBox="1"/>
          <p:nvPr/>
        </p:nvSpPr>
        <p:spPr>
          <a:xfrm>
            <a:off x="2031569" y="560781"/>
            <a:ext cx="4783682" cy="3564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M here is also doubly stochastic,</a:t>
            </a:r>
          </a:p>
          <a:p>
            <a:pPr>
              <a:buNone/>
            </a:pPr>
            <a:r>
              <a:rPr lang="en-US" dirty="0">
                <a:latin typeface="Helvetica" pitchFamily="2" charset="0"/>
              </a:rPr>
              <a:t>but different from</a:t>
            </a:r>
          </a:p>
          <a:p>
            <a:pPr>
              <a:buNone/>
            </a:pPr>
            <a:r>
              <a:rPr lang="en-US" dirty="0">
                <a:latin typeface="Helvetica" pitchFamily="2" charset="0"/>
              </a:rPr>
              <a:t>the average consensus example</a:t>
            </a:r>
          </a:p>
          <a:p>
            <a:pPr>
              <a:buNone/>
            </a:pPr>
            <a:endParaRPr lang="en-US" dirty="0">
              <a:latin typeface="Helvetica" pitchFamily="2" charset="0"/>
            </a:endParaRPr>
          </a:p>
          <a:p>
            <a:pPr>
              <a:buNone/>
            </a:pPr>
            <a:endParaRPr lang="en-US" dirty="0">
              <a:latin typeface="Helvetica" pitchFamily="2" charset="0"/>
            </a:endParaRPr>
          </a:p>
          <a:p>
            <a:pPr>
              <a:buNone/>
            </a:pPr>
            <a:r>
              <a:rPr lang="en-US" dirty="0">
                <a:latin typeface="Helvetica" pitchFamily="2" charset="0"/>
              </a:rPr>
              <a:t>M identical to that in the</a:t>
            </a:r>
          </a:p>
          <a:p>
            <a:pPr>
              <a:buNone/>
            </a:pPr>
            <a:r>
              <a:rPr lang="en-US" dirty="0">
                <a:latin typeface="Helvetica" pitchFamily="2" charset="0"/>
              </a:rPr>
              <a:t>average consensus example </a:t>
            </a:r>
          </a:p>
          <a:p>
            <a:pPr>
              <a:buNone/>
            </a:pPr>
            <a:r>
              <a:rPr lang="en-US" dirty="0">
                <a:latin typeface="Helvetica" pitchFamily="2" charset="0"/>
              </a:rPr>
              <a:t>will also suffice</a:t>
            </a:r>
          </a:p>
        </p:txBody>
      </p:sp>
    </p:spTree>
    <p:extLst>
      <p:ext uri="{BB962C8B-B14F-4D97-AF65-F5344CB8AC3E}">
        <p14:creationId xmlns:p14="http://schemas.microsoft.com/office/powerpoint/2010/main" val="22686343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B964E-BAEE-4C44-A665-22762578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75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/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7061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E297F7-6655-A949-9490-F0106058B565}"/>
              </a:ext>
            </a:extLst>
          </p:cNvPr>
          <p:cNvSpPr/>
          <p:nvPr/>
        </p:nvSpPr>
        <p:spPr bwMode="auto">
          <a:xfrm>
            <a:off x="0" y="2023110"/>
            <a:ext cx="9144000" cy="202311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B964E-BAEE-4C44-A665-22762578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/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/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2048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BF8CA6-3BEB-2D4A-AD97-0EB19F128D1E}"/>
              </a:ext>
            </a:extLst>
          </p:cNvPr>
          <p:cNvSpPr/>
          <p:nvPr/>
        </p:nvSpPr>
        <p:spPr bwMode="auto">
          <a:xfrm>
            <a:off x="0" y="2023110"/>
            <a:ext cx="9144000" cy="202311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B964E-BAEE-4C44-A665-22762578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/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/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/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0466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748D43-FC16-CE40-8889-9BC96C469CCB}"/>
              </a:ext>
            </a:extLst>
          </p:cNvPr>
          <p:cNvSpPr/>
          <p:nvPr/>
        </p:nvSpPr>
        <p:spPr bwMode="auto">
          <a:xfrm>
            <a:off x="0" y="3763563"/>
            <a:ext cx="9144000" cy="202311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B964E-BAEE-4C44-A665-22762578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/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/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/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E0DF8-89F3-9647-85D9-9D5C9ACBCB89}"/>
                  </a:ext>
                </a:extLst>
              </p:cNvPr>
              <p:cNvSpPr/>
              <p:nvPr/>
            </p:nvSpPr>
            <p:spPr>
              <a:xfrm>
                <a:off x="-1348740" y="3895691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[3]⟵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E0DF8-89F3-9647-85D9-9D5C9ACBC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3895691"/>
                <a:ext cx="8084338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52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45C07B-EC11-7447-83A7-3DAC00691709}"/>
              </a:ext>
            </a:extLst>
          </p:cNvPr>
          <p:cNvSpPr/>
          <p:nvPr/>
        </p:nvSpPr>
        <p:spPr bwMode="auto">
          <a:xfrm>
            <a:off x="0" y="3763563"/>
            <a:ext cx="9144000" cy="202311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/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/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/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E0DF8-89F3-9647-85D9-9D5C9ACBCB89}"/>
                  </a:ext>
                </a:extLst>
              </p:cNvPr>
              <p:cNvSpPr/>
              <p:nvPr/>
            </p:nvSpPr>
            <p:spPr>
              <a:xfrm>
                <a:off x="-1348740" y="3895691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[3]⟵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E0DF8-89F3-9647-85D9-9D5C9ACBC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3895691"/>
                <a:ext cx="8084338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96DF4B-BDA3-1C4D-9136-380BAEA8C17F}"/>
                  </a:ext>
                </a:extLst>
              </p:cNvPr>
              <p:cNvSpPr/>
              <p:nvPr/>
            </p:nvSpPr>
            <p:spPr>
              <a:xfrm>
                <a:off x="522452" y="4621562"/>
                <a:ext cx="883539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[2]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96DF4B-BDA3-1C4D-9136-380BAEA8C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2" y="4621562"/>
                <a:ext cx="8835390" cy="1040285"/>
              </a:xfrm>
              <a:prstGeom prst="rect">
                <a:avLst/>
              </a:prstGeom>
              <a:blipFill>
                <a:blip r:embed="rId7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3102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445C07B-EC11-7447-83A7-3DAC00691709}"/>
              </a:ext>
            </a:extLst>
          </p:cNvPr>
          <p:cNvSpPr/>
          <p:nvPr/>
        </p:nvSpPr>
        <p:spPr bwMode="auto">
          <a:xfrm>
            <a:off x="0" y="3763563"/>
            <a:ext cx="9144000" cy="202311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/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57C88E-D3CA-CE41-9DE3-6869880D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769"/>
                <a:ext cx="588645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/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[0]−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[0]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341B51E-978A-8541-8555-3AE434736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1389370"/>
                <a:ext cx="8084338" cy="523220"/>
              </a:xfrm>
              <a:prstGeom prst="rect">
                <a:avLst/>
              </a:prstGeom>
              <a:blipFill>
                <a:blip r:embed="rId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/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6176EB-FD4F-8040-8175-B9A0512E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2268853"/>
                <a:ext cx="8084338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/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[1]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0FF6B9-F849-B041-9246-D9C373A2F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62" y="3016208"/>
                <a:ext cx="8084338" cy="523220"/>
              </a:xfrm>
              <a:prstGeom prst="rect">
                <a:avLst/>
              </a:prstGeom>
              <a:blipFill>
                <a:blip r:embed="rId5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E0DF8-89F3-9647-85D9-9D5C9ACBCB89}"/>
                  </a:ext>
                </a:extLst>
              </p:cNvPr>
              <p:cNvSpPr/>
              <p:nvPr/>
            </p:nvSpPr>
            <p:spPr>
              <a:xfrm>
                <a:off x="-1348740" y="3895691"/>
                <a:ext cx="80843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[3]⟵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[2]− 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[2]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B4E0DF8-89F3-9647-85D9-9D5C9ACBC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8740" y="3895691"/>
                <a:ext cx="8084338" cy="523220"/>
              </a:xfrm>
              <a:prstGeom prst="rect">
                <a:avLst/>
              </a:prstGeom>
              <a:blipFill>
                <a:blip r:embed="rId6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96DF4B-BDA3-1C4D-9136-380BAEA8C17F}"/>
                  </a:ext>
                </a:extLst>
              </p:cNvPr>
              <p:cNvSpPr/>
              <p:nvPr/>
            </p:nvSpPr>
            <p:spPr>
              <a:xfrm>
                <a:off x="522452" y="4621562"/>
                <a:ext cx="8835390" cy="104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[2]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96DF4B-BDA3-1C4D-9136-380BAEA8C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52" y="4621562"/>
                <a:ext cx="8835390" cy="1040285"/>
              </a:xfrm>
              <a:prstGeom prst="rect">
                <a:avLst/>
              </a:prstGeom>
              <a:blipFill>
                <a:blip r:embed="rId7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2B49BEE-957F-B24E-BB1B-07B754CA6B58}"/>
              </a:ext>
            </a:extLst>
          </p:cNvPr>
          <p:cNvSpPr/>
          <p:nvPr/>
        </p:nvSpPr>
        <p:spPr bwMode="auto">
          <a:xfrm>
            <a:off x="1245870" y="4621562"/>
            <a:ext cx="560070" cy="544798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14579A-FCE9-1F47-BDBB-2628635B1A8B}"/>
              </a:ext>
            </a:extLst>
          </p:cNvPr>
          <p:cNvSpPr/>
          <p:nvPr/>
        </p:nvSpPr>
        <p:spPr bwMode="auto">
          <a:xfrm>
            <a:off x="2411729" y="5116521"/>
            <a:ext cx="485775" cy="591045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CFBC4F-BA48-A64B-9CA6-FB40060CD12A}"/>
                  </a:ext>
                </a:extLst>
              </p:cNvPr>
              <p:cNvSpPr txBox="1"/>
              <p:nvPr/>
            </p:nvSpPr>
            <p:spPr>
              <a:xfrm>
                <a:off x="4354593" y="6183007"/>
                <a:ext cx="3418052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Helvetica" pitchFamily="2" charset="0"/>
                  </a:rPr>
                  <a:t> decreasing with time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CFBC4F-BA48-A64B-9CA6-FB40060C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93" y="6183007"/>
                <a:ext cx="3418052" cy="461665"/>
              </a:xfrm>
              <a:prstGeom prst="rect">
                <a:avLst/>
              </a:prstGeom>
              <a:blipFill>
                <a:blip r:embed="rId8"/>
                <a:stretch>
                  <a:fillRect t="-10811" r="-222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5038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51D9-6AE3-8D4A-8679-7FF7AB7DA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C3F8-A9BB-974B-96AC-6779D02D2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Estimates at different nodes converge </a:t>
            </a:r>
            <a:r>
              <a:rPr lang="en-US" dirty="0">
                <a:sym typeface="Wingdings" pitchFamily="2" charset="2"/>
              </a:rPr>
              <a:t> Consensus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estimates converges to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61D-0C31-7C48-9532-91DF6CAB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8BC44E-7338-FC43-97FC-07360CA6EB12}"/>
                  </a:ext>
                </a:extLst>
              </p:cNvPr>
              <p:cNvSpPr/>
              <p:nvPr/>
            </p:nvSpPr>
            <p:spPr>
              <a:xfrm>
                <a:off x="4963658" y="2795340"/>
                <a:ext cx="2542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</a:t>
                </a:r>
                <a:r>
                  <a:rPr lang="en-US" sz="28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8BC44E-7338-FC43-97FC-07360CA6E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58" y="2795340"/>
                <a:ext cx="2542042" cy="523220"/>
              </a:xfrm>
              <a:prstGeom prst="rect">
                <a:avLst/>
              </a:prstGeom>
              <a:blipFill>
                <a:blip r:embed="rId2"/>
                <a:stretch>
                  <a:fillRect l="-4478" t="-123810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15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5" y="1600280"/>
            <a:ext cx="3372802" cy="2900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8462924" y="225559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187622" y="3012683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750088" y="378451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8AC2E9B8-B296-8949-B163-A1E580231236}"/>
              </a:ext>
            </a:extLst>
          </p:cNvPr>
          <p:cNvSpPr/>
          <p:nvPr/>
        </p:nvSpPr>
        <p:spPr bwMode="auto">
          <a:xfrm>
            <a:off x="8266688" y="2584045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A027B3B-1733-FF47-92FA-B53B4DE28B1F}"/>
              </a:ext>
            </a:extLst>
          </p:cNvPr>
          <p:cNvSpPr/>
          <p:nvPr/>
        </p:nvSpPr>
        <p:spPr bwMode="auto">
          <a:xfrm>
            <a:off x="7843894" y="334932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Left Arrow 17">
            <a:extLst>
              <a:ext uri="{FF2B5EF4-FFF2-40B4-BE49-F238E27FC236}">
                <a16:creationId xmlns:a16="http://schemas.microsoft.com/office/drawing/2014/main" id="{C475FCE1-494D-A64D-B7FD-091606FA74D3}"/>
              </a:ext>
            </a:extLst>
          </p:cNvPr>
          <p:cNvSpPr/>
          <p:nvPr/>
        </p:nvSpPr>
        <p:spPr bwMode="auto">
          <a:xfrm>
            <a:off x="7232583" y="4010108"/>
            <a:ext cx="551747" cy="411946"/>
          </a:xfrm>
          <a:prstGeom prst="lef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4BAAEE-83F8-3E49-8ACB-C8D2AAF93C62}"/>
              </a:ext>
            </a:extLst>
          </p:cNvPr>
          <p:cNvSpPr/>
          <p:nvPr/>
        </p:nvSpPr>
        <p:spPr bwMode="auto">
          <a:xfrm>
            <a:off x="6942368" y="4325539"/>
            <a:ext cx="239917" cy="190349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D9D9E7-FA06-9745-B250-F4883A71A1B6}"/>
              </a:ext>
            </a:extLst>
          </p:cNvPr>
          <p:cNvSpPr txBox="1"/>
          <p:nvPr/>
        </p:nvSpPr>
        <p:spPr>
          <a:xfrm>
            <a:off x="7912824" y="374520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A183A5-C0D4-4F4E-BBDC-51E3EDDEC531}"/>
              </a:ext>
            </a:extLst>
          </p:cNvPr>
          <p:cNvSpPr txBox="1"/>
          <p:nvPr/>
        </p:nvSpPr>
        <p:spPr>
          <a:xfrm>
            <a:off x="6515622" y="4291210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D22D-065D-694A-A881-F8FE2A81DA1B}"/>
              </a:ext>
            </a:extLst>
          </p:cNvPr>
          <p:cNvSpPr txBox="1"/>
          <p:nvPr/>
        </p:nvSpPr>
        <p:spPr>
          <a:xfrm>
            <a:off x="8614869" y="1818225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6F39E-9AF4-9F4F-A5D9-7740DA162F27}"/>
              </a:ext>
            </a:extLst>
          </p:cNvPr>
          <p:cNvSpPr txBox="1"/>
          <p:nvPr/>
        </p:nvSpPr>
        <p:spPr>
          <a:xfrm>
            <a:off x="8442047" y="2865186"/>
            <a:ext cx="428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Helvetica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/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solidFill>
                <a:srgbClr val="CCFFA4"/>
              </a:solidFill>
            </p:spPr>
            <p:txBody>
              <a:bodyPr wrap="square">
                <a:spAutoFit/>
              </a:bodyPr>
              <a:lstStyle/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⟵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𝛻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7004C-F14D-F045-B8EF-6584B9140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2" y="5452330"/>
                <a:ext cx="5749657" cy="1287340"/>
              </a:xfrm>
              <a:prstGeom prst="rect">
                <a:avLst/>
              </a:prstGeom>
              <a:blipFill>
                <a:blip r:embed="rId3"/>
                <a:stretch>
                  <a:fillRect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8FC7A74-7B70-CA47-8625-9E590333DD63}"/>
              </a:ext>
            </a:extLst>
          </p:cNvPr>
          <p:cNvSpPr/>
          <p:nvPr/>
        </p:nvSpPr>
        <p:spPr bwMode="auto">
          <a:xfrm>
            <a:off x="3769412" y="5347673"/>
            <a:ext cx="548641" cy="1414857"/>
          </a:xfrm>
          <a:prstGeom prst="ellipse">
            <a:avLst/>
          </a:prstGeom>
          <a:solidFill>
            <a:srgbClr val="FFC000">
              <a:alpha val="42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4F0E8D-177B-2D46-A0E4-A13130086C7B}"/>
              </a:ext>
            </a:extLst>
          </p:cNvPr>
          <p:cNvCxnSpPr>
            <a:cxnSpLocks/>
          </p:cNvCxnSpPr>
          <p:nvPr/>
        </p:nvCxnSpPr>
        <p:spPr bwMode="auto">
          <a:xfrm>
            <a:off x="2866886" y="4552820"/>
            <a:ext cx="1213624" cy="8078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11CE49-D307-9245-979F-C561A9DEEBCA}"/>
              </a:ext>
            </a:extLst>
          </p:cNvPr>
          <p:cNvSpPr txBox="1"/>
          <p:nvPr/>
        </p:nvSpPr>
        <p:spPr>
          <a:xfrm>
            <a:off x="1058289" y="3571757"/>
            <a:ext cx="301076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Non-uniform weights</a:t>
            </a:r>
          </a:p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i="1" dirty="0" err="1">
                <a:latin typeface="Times" pitchFamily="2" charset="0"/>
                <a:cs typeface="Arial" panose="020B0604020202020204" pitchFamily="34" charset="0"/>
              </a:rPr>
              <a:t>f</a:t>
            </a:r>
            <a:r>
              <a:rPr lang="en-US" i="1" baseline="-25000" dirty="0" err="1">
                <a:latin typeface="Times" pitchFamily="2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532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E48E-E9C7-7444-B24A-BEAFE7C7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9C82-FC79-0C49-B7DC-506F90431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Byzantine Fault-Tolerant (Secure)</a:t>
            </a:r>
            <a:br>
              <a:rPr lang="en-US" dirty="0"/>
            </a:br>
            <a:r>
              <a:rPr lang="en-US" dirty="0"/>
              <a:t>Optimization &amp; Learning</a:t>
            </a:r>
          </a:p>
        </p:txBody>
      </p:sp>
    </p:spTree>
    <p:extLst>
      <p:ext uri="{BB962C8B-B14F-4D97-AF65-F5344CB8AC3E}">
        <p14:creationId xmlns:p14="http://schemas.microsoft.com/office/powerpoint/2010/main" val="33044593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5EA9-892D-8343-84A1-85215440C9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Another Detour …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186962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92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6" name="Group 28"/>
          <p:cNvGrpSpPr>
            <a:grpSpLocks/>
          </p:cNvGrpSpPr>
          <p:nvPr/>
        </p:nvGrpSpPr>
        <p:grpSpPr bwMode="auto">
          <a:xfrm>
            <a:off x="0" y="2673350"/>
            <a:ext cx="5565775" cy="4189413"/>
            <a:chOff x="0" y="1684"/>
            <a:chExt cx="3506" cy="2639"/>
          </a:xfrm>
        </p:grpSpPr>
        <p:grpSp>
          <p:nvGrpSpPr>
            <p:cNvPr id="2618397" name="Group 29"/>
            <p:cNvGrpSpPr>
              <a:grpSpLocks/>
            </p:cNvGrpSpPr>
            <p:nvPr/>
          </p:nvGrpSpPr>
          <p:grpSpPr bwMode="auto">
            <a:xfrm>
              <a:off x="0" y="2315"/>
              <a:ext cx="3506" cy="2008"/>
              <a:chOff x="0" y="2315"/>
              <a:chExt cx="3506" cy="2008"/>
            </a:xfrm>
          </p:grpSpPr>
          <p:grpSp>
            <p:nvGrpSpPr>
              <p:cNvPr id="2618398" name="Group 30"/>
              <p:cNvGrpSpPr>
                <a:grpSpLocks/>
              </p:cNvGrpSpPr>
              <p:nvPr/>
            </p:nvGrpSpPr>
            <p:grpSpPr bwMode="auto">
              <a:xfrm>
                <a:off x="0" y="2315"/>
                <a:ext cx="3137" cy="1992"/>
                <a:chOff x="0" y="2315"/>
                <a:chExt cx="3137" cy="1992"/>
              </a:xfrm>
            </p:grpSpPr>
            <p:grpSp>
              <p:nvGrpSpPr>
                <p:cNvPr id="2618399" name="Group 31"/>
                <p:cNvGrpSpPr>
                  <a:grpSpLocks/>
                </p:cNvGrpSpPr>
                <p:nvPr/>
              </p:nvGrpSpPr>
              <p:grpSpPr bwMode="auto">
                <a:xfrm>
                  <a:off x="0" y="2315"/>
                  <a:ext cx="2963" cy="1984"/>
                  <a:chOff x="0" y="2315"/>
                  <a:chExt cx="2963" cy="1984"/>
                </a:xfrm>
              </p:grpSpPr>
              <p:pic>
                <p:nvPicPr>
                  <p:cNvPr id="2618400" name="Picture 32" descr="testbed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3064"/>
                    <a:ext cx="1150" cy="9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618401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" y="2315"/>
                    <a:ext cx="645" cy="485"/>
                  </a:xfrm>
                  <a:prstGeom prst="rect">
                    <a:avLst/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85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20000"/>
                      </a:spcBef>
                      <a:buFont typeface="Marlett" pitchFamily="2" charset="2"/>
                      <a:buNone/>
                    </a:pPr>
                    <a:r>
                      <a:rPr lang="en-US" sz="2000">
                        <a:solidFill>
                          <a:schemeClr val="bg1"/>
                        </a:solidFill>
                        <a:latin typeface="Helvetica" pitchFamily="34" charset="0"/>
                        <a:cs typeface="Helvetica" pitchFamily="34" charset="0"/>
                      </a:rPr>
                      <a:t>Net-X</a:t>
                    </a:r>
                  </a:p>
                  <a:p>
                    <a:pPr algn="ctr">
                      <a:spcBef>
                        <a:spcPct val="20000"/>
                      </a:spcBef>
                      <a:buFont typeface="Marlett" pitchFamily="2" charset="2"/>
                      <a:buNone/>
                    </a:pPr>
                    <a:r>
                      <a:rPr lang="en-US" sz="2000">
                        <a:solidFill>
                          <a:schemeClr val="bg1"/>
                        </a:solidFill>
                        <a:latin typeface="Helvetica" pitchFamily="34" charset="0"/>
                        <a:cs typeface="Helvetica" pitchFamily="34" charset="0"/>
                      </a:rPr>
                      <a:t>testbed</a:t>
                    </a:r>
                  </a:p>
                </p:txBody>
              </p:sp>
              <p:sp>
                <p:nvSpPr>
                  <p:cNvPr id="2618402" name="Line 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469" y="2538"/>
                    <a:ext cx="1494" cy="8"/>
                  </a:xfrm>
                  <a:prstGeom prst="line">
                    <a:avLst/>
                  </a:prstGeom>
                  <a:noFill/>
                  <a:ln w="38100">
                    <a:solidFill>
                      <a:srgbClr val="CC0066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  <p:sp>
                <p:nvSpPr>
                  <p:cNvPr id="261840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" y="4011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marL="342900" indent="-342900"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algn="l">
                      <a:spcBef>
                        <a:spcPct val="0"/>
                      </a:spcBef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>
                      <a:spcBef>
                        <a:spcPct val="20000"/>
                      </a:spcBef>
                      <a:buFont typeface="Marlett" pitchFamily="2" charset="2"/>
                      <a:buNone/>
                    </a:pPr>
                    <a:endParaRPr lang="en-US">
                      <a:latin typeface="Helvetica" pitchFamily="34" charset="0"/>
                      <a:cs typeface="Helvetica" pitchFamily="34" charset="0"/>
                    </a:endParaRPr>
                  </a:p>
                </p:txBody>
              </p:sp>
            </p:grpSp>
            <p:pic>
              <p:nvPicPr>
                <p:cNvPr id="2618404" name="Picture 36" descr="Picture1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3" y="2826"/>
                  <a:ext cx="2124" cy="14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618405" name="Text Box 37"/>
              <p:cNvSpPr txBox="1">
                <a:spLocks noChangeArrowheads="1"/>
              </p:cNvSpPr>
              <p:nvPr/>
            </p:nvSpPr>
            <p:spPr bwMode="auto">
              <a:xfrm>
                <a:off x="3012" y="4032"/>
                <a:ext cx="4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>
                    <a:latin typeface="Helvetica" pitchFamily="34" charset="0"/>
                    <a:cs typeface="Helvetica" pitchFamily="34" charset="0"/>
                  </a:rPr>
                  <a:t>CSL</a:t>
                </a:r>
              </a:p>
            </p:txBody>
          </p:sp>
        </p:grpSp>
        <p:sp>
          <p:nvSpPr>
            <p:cNvPr id="2618406" name="Freeform 38"/>
            <p:cNvSpPr>
              <a:spLocks/>
            </p:cNvSpPr>
            <p:nvPr/>
          </p:nvSpPr>
          <p:spPr bwMode="auto">
            <a:xfrm>
              <a:off x="858" y="1684"/>
              <a:ext cx="459" cy="551"/>
            </a:xfrm>
            <a:custGeom>
              <a:avLst/>
              <a:gdLst>
                <a:gd name="T0" fmla="*/ 209 w 459"/>
                <a:gd name="T1" fmla="*/ 551 h 551"/>
                <a:gd name="T2" fmla="*/ 42 w 459"/>
                <a:gd name="T3" fmla="*/ 301 h 551"/>
                <a:gd name="T4" fmla="*/ 459 w 459"/>
                <a:gd name="T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551">
                  <a:moveTo>
                    <a:pt x="209" y="551"/>
                  </a:moveTo>
                  <a:cubicBezTo>
                    <a:pt x="104" y="472"/>
                    <a:pt x="0" y="393"/>
                    <a:pt x="42" y="301"/>
                  </a:cubicBezTo>
                  <a:cubicBezTo>
                    <a:pt x="84" y="209"/>
                    <a:pt x="271" y="104"/>
                    <a:pt x="459" y="0"/>
                  </a:cubicBezTo>
                </a:path>
              </a:pathLst>
            </a:custGeom>
            <a:noFill/>
            <a:ln w="28575" cap="flat" cmpd="sng">
              <a:solidFill>
                <a:srgbClr val="9933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</p:spTree>
    <p:extLst>
      <p:ext uri="{BB962C8B-B14F-4D97-AF65-F5344CB8AC3E}">
        <p14:creationId xmlns:p14="http://schemas.microsoft.com/office/powerpoint/2010/main" val="9448512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12C3D9-EE54-E145-9234-785B6BBC9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" y="2130425"/>
            <a:ext cx="8789670" cy="1470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you get from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wireless systems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distributed optimization/learning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3073DBA-E4D8-F140-93A7-1E51F1F8C1D6}"/>
              </a:ext>
            </a:extLst>
          </p:cNvPr>
          <p:cNvSpPr/>
          <p:nvPr/>
        </p:nvSpPr>
        <p:spPr bwMode="auto">
          <a:xfrm>
            <a:off x="1908810" y="3680460"/>
            <a:ext cx="4777740" cy="1623281"/>
          </a:xfrm>
          <a:custGeom>
            <a:avLst/>
            <a:gdLst>
              <a:gd name="connsiteX0" fmla="*/ 0 w 4777740"/>
              <a:gd name="connsiteY0" fmla="*/ 91440 h 1623281"/>
              <a:gd name="connsiteX1" fmla="*/ 2594610 w 4777740"/>
              <a:gd name="connsiteY1" fmla="*/ 1623060 h 1623281"/>
              <a:gd name="connsiteX2" fmla="*/ 4777740 w 4777740"/>
              <a:gd name="connsiteY2" fmla="*/ 0 h 162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7740" h="1623281">
                <a:moveTo>
                  <a:pt x="0" y="91440"/>
                </a:moveTo>
                <a:cubicBezTo>
                  <a:pt x="899160" y="864870"/>
                  <a:pt x="1798320" y="1638300"/>
                  <a:pt x="2594610" y="1623060"/>
                </a:cubicBezTo>
                <a:cubicBezTo>
                  <a:pt x="3390900" y="1607820"/>
                  <a:pt x="4084320" y="803910"/>
                  <a:pt x="4777740" y="0"/>
                </a:cubicBezTo>
              </a:path>
            </a:pathLst>
          </a:cu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520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512-8F16-F74C-A860-4028C6E4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2498-B6F2-FA43-AD17-24F49247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D746-EBDD-984D-B6E9-8A958517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128D0-FAC8-974E-86AD-AFAEDB83A5E2}"/>
              </a:ext>
            </a:extLst>
          </p:cNvPr>
          <p:cNvSpPr/>
          <p:nvPr/>
        </p:nvSpPr>
        <p:spPr bwMode="auto">
          <a:xfrm>
            <a:off x="353785" y="3502480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Byzantine consensus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FF83150-2134-B044-9A5D-19937CE36296}"/>
              </a:ext>
            </a:extLst>
          </p:cNvPr>
          <p:cNvSpPr/>
          <p:nvPr/>
        </p:nvSpPr>
        <p:spPr bwMode="auto">
          <a:xfrm>
            <a:off x="2137410" y="389763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6EA48-7FF5-3D4C-9975-9E67E3D1EB68}"/>
              </a:ext>
            </a:extLst>
          </p:cNvPr>
          <p:cNvSpPr/>
          <p:nvPr/>
        </p:nvSpPr>
        <p:spPr bwMode="auto">
          <a:xfrm>
            <a:off x="353784" y="5056414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Wireless networks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A5848D5-813F-FF49-8932-F42AB2837F5A}"/>
              </a:ext>
            </a:extLst>
          </p:cNvPr>
          <p:cNvSpPr/>
          <p:nvPr/>
        </p:nvSpPr>
        <p:spPr bwMode="auto">
          <a:xfrm rot="18829856">
            <a:off x="2021187" y="4970818"/>
            <a:ext cx="736446" cy="232311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FFC1B-87F5-F649-A69B-C36DB58F435F}"/>
              </a:ext>
            </a:extLst>
          </p:cNvPr>
          <p:cNvSpPr/>
          <p:nvPr/>
        </p:nvSpPr>
        <p:spPr bwMode="auto">
          <a:xfrm>
            <a:off x="2597875" y="3502480"/>
            <a:ext cx="1848123" cy="11919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Average consensus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+ lossy links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279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512-8F16-F74C-A860-4028C6E4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2498-B6F2-FA43-AD17-24F49247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D746-EBDD-984D-B6E9-8A958517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128D0-FAC8-974E-86AD-AFAEDB83A5E2}"/>
              </a:ext>
            </a:extLst>
          </p:cNvPr>
          <p:cNvSpPr/>
          <p:nvPr/>
        </p:nvSpPr>
        <p:spPr bwMode="auto">
          <a:xfrm>
            <a:off x="353785" y="3502480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Byzantine consensus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56E82-CDED-B342-9D65-C47127F0199A}"/>
              </a:ext>
            </a:extLst>
          </p:cNvPr>
          <p:cNvSpPr/>
          <p:nvPr/>
        </p:nvSpPr>
        <p:spPr bwMode="auto">
          <a:xfrm>
            <a:off x="2597875" y="3502480"/>
            <a:ext cx="1848123" cy="11919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Average consensus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+ lossy links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FF83150-2134-B044-9A5D-19937CE36296}"/>
              </a:ext>
            </a:extLst>
          </p:cNvPr>
          <p:cNvSpPr/>
          <p:nvPr/>
        </p:nvSpPr>
        <p:spPr bwMode="auto">
          <a:xfrm>
            <a:off x="2137410" y="389763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37BB6-FE43-184B-BD21-15B4A546B964}"/>
              </a:ext>
            </a:extLst>
          </p:cNvPr>
          <p:cNvSpPr/>
          <p:nvPr/>
        </p:nvSpPr>
        <p:spPr bwMode="auto">
          <a:xfrm>
            <a:off x="5013415" y="3502480"/>
            <a:ext cx="2381795" cy="1191986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Average consensus + Byzantine faults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81B3048-C8D7-0447-8059-D65F8FD4A77A}"/>
              </a:ext>
            </a:extLst>
          </p:cNvPr>
          <p:cNvSpPr/>
          <p:nvPr/>
        </p:nvSpPr>
        <p:spPr bwMode="auto">
          <a:xfrm>
            <a:off x="4583158" y="3900353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EB0B15-6799-DA43-B1A9-6BAC2703684B}"/>
              </a:ext>
            </a:extLst>
          </p:cNvPr>
          <p:cNvSpPr/>
          <p:nvPr/>
        </p:nvSpPr>
        <p:spPr bwMode="auto">
          <a:xfrm>
            <a:off x="353784" y="5056414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Wireless networks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CC093D1-0C39-7843-A422-94219551436A}"/>
              </a:ext>
            </a:extLst>
          </p:cNvPr>
          <p:cNvSpPr/>
          <p:nvPr/>
        </p:nvSpPr>
        <p:spPr bwMode="auto">
          <a:xfrm rot="18829856">
            <a:off x="2021187" y="4970818"/>
            <a:ext cx="736446" cy="232311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59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512-8F16-F74C-A860-4028C6E4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C2498-B6F2-FA43-AD17-24F49247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D746-EBDD-984D-B6E9-8A958517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128D0-FAC8-974E-86AD-AFAEDB83A5E2}"/>
              </a:ext>
            </a:extLst>
          </p:cNvPr>
          <p:cNvSpPr/>
          <p:nvPr/>
        </p:nvSpPr>
        <p:spPr bwMode="auto">
          <a:xfrm>
            <a:off x="353785" y="3502480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Byzantine consensus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56E82-CDED-B342-9D65-C47127F0199A}"/>
              </a:ext>
            </a:extLst>
          </p:cNvPr>
          <p:cNvSpPr/>
          <p:nvPr/>
        </p:nvSpPr>
        <p:spPr bwMode="auto">
          <a:xfrm>
            <a:off x="2597875" y="3502480"/>
            <a:ext cx="1848123" cy="11919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Average consensus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+ lossy links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FF83150-2134-B044-9A5D-19937CE36296}"/>
              </a:ext>
            </a:extLst>
          </p:cNvPr>
          <p:cNvSpPr/>
          <p:nvPr/>
        </p:nvSpPr>
        <p:spPr bwMode="auto">
          <a:xfrm>
            <a:off x="2137410" y="389763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37BB6-FE43-184B-BD21-15B4A546B964}"/>
              </a:ext>
            </a:extLst>
          </p:cNvPr>
          <p:cNvSpPr/>
          <p:nvPr/>
        </p:nvSpPr>
        <p:spPr bwMode="auto">
          <a:xfrm>
            <a:off x="5013415" y="3502480"/>
            <a:ext cx="2381795" cy="1191986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Average consensus + Byzantine faults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81B3048-C8D7-0447-8059-D65F8FD4A77A}"/>
              </a:ext>
            </a:extLst>
          </p:cNvPr>
          <p:cNvSpPr/>
          <p:nvPr/>
        </p:nvSpPr>
        <p:spPr bwMode="auto">
          <a:xfrm>
            <a:off x="4583158" y="3900353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86A17-8AC3-0348-9653-C00D359EC8E9}"/>
              </a:ext>
            </a:extLst>
          </p:cNvPr>
          <p:cNvSpPr/>
          <p:nvPr/>
        </p:nvSpPr>
        <p:spPr bwMode="auto">
          <a:xfrm>
            <a:off x="6553200" y="1780360"/>
            <a:ext cx="2381795" cy="1191986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Optimization + Byzantine faults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217D269-DCAC-C14E-8B7B-3CE5548E4DA6}"/>
              </a:ext>
            </a:extLst>
          </p:cNvPr>
          <p:cNvSpPr/>
          <p:nvPr/>
        </p:nvSpPr>
        <p:spPr bwMode="auto">
          <a:xfrm rot="16200000">
            <a:off x="6895828" y="3113861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6043EE-F7BE-054C-B815-DA66051C176B}"/>
              </a:ext>
            </a:extLst>
          </p:cNvPr>
          <p:cNvSpPr/>
          <p:nvPr/>
        </p:nvSpPr>
        <p:spPr bwMode="auto">
          <a:xfrm>
            <a:off x="353784" y="5056414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Wireless networks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6B68583-C351-ED45-BAA3-A24B075B98FD}"/>
              </a:ext>
            </a:extLst>
          </p:cNvPr>
          <p:cNvSpPr/>
          <p:nvPr/>
        </p:nvSpPr>
        <p:spPr bwMode="auto">
          <a:xfrm rot="18829856">
            <a:off x="2021187" y="4970818"/>
            <a:ext cx="736446" cy="232311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808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512-8F16-F74C-A860-4028C6E4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D746-EBDD-984D-B6E9-8A958517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128D0-FAC8-974E-86AD-AFAEDB83A5E2}"/>
              </a:ext>
            </a:extLst>
          </p:cNvPr>
          <p:cNvSpPr/>
          <p:nvPr/>
        </p:nvSpPr>
        <p:spPr bwMode="auto">
          <a:xfrm>
            <a:off x="353785" y="3502480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Byzantine consensus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3CA88-CC38-A949-A4C5-B1AAB156A347}"/>
              </a:ext>
            </a:extLst>
          </p:cNvPr>
          <p:cNvSpPr/>
          <p:nvPr/>
        </p:nvSpPr>
        <p:spPr bwMode="auto">
          <a:xfrm>
            <a:off x="353784" y="5056414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Wireless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56E82-CDED-B342-9D65-C47127F0199A}"/>
              </a:ext>
            </a:extLst>
          </p:cNvPr>
          <p:cNvSpPr/>
          <p:nvPr/>
        </p:nvSpPr>
        <p:spPr bwMode="auto">
          <a:xfrm>
            <a:off x="2597875" y="3502480"/>
            <a:ext cx="1848123" cy="11919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Average consensus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+ lossy links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FF83150-2134-B044-9A5D-19937CE36296}"/>
              </a:ext>
            </a:extLst>
          </p:cNvPr>
          <p:cNvSpPr/>
          <p:nvPr/>
        </p:nvSpPr>
        <p:spPr bwMode="auto">
          <a:xfrm>
            <a:off x="2137410" y="389763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1691DEC-0CB9-9C4C-8D0A-C5B83D543A09}"/>
              </a:ext>
            </a:extLst>
          </p:cNvPr>
          <p:cNvSpPr/>
          <p:nvPr/>
        </p:nvSpPr>
        <p:spPr bwMode="auto">
          <a:xfrm rot="18829856">
            <a:off x="2021187" y="4970818"/>
            <a:ext cx="736446" cy="232311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37BB6-FE43-184B-BD21-15B4A546B964}"/>
              </a:ext>
            </a:extLst>
          </p:cNvPr>
          <p:cNvSpPr/>
          <p:nvPr/>
        </p:nvSpPr>
        <p:spPr bwMode="auto">
          <a:xfrm>
            <a:off x="5013415" y="3502480"/>
            <a:ext cx="2381795" cy="1191986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Average consensus + Byzantine faults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81B3048-C8D7-0447-8059-D65F8FD4A77A}"/>
              </a:ext>
            </a:extLst>
          </p:cNvPr>
          <p:cNvSpPr/>
          <p:nvPr/>
        </p:nvSpPr>
        <p:spPr bwMode="auto">
          <a:xfrm>
            <a:off x="4583158" y="3900353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A3509B-A8FE-8547-B8EE-3064070DCEDA}"/>
              </a:ext>
            </a:extLst>
          </p:cNvPr>
          <p:cNvSpPr/>
          <p:nvPr/>
        </p:nvSpPr>
        <p:spPr bwMode="auto">
          <a:xfrm>
            <a:off x="6553199" y="182879"/>
            <a:ext cx="2381795" cy="11919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Learning + Byzantine faults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EAFB8B5-ED0A-D642-8AAF-5E0EF6D2AE4C}"/>
              </a:ext>
            </a:extLst>
          </p:cNvPr>
          <p:cNvSpPr/>
          <p:nvPr/>
        </p:nvSpPr>
        <p:spPr bwMode="auto">
          <a:xfrm rot="16200000">
            <a:off x="6898276" y="146957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AFE437C-F429-0D42-8742-54801B734343}"/>
              </a:ext>
            </a:extLst>
          </p:cNvPr>
          <p:cNvSpPr/>
          <p:nvPr/>
        </p:nvSpPr>
        <p:spPr bwMode="auto">
          <a:xfrm rot="16200000">
            <a:off x="6895828" y="3113861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831818-8E27-634B-BC3B-3844ED4D222F}"/>
              </a:ext>
            </a:extLst>
          </p:cNvPr>
          <p:cNvSpPr/>
          <p:nvPr/>
        </p:nvSpPr>
        <p:spPr bwMode="auto">
          <a:xfrm>
            <a:off x="6553200" y="1780360"/>
            <a:ext cx="2381795" cy="1191986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Optimization + Byzantine faults</a:t>
            </a:r>
          </a:p>
        </p:txBody>
      </p:sp>
    </p:spTree>
    <p:extLst>
      <p:ext uri="{BB962C8B-B14F-4D97-AF65-F5344CB8AC3E}">
        <p14:creationId xmlns:p14="http://schemas.microsoft.com/office/powerpoint/2010/main" val="30816545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3512-8F16-F74C-A860-4028C6E4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3D746-EBDD-984D-B6E9-8A958517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128D0-FAC8-974E-86AD-AFAEDB83A5E2}"/>
              </a:ext>
            </a:extLst>
          </p:cNvPr>
          <p:cNvSpPr/>
          <p:nvPr/>
        </p:nvSpPr>
        <p:spPr bwMode="auto">
          <a:xfrm>
            <a:off x="353785" y="3502480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Byzantine consensus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3CA88-CC38-A949-A4C5-B1AAB156A347}"/>
              </a:ext>
            </a:extLst>
          </p:cNvPr>
          <p:cNvSpPr/>
          <p:nvPr/>
        </p:nvSpPr>
        <p:spPr bwMode="auto">
          <a:xfrm>
            <a:off x="353784" y="5056414"/>
            <a:ext cx="1681843" cy="11919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itchFamily="2" charset="0"/>
              </a:rPr>
              <a:t>Wireless networks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56E82-CDED-B342-9D65-C47127F0199A}"/>
              </a:ext>
            </a:extLst>
          </p:cNvPr>
          <p:cNvSpPr/>
          <p:nvPr/>
        </p:nvSpPr>
        <p:spPr bwMode="auto">
          <a:xfrm>
            <a:off x="2597875" y="3502480"/>
            <a:ext cx="1848123" cy="11919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Average consensus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+ lossy links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Helvetica" pitchFamily="2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FF83150-2134-B044-9A5D-19937CE36296}"/>
              </a:ext>
            </a:extLst>
          </p:cNvPr>
          <p:cNvSpPr/>
          <p:nvPr/>
        </p:nvSpPr>
        <p:spPr bwMode="auto">
          <a:xfrm>
            <a:off x="2137410" y="389763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1691DEC-0CB9-9C4C-8D0A-C5B83D543A09}"/>
              </a:ext>
            </a:extLst>
          </p:cNvPr>
          <p:cNvSpPr/>
          <p:nvPr/>
        </p:nvSpPr>
        <p:spPr bwMode="auto">
          <a:xfrm rot="18829856">
            <a:off x="2021187" y="4970818"/>
            <a:ext cx="736446" cy="232311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37BB6-FE43-184B-BD21-15B4A546B964}"/>
              </a:ext>
            </a:extLst>
          </p:cNvPr>
          <p:cNvSpPr/>
          <p:nvPr/>
        </p:nvSpPr>
        <p:spPr bwMode="auto">
          <a:xfrm>
            <a:off x="5013415" y="3502480"/>
            <a:ext cx="2381795" cy="1191986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Helvetica" pitchFamily="2" charset="0"/>
              </a:rPr>
              <a:t>Average consensus + Byzantine faults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81B3048-C8D7-0447-8059-D65F8FD4A77A}"/>
              </a:ext>
            </a:extLst>
          </p:cNvPr>
          <p:cNvSpPr/>
          <p:nvPr/>
        </p:nvSpPr>
        <p:spPr bwMode="auto">
          <a:xfrm>
            <a:off x="4583158" y="3900353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A3509B-A8FE-8547-B8EE-3064070DCEDA}"/>
              </a:ext>
            </a:extLst>
          </p:cNvPr>
          <p:cNvSpPr/>
          <p:nvPr/>
        </p:nvSpPr>
        <p:spPr bwMode="auto">
          <a:xfrm>
            <a:off x="6553199" y="182879"/>
            <a:ext cx="2381795" cy="11919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Learning + Byzantine faults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5EAFB8B5-ED0A-D642-8AAF-5E0EF6D2AE4C}"/>
              </a:ext>
            </a:extLst>
          </p:cNvPr>
          <p:cNvSpPr/>
          <p:nvPr/>
        </p:nvSpPr>
        <p:spPr bwMode="auto">
          <a:xfrm rot="16200000">
            <a:off x="6898276" y="1469570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AFE437C-F429-0D42-8742-54801B734343}"/>
              </a:ext>
            </a:extLst>
          </p:cNvPr>
          <p:cNvSpPr/>
          <p:nvPr/>
        </p:nvSpPr>
        <p:spPr bwMode="auto">
          <a:xfrm rot="16200000">
            <a:off x="6895828" y="3113861"/>
            <a:ext cx="331470" cy="200843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831818-8E27-634B-BC3B-3844ED4D222F}"/>
              </a:ext>
            </a:extLst>
          </p:cNvPr>
          <p:cNvSpPr/>
          <p:nvPr/>
        </p:nvSpPr>
        <p:spPr bwMode="auto">
          <a:xfrm>
            <a:off x="6553200" y="1780360"/>
            <a:ext cx="2381795" cy="1191986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Optimization + Byzantine faults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88C747-C4D2-4A43-B650-F29FA2E49BA9}"/>
              </a:ext>
            </a:extLst>
          </p:cNvPr>
          <p:cNvSpPr/>
          <p:nvPr/>
        </p:nvSpPr>
        <p:spPr bwMode="auto">
          <a:xfrm>
            <a:off x="4054094" y="206024"/>
            <a:ext cx="2381795" cy="11919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Optimizatio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/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/ Learning</a:t>
            </a:r>
            <a:endParaRPr lang="en-US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Helvetica" pitchFamily="2" charset="0"/>
              </a:rPr>
              <a:t>+ Privacy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D69B2984-7C1F-B745-9CFA-CD95F9F03BE2}"/>
              </a:ext>
            </a:extLst>
          </p:cNvPr>
          <p:cNvSpPr/>
          <p:nvPr/>
        </p:nvSpPr>
        <p:spPr bwMode="auto">
          <a:xfrm rot="14101498">
            <a:off x="6073912" y="1505464"/>
            <a:ext cx="485127" cy="238419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094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802327" y="370801"/>
            <a:ext cx="5375169" cy="6345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07425" y="2571624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1980: Pease,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Shostak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Lamport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186" y="4739720"/>
            <a:ext cx="2608406" cy="152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1986: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Dolev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</a:t>
            </a:r>
            <a:b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Approximate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737" y="4451211"/>
            <a:ext cx="340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Tsitsiklis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1984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17" y="496222"/>
            <a:ext cx="23267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Hajnal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1958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ergodicity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 nonhomogeneous Markov chains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97910-5304-2C4B-BD6E-33C72B576576}"/>
              </a:ext>
            </a:extLst>
          </p:cNvPr>
          <p:cNvSpPr txBox="1"/>
          <p:nvPr/>
        </p:nvSpPr>
        <p:spPr>
          <a:xfrm>
            <a:off x="1867643" y="5289474"/>
            <a:ext cx="398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Jadbabaei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Lin, Morse 2003</a:t>
            </a:r>
            <a:b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Flocking problem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516D6-329C-FC43-B47F-43C353EA1600}"/>
              </a:ext>
            </a:extLst>
          </p:cNvPr>
          <p:cNvSpPr txBox="1"/>
          <p:nvPr/>
        </p:nvSpPr>
        <p:spPr>
          <a:xfrm>
            <a:off x="3907425" y="3501451"/>
            <a:ext cx="51816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1983: Fischer, Lynch, Paterson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Asynchronous consensus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impossibility result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8673B-13F0-FB46-BC60-B71F6A32B64C}"/>
              </a:ext>
            </a:extLst>
          </p:cNvPr>
          <p:cNvSpPr txBox="1"/>
          <p:nvPr/>
        </p:nvSpPr>
        <p:spPr>
          <a:xfrm>
            <a:off x="378035" y="2363401"/>
            <a:ext cx="297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DeGroot 1974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Reaching a consensus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30E3-DC3A-D04A-8C74-FC2A4D25D8EF}"/>
              </a:ext>
            </a:extLst>
          </p:cNvPr>
          <p:cNvSpPr txBox="1"/>
          <p:nvPr/>
        </p:nvSpPr>
        <p:spPr>
          <a:xfrm>
            <a:off x="378035" y="3998779"/>
            <a:ext cx="2136763" cy="9048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Decentralized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69C2C-4A81-7D46-AE63-9A7B21996601}"/>
              </a:ext>
            </a:extLst>
          </p:cNvPr>
          <p:cNvSpPr txBox="1"/>
          <p:nvPr/>
        </p:nvSpPr>
        <p:spPr>
          <a:xfrm>
            <a:off x="5476892" y="1180245"/>
            <a:ext cx="2045528" cy="9048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6B4DE-72D2-704F-9EF8-A4A9B6BC5612}"/>
              </a:ext>
            </a:extLst>
          </p:cNvPr>
          <p:cNvSpPr txBox="1"/>
          <p:nvPr/>
        </p:nvSpPr>
        <p:spPr>
          <a:xfrm>
            <a:off x="3162092" y="620587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Nedich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Ozdaglar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2009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1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33367</TotalTime>
  <Words>4524</Words>
  <Application>Microsoft Macintosh PowerPoint</Application>
  <PresentationFormat>On-screen Show (4:3)</PresentationFormat>
  <Paragraphs>1264</Paragraphs>
  <Slides>142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142</vt:i4>
      </vt:variant>
    </vt:vector>
  </HeadingPairs>
  <TitlesOfParts>
    <vt:vector size="153" baseType="lpstr">
      <vt:lpstr>Arial</vt:lpstr>
      <vt:lpstr>Cambria Math</vt:lpstr>
      <vt:lpstr>CMU Sans Serif Demi Condensed</vt:lpstr>
      <vt:lpstr>Comic Sans MS</vt:lpstr>
      <vt:lpstr>Helvetica</vt:lpstr>
      <vt:lpstr>Marlett</vt:lpstr>
      <vt:lpstr>Times</vt:lpstr>
      <vt:lpstr>Times New Roman</vt:lpstr>
      <vt:lpstr>Wingdings</vt:lpstr>
      <vt:lpstr>Default Design</vt:lpstr>
      <vt:lpstr>Equation</vt:lpstr>
      <vt:lpstr>Tutorial: Part 2  Security and Privacy in Distributed Optimization and Learning  Nitin Vaidya Georgetown University    </vt:lpstr>
      <vt:lpstr>Slides &amp; Videos</vt:lpstr>
      <vt:lpstr>Outline</vt:lpstr>
      <vt:lpstr>Gradient Method</vt:lpstr>
      <vt:lpstr>Gradient Method</vt:lpstr>
      <vt:lpstr>Gradient Method</vt:lpstr>
      <vt:lpstr>Distributed Optimization</vt:lpstr>
      <vt:lpstr>Gradient Method</vt:lpstr>
      <vt:lpstr>Gradient Method</vt:lpstr>
      <vt:lpstr>Gradient Method</vt:lpstr>
      <vt:lpstr>Gradient Method</vt:lpstr>
      <vt:lpstr>Architectures</vt:lpstr>
      <vt:lpstr>Architectures</vt:lpstr>
      <vt:lpstr>Jargon</vt:lpstr>
      <vt:lpstr> Federated Architecture [Kairouz et al 2018]</vt:lpstr>
      <vt:lpstr> Federated Architecture [Kairouz et al 2018]</vt:lpstr>
      <vt:lpstr> Federated Architecture</vt:lpstr>
      <vt:lpstr> Federated Architecture</vt:lpstr>
      <vt:lpstr> Federated Architecture</vt:lpstr>
      <vt:lpstr> Federated Architecture</vt:lpstr>
      <vt:lpstr> Federated Architecture: Stochastic Version</vt:lpstr>
      <vt:lpstr>Recall</vt:lpstr>
      <vt:lpstr> Federated Architecture: Stochastic Version</vt:lpstr>
      <vt:lpstr>Distributed Optimization</vt:lpstr>
      <vt:lpstr>Distributed Optimization</vt:lpstr>
      <vt:lpstr>Distributed Optimization</vt:lpstr>
      <vt:lpstr>Distributed Optimization</vt:lpstr>
      <vt:lpstr>Distributed Optimization: Stochastic Version</vt:lpstr>
      <vt:lpstr>Stochastic Distributed Machine Learning [Bottou,Curtis,Nocedal 2016]</vt:lpstr>
      <vt:lpstr>Stochastic Distributed Machine Learning</vt:lpstr>
      <vt:lpstr>Recall</vt:lpstr>
      <vt:lpstr>Stochastic Distributed Machine Learning Heterogeneous Case (“non-I.I.D.”)</vt:lpstr>
      <vt:lpstr>Stochastic Distributed Machine Learning Homogeneous Case (“I.I.D.”)</vt:lpstr>
      <vt:lpstr>📖</vt:lpstr>
      <vt:lpstr>Other Variations</vt:lpstr>
      <vt:lpstr>Disadvantage of Synchronous Computation</vt:lpstr>
      <vt:lpstr>Recall … Synchronous Algorithm</vt:lpstr>
      <vt:lpstr>Asynchrony</vt:lpstr>
      <vt:lpstr>Asynchronous Algorithm</vt:lpstr>
      <vt:lpstr>Asynchronous Algorithm</vt:lpstr>
      <vt:lpstr>Asynchronous Algorithm</vt:lpstr>
      <vt:lpstr>Recall</vt:lpstr>
      <vt:lpstr>Asynchronous Algorithm</vt:lpstr>
      <vt:lpstr>Asynchronous Algorithm</vt:lpstr>
      <vt:lpstr>Asynchronous Algorithm</vt:lpstr>
      <vt:lpstr>Asynchronous Message Passing</vt:lpstr>
      <vt:lpstr>Asynchronous Shared Memory [Alistarh et al. 2018]</vt:lpstr>
      <vt:lpstr>Asynchronous Shared Memory [Alistarh et al. 2018]</vt:lpstr>
      <vt:lpstr>Asynchronous Shared Memory [Alistarh et al. 2018]</vt:lpstr>
      <vt:lpstr>Gradient Compression</vt:lpstr>
      <vt:lpstr>Architectures</vt:lpstr>
      <vt:lpstr>Architectures</vt:lpstr>
      <vt:lpstr>Many Variations [Tsitsiklis 1984]</vt:lpstr>
      <vt:lpstr>Many Variations [Tsitsiklis 1984]</vt:lpstr>
      <vt:lpstr>Many Variations</vt:lpstr>
      <vt:lpstr>A Detour … Average Consensus</vt:lpstr>
      <vt:lpstr>Average Consensus</vt:lpstr>
      <vt:lpstr>Average Consensus</vt:lpstr>
      <vt:lpstr>Average Consensus</vt:lpstr>
      <vt:lpstr>Average Consensus</vt:lpstr>
      <vt:lpstr>Average Consensus</vt:lpstr>
      <vt:lpstr>PowerPoint Presentation</vt:lpstr>
      <vt:lpstr>PowerPoint Presentation</vt:lpstr>
      <vt:lpstr>PowerPoint Presentation</vt:lpstr>
      <vt:lpstr>PowerPoint Presentation</vt:lpstr>
      <vt:lpstr>Connected Undirected Graphs</vt:lpstr>
      <vt:lpstr>PowerPoint Presentation</vt:lpstr>
      <vt:lpstr>PowerPoint Presentation</vt:lpstr>
      <vt:lpstr>Average Consensus</vt:lpstr>
      <vt:lpstr>                  Optimization</vt:lpstr>
      <vt:lpstr>Distributed Optimization</vt:lpstr>
      <vt:lpstr>PowerPoint Presentation</vt:lpstr>
      <vt:lpstr>PowerPoint Presentation</vt:lpstr>
      <vt:lpstr>PowerPoint Presentation</vt:lpstr>
      <vt:lpstr>PowerPoint Presentation</vt:lpstr>
      <vt:lpstr>Decentralized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Claims</vt:lpstr>
      <vt:lpstr>Part 3</vt:lpstr>
      <vt:lpstr>Another Detour …    Background</vt:lpstr>
      <vt:lpstr>Net-X: Multi-Channel Mesh   Theory to Practice</vt:lpstr>
      <vt:lpstr>How do you get from   wireless systems to distributed optimization/learning?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Continue to part 3   Byzantine Fault-Tolerant (Secure) Optimization &amp; Learning</vt:lpstr>
      <vt:lpstr>PowerPoint Presentation</vt:lpstr>
      <vt:lpstr>Additional Slides</vt:lpstr>
      <vt:lpstr>Connected Undirected Graphs</vt:lpstr>
      <vt:lpstr>PowerPoint Presentation</vt:lpstr>
      <vt:lpstr>PowerPoint Presentation</vt:lpstr>
      <vt:lpstr>Decentralized Optimization over Lossy Links</vt:lpstr>
      <vt:lpstr>PowerPoint Presentation</vt:lpstr>
      <vt:lpstr>PowerPoint Presentation</vt:lpstr>
      <vt:lpstr>Mass Transfer + Accumulation An Alternate View</vt:lpstr>
      <vt:lpstr>Mass Transfer + Accumulation An Alternate View</vt:lpstr>
      <vt:lpstr>Conservation of Mass</vt:lpstr>
      <vt:lpstr>Wireless Transmissions Unreliable</vt:lpstr>
      <vt:lpstr>Impact of Unreliability</vt:lpstr>
      <vt:lpstr>Conservation of Mass</vt:lpstr>
      <vt:lpstr>PowerPoint Presentation</vt:lpstr>
      <vt:lpstr>Potential Solution?</vt:lpstr>
      <vt:lpstr>Potential Solution?</vt:lpstr>
      <vt:lpstr>Convergence … if nodes intermittently connected</vt:lpstr>
      <vt:lpstr>PowerPoint Presentation</vt:lpstr>
      <vt:lpstr>Loss Model</vt:lpstr>
      <vt:lpstr>Better Model ?</vt:lpstr>
      <vt:lpstr>Solution</vt:lpstr>
      <vt:lpstr>Solution Sketch</vt:lpstr>
      <vt:lpstr>Solution Sketch</vt:lpstr>
      <vt:lpstr>What Does That Do ?</vt:lpstr>
      <vt:lpstr>What Does That Do ?</vt:lpstr>
      <vt:lpstr>Dynamic Topology</vt:lpstr>
      <vt:lpstr>Dynamic Topology</vt:lpstr>
      <vt:lpstr>Dynamic Topology</vt:lpstr>
      <vt:lpstr>Does This Work ?</vt:lpstr>
      <vt:lpstr>Does This Work ?</vt:lpstr>
      <vt:lpstr>Time-Varying Column Stochastic Matrix</vt:lpstr>
      <vt:lpstr>State Transitions</vt:lpstr>
      <vt:lpstr>State Transitions</vt:lpstr>
      <vt:lpstr>State Transitions</vt:lpstr>
      <vt:lpstr>State Transition</vt:lpstr>
      <vt:lpstr>State Transition</vt:lpstr>
      <vt:lpstr>State Transitions</vt:lpstr>
      <vt:lpstr>Solution</vt:lpstr>
      <vt:lpstr>Solution</vt:lpstr>
      <vt:lpstr>Solution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6956</cp:revision>
  <cp:lastPrinted>2019-12-05T12:55:30Z</cp:lastPrinted>
  <dcterms:created xsi:type="dcterms:W3CDTF">1996-09-30T18:28:10Z</dcterms:created>
  <dcterms:modified xsi:type="dcterms:W3CDTF">2021-03-13T00:24:54Z</dcterms:modified>
</cp:coreProperties>
</file>