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10"/>
  </p:notesMasterIdLst>
  <p:handoutMasterIdLst>
    <p:handoutMasterId r:id="rId111"/>
  </p:handoutMasterIdLst>
  <p:sldIdLst>
    <p:sldId id="3008" r:id="rId2"/>
    <p:sldId id="3147" r:id="rId3"/>
    <p:sldId id="2999" r:id="rId4"/>
    <p:sldId id="2920" r:id="rId5"/>
    <p:sldId id="2844" r:id="rId6"/>
    <p:sldId id="2882" r:id="rId7"/>
    <p:sldId id="2947" r:id="rId8"/>
    <p:sldId id="3117" r:id="rId9"/>
    <p:sldId id="3118" r:id="rId10"/>
    <p:sldId id="3153" r:id="rId11"/>
    <p:sldId id="3119" r:id="rId12"/>
    <p:sldId id="2818" r:id="rId13"/>
    <p:sldId id="2958" r:id="rId14"/>
    <p:sldId id="3036" r:id="rId15"/>
    <p:sldId id="3037" r:id="rId16"/>
    <p:sldId id="3038" r:id="rId17"/>
    <p:sldId id="3039" r:id="rId18"/>
    <p:sldId id="3040" r:id="rId19"/>
    <p:sldId id="3056" r:id="rId20"/>
    <p:sldId id="3049" r:id="rId21"/>
    <p:sldId id="3148" r:id="rId22"/>
    <p:sldId id="3047" r:id="rId23"/>
    <p:sldId id="3048" r:id="rId24"/>
    <p:sldId id="2951" r:id="rId25"/>
    <p:sldId id="3052" r:id="rId26"/>
    <p:sldId id="3053" r:id="rId27"/>
    <p:sldId id="3054" r:id="rId28"/>
    <p:sldId id="2966" r:id="rId29"/>
    <p:sldId id="2959" r:id="rId30"/>
    <p:sldId id="2961" r:id="rId31"/>
    <p:sldId id="2962" r:id="rId32"/>
    <p:sldId id="2964" r:id="rId33"/>
    <p:sldId id="2965" r:id="rId34"/>
    <p:sldId id="2649" r:id="rId35"/>
    <p:sldId id="3062" r:id="rId36"/>
    <p:sldId id="3058" r:id="rId37"/>
    <p:sldId id="3059" r:id="rId38"/>
    <p:sldId id="3060" r:id="rId39"/>
    <p:sldId id="3063" r:id="rId40"/>
    <p:sldId id="3069" r:id="rId41"/>
    <p:sldId id="3064" r:id="rId42"/>
    <p:sldId id="3065" r:id="rId43"/>
    <p:sldId id="3066" r:id="rId44"/>
    <p:sldId id="3067" r:id="rId45"/>
    <p:sldId id="3068" r:id="rId46"/>
    <p:sldId id="2466" r:id="rId47"/>
    <p:sldId id="3022" r:id="rId48"/>
    <p:sldId id="2972" r:id="rId49"/>
    <p:sldId id="3075" r:id="rId50"/>
    <p:sldId id="3076" r:id="rId51"/>
    <p:sldId id="3077" r:id="rId52"/>
    <p:sldId id="3122" r:id="rId53"/>
    <p:sldId id="3123" r:id="rId54"/>
    <p:sldId id="3028" r:id="rId55"/>
    <p:sldId id="3150" r:id="rId56"/>
    <p:sldId id="3151" r:id="rId57"/>
    <p:sldId id="3149" r:id="rId58"/>
    <p:sldId id="3097" r:id="rId59"/>
    <p:sldId id="2980" r:id="rId60"/>
    <p:sldId id="3032" r:id="rId61"/>
    <p:sldId id="2982" r:id="rId62"/>
    <p:sldId id="3034" r:id="rId63"/>
    <p:sldId id="3121" r:id="rId64"/>
    <p:sldId id="3125" r:id="rId65"/>
    <p:sldId id="3127" r:id="rId66"/>
    <p:sldId id="3128" r:id="rId67"/>
    <p:sldId id="3130" r:id="rId68"/>
    <p:sldId id="3131" r:id="rId69"/>
    <p:sldId id="3087" r:id="rId70"/>
    <p:sldId id="3093" r:id="rId71"/>
    <p:sldId id="3094" r:id="rId72"/>
    <p:sldId id="3098" r:id="rId73"/>
    <p:sldId id="3101" r:id="rId74"/>
    <p:sldId id="3139" r:id="rId75"/>
    <p:sldId id="3140" r:id="rId76"/>
    <p:sldId id="3141" r:id="rId77"/>
    <p:sldId id="3142" r:id="rId78"/>
    <p:sldId id="3135" r:id="rId79"/>
    <p:sldId id="3106" r:id="rId80"/>
    <p:sldId id="3110" r:id="rId81"/>
    <p:sldId id="3144" r:id="rId82"/>
    <p:sldId id="3146" r:id="rId83"/>
    <p:sldId id="3145" r:id="rId84"/>
    <p:sldId id="3143" r:id="rId85"/>
    <p:sldId id="3113" r:id="rId86"/>
    <p:sldId id="3088" r:id="rId87"/>
    <p:sldId id="3156" r:id="rId88"/>
    <p:sldId id="3152" r:id="rId89"/>
    <p:sldId id="3111" r:id="rId90"/>
    <p:sldId id="3154" r:id="rId91"/>
    <p:sldId id="2873" r:id="rId92"/>
    <p:sldId id="2871" r:id="rId93"/>
    <p:sldId id="2872" r:id="rId94"/>
    <p:sldId id="2874" r:id="rId95"/>
    <p:sldId id="2953" r:id="rId96"/>
    <p:sldId id="2954" r:id="rId97"/>
    <p:sldId id="2889" r:id="rId98"/>
    <p:sldId id="2956" r:id="rId99"/>
    <p:sldId id="2955" r:id="rId100"/>
    <p:sldId id="2967" r:id="rId101"/>
    <p:sldId id="3019" r:id="rId102"/>
    <p:sldId id="3021" r:id="rId103"/>
    <p:sldId id="2975" r:id="rId104"/>
    <p:sldId id="2976" r:id="rId105"/>
    <p:sldId id="2957" r:id="rId106"/>
    <p:sldId id="2977" r:id="rId107"/>
    <p:sldId id="3155" r:id="rId108"/>
    <p:sldId id="3129" r:id="rId109"/>
  </p:sldIdLst>
  <p:sldSz cx="9144000" cy="6858000" type="screen4x3"/>
  <p:notesSz cx="6991350" cy="9282113"/>
  <p:defaultTextStyle>
    <a:defPPr>
      <a:defRPr lang="en-US"/>
    </a:defPPr>
    <a:lvl1pPr algn="ctr" rtl="0" eaLnBrk="0" fontAlgn="base" hangingPunct="0">
      <a:spcBef>
        <a:spcPct val="20000"/>
      </a:spcBef>
      <a:spcAft>
        <a:spcPct val="0"/>
      </a:spcAft>
      <a:buClr>
        <a:srgbClr val="FF0000"/>
      </a:buClr>
      <a:buSzPct val="65000"/>
      <a:buFont typeface="Marlett" pitchFamily="2" charset="2"/>
      <a:buChar char="g"/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1pPr>
    <a:lvl2pPr marL="457200" algn="ctr" rtl="0" eaLnBrk="0" fontAlgn="base" hangingPunct="0">
      <a:spcBef>
        <a:spcPct val="20000"/>
      </a:spcBef>
      <a:spcAft>
        <a:spcPct val="0"/>
      </a:spcAft>
      <a:buClr>
        <a:srgbClr val="FF0000"/>
      </a:buClr>
      <a:buSzPct val="65000"/>
      <a:buFont typeface="Marlett" pitchFamily="2" charset="2"/>
      <a:buChar char="g"/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2pPr>
    <a:lvl3pPr marL="914400" algn="ctr" rtl="0" eaLnBrk="0" fontAlgn="base" hangingPunct="0">
      <a:spcBef>
        <a:spcPct val="20000"/>
      </a:spcBef>
      <a:spcAft>
        <a:spcPct val="0"/>
      </a:spcAft>
      <a:buClr>
        <a:srgbClr val="FF0000"/>
      </a:buClr>
      <a:buSzPct val="65000"/>
      <a:buFont typeface="Marlett" pitchFamily="2" charset="2"/>
      <a:buChar char="g"/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3pPr>
    <a:lvl4pPr marL="1371600" algn="ctr" rtl="0" eaLnBrk="0" fontAlgn="base" hangingPunct="0">
      <a:spcBef>
        <a:spcPct val="20000"/>
      </a:spcBef>
      <a:spcAft>
        <a:spcPct val="0"/>
      </a:spcAft>
      <a:buClr>
        <a:srgbClr val="FF0000"/>
      </a:buClr>
      <a:buSzPct val="65000"/>
      <a:buFont typeface="Marlett" pitchFamily="2" charset="2"/>
      <a:buChar char="g"/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4pPr>
    <a:lvl5pPr marL="1828800" algn="ctr" rtl="0" eaLnBrk="0" fontAlgn="base" hangingPunct="0">
      <a:spcBef>
        <a:spcPct val="20000"/>
      </a:spcBef>
      <a:spcAft>
        <a:spcPct val="0"/>
      </a:spcAft>
      <a:buClr>
        <a:srgbClr val="FF0000"/>
      </a:buClr>
      <a:buSzPct val="65000"/>
      <a:buFont typeface="Marlett" pitchFamily="2" charset="2"/>
      <a:buChar char="g"/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3">
          <p15:clr>
            <a:srgbClr val="A4A3A4"/>
          </p15:clr>
        </p15:guide>
        <p15:guide id="2" pos="2202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itin H Vaidya" initials="NHV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A3EF5C"/>
    <a:srgbClr val="DCFFC0"/>
    <a:srgbClr val="B5FBE4"/>
    <a:srgbClr val="CCFFA4"/>
    <a:srgbClr val="EEF9F4"/>
    <a:srgbClr val="FAFC55"/>
    <a:srgbClr val="FFC819"/>
    <a:srgbClr val="89C2FF"/>
    <a:srgbClr val="33F5BB"/>
    <a:srgbClr val="FFDA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0662" autoAdjust="0"/>
    <p:restoredTop sz="95833" autoAdjust="0"/>
  </p:normalViewPr>
  <p:slideViewPr>
    <p:cSldViewPr snapToGrid="0">
      <p:cViewPr varScale="1">
        <p:scale>
          <a:sx n="112" d="100"/>
          <a:sy n="112" d="100"/>
        </p:scale>
        <p:origin x="776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>
      <p:cViewPr varScale="1">
        <p:scale>
          <a:sx n="53" d="100"/>
          <a:sy n="53" d="100"/>
        </p:scale>
        <p:origin x="-2538" y="-84"/>
      </p:cViewPr>
      <p:guideLst>
        <p:guide orient="horz" pos="2923"/>
        <p:guide pos="220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commentAuthors" Target="commentAuthor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presProps" Target="pres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notesMaster" Target="notesMasters/notesMaster1.xml"/><Relationship Id="rId115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895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985" tIns="46493" rIns="92985" bIns="46493" numCol="1" anchor="ctr" anchorCtr="0" compatLnSpc="1">
            <a:prstTxWarp prst="textNoShape">
              <a:avLst/>
            </a:prstTxWarp>
          </a:bodyPr>
          <a:lstStyle>
            <a:lvl1pPr algn="l" defTabSz="930275">
              <a:spcBef>
                <a:spcPct val="0"/>
              </a:spcBef>
              <a:buClrTx/>
              <a:buSzTx/>
              <a:buFontTx/>
              <a:buNone/>
              <a:defRPr sz="1200" b="1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137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62400" y="0"/>
            <a:ext cx="302895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985" tIns="46493" rIns="92985" bIns="46493" numCol="1" anchor="ctr" anchorCtr="0" compatLnSpc="1">
            <a:prstTxWarp prst="textNoShape">
              <a:avLst/>
            </a:prstTxWarp>
          </a:bodyPr>
          <a:lstStyle>
            <a:lvl1pPr algn="r" defTabSz="930275">
              <a:spcBef>
                <a:spcPct val="0"/>
              </a:spcBef>
              <a:buClrTx/>
              <a:buSzTx/>
              <a:buFontTx/>
              <a:buNone/>
              <a:defRPr sz="1200" b="1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137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18563"/>
            <a:ext cx="302895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985" tIns="46493" rIns="92985" bIns="46493" numCol="1" anchor="b" anchorCtr="0" compatLnSpc="1">
            <a:prstTxWarp prst="textNoShape">
              <a:avLst/>
            </a:prstTxWarp>
          </a:bodyPr>
          <a:lstStyle>
            <a:lvl1pPr algn="l" defTabSz="930275">
              <a:spcBef>
                <a:spcPct val="0"/>
              </a:spcBef>
              <a:buClrTx/>
              <a:buSzTx/>
              <a:buFontTx/>
              <a:buNone/>
              <a:defRPr sz="1200" b="1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137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62400" y="8818563"/>
            <a:ext cx="302895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985" tIns="46493" rIns="92985" bIns="46493" numCol="1" anchor="b" anchorCtr="0" compatLnSpc="1">
            <a:prstTxWarp prst="textNoShape">
              <a:avLst/>
            </a:prstTxWarp>
          </a:bodyPr>
          <a:lstStyle>
            <a:lvl1pPr algn="r" defTabSz="930275">
              <a:spcBef>
                <a:spcPct val="0"/>
              </a:spcBef>
              <a:buClrTx/>
              <a:buSzTx/>
              <a:buFontTx/>
              <a:buNone/>
              <a:defRPr sz="1200" b="1">
                <a:latin typeface="Arial" charset="0"/>
              </a:defRPr>
            </a:lvl1pPr>
          </a:lstStyle>
          <a:p>
            <a:pPr>
              <a:defRPr/>
            </a:pPr>
            <a:fld id="{4D328B2F-E4A9-4B42-9114-8FE517F38CE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9086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895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5" tIns="46493" rIns="92985" bIns="46493" numCol="1" anchor="t" anchorCtr="0" compatLnSpc="1">
            <a:prstTxWarp prst="textNoShape">
              <a:avLst/>
            </a:prstTxWarp>
          </a:bodyPr>
          <a:lstStyle>
            <a:lvl1pPr algn="l" defTabSz="930275">
              <a:spcBef>
                <a:spcPct val="0"/>
              </a:spcBef>
              <a:buClrTx/>
              <a:buSzTx/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2400" y="0"/>
            <a:ext cx="302895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5" tIns="46493" rIns="92985" bIns="46493" numCol="1" anchor="t" anchorCtr="0" compatLnSpc="1">
            <a:prstTxWarp prst="textNoShape">
              <a:avLst/>
            </a:prstTxWarp>
          </a:bodyPr>
          <a:lstStyle>
            <a:lvl1pPr algn="r" defTabSz="930275">
              <a:spcBef>
                <a:spcPct val="0"/>
              </a:spcBef>
              <a:buClrTx/>
              <a:buSzTx/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06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6338" y="696913"/>
            <a:ext cx="4640262" cy="3479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1863" y="4408488"/>
            <a:ext cx="5127625" cy="417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5" tIns="46493" rIns="92985" bIns="4649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18563"/>
            <a:ext cx="302895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5" tIns="46493" rIns="92985" bIns="46493" numCol="1" anchor="b" anchorCtr="0" compatLnSpc="1">
            <a:prstTxWarp prst="textNoShape">
              <a:avLst/>
            </a:prstTxWarp>
          </a:bodyPr>
          <a:lstStyle>
            <a:lvl1pPr algn="l" defTabSz="930275">
              <a:spcBef>
                <a:spcPct val="0"/>
              </a:spcBef>
              <a:buClrTx/>
              <a:buSzTx/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2400" y="8818563"/>
            <a:ext cx="302895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5" tIns="46493" rIns="92985" bIns="46493" numCol="1" anchor="b" anchorCtr="0" compatLnSpc="1">
            <a:prstTxWarp prst="textNoShape">
              <a:avLst/>
            </a:prstTxWarp>
          </a:bodyPr>
          <a:lstStyle>
            <a:lvl1pPr algn="r" defTabSz="930275">
              <a:spcBef>
                <a:spcPct val="0"/>
              </a:spcBef>
              <a:buClrTx/>
              <a:buSzTx/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3262AFDE-5065-4356-9A1D-319F9FBCF64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9735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65F821-53FB-4708-9C2C-8B377EA7641E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32309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262AFDE-5065-4356-9A1D-319F9FBCF641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8892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B4A4FE-C508-445A-BEEA-5241DB609F5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887A4A-469E-41B4-A4BB-20E7ADC1FBC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791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76900" cy="5791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30D3AB-AD66-458A-851D-A518A4FC23B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524000"/>
            <a:ext cx="38100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38100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F62DA2-7D97-4C00-81E8-74648167329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524000"/>
            <a:ext cx="38100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524000"/>
            <a:ext cx="38100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3886200"/>
            <a:ext cx="38100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886200"/>
            <a:ext cx="38100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A90451-B3EB-4D27-9BF6-B2ED89E4389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24000"/>
            <a:ext cx="38100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524000"/>
            <a:ext cx="38100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886200"/>
            <a:ext cx="38100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95E721-646B-43FE-9C59-B1DD65377C5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07DEF5-A307-4F25-8C66-A6D5B058479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0EE0C2-57FB-4ADE-AB30-1194CE51D78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24000"/>
            <a:ext cx="3810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3810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1EC7BB-7051-4029-9E77-635DAEA5F57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951084-5C69-499E-A268-F024F611477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DAEBF2-5F63-4212-9814-96C2174E3A7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22C1C9-E007-43BE-85CB-100AF574EE9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892685-606E-40D3-AC53-BA20005A573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522931-C89A-41AC-84F8-145AE746D50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2400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ClrTx/>
              <a:buSzTx/>
              <a:buFontTx/>
              <a:buNone/>
              <a:defRPr sz="1400">
                <a:latin typeface="Helvetica"/>
                <a:cs typeface="Helvetic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SzTx/>
              <a:buFontTx/>
              <a:buNone/>
              <a:defRPr sz="1400">
                <a:latin typeface="Helvetica"/>
                <a:cs typeface="Helvetic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400">
                <a:latin typeface="Helvetica"/>
                <a:cs typeface="Helvetica"/>
              </a:defRPr>
            </a:lvl1pPr>
          </a:lstStyle>
          <a:p>
            <a:pPr>
              <a:defRPr/>
            </a:pPr>
            <a:fld id="{9FF9E353-2231-45A2-B736-4E2E121B5CA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000FF"/>
          </a:solidFill>
          <a:latin typeface="Helvetica"/>
          <a:ea typeface="+mj-ea"/>
          <a:cs typeface="Helvetica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000FF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000FF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000FF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000FF"/>
          </a:solidFill>
          <a:latin typeface="Comic Sans MS" pitchFamily="66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000FF"/>
          </a:solidFill>
          <a:latin typeface="Comic Sans MS" pitchFamily="66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000FF"/>
          </a:solidFill>
          <a:latin typeface="Comic Sans MS" pitchFamily="66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000FF"/>
          </a:solidFill>
          <a:latin typeface="Comic Sans MS" pitchFamily="66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000FF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65000"/>
        <a:buFont typeface="Marlett" pitchFamily="2" charset="2"/>
        <a:buChar char="g"/>
        <a:defRPr sz="2400">
          <a:solidFill>
            <a:schemeClr val="tx1"/>
          </a:solidFill>
          <a:latin typeface="Helvetica"/>
          <a:ea typeface="+mn-ea"/>
          <a:cs typeface="Helvetica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125000"/>
        <a:buFont typeface="Marlett" pitchFamily="2" charset="2"/>
        <a:buChar char="i"/>
        <a:defRPr sz="2000">
          <a:solidFill>
            <a:schemeClr val="tx1"/>
          </a:solidFill>
          <a:latin typeface="Helvetica"/>
          <a:cs typeface="Helvetic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75000"/>
        <a:buChar char="•"/>
        <a:defRPr sz="2000">
          <a:solidFill>
            <a:schemeClr val="tx1"/>
          </a:solidFill>
          <a:latin typeface="Helvetica"/>
          <a:cs typeface="Helvetic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Helvetica"/>
          <a:cs typeface="Helvetic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Helvetica"/>
          <a:cs typeface="Helvetic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1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png"/><Relationship Id="rId4" Type="http://schemas.openxmlformats.org/officeDocument/2006/relationships/image" Target="../media/image231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0.png"/><Relationship Id="rId5" Type="http://schemas.openxmlformats.org/officeDocument/2006/relationships/image" Target="../media/image241.png"/><Relationship Id="rId4" Type="http://schemas.openxmlformats.org/officeDocument/2006/relationships/image" Target="../media/image231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7" Type="http://schemas.openxmlformats.org/officeDocument/2006/relationships/image" Target="../media/image250.pn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1.png"/><Relationship Id="rId5" Type="http://schemas.openxmlformats.org/officeDocument/2006/relationships/image" Target="../media/image231.png"/><Relationship Id="rId4" Type="http://schemas.openxmlformats.org/officeDocument/2006/relationships/image" Target="../media/image13.emf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0.png"/><Relationship Id="rId3" Type="http://schemas.openxmlformats.org/officeDocument/2006/relationships/image" Target="../media/image12.emf"/><Relationship Id="rId7" Type="http://schemas.openxmlformats.org/officeDocument/2006/relationships/image" Target="../media/image250.png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1.png"/><Relationship Id="rId5" Type="http://schemas.openxmlformats.org/officeDocument/2006/relationships/image" Target="../media/image231.png"/><Relationship Id="rId4" Type="http://schemas.openxmlformats.org/officeDocument/2006/relationships/image" Target="../media/image13.emf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7" Type="http://schemas.openxmlformats.org/officeDocument/2006/relationships/image" Target="../media/image7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240.png"/><Relationship Id="rId4" Type="http://schemas.openxmlformats.org/officeDocument/2006/relationships/image" Target="../media/image4.png"/><Relationship Id="rId9" Type="http://schemas.openxmlformats.org/officeDocument/2006/relationships/image" Target="../media/image230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6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8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18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1.png"/><Relationship Id="rId5" Type="http://schemas.openxmlformats.org/officeDocument/2006/relationships/image" Target="../media/image161.png"/><Relationship Id="rId4" Type="http://schemas.openxmlformats.org/officeDocument/2006/relationships/image" Target="../media/image152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hyperlink" Target="https://web.stanford.edu/~boyd/cvxbook/" TargetMode="Externa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1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472.png"/><Relationship Id="rId4" Type="http://schemas.openxmlformats.org/officeDocument/2006/relationships/image" Target="../media/image63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6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hyperlink" Target="http://sbubeck.com/Bubeck15.pdf" TargetMode="Externa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36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0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1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0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7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94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7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7" Type="http://schemas.openxmlformats.org/officeDocument/2006/relationships/image" Target="../media/image94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7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7" Type="http://schemas.openxmlformats.org/officeDocument/2006/relationships/image" Target="../media/image97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7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hyperlink" Target="http://sbubeck.com/Bubeck15.pdf" TargetMode="Externa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hyperlink" Target="https://commons.wikimedia.org/wiki/File:Neural_network_bottleneck_achitecture.sv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0.png"/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0.png"/><Relationship Id="rId2" Type="http://schemas.openxmlformats.org/officeDocument/2006/relationships/image" Target="../media/image3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0.png"/><Relationship Id="rId4" Type="http://schemas.openxmlformats.org/officeDocument/2006/relationships/image" Target="../media/image600.png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500.png"/><Relationship Id="rId7" Type="http://schemas.openxmlformats.org/officeDocument/2006/relationships/image" Target="../media/image700.png"/><Relationship Id="rId2" Type="http://schemas.openxmlformats.org/officeDocument/2006/relationships/image" Target="../media/image3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image" Target="../media/image800.png"/><Relationship Id="rId4" Type="http://schemas.openxmlformats.org/officeDocument/2006/relationships/image" Target="../media/image600.png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500.png"/><Relationship Id="rId7" Type="http://schemas.openxmlformats.org/officeDocument/2006/relationships/image" Target="../media/image130.png"/><Relationship Id="rId2" Type="http://schemas.openxmlformats.org/officeDocument/2006/relationships/image" Target="../media/image3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0.png"/><Relationship Id="rId5" Type="http://schemas.openxmlformats.org/officeDocument/2006/relationships/image" Target="../media/image120.png"/><Relationship Id="rId10" Type="http://schemas.openxmlformats.org/officeDocument/2006/relationships/image" Target="../media/image800.png"/><Relationship Id="rId4" Type="http://schemas.openxmlformats.org/officeDocument/2006/relationships/image" Target="../media/image600.png"/><Relationship Id="rId9" Type="http://schemas.openxmlformats.org/officeDocument/2006/relationships/image" Target="../media/image1020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0.pn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657104"/>
            <a:ext cx="7772400" cy="1951058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Tutorial</a:t>
            </a:r>
            <a:br>
              <a:rPr lang="en-US" dirty="0">
                <a:solidFill>
                  <a:schemeClr val="bg1">
                    <a:lumMod val="65000"/>
                  </a:schemeClr>
                </a:solidFill>
              </a:rPr>
            </a:br>
            <a:br>
              <a:rPr lang="en-US" dirty="0"/>
            </a:br>
            <a:r>
              <a:rPr lang="en-US" dirty="0"/>
              <a:t>Security and Privacy</a:t>
            </a:r>
            <a:br>
              <a:rPr lang="en-US" dirty="0"/>
            </a:br>
            <a:r>
              <a:rPr lang="en-US" dirty="0"/>
              <a:t>in Distributed Optimization and Learning</a:t>
            </a:r>
            <a:br>
              <a:rPr lang="en-US" dirty="0"/>
            </a:br>
            <a:br>
              <a:rPr lang="en-US" dirty="0"/>
            </a:br>
            <a:r>
              <a:rPr lang="en-US" sz="2400" dirty="0">
                <a:solidFill>
                  <a:schemeClr val="tx1"/>
                </a:solidFill>
              </a:rPr>
              <a:t>Nitin Vaidya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Georgetown University</a:t>
            </a:r>
            <a:br>
              <a:rPr lang="en-US" sz="2400" dirty="0">
                <a:solidFill>
                  <a:srgbClr val="008000"/>
                </a:solidFill>
              </a:rPr>
            </a:br>
            <a:br>
              <a:rPr lang="en-US" sz="2400" dirty="0">
                <a:solidFill>
                  <a:srgbClr val="993300"/>
                </a:solidFill>
              </a:rPr>
            </a:br>
            <a:br>
              <a:rPr lang="en-US" sz="2400" dirty="0">
                <a:solidFill>
                  <a:srgbClr val="993300"/>
                </a:solidFill>
              </a:rPr>
            </a:br>
            <a:br>
              <a:rPr lang="en-US" sz="2400" dirty="0">
                <a:solidFill>
                  <a:srgbClr val="993300"/>
                </a:solidFill>
              </a:rPr>
            </a:br>
            <a:endParaRPr lang="en-US" sz="2000" dirty="0">
              <a:solidFill>
                <a:schemeClr val="bg2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634F26-A1DD-D342-B5FE-30EE049860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03128"/>
            <a:ext cx="9144000" cy="3429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7400E1C-D7EF-5A45-823B-D48355877372}"/>
              </a:ext>
            </a:extLst>
          </p:cNvPr>
          <p:cNvSpPr txBox="1"/>
          <p:nvPr/>
        </p:nvSpPr>
        <p:spPr>
          <a:xfrm>
            <a:off x="7824052" y="6858000"/>
            <a:ext cx="12682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March 2021</a:t>
            </a:r>
          </a:p>
        </p:txBody>
      </p:sp>
    </p:spTree>
    <p:extLst>
      <p:ext uri="{BB962C8B-B14F-4D97-AF65-F5344CB8AC3E}">
        <p14:creationId xmlns:p14="http://schemas.microsoft.com/office/powerpoint/2010/main" val="21966347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139E4F6C-4C99-9D4C-B544-2BE0CB538D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65760" y="-1108710"/>
            <a:ext cx="11003280" cy="8252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3045ED-40C7-2541-BA8C-0607A502F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Rendezvous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0B3EB6-FCC8-414F-8C7D-81F4A744E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7DEF5-A307-4F25-8C66-A6D5B058479D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14" name="Triangle 13">
            <a:extLst>
              <a:ext uri="{FF2B5EF4-FFF2-40B4-BE49-F238E27FC236}">
                <a16:creationId xmlns:a16="http://schemas.microsoft.com/office/drawing/2014/main" id="{AD23936F-2211-6041-BEDC-8F70E16A7347}"/>
              </a:ext>
            </a:extLst>
          </p:cNvPr>
          <p:cNvSpPr/>
          <p:nvPr/>
        </p:nvSpPr>
        <p:spPr bwMode="auto">
          <a:xfrm rot="18831150">
            <a:off x="2153387" y="2315261"/>
            <a:ext cx="3982890" cy="2339298"/>
          </a:xfrm>
          <a:prstGeom prst="triangle">
            <a:avLst/>
          </a:prstGeom>
          <a:solidFill>
            <a:srgbClr val="92D050">
              <a:alpha val="68000"/>
            </a:srgb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4D4E18A-9CD6-0448-93AB-9A13A894135F}"/>
                  </a:ext>
                </a:extLst>
              </p:cNvPr>
              <p:cNvSpPr txBox="1"/>
              <p:nvPr/>
            </p:nvSpPr>
            <p:spPr>
              <a:xfrm>
                <a:off x="4032077" y="3579167"/>
                <a:ext cx="615361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  <a:latin typeface="Helvetica" pitchFamily="2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4D4E18A-9CD6-0448-93AB-9A13A89413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2077" y="3579167"/>
                <a:ext cx="615361" cy="707886"/>
              </a:xfrm>
              <a:prstGeom prst="rect">
                <a:avLst/>
              </a:prstGeom>
              <a:blipFill>
                <a:blip r:embed="rId3"/>
                <a:stretch>
                  <a:fillRect l="-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A6B4550-0BDA-A24A-8BF5-2096BFA614A3}"/>
                  </a:ext>
                </a:extLst>
              </p:cNvPr>
              <p:cNvSpPr txBox="1"/>
              <p:nvPr/>
            </p:nvSpPr>
            <p:spPr>
              <a:xfrm>
                <a:off x="2333166" y="2381490"/>
                <a:ext cx="961610" cy="46166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A6B4550-0BDA-A24A-8BF5-2096BFA614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3166" y="2381490"/>
                <a:ext cx="961610" cy="461665"/>
              </a:xfrm>
              <a:prstGeom prst="rect">
                <a:avLst/>
              </a:prstGeom>
              <a:blipFill>
                <a:blip r:embed="rId4"/>
                <a:stretch>
                  <a:fillRect l="-3947"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435DD7F-CFF7-1B4F-88C9-D0A583E98003}"/>
                  </a:ext>
                </a:extLst>
              </p:cNvPr>
              <p:cNvSpPr txBox="1"/>
              <p:nvPr/>
            </p:nvSpPr>
            <p:spPr>
              <a:xfrm>
                <a:off x="6295094" y="2660595"/>
                <a:ext cx="968727" cy="46166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435DD7F-CFF7-1B4F-88C9-D0A583E980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5094" y="2660595"/>
                <a:ext cx="968727" cy="461665"/>
              </a:xfrm>
              <a:prstGeom prst="rect">
                <a:avLst/>
              </a:prstGeom>
              <a:blipFill>
                <a:blip r:embed="rId5"/>
                <a:stretch>
                  <a:fillRect l="-3896"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494D644-E59C-AB40-A90E-F286C557E8C0}"/>
                  </a:ext>
                </a:extLst>
              </p:cNvPr>
              <p:cNvSpPr txBox="1"/>
              <p:nvPr/>
            </p:nvSpPr>
            <p:spPr>
              <a:xfrm>
                <a:off x="2949908" y="5773240"/>
                <a:ext cx="968727" cy="46166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494D644-E59C-AB40-A90E-F286C557E8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9908" y="5773240"/>
                <a:ext cx="968727" cy="461665"/>
              </a:xfrm>
              <a:prstGeom prst="rect">
                <a:avLst/>
              </a:prstGeom>
              <a:blipFill>
                <a:blip r:embed="rId6"/>
                <a:stretch>
                  <a:fillRect l="-3846"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4189298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9584CDA-0BF8-924E-813D-328343529307}"/>
              </a:ext>
            </a:extLst>
          </p:cNvPr>
          <p:cNvSpPr/>
          <p:nvPr/>
        </p:nvSpPr>
        <p:spPr bwMode="auto">
          <a:xfrm>
            <a:off x="1543050" y="5509260"/>
            <a:ext cx="6560820" cy="857250"/>
          </a:xfrm>
          <a:prstGeom prst="rect">
            <a:avLst/>
          </a:prstGeom>
          <a:solidFill>
            <a:srgbClr val="FFFF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80FB43-9E55-9A4C-87D3-5FCE417A1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Distributed Linear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96CF78-CAC8-DF46-B712-C7DF7C4C13F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>
                    <a:solidFill>
                      <a:srgbClr val="C00000"/>
                    </a:solidFill>
                  </a:rPr>
                  <a:t>Special case</a:t>
                </a:r>
                <a:r>
                  <a:rPr lang="en-US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i="1" dirty="0"/>
                  <a:t> </a:t>
                </a:r>
                <a:r>
                  <a:rPr lang="en-US" dirty="0"/>
                  <a:t>is a row vector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is a scalar</a:t>
                </a:r>
                <a:br>
                  <a:rPr lang="en-US" dirty="0"/>
                </a:br>
                <a:endParaRPr lang="en-US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b="0" dirty="0"/>
                  <a:t>		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  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b="0" i="1" dirty="0"/>
                  <a:t>             “</a:t>
                </a:r>
                <a:r>
                  <a:rPr lang="en-US" b="0" i="1" dirty="0">
                    <a:solidFill>
                      <a:srgbClr val="FF0000"/>
                    </a:solidFill>
                  </a:rPr>
                  <a:t>error”</a:t>
                </a:r>
              </a:p>
              <a:p>
                <a:pPr marL="0" indent="0">
                  <a:buNone/>
                </a:pPr>
                <a:endParaRPr lang="en-US" i="1" dirty="0"/>
              </a:p>
              <a:p>
                <a:r>
                  <a:rPr lang="en-US" dirty="0">
                    <a:solidFill>
                      <a:srgbClr val="C00000"/>
                    </a:solidFill>
                  </a:rPr>
                  <a:t>General case</a:t>
                </a:r>
                <a:r>
                  <a:rPr lang="en-US" dirty="0"/>
                  <a:t>: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i="1" dirty="0"/>
              </a:p>
              <a:p>
                <a:pPr marL="0" indent="0">
                  <a:buNone/>
                </a:pPr>
                <a:endParaRPr lang="en-US" i="1" dirty="0"/>
              </a:p>
              <a:p>
                <a:pPr marL="0" indent="0">
                  <a:buNone/>
                </a:pPr>
                <a:r>
                  <a:rPr lang="en-US" dirty="0"/>
                  <a:t>     where || . || denotes L</a:t>
                </a:r>
                <a:r>
                  <a:rPr lang="en-US" baseline="-25000" dirty="0"/>
                  <a:t>2</a:t>
                </a:r>
                <a:r>
                  <a:rPr lang="en-US" dirty="0"/>
                  <a:t> norm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     	 </a:t>
                </a:r>
                <a:r>
                  <a:rPr lang="en-US" dirty="0">
                    <a:solidFill>
                      <a:srgbClr val="002060"/>
                    </a:solidFill>
                  </a:rPr>
                  <a:t>Example</a:t>
                </a:r>
                <a:r>
                  <a:rPr lang="en-US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 +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 </a:t>
                </a:r>
              </a:p>
              <a:p>
                <a:pPr marL="0" indent="0">
                  <a:buNone/>
                </a:pPr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96CF78-CAC8-DF46-B712-C7DF7C4C13F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63" t="-1111" b="-6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785066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2580C-FC10-7147-9897-3475E381E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82E21B-36C4-E241-A07F-5B0520B846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964AD2-6E8A-1643-B45F-295C5761A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7DEF5-A307-4F25-8C66-A6D5B058479D}" type="slidenum">
              <a:rPr lang="en-US" smtClean="0"/>
              <a:pPr>
                <a:defRPr/>
              </a:pPr>
              <a:t>101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5BAEE4D-7198-F144-93C3-A7C087E116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8450" y="2843060"/>
            <a:ext cx="2444750" cy="29805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518799E-1907-3048-A23C-7C53E11E2E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8810" y="2876549"/>
            <a:ext cx="1507038" cy="294709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9750FB9-5838-EE47-9E11-214398AA4BAA}"/>
              </a:ext>
            </a:extLst>
          </p:cNvPr>
          <p:cNvSpPr txBox="1"/>
          <p:nvPr/>
        </p:nvSpPr>
        <p:spPr>
          <a:xfrm>
            <a:off x="3564819" y="4071743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897666C-CD6E-E746-B5E4-1FC09F9B82A3}"/>
                  </a:ext>
                </a:extLst>
              </p:cNvPr>
              <p:cNvSpPr txBox="1"/>
              <p:nvPr/>
            </p:nvSpPr>
            <p:spPr>
              <a:xfrm>
                <a:off x="6450705" y="3785190"/>
                <a:ext cx="1105687" cy="10148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360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60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360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6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36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360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6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36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897666C-CD6E-E746-B5E4-1FC09F9B82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0705" y="3785190"/>
                <a:ext cx="1105687" cy="1014830"/>
              </a:xfrm>
              <a:prstGeom prst="rect">
                <a:avLst/>
              </a:prstGeom>
              <a:blipFill>
                <a:blip r:embed="rId4"/>
                <a:stretch>
                  <a:fillRect b="-4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2213951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2580C-FC10-7147-9897-3475E381E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82E21B-36C4-E241-A07F-5B0520B846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964AD2-6E8A-1643-B45F-295C5761A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7DEF5-A307-4F25-8C66-A6D5B058479D}" type="slidenum">
              <a:rPr lang="en-US" smtClean="0"/>
              <a:pPr>
                <a:defRPr/>
              </a:pPr>
              <a:t>102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5BAEE4D-7198-F144-93C3-A7C087E116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8450" y="2843060"/>
            <a:ext cx="2444750" cy="29805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518799E-1907-3048-A23C-7C53E11E2E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8810" y="2876549"/>
            <a:ext cx="1507038" cy="294709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9750FB9-5838-EE47-9E11-214398AA4BAA}"/>
              </a:ext>
            </a:extLst>
          </p:cNvPr>
          <p:cNvSpPr txBox="1"/>
          <p:nvPr/>
        </p:nvSpPr>
        <p:spPr>
          <a:xfrm>
            <a:off x="3564819" y="4071743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897666C-CD6E-E746-B5E4-1FC09F9B82A3}"/>
                  </a:ext>
                </a:extLst>
              </p:cNvPr>
              <p:cNvSpPr txBox="1"/>
              <p:nvPr/>
            </p:nvSpPr>
            <p:spPr>
              <a:xfrm>
                <a:off x="6450705" y="3785190"/>
                <a:ext cx="1105687" cy="10148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360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60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360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6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36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360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6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36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897666C-CD6E-E746-B5E4-1FC09F9B82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0705" y="3785190"/>
                <a:ext cx="1105687" cy="1014830"/>
              </a:xfrm>
              <a:prstGeom prst="rect">
                <a:avLst/>
              </a:prstGeom>
              <a:blipFill>
                <a:blip r:embed="rId4"/>
                <a:stretch>
                  <a:fillRect b="-4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2B3D82BB-C354-8C47-87EE-53E669C84198}"/>
                  </a:ext>
                </a:extLst>
              </p:cNvPr>
              <p:cNvSpPr/>
              <p:nvPr/>
            </p:nvSpPr>
            <p:spPr>
              <a:xfrm>
                <a:off x="2436493" y="2393885"/>
                <a:ext cx="5078057" cy="584775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none">
                <a:sp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                           </m:t>
                      </m:r>
                      <m:r>
                        <a:rPr lang="en-US" sz="3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              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2B3D82BB-C354-8C47-87EE-53E669C841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6493" y="2393885"/>
                <a:ext cx="5078057" cy="584775"/>
              </a:xfrm>
              <a:prstGeom prst="rect">
                <a:avLst/>
              </a:prstGeom>
              <a:blipFill>
                <a:blip r:embed="rId5"/>
                <a:stretch>
                  <a:fillRect l="-1250" b="-2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4376739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2580C-FC10-7147-9897-3475E381E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82E21B-36C4-E241-A07F-5B0520B846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964AD2-6E8A-1643-B45F-295C5761A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7DEF5-A307-4F25-8C66-A6D5B058479D}" type="slidenum">
              <a:rPr lang="en-US" smtClean="0"/>
              <a:pPr>
                <a:defRPr/>
              </a:pPr>
              <a:t>103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E5BC1CB-0BB7-704B-81DB-9F29507005EA}"/>
              </a:ext>
            </a:extLst>
          </p:cNvPr>
          <p:cNvSpPr/>
          <p:nvPr/>
        </p:nvSpPr>
        <p:spPr bwMode="auto">
          <a:xfrm>
            <a:off x="4333615" y="3108959"/>
            <a:ext cx="2010036" cy="87320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9259C7C-3B00-6F4D-B7B9-F4736524DEFC}"/>
              </a:ext>
            </a:extLst>
          </p:cNvPr>
          <p:cNvSpPr/>
          <p:nvPr/>
        </p:nvSpPr>
        <p:spPr bwMode="auto">
          <a:xfrm>
            <a:off x="2205990" y="2960370"/>
            <a:ext cx="834390" cy="94869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AA3ECF5-57E5-5943-BEBA-67CDED893D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8450" y="2843060"/>
            <a:ext cx="2444750" cy="29805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33FE946-0346-5148-9D17-95D21B1176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8810" y="2876549"/>
            <a:ext cx="1507038" cy="294709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FFF2D64-39F8-D445-971D-6DEB4445FC30}"/>
              </a:ext>
            </a:extLst>
          </p:cNvPr>
          <p:cNvSpPr txBox="1"/>
          <p:nvPr/>
        </p:nvSpPr>
        <p:spPr>
          <a:xfrm>
            <a:off x="3564819" y="4071743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30D2CFA-A51A-A246-A2F4-DBB8078A5708}"/>
                  </a:ext>
                </a:extLst>
              </p:cNvPr>
              <p:cNvSpPr txBox="1"/>
              <p:nvPr/>
            </p:nvSpPr>
            <p:spPr>
              <a:xfrm>
                <a:off x="6450705" y="3785190"/>
                <a:ext cx="1105687" cy="10148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360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60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360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6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36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360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6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36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30D2CFA-A51A-A246-A2F4-DBB8078A57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0705" y="3785190"/>
                <a:ext cx="1105687" cy="1014830"/>
              </a:xfrm>
              <a:prstGeom prst="rect">
                <a:avLst/>
              </a:prstGeom>
              <a:blipFill>
                <a:blip r:embed="rId4"/>
                <a:stretch>
                  <a:fillRect b="-4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D5CDFF0-C4A2-B645-A473-7696C8E3618C}"/>
                  </a:ext>
                </a:extLst>
              </p:cNvPr>
              <p:cNvSpPr txBox="1"/>
              <p:nvPr/>
            </p:nvSpPr>
            <p:spPr>
              <a:xfrm>
                <a:off x="1306146" y="3083895"/>
                <a:ext cx="573747" cy="461665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D5CDFF0-C4A2-B645-A473-7696C8E361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6146" y="3083895"/>
                <a:ext cx="573747" cy="461665"/>
              </a:xfrm>
              <a:prstGeom prst="rect">
                <a:avLst/>
              </a:prstGeom>
              <a:blipFill>
                <a:blip r:embed="rId5"/>
                <a:stretch>
                  <a:fillRect b="-8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B7B19FFB-567C-A346-BD54-32F58A8BF9DF}"/>
                  </a:ext>
                </a:extLst>
              </p:cNvPr>
              <p:cNvSpPr/>
              <p:nvPr/>
            </p:nvSpPr>
            <p:spPr>
              <a:xfrm>
                <a:off x="6463030" y="2982590"/>
                <a:ext cx="607089" cy="461665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none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𝐴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B7B19FFB-567C-A346-BD54-32F58A8BF9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3030" y="2982590"/>
                <a:ext cx="607089" cy="461665"/>
              </a:xfrm>
              <a:prstGeom prst="rect">
                <a:avLst/>
              </a:prstGeom>
              <a:blipFill>
                <a:blip r:embed="rId6"/>
                <a:stretch>
                  <a:fillRect b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3947260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9C3353A-AD74-1C44-8F7F-CC8CE1533424}"/>
              </a:ext>
            </a:extLst>
          </p:cNvPr>
          <p:cNvSpPr/>
          <p:nvPr/>
        </p:nvSpPr>
        <p:spPr bwMode="auto">
          <a:xfrm>
            <a:off x="572662" y="1309656"/>
            <a:ext cx="7188308" cy="1143297"/>
          </a:xfrm>
          <a:prstGeom prst="rect">
            <a:avLst/>
          </a:prstGeom>
          <a:solidFill>
            <a:srgbClr val="FFFF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607C16A-7575-B647-8E7D-801A32138CE1}"/>
              </a:ext>
            </a:extLst>
          </p:cNvPr>
          <p:cNvSpPr/>
          <p:nvPr/>
        </p:nvSpPr>
        <p:spPr bwMode="auto">
          <a:xfrm>
            <a:off x="4333615" y="3108959"/>
            <a:ext cx="2010036" cy="87320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1D52AF-5F54-4242-A0ED-7B27B779B45C}"/>
              </a:ext>
            </a:extLst>
          </p:cNvPr>
          <p:cNvSpPr/>
          <p:nvPr/>
        </p:nvSpPr>
        <p:spPr bwMode="auto">
          <a:xfrm>
            <a:off x="2205990" y="2960370"/>
            <a:ext cx="834390" cy="94869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12580C-FC10-7147-9897-3475E381E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282E21B-36C4-E241-A07F-5B0520B8464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1.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0.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 +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1.3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0.8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0.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5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         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(1−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 +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(1.3−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0.8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0.5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282E21B-36C4-E241-A07F-5B0520B8464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t="-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30F6DA49-5C36-2943-8E75-6FE7873D36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8450" y="2843060"/>
            <a:ext cx="2444750" cy="29805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E557AD-5EF9-7D46-A99E-6A8806CDA2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8810" y="2876549"/>
            <a:ext cx="1507038" cy="29470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60D4C2-A271-D542-A534-7271AB2EB0DE}"/>
              </a:ext>
            </a:extLst>
          </p:cNvPr>
          <p:cNvSpPr txBox="1"/>
          <p:nvPr/>
        </p:nvSpPr>
        <p:spPr>
          <a:xfrm>
            <a:off x="3564819" y="4071743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2679039-F2BB-694C-9645-69A2ECE9F558}"/>
                  </a:ext>
                </a:extLst>
              </p:cNvPr>
              <p:cNvSpPr txBox="1"/>
              <p:nvPr/>
            </p:nvSpPr>
            <p:spPr>
              <a:xfrm>
                <a:off x="6450705" y="3785190"/>
                <a:ext cx="1105687" cy="10148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360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60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360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6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36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360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6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36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2679039-F2BB-694C-9645-69A2ECE9F5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0705" y="3785190"/>
                <a:ext cx="1105687" cy="1014830"/>
              </a:xfrm>
              <a:prstGeom prst="rect">
                <a:avLst/>
              </a:prstGeom>
              <a:blipFill>
                <a:blip r:embed="rId5"/>
                <a:stretch>
                  <a:fillRect b="-4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58949C5-D8DE-1742-8241-20D480A05A6F}"/>
                  </a:ext>
                </a:extLst>
              </p:cNvPr>
              <p:cNvSpPr txBox="1"/>
              <p:nvPr/>
            </p:nvSpPr>
            <p:spPr>
              <a:xfrm>
                <a:off x="1306146" y="3083895"/>
                <a:ext cx="573747" cy="461665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58949C5-D8DE-1742-8241-20D480A05A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6146" y="3083895"/>
                <a:ext cx="573747" cy="461665"/>
              </a:xfrm>
              <a:prstGeom prst="rect">
                <a:avLst/>
              </a:prstGeom>
              <a:blipFill>
                <a:blip r:embed="rId6"/>
                <a:stretch>
                  <a:fillRect b="-8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8B6340D-1F7B-0A4E-9A59-80879A275008}"/>
                  </a:ext>
                </a:extLst>
              </p:cNvPr>
              <p:cNvSpPr/>
              <p:nvPr/>
            </p:nvSpPr>
            <p:spPr>
              <a:xfrm>
                <a:off x="6463030" y="2982590"/>
                <a:ext cx="607089" cy="461665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none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𝐴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8B6340D-1F7B-0A4E-9A59-80879A27500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3030" y="2982590"/>
                <a:ext cx="607089" cy="461665"/>
              </a:xfrm>
              <a:prstGeom prst="rect">
                <a:avLst/>
              </a:prstGeom>
              <a:blipFill>
                <a:blip r:embed="rId7"/>
                <a:stretch>
                  <a:fillRect b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0957501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C9949-655D-9A4A-98BD-A0EF3BB1A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Distributed Linear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D3FEDE-9D20-0D4C-9D3C-520AB5EBD1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121F14-E31B-C54D-9A4A-F1F7C270B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7DEF5-A307-4F25-8C66-A6D5B058479D}" type="slidenum">
              <a:rPr lang="en-US" smtClean="0"/>
              <a:pPr>
                <a:defRPr/>
              </a:pPr>
              <a:t>105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58A1F29-7A84-6A4A-9DC8-5BE1BEAB5237}"/>
                  </a:ext>
                </a:extLst>
              </p:cNvPr>
              <p:cNvSpPr txBox="1"/>
              <p:nvPr/>
            </p:nvSpPr>
            <p:spPr>
              <a:xfrm>
                <a:off x="2691837" y="3962400"/>
                <a:ext cx="3760325" cy="2123658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endParaRPr lang="en-US" sz="3600" dirty="0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buNone/>
                </a:pPr>
                <a:r>
                  <a:rPr lang="en-US" sz="3600" dirty="0">
                    <a:solidFill>
                      <a:schemeClr val="accent2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r>
                  <a:rPr lang="en-US" sz="3600" dirty="0" err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arg</a:t>
                </a:r>
                <a:r>
                  <a:rPr lang="en-US" sz="3600" dirty="0" err="1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min</a:t>
                </a:r>
                <a:r>
                  <a:rPr lang="en-US" sz="4000" dirty="0">
                    <a:solidFill>
                      <a:schemeClr val="accent2">
                        <a:lumMod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sz="4000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en-US" sz="4000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b="0" i="1" smtClean="0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4000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en-US" sz="4000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4000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nary>
                    <m:r>
                      <a:rPr lang="en-US" sz="4000" b="0" i="1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endParaRPr lang="en-US" sz="4000" dirty="0">
                  <a:solidFill>
                    <a:schemeClr val="accent2">
                      <a:lumMod val="50000"/>
                    </a:schemeClr>
                  </a:solidFill>
                </a:endParaRPr>
              </a:p>
              <a:p>
                <a:pPr>
                  <a:buNone/>
                </a:pPr>
                <a:endParaRPr lang="en-US" sz="40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58A1F29-7A84-6A4A-9DC8-5BE1BEAB52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1837" y="3962400"/>
                <a:ext cx="3760325" cy="2123658"/>
              </a:xfrm>
              <a:prstGeom prst="rect">
                <a:avLst/>
              </a:prstGeom>
              <a:blipFill>
                <a:blip r:embed="rId2"/>
                <a:stretch>
                  <a:fillRect t="-15569" r="-3704" b="-359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6B38635B-5F11-044C-8675-A26448CCD515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838200" y="1676400"/>
                <a:ext cx="7772400" cy="4572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SzPct val="65000"/>
                  <a:buFont typeface="Marlett" pitchFamily="2" charset="2"/>
                  <a:buChar char="g"/>
                  <a:defRPr sz="2400">
                    <a:solidFill>
                      <a:schemeClr val="tx1"/>
                    </a:solidFill>
                    <a:latin typeface="Helvetica"/>
                    <a:ea typeface="+mn-ea"/>
                    <a:cs typeface="Helvetica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25000"/>
                  <a:buFont typeface="Marlett" pitchFamily="2" charset="2"/>
                  <a:buChar char="i"/>
                  <a:defRPr sz="2000">
                    <a:solidFill>
                      <a:schemeClr val="tx1"/>
                    </a:solidFill>
                    <a:latin typeface="Helvetica"/>
                    <a:cs typeface="Helvetica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75000"/>
                  <a:buChar char="•"/>
                  <a:defRPr sz="2000">
                    <a:solidFill>
                      <a:schemeClr val="tx1"/>
                    </a:solidFill>
                    <a:latin typeface="Helvetica"/>
                    <a:cs typeface="Helvetica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chemeClr val="tx1"/>
                    </a:solidFill>
                    <a:latin typeface="Helvetica"/>
                    <a:cs typeface="Helvetica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Helvetica"/>
                    <a:cs typeface="Helvetica"/>
                  </a:defRPr>
                </a:lvl5pPr>
                <a:lvl6pPr marL="25146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endParaRPr lang="en-US" dirty="0">
                  <a:solidFill>
                    <a:srgbClr val="C00000"/>
                  </a:solidFill>
                </a:endParaRPr>
              </a:p>
              <a:p>
                <a:r>
                  <a:rPr lang="en-US" dirty="0">
                    <a:solidFill>
                      <a:srgbClr val="C00000"/>
                    </a:solidFill>
                  </a:rPr>
                  <a:t>Goal</a:t>
                </a:r>
                <a:r>
                  <a:rPr lang="en-US" dirty="0"/>
                  <a:t>: Determine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endParaRPr lang="en-US" dirty="0"/>
              </a:p>
              <a:p>
                <a:endParaRPr lang="en-US" kern="0" dirty="0"/>
              </a:p>
              <a:p>
                <a:r>
                  <a:rPr lang="en-US" kern="0" dirty="0"/>
                  <a:t>Minimize the sum of squared errors</a:t>
                </a:r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6B38635B-5F11-044C-8675-A26448CCD5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8200" y="1676400"/>
                <a:ext cx="7772400" cy="4572000"/>
              </a:xfrm>
              <a:prstGeom prst="rect">
                <a:avLst/>
              </a:prstGeom>
              <a:blipFill>
                <a:blip r:embed="rId3"/>
                <a:stretch>
                  <a:fillRect l="-16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7241097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3746309-A658-AB42-A192-468A7507C040}"/>
              </a:ext>
            </a:extLst>
          </p:cNvPr>
          <p:cNvSpPr/>
          <p:nvPr/>
        </p:nvSpPr>
        <p:spPr bwMode="auto">
          <a:xfrm>
            <a:off x="548639" y="1242411"/>
            <a:ext cx="3784975" cy="1100739"/>
          </a:xfrm>
          <a:prstGeom prst="rect">
            <a:avLst/>
          </a:prstGeom>
          <a:solidFill>
            <a:srgbClr val="FFFF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282E21B-36C4-E241-A07F-5B0520B8464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arg</a:t>
                </a:r>
                <a:r>
                  <a:rPr lang="en-US" dirty="0" err="1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min</a:t>
                </a:r>
                <a:r>
                  <a:rPr lang="en-US" sz="2800" i="1" baseline="-25000" dirty="0" err="1">
                    <a:solidFill>
                      <a:srgbClr val="00B050"/>
                    </a:solidFill>
                    <a:latin typeface="Times" pitchFamily="2" charset="0"/>
                    <a:cs typeface="Arial" panose="020B0604020202020204" pitchFamily="34" charset="0"/>
                  </a:rPr>
                  <a:t>x</a:t>
                </a:r>
                <a:r>
                  <a:rPr lang="en-US" sz="2800" dirty="0">
                    <a:solidFill>
                      <a:schemeClr val="accent2">
                        <a:lumMod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2800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2800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2800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800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en-US" sz="2800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nary>
                  </m:oMath>
                </a14:m>
                <a:r>
                  <a:rPr lang="en-US" dirty="0">
                    <a:solidFill>
                      <a:schemeClr val="accent2">
                        <a:lumMod val="50000"/>
                      </a:schemeClr>
                    </a:solidFill>
                  </a:rPr>
                  <a:t> 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282E21B-36C4-E241-A07F-5B0520B8464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42" t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964AD2-6E8A-1643-B45F-295C5761A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7DEF5-A307-4F25-8C66-A6D5B058479D}" type="slidenum">
              <a:rPr lang="en-US" smtClean="0"/>
              <a:pPr>
                <a:defRPr/>
              </a:pPr>
              <a:t>106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E5BC1CB-0BB7-704B-81DB-9F29507005EA}"/>
              </a:ext>
            </a:extLst>
          </p:cNvPr>
          <p:cNvSpPr/>
          <p:nvPr/>
        </p:nvSpPr>
        <p:spPr bwMode="auto">
          <a:xfrm>
            <a:off x="4333615" y="3108959"/>
            <a:ext cx="2010036" cy="87320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9259C7C-3B00-6F4D-B7B9-F4736524DEFC}"/>
              </a:ext>
            </a:extLst>
          </p:cNvPr>
          <p:cNvSpPr/>
          <p:nvPr/>
        </p:nvSpPr>
        <p:spPr bwMode="auto">
          <a:xfrm>
            <a:off x="2205990" y="2960370"/>
            <a:ext cx="834390" cy="94869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AA3ECF5-57E5-5943-BEBA-67CDED893D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8450" y="2843060"/>
            <a:ext cx="2444750" cy="29805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33FE946-0346-5148-9D17-95D21B1176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8810" y="2876549"/>
            <a:ext cx="1507038" cy="294709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FFF2D64-39F8-D445-971D-6DEB4445FC30}"/>
              </a:ext>
            </a:extLst>
          </p:cNvPr>
          <p:cNvSpPr txBox="1"/>
          <p:nvPr/>
        </p:nvSpPr>
        <p:spPr>
          <a:xfrm>
            <a:off x="3564819" y="4071743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30D2CFA-A51A-A246-A2F4-DBB8078A5708}"/>
                  </a:ext>
                </a:extLst>
              </p:cNvPr>
              <p:cNvSpPr txBox="1"/>
              <p:nvPr/>
            </p:nvSpPr>
            <p:spPr>
              <a:xfrm>
                <a:off x="6450705" y="3785190"/>
                <a:ext cx="1105687" cy="10148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360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60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360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6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36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360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6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36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30D2CFA-A51A-A246-A2F4-DBB8078A57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0705" y="3785190"/>
                <a:ext cx="1105687" cy="1014830"/>
              </a:xfrm>
              <a:prstGeom prst="rect">
                <a:avLst/>
              </a:prstGeom>
              <a:blipFill>
                <a:blip r:embed="rId5"/>
                <a:stretch>
                  <a:fillRect b="-4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D5CDFF0-C4A2-B645-A473-7696C8E3618C}"/>
                  </a:ext>
                </a:extLst>
              </p:cNvPr>
              <p:cNvSpPr txBox="1"/>
              <p:nvPr/>
            </p:nvSpPr>
            <p:spPr>
              <a:xfrm>
                <a:off x="1306146" y="3083895"/>
                <a:ext cx="573747" cy="461665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D5CDFF0-C4A2-B645-A473-7696C8E361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6146" y="3083895"/>
                <a:ext cx="573747" cy="461665"/>
              </a:xfrm>
              <a:prstGeom prst="rect">
                <a:avLst/>
              </a:prstGeom>
              <a:blipFill>
                <a:blip r:embed="rId6"/>
                <a:stretch>
                  <a:fillRect b="-8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B7B19FFB-567C-A346-BD54-32F58A8BF9DF}"/>
                  </a:ext>
                </a:extLst>
              </p:cNvPr>
              <p:cNvSpPr/>
              <p:nvPr/>
            </p:nvSpPr>
            <p:spPr>
              <a:xfrm>
                <a:off x="6463030" y="2982590"/>
                <a:ext cx="607089" cy="461665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none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𝐴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B7B19FFB-567C-A346-BD54-32F58A8BF9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3030" y="2982590"/>
                <a:ext cx="607089" cy="461665"/>
              </a:xfrm>
              <a:prstGeom prst="rect">
                <a:avLst/>
              </a:prstGeom>
              <a:blipFill>
                <a:blip r:embed="rId7"/>
                <a:stretch>
                  <a:fillRect b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A067378-5094-AB4A-B3C2-18C021368EB7}"/>
                  </a:ext>
                </a:extLst>
              </p:cNvPr>
              <p:cNvSpPr txBox="1"/>
              <p:nvPr/>
            </p:nvSpPr>
            <p:spPr>
              <a:xfrm>
                <a:off x="3431573" y="1398270"/>
                <a:ext cx="745076" cy="807978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80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8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A067378-5094-AB4A-B3C2-18C021368E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1573" y="1398270"/>
                <a:ext cx="745076" cy="807978"/>
              </a:xfrm>
              <a:prstGeom prst="rect">
                <a:avLst/>
              </a:prstGeom>
              <a:blipFill>
                <a:blip r:embed="rId8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0969153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C1E93-8B2E-DA42-A751-8A8058F7F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A8B59C-D6CD-3944-8EFC-20E86B3080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88A865-078F-4445-A9FB-6C43F5E86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7DEF5-A307-4F25-8C66-A6D5B058479D}" type="slidenum">
              <a:rPr lang="en-US" smtClean="0"/>
              <a:pPr>
                <a:defRPr/>
              </a:pPr>
              <a:t>107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327320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61C3E85-1073-2B4F-8E96-283FFB1003A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O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</m:rad>
                          </m:den>
                        </m:f>
                      </m:e>
                    </m:d>
                  </m:oMath>
                </a14:m>
                <a:r>
                  <a:rPr lang="en-US" dirty="0"/>
                  <a:t> Convergence 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61C3E85-1073-2B4F-8E96-283FFB1003A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A5BFA3-EB54-8B4D-8FE7-EDB6CA027C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Non-smooth Lipschitz functions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		using </a:t>
            </a:r>
            <a:r>
              <a:rPr lang="en-US" dirty="0" err="1">
                <a:solidFill>
                  <a:srgbClr val="C00000"/>
                </a:solidFill>
              </a:rPr>
              <a:t>subgradient</a:t>
            </a:r>
            <a:r>
              <a:rPr lang="en-US" dirty="0">
                <a:solidFill>
                  <a:srgbClr val="C00000"/>
                </a:solidFill>
              </a:rPr>
              <a:t> descent</a:t>
            </a:r>
          </a:p>
          <a:p>
            <a:pPr marL="0" indent="0">
              <a:buNone/>
            </a:pPr>
            <a:endParaRPr lang="en-US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C00000"/>
              </a:solidFill>
            </a:endParaRPr>
          </a:p>
          <a:p>
            <a:r>
              <a:rPr lang="en-US" dirty="0"/>
              <a:t>Iteration replaces gradient by </a:t>
            </a:r>
            <a:r>
              <a:rPr lang="en-US" dirty="0" err="1"/>
              <a:t>subgradient</a:t>
            </a:r>
            <a:r>
              <a:rPr lang="en-US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571634-598D-6347-A72C-6A91E816F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7DEF5-A307-4F25-8C66-A6D5B058479D}" type="slidenum">
              <a:rPr lang="en-US" smtClean="0"/>
              <a:pPr>
                <a:defRPr/>
              </a:pPr>
              <a:t>108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19405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3411B-C2EB-6949-B6D6-6127B59CC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Rendezvous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F3C3DB-35F6-F54C-B945-E20B3DBEF2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Determine the location where the total cost of meeting is minimized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48AA530-D662-6545-82C2-754B8B7EC79D}"/>
                  </a:ext>
                </a:extLst>
              </p:cNvPr>
              <p:cNvSpPr txBox="1"/>
              <p:nvPr/>
            </p:nvSpPr>
            <p:spPr>
              <a:xfrm>
                <a:off x="2492269" y="3165370"/>
                <a:ext cx="3688189" cy="218572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endParaRPr lang="en-US" sz="4000" dirty="0">
                  <a:solidFill>
                    <a:schemeClr val="accent2">
                      <a:lumMod val="50000"/>
                    </a:schemeClr>
                  </a:solidFill>
                </a:endParaRPr>
              </a:p>
              <a:p>
                <a:pPr>
                  <a:buNone/>
                </a:pPr>
                <a:r>
                  <a:rPr lang="en-US" sz="36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arg</a:t>
                </a:r>
                <a:r>
                  <a:rPr lang="en-US" sz="3600" dirty="0" err="1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min</a:t>
                </a:r>
                <a:r>
                  <a:rPr lang="en-US" sz="4000" i="1" baseline="-25000" dirty="0" err="1">
                    <a:solidFill>
                      <a:srgbClr val="FF0000"/>
                    </a:solidFill>
                    <a:latin typeface="Times" pitchFamily="2" charset="0"/>
                    <a:cs typeface="Arial" panose="020B0604020202020204" pitchFamily="34" charset="0"/>
                  </a:rPr>
                  <a:t>x</a:t>
                </a:r>
                <a:r>
                  <a:rPr lang="en-US" sz="4000" dirty="0">
                    <a:solidFill>
                      <a:schemeClr val="accent2">
                        <a:lumMod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4000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4000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4000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4000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4000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en-US" sz="4000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4000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nary>
                  </m:oMath>
                </a14:m>
                <a:endParaRPr lang="en-US" sz="4000" dirty="0">
                  <a:solidFill>
                    <a:schemeClr val="accent2">
                      <a:lumMod val="50000"/>
                    </a:schemeClr>
                  </a:solidFill>
                </a:endParaRPr>
              </a:p>
              <a:p>
                <a:pPr>
                  <a:buNone/>
                </a:pPr>
                <a:endParaRPr lang="en-US" sz="40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48AA530-D662-6545-82C2-754B8B7EC7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2269" y="3165370"/>
                <a:ext cx="3688189" cy="2185727"/>
              </a:xfrm>
              <a:prstGeom prst="rect">
                <a:avLst/>
              </a:prstGeom>
              <a:blipFill>
                <a:blip r:embed="rId2"/>
                <a:stretch>
                  <a:fillRect l="-4452" t="-11561" b="-346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71F24F1-5E90-5E43-9831-3AF906056BE7}"/>
                  </a:ext>
                </a:extLst>
              </p:cNvPr>
              <p:cNvSpPr txBox="1"/>
              <p:nvPr/>
            </p:nvSpPr>
            <p:spPr>
              <a:xfrm>
                <a:off x="1" y="4672273"/>
                <a:ext cx="4212692" cy="2185727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endParaRPr lang="en-US" sz="4000" dirty="0">
                  <a:solidFill>
                    <a:schemeClr val="accent2">
                      <a:lumMod val="50000"/>
                    </a:schemeClr>
                  </a:solidFill>
                </a:endParaRPr>
              </a:p>
              <a:p>
                <a:pPr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sz="3600" dirty="0">
                            <a:solidFill>
                              <a:srgbClr val="C0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arg</m:t>
                        </m:r>
                        <m:r>
                          <m:rPr>
                            <m:nor/>
                          </m:rPr>
                          <a:rPr lang="en-US" sz="3600" dirty="0">
                            <a:solidFill>
                              <a:srgbClr val="00B05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min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∈</m:t>
                        </m:r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𝑋</m:t>
                        </m:r>
                      </m:sub>
                    </m:sSub>
                  </m:oMath>
                </a14:m>
                <a:r>
                  <a:rPr lang="en-US" sz="4000" dirty="0">
                    <a:solidFill>
                      <a:schemeClr val="accent2">
                        <a:lumMod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4000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4000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4000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4000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4000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en-US" sz="4000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4000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nary>
                  </m:oMath>
                </a14:m>
                <a:endParaRPr lang="en-US" sz="4000" dirty="0">
                  <a:solidFill>
                    <a:schemeClr val="accent2">
                      <a:lumMod val="50000"/>
                    </a:schemeClr>
                  </a:solidFill>
                </a:endParaRPr>
              </a:p>
              <a:p>
                <a:pPr>
                  <a:buNone/>
                </a:pPr>
                <a:endParaRPr lang="en-US" sz="40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71F24F1-5E90-5E43-9831-3AF906056B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" y="4672273"/>
                <a:ext cx="4212692" cy="2185727"/>
              </a:xfrm>
              <a:prstGeom prst="rect">
                <a:avLst/>
              </a:prstGeom>
              <a:blipFill>
                <a:blip r:embed="rId3"/>
                <a:stretch>
                  <a:fillRect l="-1205" t="-11561" b="-346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43119CE-2932-D248-A9E6-0D14CB42C0CD}"/>
                  </a:ext>
                </a:extLst>
              </p:cNvPr>
              <p:cNvSpPr txBox="1"/>
              <p:nvPr/>
            </p:nvSpPr>
            <p:spPr>
              <a:xfrm>
                <a:off x="5754322" y="4666445"/>
                <a:ext cx="3391634" cy="2185214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endParaRPr lang="en-US" sz="4000" dirty="0">
                  <a:solidFill>
                    <a:schemeClr val="accent2">
                      <a:lumMod val="50000"/>
                    </a:schemeClr>
                  </a:solidFill>
                </a:endParaRPr>
              </a:p>
              <a:p>
                <a:pPr>
                  <a:buNone/>
                </a:pPr>
                <a:r>
                  <a:rPr lang="en-US" sz="3600" dirty="0" err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arg</a:t>
                </a:r>
                <a:r>
                  <a:rPr lang="en-US" sz="3600" dirty="0" err="1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min</a:t>
                </a:r>
                <a:r>
                  <a:rPr lang="en-US" sz="4000" dirty="0">
                    <a:solidFill>
                      <a:schemeClr val="accent2">
                        <a:lumMod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sz="4000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en-US" sz="4000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4000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4000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en-US" sz="4000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4000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nary>
                  </m:oMath>
                </a14:m>
                <a:endParaRPr lang="en-US" sz="4000" dirty="0">
                  <a:solidFill>
                    <a:schemeClr val="accent2">
                      <a:lumMod val="50000"/>
                    </a:schemeClr>
                  </a:solidFill>
                </a:endParaRPr>
              </a:p>
              <a:p>
                <a:pPr>
                  <a:buNone/>
                </a:pPr>
                <a:endParaRPr lang="en-US" sz="40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43119CE-2932-D248-A9E6-0D14CB42C0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4322" y="4666445"/>
                <a:ext cx="3391634" cy="2185214"/>
              </a:xfrm>
              <a:prstGeom prst="rect">
                <a:avLst/>
              </a:prstGeom>
              <a:blipFill>
                <a:blip r:embed="rId4"/>
                <a:stretch>
                  <a:fillRect l="-4851" t="-10920" b="-339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822670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D80885C-72B3-E840-9453-2F47297716D9}"/>
              </a:ext>
            </a:extLst>
          </p:cNvPr>
          <p:cNvCxnSpPr/>
          <p:nvPr/>
        </p:nvCxnSpPr>
        <p:spPr bwMode="auto">
          <a:xfrm>
            <a:off x="2320290" y="2205990"/>
            <a:ext cx="0" cy="344043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arrow" w="med" len="med"/>
            <a:tailEnd type="none" w="med" len="med"/>
          </a:ln>
          <a:effectLst/>
        </p:spPr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BA0DA37-3462-2A4D-90B6-C89DDDC88659}"/>
              </a:ext>
            </a:extLst>
          </p:cNvPr>
          <p:cNvCxnSpPr>
            <a:cxnSpLocks/>
          </p:cNvCxnSpPr>
          <p:nvPr/>
        </p:nvCxnSpPr>
        <p:spPr bwMode="auto">
          <a:xfrm flipH="1">
            <a:off x="2308860" y="5634990"/>
            <a:ext cx="512064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arrow" w="med" len="med"/>
            <a:tailEnd type="none" w="med" len="med"/>
          </a:ln>
          <a:effectLst/>
        </p:spPr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50B006A0-FA57-9442-8F2A-D88CDF574FEC}"/>
              </a:ext>
            </a:extLst>
          </p:cNvPr>
          <p:cNvSpPr/>
          <p:nvPr/>
        </p:nvSpPr>
        <p:spPr bwMode="auto">
          <a:xfrm>
            <a:off x="3394710" y="4057650"/>
            <a:ext cx="160020" cy="171450"/>
          </a:xfrm>
          <a:prstGeom prst="ellipse">
            <a:avLst/>
          </a:prstGeom>
          <a:solidFill>
            <a:schemeClr val="accent1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2FC02FB-43D3-3748-B7AD-10E6A17862A8}"/>
              </a:ext>
            </a:extLst>
          </p:cNvPr>
          <p:cNvSpPr/>
          <p:nvPr/>
        </p:nvSpPr>
        <p:spPr bwMode="auto">
          <a:xfrm>
            <a:off x="4229036" y="3694311"/>
            <a:ext cx="160020" cy="171450"/>
          </a:xfrm>
          <a:prstGeom prst="ellipse">
            <a:avLst/>
          </a:prstGeom>
          <a:solidFill>
            <a:schemeClr val="accent1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BECA0BE-0661-4147-BD13-4F260E171161}"/>
              </a:ext>
            </a:extLst>
          </p:cNvPr>
          <p:cNvSpPr/>
          <p:nvPr/>
        </p:nvSpPr>
        <p:spPr bwMode="auto">
          <a:xfrm>
            <a:off x="6101748" y="2905609"/>
            <a:ext cx="160020" cy="171450"/>
          </a:xfrm>
          <a:prstGeom prst="ellipse">
            <a:avLst/>
          </a:prstGeom>
          <a:solidFill>
            <a:schemeClr val="accent1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1E23761-717D-5449-A2B7-5D431F321288}"/>
              </a:ext>
            </a:extLst>
          </p:cNvPr>
          <p:cNvSpPr/>
          <p:nvPr/>
        </p:nvSpPr>
        <p:spPr bwMode="auto">
          <a:xfrm>
            <a:off x="6579612" y="2692507"/>
            <a:ext cx="160020" cy="171450"/>
          </a:xfrm>
          <a:prstGeom prst="ellipse">
            <a:avLst/>
          </a:prstGeom>
          <a:solidFill>
            <a:schemeClr val="accent1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84FC35-4ED8-2543-81C2-0BF91573EF78}"/>
              </a:ext>
            </a:extLst>
          </p:cNvPr>
          <p:cNvSpPr txBox="1"/>
          <p:nvPr/>
        </p:nvSpPr>
        <p:spPr>
          <a:xfrm>
            <a:off x="3394710" y="5686909"/>
            <a:ext cx="4223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1     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2                        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a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3  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F19C58D-2E2D-034A-AF85-9A5EB22CCC9D}"/>
              </a:ext>
            </a:extLst>
          </p:cNvPr>
          <p:cNvSpPr txBox="1"/>
          <p:nvPr/>
        </p:nvSpPr>
        <p:spPr>
          <a:xfrm>
            <a:off x="1672590" y="2569005"/>
            <a:ext cx="4223943" cy="1791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  <a:p>
            <a:pPr algn="l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3                      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l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</a:p>
          <a:p>
            <a:pPr algn="l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F74469F-1504-8340-B25C-513E11AAA4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/>
              <a:t>Linear Regression</a:t>
            </a:r>
          </a:p>
        </p:txBody>
      </p:sp>
    </p:spTree>
    <p:extLst>
      <p:ext uri="{BB962C8B-B14F-4D97-AF65-F5344CB8AC3E}">
        <p14:creationId xmlns:p14="http://schemas.microsoft.com/office/powerpoint/2010/main" val="26787389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62A2D-80EF-AE41-AA26-F9F4E69DB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D80885C-72B3-E840-9453-2F47297716D9}"/>
              </a:ext>
            </a:extLst>
          </p:cNvPr>
          <p:cNvCxnSpPr/>
          <p:nvPr/>
        </p:nvCxnSpPr>
        <p:spPr bwMode="auto">
          <a:xfrm>
            <a:off x="2320290" y="2205990"/>
            <a:ext cx="0" cy="344043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arrow" w="med" len="med"/>
            <a:tailEnd type="none" w="med" len="med"/>
          </a:ln>
          <a:effectLst/>
        </p:spPr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BA0DA37-3462-2A4D-90B6-C89DDDC88659}"/>
              </a:ext>
            </a:extLst>
          </p:cNvPr>
          <p:cNvCxnSpPr>
            <a:cxnSpLocks/>
          </p:cNvCxnSpPr>
          <p:nvPr/>
        </p:nvCxnSpPr>
        <p:spPr bwMode="auto">
          <a:xfrm flipH="1">
            <a:off x="2308860" y="5634990"/>
            <a:ext cx="512064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arrow" w="med" len="med"/>
            <a:tailEnd type="none" w="med" len="med"/>
          </a:ln>
          <a:effectLst/>
        </p:spPr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50B006A0-FA57-9442-8F2A-D88CDF574FEC}"/>
              </a:ext>
            </a:extLst>
          </p:cNvPr>
          <p:cNvSpPr/>
          <p:nvPr/>
        </p:nvSpPr>
        <p:spPr bwMode="auto">
          <a:xfrm>
            <a:off x="3394710" y="4057650"/>
            <a:ext cx="160020" cy="171450"/>
          </a:xfrm>
          <a:prstGeom prst="ellipse">
            <a:avLst/>
          </a:prstGeom>
          <a:solidFill>
            <a:schemeClr val="accent1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2FC02FB-43D3-3748-B7AD-10E6A17862A8}"/>
              </a:ext>
            </a:extLst>
          </p:cNvPr>
          <p:cNvSpPr/>
          <p:nvPr/>
        </p:nvSpPr>
        <p:spPr bwMode="auto">
          <a:xfrm>
            <a:off x="4229036" y="3694311"/>
            <a:ext cx="160020" cy="171450"/>
          </a:xfrm>
          <a:prstGeom prst="ellipse">
            <a:avLst/>
          </a:prstGeom>
          <a:solidFill>
            <a:schemeClr val="accent1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BECA0BE-0661-4147-BD13-4F260E171161}"/>
              </a:ext>
            </a:extLst>
          </p:cNvPr>
          <p:cNvSpPr/>
          <p:nvPr/>
        </p:nvSpPr>
        <p:spPr bwMode="auto">
          <a:xfrm>
            <a:off x="6101748" y="2905609"/>
            <a:ext cx="160020" cy="171450"/>
          </a:xfrm>
          <a:prstGeom prst="ellipse">
            <a:avLst/>
          </a:prstGeom>
          <a:solidFill>
            <a:schemeClr val="accent1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1E23761-717D-5449-A2B7-5D431F321288}"/>
              </a:ext>
            </a:extLst>
          </p:cNvPr>
          <p:cNvSpPr/>
          <p:nvPr/>
        </p:nvSpPr>
        <p:spPr bwMode="auto">
          <a:xfrm>
            <a:off x="6579612" y="2692507"/>
            <a:ext cx="160020" cy="171450"/>
          </a:xfrm>
          <a:prstGeom prst="ellipse">
            <a:avLst/>
          </a:prstGeom>
          <a:solidFill>
            <a:schemeClr val="accent1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03DA6F5-AFED-6F42-9365-AEA4D2DF3A36}"/>
              </a:ext>
            </a:extLst>
          </p:cNvPr>
          <p:cNvCxnSpPr/>
          <p:nvPr/>
        </p:nvCxnSpPr>
        <p:spPr bwMode="auto">
          <a:xfrm flipV="1">
            <a:off x="2554605" y="2556769"/>
            <a:ext cx="4629150" cy="196215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364CF4C-A90A-F04A-8491-7B39DA149258}"/>
              </a:ext>
            </a:extLst>
          </p:cNvPr>
          <p:cNvSpPr txBox="1"/>
          <p:nvPr/>
        </p:nvSpPr>
        <p:spPr>
          <a:xfrm>
            <a:off x="3394710" y="5686909"/>
            <a:ext cx="4223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1     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2                        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a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3  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71E67D-2C29-C441-93F9-9FBD46002B11}"/>
              </a:ext>
            </a:extLst>
          </p:cNvPr>
          <p:cNvSpPr txBox="1"/>
          <p:nvPr/>
        </p:nvSpPr>
        <p:spPr>
          <a:xfrm>
            <a:off x="1672590" y="2569005"/>
            <a:ext cx="4223943" cy="1791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  <a:p>
            <a:pPr algn="l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3                      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l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</a:p>
          <a:p>
            <a:pPr algn="l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01086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62A2D-80EF-AE41-AA26-F9F4E69DB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D80885C-72B3-E840-9453-2F47297716D9}"/>
              </a:ext>
            </a:extLst>
          </p:cNvPr>
          <p:cNvCxnSpPr/>
          <p:nvPr/>
        </p:nvCxnSpPr>
        <p:spPr bwMode="auto">
          <a:xfrm>
            <a:off x="2320290" y="2205990"/>
            <a:ext cx="0" cy="344043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arrow" w="med" len="med"/>
            <a:tailEnd type="none" w="med" len="med"/>
          </a:ln>
          <a:effectLst/>
        </p:spPr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BA0DA37-3462-2A4D-90B6-C89DDDC88659}"/>
              </a:ext>
            </a:extLst>
          </p:cNvPr>
          <p:cNvCxnSpPr>
            <a:cxnSpLocks/>
          </p:cNvCxnSpPr>
          <p:nvPr/>
        </p:nvCxnSpPr>
        <p:spPr bwMode="auto">
          <a:xfrm flipH="1">
            <a:off x="2308860" y="5634990"/>
            <a:ext cx="512064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arrow" w="med" len="med"/>
            <a:tailEnd type="none" w="med" len="med"/>
          </a:ln>
          <a:effectLst/>
        </p:spPr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50B006A0-FA57-9442-8F2A-D88CDF574FEC}"/>
              </a:ext>
            </a:extLst>
          </p:cNvPr>
          <p:cNvSpPr/>
          <p:nvPr/>
        </p:nvSpPr>
        <p:spPr bwMode="auto">
          <a:xfrm>
            <a:off x="3394710" y="4057650"/>
            <a:ext cx="160020" cy="171450"/>
          </a:xfrm>
          <a:prstGeom prst="ellipse">
            <a:avLst/>
          </a:prstGeom>
          <a:solidFill>
            <a:schemeClr val="accent1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2FC02FB-43D3-3748-B7AD-10E6A17862A8}"/>
              </a:ext>
            </a:extLst>
          </p:cNvPr>
          <p:cNvSpPr/>
          <p:nvPr/>
        </p:nvSpPr>
        <p:spPr bwMode="auto">
          <a:xfrm>
            <a:off x="4229036" y="3694311"/>
            <a:ext cx="160020" cy="171450"/>
          </a:xfrm>
          <a:prstGeom prst="ellipse">
            <a:avLst/>
          </a:prstGeom>
          <a:solidFill>
            <a:schemeClr val="accent1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BECA0BE-0661-4147-BD13-4F260E171161}"/>
              </a:ext>
            </a:extLst>
          </p:cNvPr>
          <p:cNvSpPr/>
          <p:nvPr/>
        </p:nvSpPr>
        <p:spPr bwMode="auto">
          <a:xfrm>
            <a:off x="6101748" y="2905609"/>
            <a:ext cx="160020" cy="171450"/>
          </a:xfrm>
          <a:prstGeom prst="ellipse">
            <a:avLst/>
          </a:prstGeom>
          <a:solidFill>
            <a:schemeClr val="accent1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1E23761-717D-5449-A2B7-5D431F321288}"/>
              </a:ext>
            </a:extLst>
          </p:cNvPr>
          <p:cNvSpPr/>
          <p:nvPr/>
        </p:nvSpPr>
        <p:spPr bwMode="auto">
          <a:xfrm>
            <a:off x="6579612" y="2692507"/>
            <a:ext cx="160020" cy="171450"/>
          </a:xfrm>
          <a:prstGeom prst="ellipse">
            <a:avLst/>
          </a:prstGeom>
          <a:solidFill>
            <a:schemeClr val="accent1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03DA6F5-AFED-6F42-9365-AEA4D2DF3A36}"/>
              </a:ext>
            </a:extLst>
          </p:cNvPr>
          <p:cNvCxnSpPr/>
          <p:nvPr/>
        </p:nvCxnSpPr>
        <p:spPr bwMode="auto">
          <a:xfrm flipV="1">
            <a:off x="2554605" y="2556769"/>
            <a:ext cx="4629150" cy="196215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364CF4C-A90A-F04A-8491-7B39DA149258}"/>
              </a:ext>
            </a:extLst>
          </p:cNvPr>
          <p:cNvSpPr txBox="1"/>
          <p:nvPr/>
        </p:nvSpPr>
        <p:spPr>
          <a:xfrm>
            <a:off x="3394710" y="5686909"/>
            <a:ext cx="4223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1     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2                        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a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3  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71E67D-2C29-C441-93F9-9FBD46002B11}"/>
              </a:ext>
            </a:extLst>
          </p:cNvPr>
          <p:cNvSpPr txBox="1"/>
          <p:nvPr/>
        </p:nvSpPr>
        <p:spPr>
          <a:xfrm>
            <a:off x="1672590" y="2569005"/>
            <a:ext cx="4223943" cy="1791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  <a:p>
            <a:pPr algn="l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3                      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l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</a:p>
          <a:p>
            <a:pPr algn="l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DFBD03B-EEBB-B640-ABAD-D8CC8B47235C}"/>
                  </a:ext>
                </a:extLst>
              </p:cNvPr>
              <p:cNvSpPr txBox="1"/>
              <p:nvPr/>
            </p:nvSpPr>
            <p:spPr>
              <a:xfrm>
                <a:off x="5832982" y="3608595"/>
                <a:ext cx="2139880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=0.5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+1</m:t>
                      </m:r>
                    </m:oMath>
                  </m:oMathPara>
                </a14:m>
                <a:endParaRPr lang="en-US" b="0" dirty="0">
                  <a:latin typeface="Helvetica" pitchFamily="2" charset="0"/>
                </a:endParaRPr>
              </a:p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              </m:t>
                      </m:r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DFBD03B-EEBB-B640-ABAD-D8CC8B4723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2982" y="3608595"/>
                <a:ext cx="2139880" cy="830997"/>
              </a:xfrm>
              <a:prstGeom prst="rect">
                <a:avLst/>
              </a:prstGeom>
              <a:blipFill>
                <a:blip r:embed="rId2"/>
                <a:stretch>
                  <a:fillRect b="-89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134510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62A2D-80EF-AE41-AA26-F9F4E69DB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D80885C-72B3-E840-9453-2F47297716D9}"/>
              </a:ext>
            </a:extLst>
          </p:cNvPr>
          <p:cNvCxnSpPr/>
          <p:nvPr/>
        </p:nvCxnSpPr>
        <p:spPr bwMode="auto">
          <a:xfrm>
            <a:off x="2320290" y="2205990"/>
            <a:ext cx="0" cy="344043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arrow" w="med" len="med"/>
            <a:tailEnd type="none" w="med" len="med"/>
          </a:ln>
          <a:effectLst/>
        </p:spPr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BA0DA37-3462-2A4D-90B6-C89DDDC88659}"/>
              </a:ext>
            </a:extLst>
          </p:cNvPr>
          <p:cNvCxnSpPr>
            <a:cxnSpLocks/>
          </p:cNvCxnSpPr>
          <p:nvPr/>
        </p:nvCxnSpPr>
        <p:spPr bwMode="auto">
          <a:xfrm flipH="1">
            <a:off x="2308860" y="5634990"/>
            <a:ext cx="512064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arrow" w="med" len="med"/>
            <a:tailEnd type="none" w="med" len="med"/>
          </a:ln>
          <a:effectLst/>
        </p:spPr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50B006A0-FA57-9442-8F2A-D88CDF574FEC}"/>
              </a:ext>
            </a:extLst>
          </p:cNvPr>
          <p:cNvSpPr/>
          <p:nvPr/>
        </p:nvSpPr>
        <p:spPr bwMode="auto">
          <a:xfrm>
            <a:off x="3394710" y="4057650"/>
            <a:ext cx="160020" cy="171450"/>
          </a:xfrm>
          <a:prstGeom prst="ellipse">
            <a:avLst/>
          </a:prstGeom>
          <a:solidFill>
            <a:schemeClr val="accent1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2FC02FB-43D3-3748-B7AD-10E6A17862A8}"/>
              </a:ext>
            </a:extLst>
          </p:cNvPr>
          <p:cNvSpPr/>
          <p:nvPr/>
        </p:nvSpPr>
        <p:spPr bwMode="auto">
          <a:xfrm>
            <a:off x="4229036" y="3694311"/>
            <a:ext cx="160020" cy="171450"/>
          </a:xfrm>
          <a:prstGeom prst="ellipse">
            <a:avLst/>
          </a:prstGeom>
          <a:solidFill>
            <a:schemeClr val="accent1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BECA0BE-0661-4147-BD13-4F260E171161}"/>
              </a:ext>
            </a:extLst>
          </p:cNvPr>
          <p:cNvSpPr/>
          <p:nvPr/>
        </p:nvSpPr>
        <p:spPr bwMode="auto">
          <a:xfrm>
            <a:off x="6101748" y="2905609"/>
            <a:ext cx="160020" cy="171450"/>
          </a:xfrm>
          <a:prstGeom prst="ellipse">
            <a:avLst/>
          </a:prstGeom>
          <a:solidFill>
            <a:schemeClr val="accent1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1E23761-717D-5449-A2B7-5D431F321288}"/>
              </a:ext>
            </a:extLst>
          </p:cNvPr>
          <p:cNvSpPr/>
          <p:nvPr/>
        </p:nvSpPr>
        <p:spPr bwMode="auto">
          <a:xfrm>
            <a:off x="6579612" y="2692507"/>
            <a:ext cx="160020" cy="171450"/>
          </a:xfrm>
          <a:prstGeom prst="ellipse">
            <a:avLst/>
          </a:prstGeom>
          <a:solidFill>
            <a:schemeClr val="accent1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03DA6F5-AFED-6F42-9365-AEA4D2DF3A36}"/>
              </a:ext>
            </a:extLst>
          </p:cNvPr>
          <p:cNvCxnSpPr/>
          <p:nvPr/>
        </p:nvCxnSpPr>
        <p:spPr bwMode="auto">
          <a:xfrm flipV="1">
            <a:off x="2554605" y="2556769"/>
            <a:ext cx="4629150" cy="196215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364CF4C-A90A-F04A-8491-7B39DA149258}"/>
              </a:ext>
            </a:extLst>
          </p:cNvPr>
          <p:cNvSpPr txBox="1"/>
          <p:nvPr/>
        </p:nvSpPr>
        <p:spPr>
          <a:xfrm>
            <a:off x="3394710" y="5686909"/>
            <a:ext cx="4223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1     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2                        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a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3  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71E67D-2C29-C441-93F9-9FBD46002B11}"/>
              </a:ext>
            </a:extLst>
          </p:cNvPr>
          <p:cNvSpPr txBox="1"/>
          <p:nvPr/>
        </p:nvSpPr>
        <p:spPr>
          <a:xfrm>
            <a:off x="1672590" y="2569005"/>
            <a:ext cx="4223943" cy="1791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  <a:p>
            <a:pPr algn="l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3                      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l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</a:p>
          <a:p>
            <a:pPr algn="l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AA079FA-311D-194C-B41F-F92073572050}"/>
                  </a:ext>
                </a:extLst>
              </p:cNvPr>
              <p:cNvSpPr txBox="1"/>
              <p:nvPr/>
            </p:nvSpPr>
            <p:spPr>
              <a:xfrm>
                <a:off x="5151770" y="3608595"/>
                <a:ext cx="3502304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=0.5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+1</m:t>
                      </m:r>
                    </m:oMath>
                  </m:oMathPara>
                </a14:m>
                <a:endParaRPr lang="en-US" b="0" dirty="0">
                  <a:latin typeface="Helvetica" pitchFamily="2" charset="0"/>
                </a:endParaRPr>
              </a:p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               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ctrlPr>
                            <a:rPr lang="en-US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,1</m:t>
                          </m:r>
                        </m:e>
                      </m:d>
                      <m:sSup>
                        <m:sSupPr>
                          <m:ctrlPr>
                            <a:rPr lang="en-US" i="1" dirty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dirty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(0.5,1)</m:t>
                          </m:r>
                        </m:e>
                        <m:sup>
                          <m:r>
                            <a:rPr lang="en-US" i="1" dirty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AA079FA-311D-194C-B41F-F920735720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1770" y="3608595"/>
                <a:ext cx="3502304" cy="830997"/>
              </a:xfrm>
              <a:prstGeom prst="rect">
                <a:avLst/>
              </a:prstGeom>
              <a:blipFill>
                <a:blip r:embed="rId2"/>
                <a:stretch>
                  <a:fillRect l="-1449" b="-89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467471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62A2D-80EF-AE41-AA26-F9F4E69DB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D80885C-72B3-E840-9453-2F47297716D9}"/>
              </a:ext>
            </a:extLst>
          </p:cNvPr>
          <p:cNvCxnSpPr/>
          <p:nvPr/>
        </p:nvCxnSpPr>
        <p:spPr bwMode="auto">
          <a:xfrm>
            <a:off x="2320290" y="2205990"/>
            <a:ext cx="0" cy="344043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arrow" w="med" len="med"/>
            <a:tailEnd type="none" w="med" len="med"/>
          </a:ln>
          <a:effectLst/>
        </p:spPr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BA0DA37-3462-2A4D-90B6-C89DDDC88659}"/>
              </a:ext>
            </a:extLst>
          </p:cNvPr>
          <p:cNvCxnSpPr>
            <a:cxnSpLocks/>
          </p:cNvCxnSpPr>
          <p:nvPr/>
        </p:nvCxnSpPr>
        <p:spPr bwMode="auto">
          <a:xfrm flipH="1">
            <a:off x="2308860" y="5634990"/>
            <a:ext cx="512064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arrow" w="med" len="med"/>
            <a:tailEnd type="none" w="med" len="med"/>
          </a:ln>
          <a:effectLst/>
        </p:spPr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50B006A0-FA57-9442-8F2A-D88CDF574FEC}"/>
              </a:ext>
            </a:extLst>
          </p:cNvPr>
          <p:cNvSpPr/>
          <p:nvPr/>
        </p:nvSpPr>
        <p:spPr bwMode="auto">
          <a:xfrm>
            <a:off x="3394710" y="4057650"/>
            <a:ext cx="160020" cy="171450"/>
          </a:xfrm>
          <a:prstGeom prst="ellipse">
            <a:avLst/>
          </a:prstGeom>
          <a:solidFill>
            <a:schemeClr val="accent1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2FC02FB-43D3-3748-B7AD-10E6A17862A8}"/>
              </a:ext>
            </a:extLst>
          </p:cNvPr>
          <p:cNvSpPr/>
          <p:nvPr/>
        </p:nvSpPr>
        <p:spPr bwMode="auto">
          <a:xfrm>
            <a:off x="4229036" y="3694311"/>
            <a:ext cx="160020" cy="171450"/>
          </a:xfrm>
          <a:prstGeom prst="ellipse">
            <a:avLst/>
          </a:prstGeom>
          <a:solidFill>
            <a:schemeClr val="accent1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BECA0BE-0661-4147-BD13-4F260E171161}"/>
              </a:ext>
            </a:extLst>
          </p:cNvPr>
          <p:cNvSpPr/>
          <p:nvPr/>
        </p:nvSpPr>
        <p:spPr bwMode="auto">
          <a:xfrm>
            <a:off x="6101748" y="2905609"/>
            <a:ext cx="160020" cy="171450"/>
          </a:xfrm>
          <a:prstGeom prst="ellipse">
            <a:avLst/>
          </a:prstGeom>
          <a:solidFill>
            <a:schemeClr val="accent1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1E23761-717D-5449-A2B7-5D431F321288}"/>
              </a:ext>
            </a:extLst>
          </p:cNvPr>
          <p:cNvSpPr/>
          <p:nvPr/>
        </p:nvSpPr>
        <p:spPr bwMode="auto">
          <a:xfrm>
            <a:off x="6579612" y="2692507"/>
            <a:ext cx="160020" cy="171450"/>
          </a:xfrm>
          <a:prstGeom prst="ellipse">
            <a:avLst/>
          </a:prstGeom>
          <a:solidFill>
            <a:schemeClr val="accent1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03DA6F5-AFED-6F42-9365-AEA4D2DF3A36}"/>
              </a:ext>
            </a:extLst>
          </p:cNvPr>
          <p:cNvCxnSpPr/>
          <p:nvPr/>
        </p:nvCxnSpPr>
        <p:spPr bwMode="auto">
          <a:xfrm flipV="1">
            <a:off x="2554605" y="2556769"/>
            <a:ext cx="4629150" cy="196215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364CF4C-A90A-F04A-8491-7B39DA149258}"/>
              </a:ext>
            </a:extLst>
          </p:cNvPr>
          <p:cNvSpPr txBox="1"/>
          <p:nvPr/>
        </p:nvSpPr>
        <p:spPr>
          <a:xfrm>
            <a:off x="3394710" y="5686909"/>
            <a:ext cx="4223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1     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2                        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a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3  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71E67D-2C29-C441-93F9-9FBD46002B11}"/>
              </a:ext>
            </a:extLst>
          </p:cNvPr>
          <p:cNvSpPr txBox="1"/>
          <p:nvPr/>
        </p:nvSpPr>
        <p:spPr>
          <a:xfrm>
            <a:off x="1672590" y="2569005"/>
            <a:ext cx="4223943" cy="1791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  <a:p>
            <a:pPr algn="l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3                      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l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</a:p>
          <a:p>
            <a:pPr algn="l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F1C83F7-A8BC-5541-A3A1-2AFF9F3C0C89}"/>
                  </a:ext>
                </a:extLst>
              </p:cNvPr>
              <p:cNvSpPr txBox="1"/>
              <p:nvPr/>
            </p:nvSpPr>
            <p:spPr>
              <a:xfrm>
                <a:off x="5151770" y="3608595"/>
                <a:ext cx="3502304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=0.5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+1</m:t>
                      </m:r>
                    </m:oMath>
                  </m:oMathPara>
                </a14:m>
                <a:endParaRPr lang="en-US" b="0" dirty="0">
                  <a:latin typeface="Helvetica" pitchFamily="2" charset="0"/>
                </a:endParaRPr>
              </a:p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               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ctrlPr>
                            <a:rPr lang="en-US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,1</m:t>
                          </m:r>
                        </m:e>
                      </m:d>
                      <m:sSup>
                        <m:sSupPr>
                          <m:ctrlPr>
                            <a:rPr lang="en-US" i="1" dirty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dirty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(0.5,1)</m:t>
                          </m:r>
                        </m:e>
                        <m:sup>
                          <m:r>
                            <a:rPr lang="en-US" i="1" dirty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   </m:t>
                      </m:r>
                    </m:oMath>
                  </m:oMathPara>
                </a14:m>
                <a:endParaRPr lang="en-US" dirty="0">
                  <a:latin typeface="Helvetica" pitchFamily="2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F1C83F7-A8BC-5541-A3A1-2AFF9F3C0C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1770" y="3608595"/>
                <a:ext cx="3502304" cy="1200329"/>
              </a:xfrm>
              <a:prstGeom prst="rect">
                <a:avLst/>
              </a:prstGeom>
              <a:blipFill>
                <a:blip r:embed="rId2"/>
                <a:stretch>
                  <a:fillRect l="-1449"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550106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62A2D-80EF-AE41-AA26-F9F4E69DB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D80885C-72B3-E840-9453-2F47297716D9}"/>
              </a:ext>
            </a:extLst>
          </p:cNvPr>
          <p:cNvCxnSpPr/>
          <p:nvPr/>
        </p:nvCxnSpPr>
        <p:spPr bwMode="auto">
          <a:xfrm>
            <a:off x="2320290" y="2205990"/>
            <a:ext cx="0" cy="344043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arrow" w="med" len="med"/>
            <a:tailEnd type="none" w="med" len="med"/>
          </a:ln>
          <a:effectLst/>
        </p:spPr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BA0DA37-3462-2A4D-90B6-C89DDDC88659}"/>
              </a:ext>
            </a:extLst>
          </p:cNvPr>
          <p:cNvCxnSpPr>
            <a:cxnSpLocks/>
          </p:cNvCxnSpPr>
          <p:nvPr/>
        </p:nvCxnSpPr>
        <p:spPr bwMode="auto">
          <a:xfrm flipH="1">
            <a:off x="2308860" y="5634990"/>
            <a:ext cx="512064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arrow" w="med" len="med"/>
            <a:tailEnd type="none" w="med" len="med"/>
          </a:ln>
          <a:effectLst/>
        </p:spPr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50B006A0-FA57-9442-8F2A-D88CDF574FEC}"/>
              </a:ext>
            </a:extLst>
          </p:cNvPr>
          <p:cNvSpPr/>
          <p:nvPr/>
        </p:nvSpPr>
        <p:spPr bwMode="auto">
          <a:xfrm>
            <a:off x="3394710" y="4057650"/>
            <a:ext cx="160020" cy="171450"/>
          </a:xfrm>
          <a:prstGeom prst="ellipse">
            <a:avLst/>
          </a:prstGeom>
          <a:solidFill>
            <a:schemeClr val="accent1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2FC02FB-43D3-3748-B7AD-10E6A17862A8}"/>
              </a:ext>
            </a:extLst>
          </p:cNvPr>
          <p:cNvSpPr/>
          <p:nvPr/>
        </p:nvSpPr>
        <p:spPr bwMode="auto">
          <a:xfrm>
            <a:off x="4229036" y="3694311"/>
            <a:ext cx="160020" cy="171450"/>
          </a:xfrm>
          <a:prstGeom prst="ellipse">
            <a:avLst/>
          </a:prstGeom>
          <a:solidFill>
            <a:schemeClr val="accent1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BECA0BE-0661-4147-BD13-4F260E171161}"/>
              </a:ext>
            </a:extLst>
          </p:cNvPr>
          <p:cNvSpPr/>
          <p:nvPr/>
        </p:nvSpPr>
        <p:spPr bwMode="auto">
          <a:xfrm>
            <a:off x="6101748" y="2905609"/>
            <a:ext cx="160020" cy="171450"/>
          </a:xfrm>
          <a:prstGeom prst="ellipse">
            <a:avLst/>
          </a:prstGeom>
          <a:solidFill>
            <a:schemeClr val="accent1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1E23761-717D-5449-A2B7-5D431F321288}"/>
              </a:ext>
            </a:extLst>
          </p:cNvPr>
          <p:cNvSpPr/>
          <p:nvPr/>
        </p:nvSpPr>
        <p:spPr bwMode="auto">
          <a:xfrm>
            <a:off x="6579612" y="2692507"/>
            <a:ext cx="160020" cy="171450"/>
          </a:xfrm>
          <a:prstGeom prst="ellipse">
            <a:avLst/>
          </a:prstGeom>
          <a:solidFill>
            <a:schemeClr val="accent1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03DA6F5-AFED-6F42-9365-AEA4D2DF3A36}"/>
              </a:ext>
            </a:extLst>
          </p:cNvPr>
          <p:cNvCxnSpPr/>
          <p:nvPr/>
        </p:nvCxnSpPr>
        <p:spPr bwMode="auto">
          <a:xfrm flipV="1">
            <a:off x="2554605" y="2556769"/>
            <a:ext cx="4629150" cy="196215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364CF4C-A90A-F04A-8491-7B39DA149258}"/>
              </a:ext>
            </a:extLst>
          </p:cNvPr>
          <p:cNvSpPr txBox="1"/>
          <p:nvPr/>
        </p:nvSpPr>
        <p:spPr>
          <a:xfrm>
            <a:off x="3394710" y="5686909"/>
            <a:ext cx="4223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1     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2                        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a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3  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71E67D-2C29-C441-93F9-9FBD46002B11}"/>
              </a:ext>
            </a:extLst>
          </p:cNvPr>
          <p:cNvSpPr txBox="1"/>
          <p:nvPr/>
        </p:nvSpPr>
        <p:spPr>
          <a:xfrm>
            <a:off x="1672590" y="2569005"/>
            <a:ext cx="4223943" cy="1791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  <a:p>
            <a:pPr algn="l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3                      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l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</a:p>
          <a:p>
            <a:pPr algn="l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5145ED1-5E80-934B-A4F7-8C5D857DC064}"/>
                  </a:ext>
                </a:extLst>
              </p:cNvPr>
              <p:cNvSpPr txBox="1"/>
              <p:nvPr/>
            </p:nvSpPr>
            <p:spPr>
              <a:xfrm>
                <a:off x="5151771" y="3608595"/>
                <a:ext cx="3502304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=0.5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+1</m:t>
                      </m:r>
                    </m:oMath>
                  </m:oMathPara>
                </a14:m>
                <a:endParaRPr lang="en-US" b="0" dirty="0">
                  <a:latin typeface="Helvetica" pitchFamily="2" charset="0"/>
                </a:endParaRPr>
              </a:p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               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ctrlPr>
                            <a:rPr lang="en-US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,1</m:t>
                          </m:r>
                        </m:e>
                      </m:d>
                      <m:sSup>
                        <m:sSupPr>
                          <m:ctrlPr>
                            <a:rPr lang="en-US" i="1" dirty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dirty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(0.5,1)</m:t>
                          </m:r>
                        </m:e>
                        <m:sup>
                          <m:r>
                            <a:rPr lang="en-US" i="1" dirty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US" i="1" dirty="0">
                  <a:solidFill>
                    <a:srgbClr val="00B050"/>
                  </a:solidFill>
                  <a:latin typeface="Cambria Math" panose="02040503050406030204" pitchFamily="18" charset="0"/>
                </a:endParaRPr>
              </a:p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   </m:t>
                      </m:r>
                    </m:oMath>
                  </m:oMathPara>
                </a14:m>
                <a:endParaRPr lang="en-US" dirty="0">
                  <a:latin typeface="Helvetica" pitchFamily="2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5145ED1-5E80-934B-A4F7-8C5D857DC0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1771" y="3608595"/>
                <a:ext cx="3502304" cy="1200329"/>
              </a:xfrm>
              <a:prstGeom prst="rect">
                <a:avLst/>
              </a:prstGeom>
              <a:blipFill>
                <a:blip r:embed="rId2"/>
                <a:stretch>
                  <a:fillRect l="-1449"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39EA660-F5D2-E74D-89FA-4B2DFE7F1053}"/>
                  </a:ext>
                </a:extLst>
              </p:cNvPr>
              <p:cNvSpPr txBox="1"/>
              <p:nvPr/>
            </p:nvSpPr>
            <p:spPr>
              <a:xfrm>
                <a:off x="3402614" y="1373750"/>
                <a:ext cx="2331151" cy="142282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39EA660-F5D2-E74D-89FA-4B2DFE7F10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2614" y="1373750"/>
                <a:ext cx="2331151" cy="1422825"/>
              </a:xfrm>
              <a:prstGeom prst="rect">
                <a:avLst/>
              </a:prstGeom>
              <a:blipFill>
                <a:blip r:embed="rId3"/>
                <a:stretch>
                  <a:fillRect t="-893" b="-3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802280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62A2D-80EF-AE41-AA26-F9F4E69DB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D80885C-72B3-E840-9453-2F47297716D9}"/>
              </a:ext>
            </a:extLst>
          </p:cNvPr>
          <p:cNvCxnSpPr/>
          <p:nvPr/>
        </p:nvCxnSpPr>
        <p:spPr bwMode="auto">
          <a:xfrm>
            <a:off x="2320290" y="2205990"/>
            <a:ext cx="0" cy="344043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arrow" w="med" len="med"/>
            <a:tailEnd type="none" w="med" len="med"/>
          </a:ln>
          <a:effectLst/>
        </p:spPr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BA0DA37-3462-2A4D-90B6-C89DDDC88659}"/>
              </a:ext>
            </a:extLst>
          </p:cNvPr>
          <p:cNvCxnSpPr>
            <a:cxnSpLocks/>
          </p:cNvCxnSpPr>
          <p:nvPr/>
        </p:nvCxnSpPr>
        <p:spPr bwMode="auto">
          <a:xfrm flipH="1">
            <a:off x="2308860" y="5634990"/>
            <a:ext cx="512064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arrow" w="med" len="med"/>
            <a:tailEnd type="none" w="med" len="med"/>
          </a:ln>
          <a:effectLst/>
        </p:spPr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50B006A0-FA57-9442-8F2A-D88CDF574FEC}"/>
              </a:ext>
            </a:extLst>
          </p:cNvPr>
          <p:cNvSpPr/>
          <p:nvPr/>
        </p:nvSpPr>
        <p:spPr bwMode="auto">
          <a:xfrm>
            <a:off x="3394710" y="4057650"/>
            <a:ext cx="160020" cy="171450"/>
          </a:xfrm>
          <a:prstGeom prst="ellipse">
            <a:avLst/>
          </a:prstGeom>
          <a:solidFill>
            <a:schemeClr val="accent1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2FC02FB-43D3-3748-B7AD-10E6A17862A8}"/>
              </a:ext>
            </a:extLst>
          </p:cNvPr>
          <p:cNvSpPr/>
          <p:nvPr/>
        </p:nvSpPr>
        <p:spPr bwMode="auto">
          <a:xfrm>
            <a:off x="4229036" y="3694311"/>
            <a:ext cx="160020" cy="171450"/>
          </a:xfrm>
          <a:prstGeom prst="ellipse">
            <a:avLst/>
          </a:prstGeom>
          <a:solidFill>
            <a:schemeClr val="accent1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BECA0BE-0661-4147-BD13-4F260E171161}"/>
              </a:ext>
            </a:extLst>
          </p:cNvPr>
          <p:cNvSpPr/>
          <p:nvPr/>
        </p:nvSpPr>
        <p:spPr bwMode="auto">
          <a:xfrm>
            <a:off x="6101748" y="2905609"/>
            <a:ext cx="160020" cy="171450"/>
          </a:xfrm>
          <a:prstGeom prst="ellipse">
            <a:avLst/>
          </a:prstGeom>
          <a:solidFill>
            <a:schemeClr val="accent1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1E23761-717D-5449-A2B7-5D431F321288}"/>
              </a:ext>
            </a:extLst>
          </p:cNvPr>
          <p:cNvSpPr/>
          <p:nvPr/>
        </p:nvSpPr>
        <p:spPr bwMode="auto">
          <a:xfrm>
            <a:off x="6579612" y="2692507"/>
            <a:ext cx="160020" cy="171450"/>
          </a:xfrm>
          <a:prstGeom prst="ellipse">
            <a:avLst/>
          </a:prstGeom>
          <a:solidFill>
            <a:schemeClr val="accent1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03DA6F5-AFED-6F42-9365-AEA4D2DF3A36}"/>
              </a:ext>
            </a:extLst>
          </p:cNvPr>
          <p:cNvCxnSpPr/>
          <p:nvPr/>
        </p:nvCxnSpPr>
        <p:spPr bwMode="auto">
          <a:xfrm flipV="1">
            <a:off x="2554605" y="2556769"/>
            <a:ext cx="4629150" cy="196215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364CF4C-A90A-F04A-8491-7B39DA149258}"/>
              </a:ext>
            </a:extLst>
          </p:cNvPr>
          <p:cNvSpPr txBox="1"/>
          <p:nvPr/>
        </p:nvSpPr>
        <p:spPr>
          <a:xfrm>
            <a:off x="3394710" y="5686909"/>
            <a:ext cx="4223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1     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2                        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a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3  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71E67D-2C29-C441-93F9-9FBD46002B11}"/>
              </a:ext>
            </a:extLst>
          </p:cNvPr>
          <p:cNvSpPr txBox="1"/>
          <p:nvPr/>
        </p:nvSpPr>
        <p:spPr>
          <a:xfrm>
            <a:off x="1672590" y="2569005"/>
            <a:ext cx="4223943" cy="1791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  <a:p>
            <a:pPr algn="l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3                      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l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</a:p>
          <a:p>
            <a:pPr algn="l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39EA660-F5D2-E74D-89FA-4B2DFE7F1053}"/>
                  </a:ext>
                </a:extLst>
              </p:cNvPr>
              <p:cNvSpPr txBox="1"/>
              <p:nvPr/>
            </p:nvSpPr>
            <p:spPr>
              <a:xfrm>
                <a:off x="3514662" y="1373750"/>
                <a:ext cx="2107052" cy="142282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39EA660-F5D2-E74D-89FA-4B2DFE7F10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4662" y="1373750"/>
                <a:ext cx="2107052" cy="1422825"/>
              </a:xfrm>
              <a:prstGeom prst="rect">
                <a:avLst/>
              </a:prstGeom>
              <a:blipFill>
                <a:blip r:embed="rId2"/>
                <a:stretch>
                  <a:fillRect t="-893" b="-3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700A5A5-237B-E94E-BEAB-3C9FD5E2AF04}"/>
                  </a:ext>
                </a:extLst>
              </p:cNvPr>
              <p:cNvSpPr/>
              <p:nvPr/>
            </p:nvSpPr>
            <p:spPr>
              <a:xfrm>
                <a:off x="7063153" y="1271116"/>
                <a:ext cx="1387423" cy="1348061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:endParaRPr lang="en-US" i="1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𝐴𝑥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700A5A5-237B-E94E-BEAB-3C9FD5E2AF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3153" y="1271116"/>
                <a:ext cx="1387423" cy="134806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13B97D85-0206-EE41-B770-DE2AD6036ABB}"/>
              </a:ext>
            </a:extLst>
          </p:cNvPr>
          <p:cNvSpPr txBox="1"/>
          <p:nvPr/>
        </p:nvSpPr>
        <p:spPr>
          <a:xfrm>
            <a:off x="6382015" y="1730773"/>
            <a:ext cx="5132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ym typeface="Wingdings" pitchFamily="2" charset="2"/>
              </a:rPr>
              <a:t>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8B26170-320C-3E4F-A9C9-E91C0E31A7FE}"/>
                  </a:ext>
                </a:extLst>
              </p:cNvPr>
              <p:cNvSpPr txBox="1"/>
              <p:nvPr/>
            </p:nvSpPr>
            <p:spPr>
              <a:xfrm>
                <a:off x="3364141" y="1373750"/>
                <a:ext cx="2408095" cy="142282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8B26170-320C-3E4F-A9C9-E91C0E31A7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4141" y="1373750"/>
                <a:ext cx="2408095" cy="1422825"/>
              </a:xfrm>
              <a:prstGeom prst="rect">
                <a:avLst/>
              </a:prstGeom>
              <a:blipFill>
                <a:blip r:embed="rId4"/>
                <a:stretch>
                  <a:fillRect t="-893" b="-3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6047464-1412-F748-AD2D-1D08162075D4}"/>
                  </a:ext>
                </a:extLst>
              </p:cNvPr>
              <p:cNvSpPr txBox="1"/>
              <p:nvPr/>
            </p:nvSpPr>
            <p:spPr>
              <a:xfrm>
                <a:off x="5151770" y="3608595"/>
                <a:ext cx="3502304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=0.5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+1</m:t>
                      </m:r>
                    </m:oMath>
                  </m:oMathPara>
                </a14:m>
                <a:endParaRPr lang="en-US" b="0" dirty="0">
                  <a:latin typeface="Helvetica" pitchFamily="2" charset="0"/>
                </a:endParaRPr>
              </a:p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               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ctrlPr>
                            <a:rPr lang="en-US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,1</m:t>
                          </m:r>
                        </m:e>
                      </m:d>
                      <m:sSup>
                        <m:sSupPr>
                          <m:ctrlPr>
                            <a:rPr lang="en-US" i="1" dirty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dirty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(0.5,1)</m:t>
                          </m:r>
                        </m:e>
                        <m:sup>
                          <m:r>
                            <a:rPr lang="en-US" i="1" dirty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   </m:t>
                      </m:r>
                    </m:oMath>
                  </m:oMathPara>
                </a14:m>
                <a:endParaRPr lang="en-US" dirty="0">
                  <a:latin typeface="Helvetica" pitchFamily="2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6047464-1412-F748-AD2D-1D08162075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1770" y="3608595"/>
                <a:ext cx="3502304" cy="1200329"/>
              </a:xfrm>
              <a:prstGeom prst="rect">
                <a:avLst/>
              </a:prstGeom>
              <a:blipFill>
                <a:blip r:embed="rId5"/>
                <a:stretch>
                  <a:fillRect l="-1449"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371543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1C5AD57-C435-4943-AB96-FBCADF4D8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Uniqueness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275156D3-E8E6-FE42-9A14-5EF575E925A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endParaRPr lang="en-US" dirty="0"/>
              </a:p>
              <a:p>
                <a:r>
                  <a:rPr lang="en-US" dirty="0"/>
                  <a:t>In general,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dirty="0"/>
                  <a:t> may not be the only solution for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			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Example: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         </m:t>
                    </m:r>
                    <m:r>
                      <a:rPr lang="en-US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275156D3-E8E6-FE42-9A14-5EF575E925A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D6C544-4809-9C4A-ABCE-461990A34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1EC7BB-7051-4029-9E77-635DAEA5F572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66074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4A96D-AA7B-9C44-9ED1-75C8D1983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Slides &amp; Videos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920410-5949-D246-98F1-B2C873B9CB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Slides and videos for the tutorial will be made available online</a:t>
            </a:r>
          </a:p>
          <a:p>
            <a:endParaRPr lang="en-US" dirty="0"/>
          </a:p>
          <a:p>
            <a:r>
              <a:rPr lang="en-US" dirty="0"/>
              <a:t>Visit </a:t>
            </a:r>
            <a:br>
              <a:rPr lang="en-US" dirty="0"/>
            </a:br>
            <a:r>
              <a:rPr lang="en-US" dirty="0"/>
              <a:t>		</a:t>
            </a:r>
            <a:r>
              <a:rPr lang="en-US" dirty="0" err="1">
                <a:solidFill>
                  <a:srgbClr val="FF0000"/>
                </a:solidFill>
              </a:rPr>
              <a:t>disc.georgetown.domains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	follow the link for </a:t>
            </a:r>
            <a:r>
              <a:rPr lang="en-US" dirty="0">
                <a:solidFill>
                  <a:srgbClr val="FF0000"/>
                </a:solidFill>
              </a:rPr>
              <a:t>Talks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631080-F60C-724A-AC27-4F8E0A5FA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7DEF5-A307-4F25-8C66-A6D5B058479D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01217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ED01172-BF8C-6342-A284-66C24E79D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ABB575E8-0EAD-5E4A-930C-5FDB38AEDA5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85800" y="1524000"/>
                <a:ext cx="7772400" cy="4572000"/>
              </a:xfrm>
            </p:spPr>
            <p:txBody>
              <a:bodyPr/>
              <a:lstStyle/>
              <a:p>
                <a:endParaRPr lang="en-US" dirty="0"/>
              </a:p>
              <a:p>
                <a:r>
                  <a:rPr lang="en-US" dirty="0"/>
                  <a:t>Given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endParaRPr lang="en-US" b="0" dirty="0"/>
              </a:p>
              <a:p>
                <a:pPr marL="0" indent="0">
                  <a:buNone/>
                </a:pPr>
                <a:r>
                  <a:rPr lang="en-US" dirty="0"/>
                  <a:t>			determine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b="0" dirty="0"/>
              </a:p>
              <a:p>
                <a:pPr marL="0" indent="0">
                  <a:buNone/>
                </a:pPr>
                <a:r>
                  <a:rPr lang="en-US" dirty="0"/>
                  <a:t>					such that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hi-IN" dirty="0"/>
              </a:p>
              <a:p>
                <a:pPr marL="0" indent="0">
                  <a:buNone/>
                </a:pPr>
                <a:endParaRPr lang="hi-IN" dirty="0"/>
              </a:p>
              <a:p>
                <a:pPr marL="0" indent="0">
                  <a:buNone/>
                </a:pPr>
                <a:endParaRPr lang="hi-IN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hi-IN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ABB575E8-0EAD-5E4A-930C-5FDB38AEDA5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0" y="1524000"/>
                <a:ext cx="7772400" cy="4572000"/>
              </a:xfrm>
              <a:blipFill>
                <a:blip r:embed="rId2"/>
                <a:stretch>
                  <a:fillRect l="-11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414511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64EDEB4-F64B-0541-9FE1-8D639778E425}"/>
              </a:ext>
            </a:extLst>
          </p:cNvPr>
          <p:cNvSpPr/>
          <p:nvPr/>
        </p:nvSpPr>
        <p:spPr bwMode="auto">
          <a:xfrm>
            <a:off x="662940" y="5225415"/>
            <a:ext cx="7406640" cy="845820"/>
          </a:xfrm>
          <a:prstGeom prst="rect">
            <a:avLst/>
          </a:prstGeom>
          <a:solidFill>
            <a:srgbClr val="FFFF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ED01172-BF8C-6342-A284-66C24E79D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ABB575E8-0EAD-5E4A-930C-5FDB38AEDA5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85800" y="1524000"/>
                <a:ext cx="7772400" cy="4572000"/>
              </a:xfrm>
            </p:spPr>
            <p:txBody>
              <a:bodyPr/>
              <a:lstStyle/>
              <a:p>
                <a:endParaRPr lang="en-US" dirty="0"/>
              </a:p>
              <a:p>
                <a:r>
                  <a:rPr lang="en-US" dirty="0"/>
                  <a:t>Given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endParaRPr lang="en-US" b="0" dirty="0"/>
              </a:p>
              <a:p>
                <a:pPr marL="0" indent="0">
                  <a:buNone/>
                </a:pPr>
                <a:r>
                  <a:rPr lang="en-US" dirty="0"/>
                  <a:t>			determine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b="0" dirty="0"/>
              </a:p>
              <a:p>
                <a:pPr marL="0" indent="0">
                  <a:buNone/>
                </a:pPr>
                <a:r>
                  <a:rPr lang="en-US" dirty="0"/>
                  <a:t>					such that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hi-IN" dirty="0"/>
              </a:p>
              <a:p>
                <a:pPr marL="0" indent="0">
                  <a:buNone/>
                </a:pPr>
                <a:endParaRPr lang="hi-IN" dirty="0"/>
              </a:p>
              <a:p>
                <a:pPr marL="0" indent="0">
                  <a:buNone/>
                </a:pPr>
                <a:endParaRPr lang="hi-IN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hi-IN" dirty="0"/>
              </a:p>
              <a:p>
                <a:endParaRPr lang="en-US" dirty="0"/>
              </a:p>
              <a:p>
                <a:r>
                  <a:rPr lang="en-US" dirty="0"/>
                  <a:t>If matrix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full-rank</a:t>
                </a:r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dirty="0"/>
                  <a:t> is the unique solution</a:t>
                </a:r>
              </a:p>
            </p:txBody>
          </p:sp>
        </mc:Choice>
        <mc:Fallback xmlns="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ABB575E8-0EAD-5E4A-930C-5FDB38AEDA5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0" y="1524000"/>
                <a:ext cx="7772400" cy="4572000"/>
              </a:xfrm>
              <a:blipFill>
                <a:blip r:embed="rId2"/>
                <a:stretch>
                  <a:fillRect l="-11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83C50E3-2978-F649-BFA1-E3A569C7CA58}"/>
                  </a:ext>
                </a:extLst>
              </p:cNvPr>
              <p:cNvSpPr txBox="1"/>
              <p:nvPr/>
            </p:nvSpPr>
            <p:spPr>
              <a:xfrm>
                <a:off x="4408415" y="3472827"/>
                <a:ext cx="4533422" cy="1274195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latin typeface="Helvetica" pitchFamily="2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latin typeface="Helvetica" pitchFamily="2" charset="0"/>
                  </a:rPr>
                  <a:t>-by-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dirty="0">
                    <a:latin typeface="Helvetica" pitchFamily="2" charset="0"/>
                  </a:rPr>
                  <a:t> matrix</a:t>
                </a:r>
              </a:p>
              <a:p>
                <a:pPr>
                  <a:buNone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>
                    <a:latin typeface="Helvetica" pitchFamily="2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dirty="0">
                    <a:latin typeface="Helvetica" pitchFamily="2" charset="0"/>
                  </a:rPr>
                  <a:t>-dimensional column vector</a:t>
                </a:r>
              </a:p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dirty="0">
                  <a:latin typeface="Helvetica" pitchFamily="2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83C50E3-2978-F649-BFA1-E3A569C7CA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8415" y="3472827"/>
                <a:ext cx="4533422" cy="1274195"/>
              </a:xfrm>
              <a:prstGeom prst="rect">
                <a:avLst/>
              </a:prstGeom>
              <a:blipFill>
                <a:blip r:embed="rId3"/>
                <a:stretch>
                  <a:fillRect t="-2941" r="-8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584427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62A2D-80EF-AE41-AA26-F9F4E69DB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Distributed Linear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B4478D0-2794-3F40-BEC4-AD66324EB55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85799" y="1524000"/>
                <a:ext cx="8244445" cy="4572000"/>
              </a:xfrm>
            </p:spPr>
            <p:txBody>
              <a:bodyPr/>
              <a:lstStyle/>
              <a:p>
                <a:endParaRPr lang="en-US" dirty="0"/>
              </a:p>
              <a:p>
                <a:r>
                  <a:rPr lang="en-US" dirty="0"/>
                  <a:t>Agent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 knows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0" smtClean="0">
                        <a:latin typeface="Cambria Math" panose="02040503050406030204" pitchFamily="18" charset="0"/>
                      </a:rPr>
                      <m:t> ,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where </a:t>
                </a:r>
              </a:p>
              <a:p>
                <a:pPr marL="0" indent="0">
                  <a:buNone/>
                </a:pPr>
                <a:r>
                  <a:rPr lang="en-US" dirty="0"/>
                  <a:t>			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p>
                      <m:s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endParaRPr lang="en-US" dirty="0">
                  <a:solidFill>
                    <a:srgbClr val="C00000"/>
                  </a:solidFill>
                </a:endParaRPr>
              </a:p>
              <a:p>
                <a:pPr marL="0" indent="0">
                  <a:buNone/>
                </a:pPr>
                <a:r>
                  <a:rPr lang="en-US" dirty="0"/>
                  <a:t> </a:t>
                </a:r>
              </a:p>
              <a:p>
                <a:pPr marL="0" indent="0">
                  <a:buNone/>
                </a:pPr>
                <a:r>
                  <a:rPr lang="en-US" dirty="0"/>
                  <a:t>    In general, an agent knows a set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>
                        <a:latin typeface="Cambria Math" panose="02040503050406030204" pitchFamily="18" charset="0"/>
                      </a:rPr>
                      <m:t> ,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’s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B4478D0-2794-3F40-BEC4-AD66324EB55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799" y="1524000"/>
                <a:ext cx="8244445" cy="4572000"/>
              </a:xfrm>
              <a:blipFill>
                <a:blip r:embed="rId2"/>
                <a:stretch>
                  <a:fillRect l="-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309697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62A2D-80EF-AE41-AA26-F9F4E69DB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Distributed Linear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B4478D0-2794-3F40-BEC4-AD66324EB55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85799" y="1524000"/>
                <a:ext cx="8244445" cy="4572000"/>
              </a:xfrm>
            </p:spPr>
            <p:txBody>
              <a:bodyPr/>
              <a:lstStyle/>
              <a:p>
                <a:endParaRPr lang="en-US" dirty="0"/>
              </a:p>
              <a:p>
                <a:r>
                  <a:rPr lang="en-US" dirty="0"/>
                  <a:t>Agent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 knows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0" smtClean="0">
                        <a:latin typeface="Cambria Math" panose="02040503050406030204" pitchFamily="18" charset="0"/>
                      </a:rPr>
                      <m:t> ,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where </a:t>
                </a:r>
              </a:p>
              <a:p>
                <a:pPr marL="0" indent="0">
                  <a:buNone/>
                </a:pPr>
                <a:r>
                  <a:rPr lang="en-US" dirty="0"/>
                  <a:t>			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endParaRPr lang="en-US" dirty="0">
                  <a:solidFill>
                    <a:srgbClr val="C00000"/>
                  </a:solidFill>
                </a:endParaRP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    In general, an agent knows a set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>
                        <a:latin typeface="Cambria Math" panose="02040503050406030204" pitchFamily="18" charset="0"/>
                      </a:rPr>
                      <m:t> ,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’s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>
                    <a:solidFill>
                      <a:schemeClr val="bg1">
                        <a:lumMod val="50000"/>
                      </a:schemeClr>
                    </a:solidFill>
                  </a:rPr>
                  <a:t>Goal</a:t>
                </a:r>
                <a:r>
                  <a:rPr lang="en-US" dirty="0"/>
                  <a:t>: </a:t>
                </a:r>
                <a:r>
                  <a:rPr lang="en-US" dirty="0">
                    <a:solidFill>
                      <a:srgbClr val="00B050"/>
                    </a:solidFill>
                  </a:rPr>
                  <a:t>Agents should collectively determine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dirty="0">
                  <a:solidFill>
                    <a:srgbClr val="00B050"/>
                  </a:solidFill>
                </a:endParaRPr>
              </a:p>
              <a:p>
                <a:pPr marL="0" indent="0">
                  <a:buNone/>
                </a:pPr>
                <a:r>
                  <a:rPr lang="en-US" dirty="0">
                    <a:solidFill>
                      <a:srgbClr val="00B050"/>
                    </a:solidFill>
                  </a:rPr>
                  <a:t>						such that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B4478D0-2794-3F40-BEC4-AD66324EB55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799" y="1524000"/>
                <a:ext cx="8244445" cy="4572000"/>
              </a:xfrm>
              <a:blipFill>
                <a:blip r:embed="rId2"/>
                <a:stretch>
                  <a:fillRect l="-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728325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0FB43-9E55-9A4C-87D3-5FCE417A1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 for Linear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96CF78-CAC8-DF46-B712-C7DF7C4C13F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Agent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 knows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>
                        <a:latin typeface="Cambria Math" panose="02040503050406030204" pitchFamily="18" charset="0"/>
                      </a:rPr>
                      <m:t> ,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p>
                      <m:sSup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Define cost</a:t>
                </a:r>
                <a:endParaRPr lang="en-US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b="0" i="1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96CF78-CAC8-DF46-B712-C7DF7C4C13F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63" t="-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C7D012-2171-824E-A529-97F869CB1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7DEF5-A307-4F25-8C66-A6D5B058479D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FE11D4-DFB3-644E-8482-AA33FD737DD5}"/>
              </a:ext>
            </a:extLst>
          </p:cNvPr>
          <p:cNvSpPr txBox="1"/>
          <p:nvPr/>
        </p:nvSpPr>
        <p:spPr>
          <a:xfrm>
            <a:off x="4471812" y="2971800"/>
            <a:ext cx="200375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0553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8153110-2E5F-2544-92CF-1EF81900801E}"/>
              </a:ext>
            </a:extLst>
          </p:cNvPr>
          <p:cNvSpPr/>
          <p:nvPr/>
        </p:nvSpPr>
        <p:spPr bwMode="auto">
          <a:xfrm>
            <a:off x="3280410" y="3989070"/>
            <a:ext cx="1714500" cy="628650"/>
          </a:xfrm>
          <a:prstGeom prst="rect">
            <a:avLst/>
          </a:prstGeom>
          <a:solidFill>
            <a:srgbClr val="FFC0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80FB43-9E55-9A4C-87D3-5FCE417A1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 for Linear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96CF78-CAC8-DF46-B712-C7DF7C4C13F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85800" y="1524000"/>
                <a:ext cx="7772400" cy="5059680"/>
              </a:xfrm>
            </p:spPr>
            <p:txBody>
              <a:bodyPr/>
              <a:lstStyle/>
              <a:p>
                <a:r>
                  <a:rPr lang="en-US" dirty="0"/>
                  <a:t>Agent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 knows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>
                        <a:latin typeface="Cambria Math" panose="02040503050406030204" pitchFamily="18" charset="0"/>
                      </a:rPr>
                      <m:t> ,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p>
                      <m:sSup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Define cost</a:t>
                </a:r>
                <a:endParaRPr lang="en-US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b="0" i="1" dirty="0"/>
              </a:p>
              <a:p>
                <a:pPr marL="0" indent="0">
                  <a:buNone/>
                </a:pPr>
                <a:endParaRPr lang="en-US" i="1" dirty="0"/>
              </a:p>
              <a:p>
                <a:pPr marL="0" indent="0">
                  <a:buNone/>
                </a:pPr>
                <a:endParaRPr lang="en-US" i="1" dirty="0"/>
              </a:p>
              <a:p>
                <a:pPr marL="0" indent="0">
                  <a:buNone/>
                </a:pPr>
                <a:r>
                  <a:rPr lang="en-US" dirty="0">
                    <a:sym typeface="Wingdings" pitchFamily="2" charset="2"/>
                  </a:rPr>
                  <a:t>        	 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	  	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96CF78-CAC8-DF46-B712-C7DF7C4C13F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0" y="1524000"/>
                <a:ext cx="7772400" cy="5059680"/>
              </a:xfrm>
              <a:blipFill>
                <a:blip r:embed="rId2"/>
                <a:stretch>
                  <a:fillRect l="-163" t="-10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C7D012-2171-824E-A529-97F869CB1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7DEF5-A307-4F25-8C66-A6D5B058479D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FE11D4-DFB3-644E-8482-AA33FD737DD5}"/>
              </a:ext>
            </a:extLst>
          </p:cNvPr>
          <p:cNvSpPr txBox="1"/>
          <p:nvPr/>
        </p:nvSpPr>
        <p:spPr>
          <a:xfrm>
            <a:off x="4471812" y="2971800"/>
            <a:ext cx="200375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99622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852BB55-9FFB-9647-AEF0-53A66C700D9D}"/>
              </a:ext>
            </a:extLst>
          </p:cNvPr>
          <p:cNvSpPr/>
          <p:nvPr/>
        </p:nvSpPr>
        <p:spPr bwMode="auto">
          <a:xfrm>
            <a:off x="2815590" y="4880610"/>
            <a:ext cx="2350770" cy="6324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8153110-2E5F-2544-92CF-1EF81900801E}"/>
              </a:ext>
            </a:extLst>
          </p:cNvPr>
          <p:cNvSpPr/>
          <p:nvPr/>
        </p:nvSpPr>
        <p:spPr bwMode="auto">
          <a:xfrm>
            <a:off x="3280410" y="3989070"/>
            <a:ext cx="1714500" cy="628650"/>
          </a:xfrm>
          <a:prstGeom prst="rect">
            <a:avLst/>
          </a:prstGeom>
          <a:solidFill>
            <a:srgbClr val="FFC0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80FB43-9E55-9A4C-87D3-5FCE417A1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 for Linear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96CF78-CAC8-DF46-B712-C7DF7C4C13F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85800" y="1524000"/>
                <a:ext cx="7772400" cy="5059680"/>
              </a:xfrm>
            </p:spPr>
            <p:txBody>
              <a:bodyPr/>
              <a:lstStyle/>
              <a:p>
                <a:r>
                  <a:rPr lang="en-US" dirty="0"/>
                  <a:t>Agent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 knows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>
                        <a:latin typeface="Cambria Math" panose="02040503050406030204" pitchFamily="18" charset="0"/>
                      </a:rPr>
                      <m:t> ,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p>
                      <m:sSup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Define cost</a:t>
                </a:r>
                <a:endParaRPr lang="en-US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b="0" i="1" dirty="0"/>
              </a:p>
              <a:p>
                <a:pPr marL="0" indent="0">
                  <a:buNone/>
                </a:pPr>
                <a:endParaRPr lang="en-US" i="1" dirty="0"/>
              </a:p>
              <a:p>
                <a:pPr marL="0" indent="0">
                  <a:buNone/>
                </a:pPr>
                <a:endParaRPr lang="en-US" i="1" dirty="0"/>
              </a:p>
              <a:p>
                <a:pPr marL="0" indent="0">
                  <a:buNone/>
                </a:pPr>
                <a:r>
                  <a:rPr lang="en-US" dirty="0">
                    <a:sym typeface="Wingdings" pitchFamily="2" charset="2"/>
                  </a:rPr>
                  <a:t>        	 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	  	     </a:t>
                </a:r>
                <a:r>
                  <a:rPr lang="en-US" dirty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min</a:t>
                </a:r>
                <a:r>
                  <a:rPr lang="en-US" i="1" baseline="-25000" dirty="0">
                    <a:solidFill>
                      <a:srgbClr val="00B050"/>
                    </a:solidFill>
                    <a:latin typeface="Times" pitchFamily="2" charset="0"/>
                    <a:cs typeface="Arial" panose="020B0604020202020204" pitchFamily="34" charset="0"/>
                  </a:rPr>
                  <a:t>x</a:t>
                </a:r>
                <a:r>
                  <a:rPr lang="en-US" dirty="0">
                    <a:solidFill>
                      <a:schemeClr val="accent2">
                        <a:lumMod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=0 </m:t>
                    </m:r>
                  </m:oMath>
                </a14:m>
                <a:endParaRPr lang="en-US" b="0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        		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96CF78-CAC8-DF46-B712-C7DF7C4C13F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0" y="1524000"/>
                <a:ext cx="7772400" cy="5059680"/>
              </a:xfrm>
              <a:blipFill>
                <a:blip r:embed="rId2"/>
                <a:stretch>
                  <a:fillRect l="-163" t="-10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C7D012-2171-824E-A529-97F869CB1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7DEF5-A307-4F25-8C66-A6D5B058479D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FE11D4-DFB3-644E-8482-AA33FD737DD5}"/>
              </a:ext>
            </a:extLst>
          </p:cNvPr>
          <p:cNvSpPr txBox="1"/>
          <p:nvPr/>
        </p:nvSpPr>
        <p:spPr>
          <a:xfrm>
            <a:off x="4471812" y="2971800"/>
            <a:ext cx="200375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9459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E7E5351-A3D6-6F4C-9C3E-D6AE2008AC56}"/>
              </a:ext>
            </a:extLst>
          </p:cNvPr>
          <p:cNvSpPr/>
          <p:nvPr/>
        </p:nvSpPr>
        <p:spPr bwMode="auto">
          <a:xfrm>
            <a:off x="2322194" y="5775960"/>
            <a:ext cx="3235467" cy="632460"/>
          </a:xfrm>
          <a:prstGeom prst="rect">
            <a:avLst/>
          </a:prstGeom>
          <a:solidFill>
            <a:srgbClr val="FFFF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852BB55-9FFB-9647-AEF0-53A66C700D9D}"/>
              </a:ext>
            </a:extLst>
          </p:cNvPr>
          <p:cNvSpPr/>
          <p:nvPr/>
        </p:nvSpPr>
        <p:spPr bwMode="auto">
          <a:xfrm>
            <a:off x="2815590" y="4880610"/>
            <a:ext cx="2350770" cy="6324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8153110-2E5F-2544-92CF-1EF81900801E}"/>
              </a:ext>
            </a:extLst>
          </p:cNvPr>
          <p:cNvSpPr/>
          <p:nvPr/>
        </p:nvSpPr>
        <p:spPr bwMode="auto">
          <a:xfrm>
            <a:off x="3280410" y="3989070"/>
            <a:ext cx="1714500" cy="628650"/>
          </a:xfrm>
          <a:prstGeom prst="rect">
            <a:avLst/>
          </a:prstGeom>
          <a:solidFill>
            <a:srgbClr val="FFC0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80FB43-9E55-9A4C-87D3-5FCE417A1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 for Linear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96CF78-CAC8-DF46-B712-C7DF7C4C13F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85800" y="1524000"/>
                <a:ext cx="7772400" cy="5059680"/>
              </a:xfrm>
            </p:spPr>
            <p:txBody>
              <a:bodyPr/>
              <a:lstStyle/>
              <a:p>
                <a:r>
                  <a:rPr lang="en-US" dirty="0"/>
                  <a:t>Agent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 knows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>
                        <a:latin typeface="Cambria Math" panose="02040503050406030204" pitchFamily="18" charset="0"/>
                      </a:rPr>
                      <m:t> ,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p>
                      <m:sSup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Define cost</a:t>
                </a:r>
                <a:endParaRPr lang="en-US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b="0" i="1" dirty="0"/>
              </a:p>
              <a:p>
                <a:pPr marL="0" indent="0">
                  <a:buNone/>
                </a:pPr>
                <a:endParaRPr lang="en-US" i="1" dirty="0"/>
              </a:p>
              <a:p>
                <a:pPr marL="0" indent="0">
                  <a:buNone/>
                </a:pPr>
                <a:endParaRPr lang="en-US" i="1" dirty="0"/>
              </a:p>
              <a:p>
                <a:pPr marL="0" indent="0">
                  <a:buNone/>
                </a:pPr>
                <a:r>
                  <a:rPr lang="en-US" dirty="0">
                    <a:sym typeface="Wingdings" pitchFamily="2" charset="2"/>
                  </a:rPr>
                  <a:t>        	 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	  	     </a:t>
                </a:r>
                <a:r>
                  <a:rPr lang="en-US" dirty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min</a:t>
                </a:r>
                <a:r>
                  <a:rPr lang="en-US" i="1" baseline="-25000" dirty="0">
                    <a:solidFill>
                      <a:srgbClr val="00B050"/>
                    </a:solidFill>
                    <a:latin typeface="Times" pitchFamily="2" charset="0"/>
                    <a:cs typeface="Arial" panose="020B0604020202020204" pitchFamily="34" charset="0"/>
                  </a:rPr>
                  <a:t>x</a:t>
                </a:r>
                <a:r>
                  <a:rPr lang="en-US" dirty="0">
                    <a:solidFill>
                      <a:schemeClr val="accent2">
                        <a:lumMod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=0 </m:t>
                    </m:r>
                  </m:oMath>
                </a14:m>
                <a:endParaRPr lang="en-US" b="0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        		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>
                    <a:solidFill>
                      <a:srgbClr val="C00000"/>
                    </a:solidFill>
                  </a:rPr>
                  <a:t>arg</a:t>
                </a:r>
                <a:r>
                  <a:rPr lang="en-US" dirty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min</a:t>
                </a:r>
                <a:r>
                  <a:rPr lang="en-US" i="1" baseline="-25000" dirty="0">
                    <a:solidFill>
                      <a:srgbClr val="00B050"/>
                    </a:solidFill>
                    <a:latin typeface="Times" pitchFamily="2" charset="0"/>
                    <a:cs typeface="Arial" panose="020B0604020202020204" pitchFamily="34" charset="0"/>
                  </a:rPr>
                  <a:t>x</a:t>
                </a:r>
                <a:r>
                  <a:rPr lang="en-US" dirty="0">
                    <a:solidFill>
                      <a:schemeClr val="accent2">
                        <a:lumMod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96CF78-CAC8-DF46-B712-C7DF7C4C13F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0" y="1524000"/>
                <a:ext cx="7772400" cy="5059680"/>
              </a:xfrm>
              <a:blipFill>
                <a:blip r:embed="rId2"/>
                <a:stretch>
                  <a:fillRect l="-163" t="-10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7DFE11D4-DFB3-644E-8482-AA33FD737DD5}"/>
              </a:ext>
            </a:extLst>
          </p:cNvPr>
          <p:cNvSpPr txBox="1"/>
          <p:nvPr/>
        </p:nvSpPr>
        <p:spPr>
          <a:xfrm>
            <a:off x="4471812" y="2971800"/>
            <a:ext cx="200375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25181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AE35BE1-EE36-7442-A2A9-22A05C4E5A38}"/>
              </a:ext>
            </a:extLst>
          </p:cNvPr>
          <p:cNvSpPr/>
          <p:nvPr/>
        </p:nvSpPr>
        <p:spPr bwMode="auto">
          <a:xfrm>
            <a:off x="1487804" y="4095750"/>
            <a:ext cx="3235467" cy="632460"/>
          </a:xfrm>
          <a:prstGeom prst="rect">
            <a:avLst/>
          </a:prstGeom>
          <a:solidFill>
            <a:srgbClr val="FFFF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9C9949-655D-9A4A-98BD-A0EF3BB1A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Distributed Linear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FD3FEDE-9D20-0D4C-9D3C-520AB5EBD1B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endParaRPr lang="en-US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dirty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min</a:t>
                </a:r>
                <a:r>
                  <a:rPr lang="en-US" i="1" baseline="-25000" dirty="0">
                    <a:solidFill>
                      <a:srgbClr val="00B050"/>
                    </a:solidFill>
                    <a:latin typeface="Times" pitchFamily="2" charset="0"/>
                    <a:cs typeface="Arial" panose="020B0604020202020204" pitchFamily="34" charset="0"/>
                  </a:rPr>
                  <a:t>x</a:t>
                </a:r>
                <a:r>
                  <a:rPr lang="en-US" dirty="0">
                    <a:solidFill>
                      <a:schemeClr val="accent2">
                        <a:lumMod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nary>
                  </m:oMath>
                </a14:m>
                <a:r>
                  <a:rPr lang="en-US" dirty="0">
                    <a:solidFill>
                      <a:schemeClr val="accent2">
                        <a:lumMod val="50000"/>
                      </a:schemeClr>
                    </a:solidFill>
                  </a:rPr>
                  <a:t> 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= 0</a:t>
                </a:r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If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full-rank</a:t>
                </a:r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buNone/>
                </a:pPr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buNone/>
                </a:pPr>
                <a:r>
                  <a:rPr lang="en-US" dirty="0">
                    <a:solidFill>
                      <a:schemeClr val="accent2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		</a:t>
                </a:r>
                <a:r>
                  <a:rPr lang="en-US" dirty="0" err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arg</a:t>
                </a:r>
                <a:r>
                  <a:rPr lang="en-US" dirty="0" err="1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min</a:t>
                </a:r>
                <a:r>
                  <a:rPr lang="en-US" i="1" baseline="-25000" dirty="0" err="1">
                    <a:solidFill>
                      <a:srgbClr val="00B050"/>
                    </a:solidFill>
                    <a:latin typeface="Times" pitchFamily="2" charset="0"/>
                    <a:cs typeface="Arial" panose="020B0604020202020204" pitchFamily="34" charset="0"/>
                  </a:rPr>
                  <a:t>x</a:t>
                </a:r>
                <a:r>
                  <a:rPr lang="en-US" dirty="0">
                    <a:solidFill>
                      <a:schemeClr val="accent2">
                        <a:lumMod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nary>
                  </m:oMath>
                </a14:m>
                <a:r>
                  <a:rPr lang="en-US" dirty="0">
                    <a:solidFill>
                      <a:schemeClr val="accent2">
                        <a:lumMod val="50000"/>
                      </a:schemeClr>
                    </a:solidFill>
                  </a:rPr>
                  <a:t> 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 	  (unique solution)</a:t>
                </a: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FD3FEDE-9D20-0D4C-9D3C-520AB5EBD1B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63" t="-36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121F14-E31B-C54D-9A4A-F1F7C270B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7DEF5-A307-4F25-8C66-A6D5B058479D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39534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62A2D-80EF-AE41-AA26-F9F4E69DB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D80885C-72B3-E840-9453-2F47297716D9}"/>
              </a:ext>
            </a:extLst>
          </p:cNvPr>
          <p:cNvCxnSpPr/>
          <p:nvPr/>
        </p:nvCxnSpPr>
        <p:spPr bwMode="auto">
          <a:xfrm>
            <a:off x="2320290" y="2205990"/>
            <a:ext cx="0" cy="344043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arrow" w="med" len="med"/>
            <a:tailEnd type="none" w="med" len="med"/>
          </a:ln>
          <a:effectLst/>
        </p:spPr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BA0DA37-3462-2A4D-90B6-C89DDDC88659}"/>
              </a:ext>
            </a:extLst>
          </p:cNvPr>
          <p:cNvCxnSpPr>
            <a:cxnSpLocks/>
          </p:cNvCxnSpPr>
          <p:nvPr/>
        </p:nvCxnSpPr>
        <p:spPr bwMode="auto">
          <a:xfrm flipH="1">
            <a:off x="2308860" y="5634990"/>
            <a:ext cx="512064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arrow" w="med" len="med"/>
            <a:tailEnd type="none" w="med" len="med"/>
          </a:ln>
          <a:effectLst/>
        </p:spPr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50B006A0-FA57-9442-8F2A-D88CDF574FEC}"/>
              </a:ext>
            </a:extLst>
          </p:cNvPr>
          <p:cNvSpPr/>
          <p:nvPr/>
        </p:nvSpPr>
        <p:spPr bwMode="auto">
          <a:xfrm>
            <a:off x="3394710" y="4057650"/>
            <a:ext cx="160020" cy="171450"/>
          </a:xfrm>
          <a:prstGeom prst="ellipse">
            <a:avLst/>
          </a:prstGeom>
          <a:solidFill>
            <a:schemeClr val="accent1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2FC02FB-43D3-3748-B7AD-10E6A17862A8}"/>
              </a:ext>
            </a:extLst>
          </p:cNvPr>
          <p:cNvSpPr/>
          <p:nvPr/>
        </p:nvSpPr>
        <p:spPr bwMode="auto">
          <a:xfrm>
            <a:off x="4229036" y="3275857"/>
            <a:ext cx="160020" cy="171450"/>
          </a:xfrm>
          <a:prstGeom prst="ellipse">
            <a:avLst/>
          </a:prstGeom>
          <a:solidFill>
            <a:schemeClr val="accent1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BECA0BE-0661-4147-BD13-4F260E171161}"/>
              </a:ext>
            </a:extLst>
          </p:cNvPr>
          <p:cNvSpPr/>
          <p:nvPr/>
        </p:nvSpPr>
        <p:spPr bwMode="auto">
          <a:xfrm>
            <a:off x="6101748" y="3711519"/>
            <a:ext cx="160020" cy="171450"/>
          </a:xfrm>
          <a:prstGeom prst="ellipse">
            <a:avLst/>
          </a:prstGeom>
          <a:solidFill>
            <a:schemeClr val="accent1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1E23761-717D-5449-A2B7-5D431F321288}"/>
              </a:ext>
            </a:extLst>
          </p:cNvPr>
          <p:cNvSpPr/>
          <p:nvPr/>
        </p:nvSpPr>
        <p:spPr bwMode="auto">
          <a:xfrm>
            <a:off x="6579612" y="2893985"/>
            <a:ext cx="160020" cy="171450"/>
          </a:xfrm>
          <a:prstGeom prst="ellipse">
            <a:avLst/>
          </a:prstGeom>
          <a:solidFill>
            <a:schemeClr val="accent1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1EAA9F9-CCBD-B141-A28F-25FA89DA940F}"/>
              </a:ext>
            </a:extLst>
          </p:cNvPr>
          <p:cNvSpPr txBox="1"/>
          <p:nvPr/>
        </p:nvSpPr>
        <p:spPr>
          <a:xfrm>
            <a:off x="3394710" y="5686909"/>
            <a:ext cx="4223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1     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2                        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a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3  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41D9AEB-2A35-1E4E-8DA3-8AAAF89C7484}"/>
              </a:ext>
            </a:extLst>
          </p:cNvPr>
          <p:cNvSpPr txBox="1"/>
          <p:nvPr/>
        </p:nvSpPr>
        <p:spPr>
          <a:xfrm>
            <a:off x="1672590" y="2569005"/>
            <a:ext cx="4223943" cy="1791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  <a:p>
            <a:pPr algn="l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3                      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l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</a:p>
          <a:p>
            <a:pPr algn="l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64976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5B2E9-6B65-5A4D-8BAE-A4FBDA769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87637A9-F087-844D-9FB3-7ED24AF9AD72}"/>
                  </a:ext>
                </a:extLst>
              </p:cNvPr>
              <p:cNvSpPr/>
              <p:nvPr/>
            </p:nvSpPr>
            <p:spPr>
              <a:xfrm>
                <a:off x="3032586" y="1358659"/>
                <a:ext cx="3052310" cy="191437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none">
                <a:spAutoFit/>
              </a:bodyPr>
              <a:lstStyle/>
              <a:p>
                <a:pPr>
                  <a:buNone/>
                </a:pPr>
                <a:endParaRPr lang="en-US" sz="32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buNone/>
                </a:pPr>
                <a:r>
                  <a:rPr lang="en-US" sz="3200" dirty="0" err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arg</a:t>
                </a:r>
                <a:r>
                  <a:rPr lang="en-US" sz="3200" dirty="0" err="1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min</a:t>
                </a:r>
                <a:r>
                  <a:rPr lang="en-US" sz="3600" dirty="0">
                    <a:solidFill>
                      <a:schemeClr val="accent2">
                        <a:lumMod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sz="3600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en-US" sz="3600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3600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3600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en-US" sz="3600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600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nary>
                  </m:oMath>
                </a14:m>
                <a:endParaRPr lang="en-US" sz="3600" dirty="0">
                  <a:solidFill>
                    <a:schemeClr val="accent2">
                      <a:lumMod val="50000"/>
                    </a:schemeClr>
                  </a:solidFill>
                </a:endParaRPr>
              </a:p>
              <a:p>
                <a:pPr>
                  <a:buNone/>
                </a:pPr>
                <a:endParaRPr lang="en-US" sz="3600" dirty="0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87637A9-F087-844D-9FB3-7ED24AF9AD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2586" y="1358659"/>
                <a:ext cx="3052310" cy="1914370"/>
              </a:xfrm>
              <a:prstGeom prst="rect">
                <a:avLst/>
              </a:prstGeom>
              <a:blipFill>
                <a:blip r:embed="rId2"/>
                <a:stretch>
                  <a:fillRect l="-4149" t="-15132" b="-36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8104C5F3-EB9C-F049-9413-C72C7A1877B5}"/>
              </a:ext>
            </a:extLst>
          </p:cNvPr>
          <p:cNvGrpSpPr/>
          <p:nvPr/>
        </p:nvGrpSpPr>
        <p:grpSpPr>
          <a:xfrm>
            <a:off x="400050" y="3676308"/>
            <a:ext cx="4171950" cy="3181692"/>
            <a:chOff x="276085" y="1447800"/>
            <a:chExt cx="4171950" cy="318169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B7C6A5E-41A8-C44C-BBD4-BBFF0D48A6E1}"/>
                </a:ext>
              </a:extLst>
            </p:cNvPr>
            <p:cNvSpPr/>
            <p:nvPr/>
          </p:nvSpPr>
          <p:spPr bwMode="auto">
            <a:xfrm>
              <a:off x="276085" y="1447800"/>
              <a:ext cx="4171950" cy="3181692"/>
            </a:xfrm>
            <a:prstGeom prst="rect">
              <a:avLst/>
            </a:prstGeom>
            <a:noFill/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SzPct val="65000"/>
                <a:buFont typeface="Marlett" pitchFamily="2" charset="2"/>
                <a:buChar char="g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689A9FB-A0AD-1441-9819-E2501E0E5BA4}"/>
                </a:ext>
              </a:extLst>
            </p:cNvPr>
            <p:cNvGrpSpPr/>
            <p:nvPr/>
          </p:nvGrpSpPr>
          <p:grpSpPr>
            <a:xfrm>
              <a:off x="333860" y="2003215"/>
              <a:ext cx="3656676" cy="1963982"/>
              <a:chOff x="685800" y="4418551"/>
              <a:chExt cx="3656676" cy="196398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Oval 10">
                    <a:extLst>
                      <a:ext uri="{FF2B5EF4-FFF2-40B4-BE49-F238E27FC236}">
                        <a16:creationId xmlns:a16="http://schemas.microsoft.com/office/drawing/2014/main" id="{9E070157-8824-8746-8627-B6F2D0C8F13D}"/>
                      </a:ext>
                    </a:extLst>
                  </p:cNvPr>
                  <p:cNvSpPr/>
                  <p:nvPr/>
                </p:nvSpPr>
                <p:spPr>
                  <a:xfrm>
                    <a:off x="3450103" y="4504531"/>
                    <a:ext cx="602090" cy="632759"/>
                  </a:xfrm>
                  <a:prstGeom prst="ellipse">
                    <a:avLst/>
                  </a:prstGeom>
                  <a:solidFill>
                    <a:srgbClr val="0070C0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buNone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oMath>
                      </m:oMathPara>
                    </a14:m>
                    <a:endParaRPr lang="en-US" dirty="0">
                      <a:latin typeface="Arial" panose="020B0604020202020204" pitchFamily="34" charset="0"/>
                      <a:ea typeface="CMU Sans Serif Demi Condensed" panose="02000706000000000000" pitchFamily="2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1" name="Oval 10">
                    <a:extLst>
                      <a:ext uri="{FF2B5EF4-FFF2-40B4-BE49-F238E27FC236}">
                        <a16:creationId xmlns:a16="http://schemas.microsoft.com/office/drawing/2014/main" id="{9E070157-8824-8746-8627-B6F2D0C8F13D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450103" y="4504531"/>
                    <a:ext cx="602090" cy="632759"/>
                  </a:xfrm>
                  <a:prstGeom prst="ellipse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  <a:ln>
                    <a:noFill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Oval 11">
                    <a:extLst>
                      <a:ext uri="{FF2B5EF4-FFF2-40B4-BE49-F238E27FC236}">
                        <a16:creationId xmlns:a16="http://schemas.microsoft.com/office/drawing/2014/main" id="{4873625E-8775-DB40-BE93-1A055F708000}"/>
                      </a:ext>
                    </a:extLst>
                  </p:cNvPr>
                  <p:cNvSpPr/>
                  <p:nvPr/>
                </p:nvSpPr>
                <p:spPr>
                  <a:xfrm>
                    <a:off x="2450582" y="5357240"/>
                    <a:ext cx="602090" cy="632759"/>
                  </a:xfrm>
                  <a:prstGeom prst="ellipse">
                    <a:avLst/>
                  </a:prstGeom>
                  <a:solidFill>
                    <a:srgbClr val="0070C0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buNone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 panose="02040503050406030204" pitchFamily="18" charset="0"/>
                              <a:ea typeface="CMU Sans Serif Demi Condensed" panose="02000706000000000000" pitchFamily="2" charset="0"/>
                              <a:cs typeface="CMU Sans Serif Demi Condensed" panose="02000706000000000000" pitchFamily="2" charset="0"/>
                            </a:rPr>
                            <m:t>2</m:t>
                          </m:r>
                        </m:oMath>
                      </m:oMathPara>
                    </a14:m>
                    <a:endParaRPr lang="en-US" dirty="0">
                      <a:latin typeface="Arial" panose="020B0604020202020204" pitchFamily="34" charset="0"/>
                      <a:ea typeface="CMU Sans Serif Demi Condensed" panose="02000706000000000000" pitchFamily="2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2" name="Oval 11">
                    <a:extLst>
                      <a:ext uri="{FF2B5EF4-FFF2-40B4-BE49-F238E27FC236}">
                        <a16:creationId xmlns:a16="http://schemas.microsoft.com/office/drawing/2014/main" id="{4873625E-8775-DB40-BE93-1A055F708000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50582" y="5357240"/>
                    <a:ext cx="602090" cy="632759"/>
                  </a:xfrm>
                  <a:prstGeom prst="ellipse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  <a:ln>
                    <a:noFill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195BE660-6D20-2744-85D7-570E2259392A}"/>
                  </a:ext>
                </a:extLst>
              </p:cNvPr>
              <p:cNvCxnSpPr/>
              <p:nvPr/>
            </p:nvCxnSpPr>
            <p:spPr>
              <a:xfrm flipH="1" flipV="1">
                <a:off x="2067314" y="5051310"/>
                <a:ext cx="471442" cy="398595"/>
              </a:xfrm>
              <a:prstGeom prst="straightConnector1">
                <a:avLst/>
              </a:prstGeom>
              <a:ln w="38100">
                <a:solidFill>
                  <a:schemeClr val="bg2">
                    <a:lumMod val="50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43E6F6FF-076C-874E-8FBC-2FF224231D00}"/>
                  </a:ext>
                </a:extLst>
              </p:cNvPr>
              <p:cNvCxnSpPr/>
              <p:nvPr/>
            </p:nvCxnSpPr>
            <p:spPr>
              <a:xfrm flipV="1">
                <a:off x="2964498" y="5044625"/>
                <a:ext cx="573779" cy="405280"/>
              </a:xfrm>
              <a:prstGeom prst="straightConnector1">
                <a:avLst/>
              </a:prstGeom>
              <a:ln w="38100">
                <a:solidFill>
                  <a:schemeClr val="bg2">
                    <a:lumMod val="50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54DC7C88-90EB-0644-AF8E-785B58D3D9E6}"/>
                  </a:ext>
                </a:extLst>
              </p:cNvPr>
              <p:cNvCxnSpPr/>
              <p:nvPr/>
            </p:nvCxnSpPr>
            <p:spPr>
              <a:xfrm flipV="1">
                <a:off x="2368358" y="4597196"/>
                <a:ext cx="1169919" cy="137734"/>
              </a:xfrm>
              <a:prstGeom prst="straightConnector1">
                <a:avLst/>
              </a:prstGeom>
              <a:ln w="38100">
                <a:solidFill>
                  <a:schemeClr val="bg2">
                    <a:lumMod val="50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Oval 15">
                    <a:extLst>
                      <a:ext uri="{FF2B5EF4-FFF2-40B4-BE49-F238E27FC236}">
                        <a16:creationId xmlns:a16="http://schemas.microsoft.com/office/drawing/2014/main" id="{5A77BF92-FA45-0542-9E40-72B54A3855E1}"/>
                      </a:ext>
                    </a:extLst>
                  </p:cNvPr>
                  <p:cNvSpPr/>
                  <p:nvPr/>
                </p:nvSpPr>
                <p:spPr>
                  <a:xfrm>
                    <a:off x="3740386" y="5749774"/>
                    <a:ext cx="602090" cy="632759"/>
                  </a:xfrm>
                  <a:prstGeom prst="ellipse">
                    <a:avLst/>
                  </a:prstGeom>
                  <a:solidFill>
                    <a:srgbClr val="0070C0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buNone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oMath>
                      </m:oMathPara>
                    </a14:m>
                    <a:endParaRPr lang="en-US" dirty="0">
                      <a:latin typeface="Arial" panose="020B0604020202020204" pitchFamily="34" charset="0"/>
                      <a:ea typeface="CMU Sans Serif Demi Condensed" panose="02000706000000000000" pitchFamily="2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6" name="Oval 15">
                    <a:extLst>
                      <a:ext uri="{FF2B5EF4-FFF2-40B4-BE49-F238E27FC236}">
                        <a16:creationId xmlns:a16="http://schemas.microsoft.com/office/drawing/2014/main" id="{5A77BF92-FA45-0542-9E40-72B54A3855E1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740386" y="5749774"/>
                    <a:ext cx="602090" cy="632759"/>
                  </a:xfrm>
                  <a:prstGeom prst="ellipse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  <a:ln>
                    <a:noFill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Oval 16">
                    <a:extLst>
                      <a:ext uri="{FF2B5EF4-FFF2-40B4-BE49-F238E27FC236}">
                        <a16:creationId xmlns:a16="http://schemas.microsoft.com/office/drawing/2014/main" id="{7BD6E8CA-808D-E24D-8DCB-407599991A50}"/>
                      </a:ext>
                    </a:extLst>
                  </p:cNvPr>
                  <p:cNvSpPr/>
                  <p:nvPr/>
                </p:nvSpPr>
                <p:spPr>
                  <a:xfrm>
                    <a:off x="685800" y="5388157"/>
                    <a:ext cx="602090" cy="632759"/>
                  </a:xfrm>
                  <a:prstGeom prst="ellipse">
                    <a:avLst/>
                  </a:prstGeom>
                  <a:solidFill>
                    <a:srgbClr val="0070C0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buNone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oMath>
                      </m:oMathPara>
                    </a14:m>
                    <a:endParaRPr lang="en-US" dirty="0">
                      <a:latin typeface="Arial" panose="020B0604020202020204" pitchFamily="34" charset="0"/>
                      <a:ea typeface="CMU Sans Serif Demi Condensed" panose="02000706000000000000" pitchFamily="2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7" name="Oval 16">
                    <a:extLst>
                      <a:ext uri="{FF2B5EF4-FFF2-40B4-BE49-F238E27FC236}">
                        <a16:creationId xmlns:a16="http://schemas.microsoft.com/office/drawing/2014/main" id="{7BD6E8CA-808D-E24D-8DCB-407599991A50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5800" y="5388157"/>
                    <a:ext cx="602090" cy="632759"/>
                  </a:xfrm>
                  <a:prstGeom prst="ellipse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  <a:ln>
                    <a:noFill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6FF1A7D7-A027-8145-931E-DCFE679CCD9E}"/>
                  </a:ext>
                </a:extLst>
              </p:cNvPr>
              <p:cNvCxnSpPr/>
              <p:nvPr/>
            </p:nvCxnSpPr>
            <p:spPr>
              <a:xfrm>
                <a:off x="2964498" y="5897334"/>
                <a:ext cx="775887" cy="168820"/>
              </a:xfrm>
              <a:prstGeom prst="straightConnector1">
                <a:avLst/>
              </a:prstGeom>
              <a:ln w="38100">
                <a:solidFill>
                  <a:schemeClr val="bg2">
                    <a:lumMod val="50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CD48716B-A16A-C649-B788-0A7614BD46C8}"/>
                  </a:ext>
                </a:extLst>
              </p:cNvPr>
              <p:cNvCxnSpPr/>
              <p:nvPr/>
            </p:nvCxnSpPr>
            <p:spPr>
              <a:xfrm flipV="1">
                <a:off x="1199716" y="4958645"/>
                <a:ext cx="654725" cy="522177"/>
              </a:xfrm>
              <a:prstGeom prst="straightConnector1">
                <a:avLst/>
              </a:prstGeom>
              <a:ln w="38100">
                <a:solidFill>
                  <a:schemeClr val="bg2">
                    <a:lumMod val="50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" name="Oval 19">
                    <a:extLst>
                      <a:ext uri="{FF2B5EF4-FFF2-40B4-BE49-F238E27FC236}">
                        <a16:creationId xmlns:a16="http://schemas.microsoft.com/office/drawing/2014/main" id="{2D105E0B-6468-C640-8D1F-108C14C9BE4F}"/>
                      </a:ext>
                    </a:extLst>
                  </p:cNvPr>
                  <p:cNvSpPr/>
                  <p:nvPr/>
                </p:nvSpPr>
                <p:spPr>
                  <a:xfrm>
                    <a:off x="1766268" y="4418551"/>
                    <a:ext cx="602090" cy="632759"/>
                  </a:xfrm>
                  <a:prstGeom prst="ellipse">
                    <a:avLst/>
                  </a:prstGeom>
                  <a:solidFill>
                    <a:srgbClr val="0070C0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buNone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oMath>
                      </m:oMathPara>
                    </a14:m>
                    <a:endParaRPr lang="en-US" dirty="0">
                      <a:latin typeface="Arial" panose="020B0604020202020204" pitchFamily="34" charset="0"/>
                      <a:ea typeface="CMU Sans Serif Demi Condensed" panose="02000706000000000000" pitchFamily="2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20" name="Oval 19">
                    <a:extLst>
                      <a:ext uri="{FF2B5EF4-FFF2-40B4-BE49-F238E27FC236}">
                        <a16:creationId xmlns:a16="http://schemas.microsoft.com/office/drawing/2014/main" id="{2D105E0B-6468-C640-8D1F-108C14C9BE4F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766268" y="4418551"/>
                    <a:ext cx="602090" cy="632759"/>
                  </a:xfrm>
                  <a:prstGeom prst="ellipse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  <a:ln>
                    <a:noFill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54FCAB5-161A-6748-958F-C0DC93770CF1}"/>
              </a:ext>
            </a:extLst>
          </p:cNvPr>
          <p:cNvGrpSpPr/>
          <p:nvPr/>
        </p:nvGrpSpPr>
        <p:grpSpPr>
          <a:xfrm>
            <a:off x="5145016" y="3942439"/>
            <a:ext cx="3510304" cy="2305961"/>
            <a:chOff x="4910475" y="4180770"/>
            <a:chExt cx="3510304" cy="2305961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3E3FFC4-210E-6C47-8A0B-F9E40F5A5962}"/>
                </a:ext>
              </a:extLst>
            </p:cNvPr>
            <p:cNvSpPr/>
            <p:nvPr/>
          </p:nvSpPr>
          <p:spPr>
            <a:xfrm>
              <a:off x="4910475" y="5786216"/>
              <a:ext cx="692060" cy="66402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r>
                <a:rPr lang="en-US" dirty="0">
                  <a:latin typeface="Arial" panose="020B0604020202020204" pitchFamily="34" charset="0"/>
                  <a:ea typeface="CMU Sans Serif Demi Condensed" panose="02000706000000000000" pitchFamily="2" charset="0"/>
                  <a:cs typeface="Arial" panose="020B0604020202020204" pitchFamily="34" charset="0"/>
                </a:rPr>
                <a:t>1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ADF00D67-1B4B-8444-A5D5-3B276DB6FC8B}"/>
                </a:ext>
              </a:extLst>
            </p:cNvPr>
            <p:cNvCxnSpPr/>
            <p:nvPr/>
          </p:nvCxnSpPr>
          <p:spPr>
            <a:xfrm flipH="1">
              <a:off x="5358902" y="4654028"/>
              <a:ext cx="1202887" cy="1158663"/>
            </a:xfrm>
            <a:prstGeom prst="straightConnector1">
              <a:avLst/>
            </a:prstGeom>
            <a:ln w="38100">
              <a:solidFill>
                <a:schemeClr val="bg2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8D924387-6385-8D4D-953F-0266E5813B16}"/>
                </a:ext>
              </a:extLst>
            </p:cNvPr>
            <p:cNvCxnSpPr/>
            <p:nvPr/>
          </p:nvCxnSpPr>
          <p:spPr>
            <a:xfrm>
              <a:off x="7010215" y="4654028"/>
              <a:ext cx="1094334" cy="1132188"/>
            </a:xfrm>
            <a:prstGeom prst="straightConnector1">
              <a:avLst/>
            </a:prstGeom>
            <a:ln w="38100">
              <a:solidFill>
                <a:schemeClr val="bg2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7B4B6895-7D24-4944-8C5D-494FEEA1CA3D}"/>
                    </a:ext>
                  </a:extLst>
                </p:cNvPr>
                <p:cNvSpPr/>
                <p:nvPr/>
              </p:nvSpPr>
              <p:spPr>
                <a:xfrm>
                  <a:off x="6373873" y="5822702"/>
                  <a:ext cx="692060" cy="664029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dirty="0">
                    <a:latin typeface="Arial" panose="020B0604020202020204" pitchFamily="34" charset="0"/>
                    <a:ea typeface="CMU Sans Serif Demi Condensed" panose="02000706000000000000" pitchFamily="2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8" name="Oval 27">
                  <a:extLst>
                    <a:ext uri="{FF2B5EF4-FFF2-40B4-BE49-F238E27FC236}">
                      <a16:creationId xmlns:a16="http://schemas.microsoft.com/office/drawing/2014/main" id="{859A3F90-A14C-714D-928D-C7385EC2C97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73873" y="5822702"/>
                  <a:ext cx="692060" cy="664029"/>
                </a:xfrm>
                <a:prstGeom prst="ellipse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B3A2764E-2E8F-2440-91AE-05B9C5828EDC}"/>
                    </a:ext>
                  </a:extLst>
                </p:cNvPr>
                <p:cNvSpPr/>
                <p:nvPr/>
              </p:nvSpPr>
              <p:spPr>
                <a:xfrm>
                  <a:off x="7728719" y="5786216"/>
                  <a:ext cx="692060" cy="664029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dirty="0">
                    <a:latin typeface="Arial" panose="020B0604020202020204" pitchFamily="34" charset="0"/>
                    <a:ea typeface="CMU Sans Serif Demi Condensed" panose="02000706000000000000" pitchFamily="2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9" name="Oval 28">
                  <a:extLst>
                    <a:ext uri="{FF2B5EF4-FFF2-40B4-BE49-F238E27FC236}">
                      <a16:creationId xmlns:a16="http://schemas.microsoft.com/office/drawing/2014/main" id="{EABE01C3-9A34-334D-8667-982127B9495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28719" y="5786216"/>
                  <a:ext cx="692060" cy="664029"/>
                </a:xfrm>
                <a:prstGeom prst="ellipse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70723F50-170D-9F4F-9B92-93C38C5531E3}"/>
                </a:ext>
              </a:extLst>
            </p:cNvPr>
            <p:cNvCxnSpPr/>
            <p:nvPr/>
          </p:nvCxnSpPr>
          <p:spPr>
            <a:xfrm flipH="1">
              <a:off x="6730687" y="4654028"/>
              <a:ext cx="4067" cy="1168674"/>
            </a:xfrm>
            <a:prstGeom prst="straightConnector1">
              <a:avLst/>
            </a:prstGeom>
            <a:ln w="38100">
              <a:solidFill>
                <a:schemeClr val="bg2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4136F09-7936-5043-BB7A-0E8B3CFC5915}"/>
                </a:ext>
              </a:extLst>
            </p:cNvPr>
            <p:cNvSpPr/>
            <p:nvPr/>
          </p:nvSpPr>
          <p:spPr bwMode="auto">
            <a:xfrm>
              <a:off x="5880335" y="4180770"/>
              <a:ext cx="1768374" cy="451870"/>
            </a:xfrm>
            <a:prstGeom prst="rect">
              <a:avLst/>
            </a:prstGeom>
            <a:solidFill>
              <a:schemeClr val="bg1">
                <a:alpha val="50196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SzPct val="65000"/>
                <a:buNone/>
                <a:tabLst/>
              </a:pPr>
              <a:r>
                <a:rPr kumimoji="0" lang="en-US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Helvetica" charset="0"/>
                  <a:cs typeface="Arial" panose="020B0604020202020204" pitchFamily="34" charset="0"/>
                </a:rPr>
                <a:t>Server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289C9DDC-0F7B-6F4D-A739-FC603B33BBDE}"/>
              </a:ext>
            </a:extLst>
          </p:cNvPr>
          <p:cNvSpPr/>
          <p:nvPr/>
        </p:nvSpPr>
        <p:spPr bwMode="auto">
          <a:xfrm>
            <a:off x="331470" y="3714750"/>
            <a:ext cx="3943350" cy="2971800"/>
          </a:xfrm>
          <a:prstGeom prst="rect">
            <a:avLst/>
          </a:prstGeom>
          <a:noFill/>
          <a:ln w="2857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0665E7C-633D-7940-8A77-08491B747EBE}"/>
              </a:ext>
            </a:extLst>
          </p:cNvPr>
          <p:cNvSpPr/>
          <p:nvPr/>
        </p:nvSpPr>
        <p:spPr bwMode="auto">
          <a:xfrm>
            <a:off x="4876313" y="3714750"/>
            <a:ext cx="3943350" cy="2971800"/>
          </a:xfrm>
          <a:prstGeom prst="rect">
            <a:avLst/>
          </a:prstGeom>
          <a:noFill/>
          <a:ln w="2857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3156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62A2D-80EF-AE41-AA26-F9F4E69DB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D80885C-72B3-E840-9453-2F47297716D9}"/>
              </a:ext>
            </a:extLst>
          </p:cNvPr>
          <p:cNvCxnSpPr/>
          <p:nvPr/>
        </p:nvCxnSpPr>
        <p:spPr bwMode="auto">
          <a:xfrm>
            <a:off x="2320290" y="2205990"/>
            <a:ext cx="0" cy="344043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arrow" w="med" len="med"/>
            <a:tailEnd type="none" w="med" len="med"/>
          </a:ln>
          <a:effectLst/>
        </p:spPr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BA0DA37-3462-2A4D-90B6-C89DDDC88659}"/>
              </a:ext>
            </a:extLst>
          </p:cNvPr>
          <p:cNvCxnSpPr>
            <a:cxnSpLocks/>
          </p:cNvCxnSpPr>
          <p:nvPr/>
        </p:nvCxnSpPr>
        <p:spPr bwMode="auto">
          <a:xfrm flipH="1">
            <a:off x="2308860" y="5634990"/>
            <a:ext cx="512064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arrow" w="med" len="med"/>
            <a:tailEnd type="none" w="med" len="med"/>
          </a:ln>
          <a:effectLst/>
        </p:spPr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50B006A0-FA57-9442-8F2A-D88CDF574FEC}"/>
              </a:ext>
            </a:extLst>
          </p:cNvPr>
          <p:cNvSpPr/>
          <p:nvPr/>
        </p:nvSpPr>
        <p:spPr bwMode="auto">
          <a:xfrm>
            <a:off x="3394710" y="4057650"/>
            <a:ext cx="160020" cy="171450"/>
          </a:xfrm>
          <a:prstGeom prst="ellipse">
            <a:avLst/>
          </a:prstGeom>
          <a:solidFill>
            <a:schemeClr val="accent1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2FC02FB-43D3-3748-B7AD-10E6A17862A8}"/>
              </a:ext>
            </a:extLst>
          </p:cNvPr>
          <p:cNvSpPr/>
          <p:nvPr/>
        </p:nvSpPr>
        <p:spPr bwMode="auto">
          <a:xfrm>
            <a:off x="4229036" y="3275857"/>
            <a:ext cx="160020" cy="171450"/>
          </a:xfrm>
          <a:prstGeom prst="ellipse">
            <a:avLst/>
          </a:prstGeom>
          <a:solidFill>
            <a:schemeClr val="accent1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BECA0BE-0661-4147-BD13-4F260E171161}"/>
              </a:ext>
            </a:extLst>
          </p:cNvPr>
          <p:cNvSpPr/>
          <p:nvPr/>
        </p:nvSpPr>
        <p:spPr bwMode="auto">
          <a:xfrm>
            <a:off x="6101748" y="3711519"/>
            <a:ext cx="160020" cy="171450"/>
          </a:xfrm>
          <a:prstGeom prst="ellipse">
            <a:avLst/>
          </a:prstGeom>
          <a:solidFill>
            <a:schemeClr val="accent1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1E23761-717D-5449-A2B7-5D431F321288}"/>
              </a:ext>
            </a:extLst>
          </p:cNvPr>
          <p:cNvSpPr/>
          <p:nvPr/>
        </p:nvSpPr>
        <p:spPr bwMode="auto">
          <a:xfrm>
            <a:off x="6579612" y="2893985"/>
            <a:ext cx="160020" cy="171450"/>
          </a:xfrm>
          <a:prstGeom prst="ellipse">
            <a:avLst/>
          </a:prstGeom>
          <a:solidFill>
            <a:schemeClr val="accent1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0E28620-3A19-B24E-ABF4-1E3AF787725B}"/>
              </a:ext>
            </a:extLst>
          </p:cNvPr>
          <p:cNvCxnSpPr>
            <a:cxnSpLocks/>
          </p:cNvCxnSpPr>
          <p:nvPr/>
        </p:nvCxnSpPr>
        <p:spPr bwMode="auto">
          <a:xfrm flipV="1">
            <a:off x="2554605" y="2556769"/>
            <a:ext cx="4629150" cy="196215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040CA92-C4B8-974E-A156-3B7836B1DDD9}"/>
              </a:ext>
            </a:extLst>
          </p:cNvPr>
          <p:cNvSpPr txBox="1"/>
          <p:nvPr/>
        </p:nvSpPr>
        <p:spPr>
          <a:xfrm>
            <a:off x="3394710" y="5686909"/>
            <a:ext cx="4223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1     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2                        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a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3  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C878FD-9A1B-544D-A6FF-E99B31FE8849}"/>
              </a:ext>
            </a:extLst>
          </p:cNvPr>
          <p:cNvSpPr txBox="1"/>
          <p:nvPr/>
        </p:nvSpPr>
        <p:spPr>
          <a:xfrm>
            <a:off x="1672590" y="2569005"/>
            <a:ext cx="4223943" cy="1791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  <a:p>
            <a:pPr algn="l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3                      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l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</a:p>
          <a:p>
            <a:pPr algn="l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3725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236311E-6EC5-9C46-B154-D23D0A6BBD67}"/>
              </a:ext>
            </a:extLst>
          </p:cNvPr>
          <p:cNvCxnSpPr>
            <a:cxnSpLocks/>
          </p:cNvCxnSpPr>
          <p:nvPr/>
        </p:nvCxnSpPr>
        <p:spPr bwMode="auto">
          <a:xfrm flipH="1">
            <a:off x="6653576" y="2756147"/>
            <a:ext cx="1154" cy="214892"/>
          </a:xfrm>
          <a:prstGeom prst="line">
            <a:avLst/>
          </a:prstGeom>
          <a:solidFill>
            <a:schemeClr val="accent1"/>
          </a:solidFill>
          <a:ln w="952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34F7DA9-3C6A-4F4C-A905-64DADD396990}"/>
              </a:ext>
            </a:extLst>
          </p:cNvPr>
          <p:cNvCxnSpPr>
            <a:cxnSpLocks/>
          </p:cNvCxnSpPr>
          <p:nvPr/>
        </p:nvCxnSpPr>
        <p:spPr bwMode="auto">
          <a:xfrm>
            <a:off x="4298964" y="3344709"/>
            <a:ext cx="0" cy="460770"/>
          </a:xfrm>
          <a:prstGeom prst="line">
            <a:avLst/>
          </a:prstGeom>
          <a:solidFill>
            <a:schemeClr val="accent1"/>
          </a:solidFill>
          <a:ln w="952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F662A2D-80EF-AE41-AA26-F9F4E69DB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D80885C-72B3-E840-9453-2F47297716D9}"/>
              </a:ext>
            </a:extLst>
          </p:cNvPr>
          <p:cNvCxnSpPr/>
          <p:nvPr/>
        </p:nvCxnSpPr>
        <p:spPr bwMode="auto">
          <a:xfrm>
            <a:off x="2320290" y="2205990"/>
            <a:ext cx="0" cy="344043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arrow" w="med" len="med"/>
            <a:tailEnd type="none" w="med" len="med"/>
          </a:ln>
          <a:effectLst/>
        </p:spPr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BA0DA37-3462-2A4D-90B6-C89DDDC88659}"/>
              </a:ext>
            </a:extLst>
          </p:cNvPr>
          <p:cNvCxnSpPr>
            <a:cxnSpLocks/>
          </p:cNvCxnSpPr>
          <p:nvPr/>
        </p:nvCxnSpPr>
        <p:spPr bwMode="auto">
          <a:xfrm flipH="1">
            <a:off x="2308860" y="5634990"/>
            <a:ext cx="512064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arrow" w="med" len="med"/>
            <a:tailEnd type="none" w="med" len="med"/>
          </a:ln>
          <a:effectLst/>
        </p:spPr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50B006A0-FA57-9442-8F2A-D88CDF574FEC}"/>
              </a:ext>
            </a:extLst>
          </p:cNvPr>
          <p:cNvSpPr/>
          <p:nvPr/>
        </p:nvSpPr>
        <p:spPr bwMode="auto">
          <a:xfrm>
            <a:off x="3394710" y="4057650"/>
            <a:ext cx="160020" cy="171450"/>
          </a:xfrm>
          <a:prstGeom prst="ellipse">
            <a:avLst/>
          </a:prstGeom>
          <a:solidFill>
            <a:schemeClr val="accent1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2FC02FB-43D3-3748-B7AD-10E6A17862A8}"/>
              </a:ext>
            </a:extLst>
          </p:cNvPr>
          <p:cNvSpPr/>
          <p:nvPr/>
        </p:nvSpPr>
        <p:spPr bwMode="auto">
          <a:xfrm>
            <a:off x="4229036" y="3275857"/>
            <a:ext cx="160020" cy="171450"/>
          </a:xfrm>
          <a:prstGeom prst="ellipse">
            <a:avLst/>
          </a:prstGeom>
          <a:solidFill>
            <a:schemeClr val="accent1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BECA0BE-0661-4147-BD13-4F260E171161}"/>
              </a:ext>
            </a:extLst>
          </p:cNvPr>
          <p:cNvSpPr/>
          <p:nvPr/>
        </p:nvSpPr>
        <p:spPr bwMode="auto">
          <a:xfrm>
            <a:off x="6101748" y="3711519"/>
            <a:ext cx="160020" cy="171450"/>
          </a:xfrm>
          <a:prstGeom prst="ellipse">
            <a:avLst/>
          </a:prstGeom>
          <a:solidFill>
            <a:schemeClr val="accent1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1E23761-717D-5449-A2B7-5D431F321288}"/>
              </a:ext>
            </a:extLst>
          </p:cNvPr>
          <p:cNvSpPr/>
          <p:nvPr/>
        </p:nvSpPr>
        <p:spPr bwMode="auto">
          <a:xfrm>
            <a:off x="6579612" y="2893985"/>
            <a:ext cx="160020" cy="171450"/>
          </a:xfrm>
          <a:prstGeom prst="ellipse">
            <a:avLst/>
          </a:prstGeom>
          <a:solidFill>
            <a:schemeClr val="accent1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0E28620-3A19-B24E-ABF4-1E3AF787725B}"/>
              </a:ext>
            </a:extLst>
          </p:cNvPr>
          <p:cNvCxnSpPr/>
          <p:nvPr/>
        </p:nvCxnSpPr>
        <p:spPr bwMode="auto">
          <a:xfrm flipV="1">
            <a:off x="2554605" y="2556769"/>
            <a:ext cx="4629150" cy="196215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CDD3682-9AA4-9642-B778-DC499BE12C86}"/>
              </a:ext>
            </a:extLst>
          </p:cNvPr>
          <p:cNvCxnSpPr>
            <a:cxnSpLocks/>
          </p:cNvCxnSpPr>
          <p:nvPr/>
        </p:nvCxnSpPr>
        <p:spPr bwMode="auto">
          <a:xfrm>
            <a:off x="6163740" y="2986537"/>
            <a:ext cx="23434" cy="750090"/>
          </a:xfrm>
          <a:prstGeom prst="line">
            <a:avLst/>
          </a:prstGeom>
          <a:solidFill>
            <a:schemeClr val="accent1"/>
          </a:solidFill>
          <a:ln w="952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CED90B7-F915-0844-95A8-5F2FB308EDFF}"/>
                  </a:ext>
                </a:extLst>
              </p:cNvPr>
              <p:cNvSpPr txBox="1"/>
              <p:nvPr/>
            </p:nvSpPr>
            <p:spPr>
              <a:xfrm>
                <a:off x="3792591" y="3290615"/>
                <a:ext cx="55489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CED90B7-F915-0844-95A8-5F2FB308ED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2591" y="3290615"/>
                <a:ext cx="554895" cy="461665"/>
              </a:xfrm>
              <a:prstGeom prst="rect">
                <a:avLst/>
              </a:prstGeom>
              <a:blipFill>
                <a:blip r:embed="rId2"/>
                <a:stretch>
                  <a:fillRect b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E4E3257-1D98-EE45-94C6-90A6D9539FC4}"/>
                  </a:ext>
                </a:extLst>
              </p:cNvPr>
              <p:cNvSpPr txBox="1"/>
              <p:nvPr/>
            </p:nvSpPr>
            <p:spPr>
              <a:xfrm>
                <a:off x="5585293" y="3196186"/>
                <a:ext cx="55489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E4E3257-1D98-EE45-94C6-90A6D9539F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5293" y="3196186"/>
                <a:ext cx="554895" cy="4616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2E8DF88-FB16-3A4E-B30D-AF0479D8FE99}"/>
                  </a:ext>
                </a:extLst>
              </p:cNvPr>
              <p:cNvSpPr txBox="1"/>
              <p:nvPr/>
            </p:nvSpPr>
            <p:spPr>
              <a:xfrm>
                <a:off x="6628196" y="2663152"/>
                <a:ext cx="55489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2E8DF88-FB16-3A4E-B30D-AF0479D8FE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8196" y="2663152"/>
                <a:ext cx="554895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14739CD9-A535-0F43-BD16-66C4C3431D3A}"/>
              </a:ext>
            </a:extLst>
          </p:cNvPr>
          <p:cNvSpPr txBox="1"/>
          <p:nvPr/>
        </p:nvSpPr>
        <p:spPr>
          <a:xfrm>
            <a:off x="3394710" y="5686909"/>
            <a:ext cx="4223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1     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2                        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a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3  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7D5FFB8-F7B4-0D4D-A745-4BE2DDA060B5}"/>
              </a:ext>
            </a:extLst>
          </p:cNvPr>
          <p:cNvSpPr txBox="1"/>
          <p:nvPr/>
        </p:nvSpPr>
        <p:spPr>
          <a:xfrm>
            <a:off x="1672590" y="2569005"/>
            <a:ext cx="4223943" cy="1791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  <a:p>
            <a:pPr algn="l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3                      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l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</a:p>
          <a:p>
            <a:pPr algn="l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5363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6686F2B-9569-A045-8583-CB198D884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Distributed Linear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BE2A1D9C-2F93-F146-9891-4D6504E8270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		 </a:t>
                </a:r>
                <a:r>
                  <a:rPr lang="en-US" dirty="0">
                    <a:solidFill>
                      <a:srgbClr val="C00000"/>
                    </a:solidFill>
                  </a:rPr>
                  <a:t>Agent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knows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,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</a:t>
                </a:r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BE2A1D9C-2F93-F146-9891-4D6504E8270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63" t="-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48D61D-B1F7-0941-90B2-6064FEBA8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1EC7BB-7051-4029-9E77-635DAEA5F572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6555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6686F2B-9569-A045-8583-CB198D884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Distributed Linear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BE2A1D9C-2F93-F146-9891-4D6504E8270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		 </a:t>
                </a:r>
                <a:r>
                  <a:rPr lang="en-US" dirty="0">
                    <a:solidFill>
                      <a:srgbClr val="C00000"/>
                    </a:solidFill>
                  </a:rPr>
                  <a:t>Agent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knows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,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</a:t>
                </a:r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BE2A1D9C-2F93-F146-9891-4D6504E8270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63" t="-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48D61D-B1F7-0941-90B2-6064FEBA8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1EC7BB-7051-4029-9E77-635DAEA5F572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2FA9335-3321-E842-89AD-A874DFEDDF46}"/>
                  </a:ext>
                </a:extLst>
              </p:cNvPr>
              <p:cNvSpPr txBox="1"/>
              <p:nvPr/>
            </p:nvSpPr>
            <p:spPr>
              <a:xfrm>
                <a:off x="3066362" y="4149090"/>
                <a:ext cx="3014398" cy="197592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>
                  <a:buNone/>
                </a:pPr>
                <a:endParaRPr lang="en-US" sz="3600" dirty="0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buNone/>
                </a:pPr>
                <a:r>
                  <a:rPr lang="en-US" sz="2800" dirty="0">
                    <a:solidFill>
                      <a:schemeClr val="accent2">
                        <a:lumMod val="50000"/>
                      </a:schemeClr>
                    </a:solidFill>
                    <a:latin typeface="Helvetica" pitchFamily="2" charset="0"/>
                    <a:cs typeface="Arial" panose="020B0604020202020204" pitchFamily="34" charset="0"/>
                  </a:rPr>
                  <a:t>  </a:t>
                </a:r>
                <a:r>
                  <a:rPr lang="en-US" sz="2800" dirty="0" err="1">
                    <a:solidFill>
                      <a:srgbClr val="C00000"/>
                    </a:solidFill>
                    <a:latin typeface="Helvetica" pitchFamily="2" charset="0"/>
                    <a:cs typeface="Arial" panose="020B0604020202020204" pitchFamily="34" charset="0"/>
                  </a:rPr>
                  <a:t>arg</a:t>
                </a:r>
                <a:r>
                  <a:rPr lang="en-US" sz="2800" dirty="0" err="1">
                    <a:solidFill>
                      <a:srgbClr val="00B050"/>
                    </a:solidFill>
                    <a:latin typeface="Helvetica" pitchFamily="2" charset="0"/>
                    <a:cs typeface="Arial" panose="020B0604020202020204" pitchFamily="34" charset="0"/>
                  </a:rPr>
                  <a:t>min</a:t>
                </a:r>
                <a:r>
                  <a:rPr lang="en-US" sz="3200" dirty="0">
                    <a:solidFill>
                      <a:schemeClr val="accent2">
                        <a:lumMod val="50000"/>
                      </a:schemeClr>
                    </a:solidFill>
                    <a:latin typeface="Helvetica" pitchFamily="2" charset="0"/>
                  </a:rPr>
                  <a:t>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sz="3200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en-US" sz="3200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3200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en-US" sz="3200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nary>
                    <m:r>
                      <a:rPr lang="en-US" sz="3200" b="0" i="1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endParaRPr lang="en-US" sz="3200" dirty="0">
                  <a:solidFill>
                    <a:schemeClr val="accent2">
                      <a:lumMod val="50000"/>
                    </a:schemeClr>
                  </a:solidFill>
                  <a:latin typeface="Helvetica" pitchFamily="2" charset="0"/>
                </a:endParaRPr>
              </a:p>
              <a:p>
                <a:pPr>
                  <a:buNone/>
                </a:pPr>
                <a:endParaRPr lang="en-US" sz="40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2FA9335-3321-E842-89AD-A874DFEDDF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6362" y="4149090"/>
                <a:ext cx="3014398" cy="1975926"/>
              </a:xfrm>
              <a:prstGeom prst="rect">
                <a:avLst/>
              </a:prstGeom>
              <a:blipFill>
                <a:blip r:embed="rId3"/>
                <a:stretch>
                  <a:fillRect t="-7051" r="-2929" b="-237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471951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Learning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9779" y="2310135"/>
            <a:ext cx="4361688" cy="4399948"/>
          </a:xfrm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685800" y="152400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defRPr sz="24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Marlett" pitchFamily="2" charset="2"/>
              <a:buChar char="i"/>
              <a:defRPr sz="2000">
                <a:solidFill>
                  <a:schemeClr val="tx1"/>
                </a:solidFill>
                <a:latin typeface="Helvetica"/>
                <a:cs typeface="Helvetic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75000"/>
              <a:buChar char="•"/>
              <a:defRPr sz="2000">
                <a:solidFill>
                  <a:schemeClr val="tx1"/>
                </a:solidFill>
                <a:latin typeface="Helvetica"/>
                <a:cs typeface="Helvetic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Helvetica"/>
                <a:cs typeface="Helvetic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Helvetica"/>
                <a:cs typeface="Helvetic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kern="0" dirty="0"/>
          </a:p>
          <a:p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34526090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Learning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9779" y="2310135"/>
            <a:ext cx="4361688" cy="4399948"/>
          </a:xfrm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685800" y="152400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defRPr sz="24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Marlett" pitchFamily="2" charset="2"/>
              <a:buChar char="i"/>
              <a:defRPr sz="2000">
                <a:solidFill>
                  <a:schemeClr val="tx1"/>
                </a:solidFill>
                <a:latin typeface="Helvetica"/>
                <a:cs typeface="Helvetic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75000"/>
              <a:buChar char="•"/>
              <a:defRPr sz="2000">
                <a:solidFill>
                  <a:schemeClr val="tx1"/>
                </a:solidFill>
                <a:latin typeface="Helvetica"/>
                <a:cs typeface="Helvetic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Helvetica"/>
                <a:cs typeface="Helvetic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Helvetica"/>
                <a:cs typeface="Helvetic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kern="0" dirty="0"/>
          </a:p>
          <a:p>
            <a:endParaRPr lang="en-US" kern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64819A-F703-2D41-BEA3-B59E116BF0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309" y="1844278"/>
            <a:ext cx="2599077" cy="18583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FE07CC-1BCF-2F49-8597-23CE19A6D6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4278" y="4140555"/>
            <a:ext cx="3634249" cy="2569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344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Learning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685800" y="152400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defRPr sz="24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125000"/>
              <a:buFont typeface="Marlett" pitchFamily="2" charset="2"/>
              <a:buChar char="i"/>
              <a:defRPr sz="2000">
                <a:solidFill>
                  <a:schemeClr val="tx1"/>
                </a:solidFill>
                <a:latin typeface="Helvetica"/>
                <a:cs typeface="Helvetic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75000"/>
              <a:buChar char="•"/>
              <a:defRPr sz="2000">
                <a:solidFill>
                  <a:schemeClr val="tx1"/>
                </a:solidFill>
                <a:latin typeface="Helvetica"/>
                <a:cs typeface="Helvetic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Helvetica"/>
                <a:cs typeface="Helvetic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Helvetica"/>
                <a:cs typeface="Helvetic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/>
              <a:t>Train a neural network</a:t>
            </a:r>
          </a:p>
          <a:p>
            <a:pPr marL="0" indent="0">
              <a:buNone/>
            </a:pPr>
            <a:r>
              <a:rPr lang="en-US" kern="0" dirty="0"/>
              <a:t>     for a classifier</a:t>
            </a:r>
          </a:p>
          <a:p>
            <a:pPr marL="0" indent="0">
              <a:buNone/>
            </a:pPr>
            <a:endParaRPr lang="en-US" kern="0" dirty="0"/>
          </a:p>
          <a:p>
            <a:pPr marL="0" indent="0">
              <a:buNone/>
            </a:pPr>
            <a:endParaRPr lang="en-US" kern="0" dirty="0"/>
          </a:p>
        </p:txBody>
      </p:sp>
      <p:pic>
        <p:nvPicPr>
          <p:cNvPr id="14" name="Content Placeholder 5">
            <a:extLst>
              <a:ext uri="{FF2B5EF4-FFF2-40B4-BE49-F238E27FC236}">
                <a16:creationId xmlns:a16="http://schemas.microsoft.com/office/drawing/2014/main" id="{CC0E0409-22FF-4245-9549-CCF76EC15E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9779" y="2310135"/>
            <a:ext cx="4361688" cy="4399948"/>
          </a:xfrm>
        </p:spPr>
      </p:pic>
    </p:spTree>
    <p:extLst>
      <p:ext uri="{BB962C8B-B14F-4D97-AF65-F5344CB8AC3E}">
        <p14:creationId xmlns:p14="http://schemas.microsoft.com/office/powerpoint/2010/main" val="30742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Learning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/>
              <p:cNvSpPr txBox="1">
                <a:spLocks/>
              </p:cNvSpPr>
              <p:nvPr/>
            </p:nvSpPr>
            <p:spPr bwMode="auto">
              <a:xfrm>
                <a:off x="685800" y="1524000"/>
                <a:ext cx="7772400" cy="4572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SzPct val="65000"/>
                  <a:buFont typeface="Marlett" pitchFamily="2" charset="2"/>
                  <a:buChar char="g"/>
                  <a:defRPr sz="2400">
                    <a:solidFill>
                      <a:schemeClr val="tx1"/>
                    </a:solidFill>
                    <a:latin typeface="Helvetica"/>
                    <a:ea typeface="+mn-ea"/>
                    <a:cs typeface="Helvetica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25000"/>
                  <a:buFont typeface="Marlett" pitchFamily="2" charset="2"/>
                  <a:buChar char="i"/>
                  <a:defRPr sz="2000">
                    <a:solidFill>
                      <a:schemeClr val="tx1"/>
                    </a:solidFill>
                    <a:latin typeface="Helvetica"/>
                    <a:cs typeface="Helvetica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75000"/>
                  <a:buChar char="•"/>
                  <a:defRPr sz="2000">
                    <a:solidFill>
                      <a:schemeClr val="tx1"/>
                    </a:solidFill>
                    <a:latin typeface="Helvetica"/>
                    <a:cs typeface="Helvetica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chemeClr val="tx1"/>
                    </a:solidFill>
                    <a:latin typeface="Helvetica"/>
                    <a:cs typeface="Helvetica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Helvetica"/>
                    <a:cs typeface="Helvetica"/>
                  </a:defRPr>
                </a:lvl5pPr>
                <a:lvl6pPr marL="25146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r>
                  <a:rPr lang="en-US" kern="0" dirty="0"/>
                  <a:t>Train a neural network</a:t>
                </a:r>
              </a:p>
              <a:p>
                <a:pPr marL="0" indent="0">
                  <a:buNone/>
                </a:pPr>
                <a:r>
                  <a:rPr lang="en-US" kern="0" dirty="0"/>
                  <a:t>     for a classifier</a:t>
                </a:r>
              </a:p>
              <a:p>
                <a:pPr marL="0" indent="0">
                  <a:buNone/>
                </a:pPr>
                <a:endParaRPr lang="en-US" kern="0" dirty="0"/>
              </a:p>
              <a:p>
                <a:r>
                  <a:rPr lang="en-US" kern="0" dirty="0"/>
                  <a:t>Data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kern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kern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en-US" b="0" i="1" kern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kern="0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sub>
                                <m:r>
                                  <a:rPr lang="en-US" b="0" i="1" kern="0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  <m:r>
                              <a:rPr lang="en-US" b="0" i="1" kern="0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b="0" i="1" kern="0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kern="0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kern="0" dirty="0"/>
                  <a:t> pairs</a:t>
                </a:r>
              </a:p>
              <a:p>
                <a:endParaRPr lang="en-US" kern="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ker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ker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b="0" i="1" kern="0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kern="0" dirty="0"/>
                  <a:t> = image</a:t>
                </a:r>
              </a:p>
              <a:p>
                <a:pPr marL="0" indent="0">
                  <a:buNone/>
                </a:pPr>
                <a:r>
                  <a:rPr lang="en-US" kern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ker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kern="0" smtClean="0">
                            <a:latin typeface="Cambria Math" panose="02040503050406030204" pitchFamily="18" charset="0"/>
                          </a:rPr>
                          <m:t>    </m:t>
                        </m:r>
                        <m:r>
                          <a:rPr lang="en-US" b="0" i="1" kern="0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kern="0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kern="0" dirty="0"/>
                  <a:t> = class</a:t>
                </a:r>
              </a:p>
              <a:p>
                <a:pPr marL="0" indent="0">
                  <a:buNone/>
                </a:pPr>
                <a:endParaRPr lang="en-US" kern="0" dirty="0"/>
              </a:p>
            </p:txBody>
          </p:sp>
        </mc:Choice>
        <mc:Fallback xmlns="">
          <p:sp>
            <p:nvSpPr>
              <p:cNvPr id="8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5800" y="1524000"/>
                <a:ext cx="7772400" cy="4572000"/>
              </a:xfrm>
              <a:prstGeom prst="rect">
                <a:avLst/>
              </a:prstGeom>
              <a:blipFill>
                <a:blip r:embed="rId2"/>
                <a:stretch>
                  <a:fillRect l="-163" t="-111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Content Placeholder 5">
            <a:extLst>
              <a:ext uri="{FF2B5EF4-FFF2-40B4-BE49-F238E27FC236}">
                <a16:creationId xmlns:a16="http://schemas.microsoft.com/office/drawing/2014/main" id="{511BF02A-5D7C-724F-9FDB-407C197054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9779" y="2310135"/>
            <a:ext cx="4361688" cy="4399948"/>
          </a:xfrm>
        </p:spPr>
      </p:pic>
    </p:spTree>
    <p:extLst>
      <p:ext uri="{BB962C8B-B14F-4D97-AF65-F5344CB8AC3E}">
        <p14:creationId xmlns:p14="http://schemas.microsoft.com/office/powerpoint/2010/main" val="32323771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Learning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/>
              <p:cNvSpPr txBox="1">
                <a:spLocks/>
              </p:cNvSpPr>
              <p:nvPr/>
            </p:nvSpPr>
            <p:spPr bwMode="auto">
              <a:xfrm>
                <a:off x="685800" y="1524000"/>
                <a:ext cx="7772400" cy="4572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SzPct val="65000"/>
                  <a:buFont typeface="Marlett" pitchFamily="2" charset="2"/>
                  <a:buChar char="g"/>
                  <a:defRPr sz="2400">
                    <a:solidFill>
                      <a:schemeClr val="tx1"/>
                    </a:solidFill>
                    <a:latin typeface="Helvetica"/>
                    <a:ea typeface="+mn-ea"/>
                    <a:cs typeface="Helvetica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25000"/>
                  <a:buFont typeface="Marlett" pitchFamily="2" charset="2"/>
                  <a:buChar char="i"/>
                  <a:defRPr sz="2000">
                    <a:solidFill>
                      <a:schemeClr val="tx1"/>
                    </a:solidFill>
                    <a:latin typeface="Helvetica"/>
                    <a:cs typeface="Helvetica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75000"/>
                  <a:buChar char="•"/>
                  <a:defRPr sz="2000">
                    <a:solidFill>
                      <a:schemeClr val="tx1"/>
                    </a:solidFill>
                    <a:latin typeface="Helvetica"/>
                    <a:cs typeface="Helvetica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chemeClr val="tx1"/>
                    </a:solidFill>
                    <a:latin typeface="Helvetica"/>
                    <a:cs typeface="Helvetica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Helvetica"/>
                    <a:cs typeface="Helvetica"/>
                  </a:defRPr>
                </a:lvl5pPr>
                <a:lvl6pPr marL="25146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r>
                  <a:rPr lang="en-US" kern="0" dirty="0"/>
                  <a:t>Train a neural network</a:t>
                </a:r>
              </a:p>
              <a:p>
                <a:pPr marL="0" indent="0">
                  <a:buNone/>
                </a:pPr>
                <a:r>
                  <a:rPr lang="en-US" kern="0" dirty="0"/>
                  <a:t>     for a classifier</a:t>
                </a:r>
              </a:p>
              <a:p>
                <a:pPr marL="0" indent="0">
                  <a:buNone/>
                </a:pPr>
                <a:endParaRPr lang="en-US" kern="0" dirty="0"/>
              </a:p>
              <a:p>
                <a:r>
                  <a:rPr lang="en-US" kern="0" dirty="0"/>
                  <a:t>Data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 ker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ker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en-US" i="1" ker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 ker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sub>
                                <m:r>
                                  <a:rPr lang="en-US" i="1" ker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  <m:r>
                              <a:rPr lang="en-US" i="1" ker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i="1" ker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i="1" ker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kern="0" dirty="0"/>
                  <a:t> pairs</a:t>
                </a:r>
              </a:p>
              <a:p>
                <a:endParaRPr lang="en-US" kern="0" dirty="0"/>
              </a:p>
              <a:p>
                <a:endParaRPr lang="en-US" kern="0" dirty="0"/>
              </a:p>
              <a:p>
                <a:endParaRPr lang="en-US" kern="0" dirty="0"/>
              </a:p>
              <a:p>
                <a:endParaRPr lang="en-US" i="1" kern="0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ker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ker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b="0" i="1" kern="0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kern="0" dirty="0"/>
                  <a:t> =				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ker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kern="0" smtClean="0">
                            <a:latin typeface="Cambria Math" panose="02040503050406030204" pitchFamily="18" charset="0"/>
                          </a:rPr>
                          <m:t>    </m:t>
                        </m:r>
                        <m:r>
                          <a:rPr lang="en-US" b="0" i="1" kern="0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kern="0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kern="0" dirty="0"/>
                  <a:t> = </a:t>
                </a:r>
                <a:r>
                  <a:rPr lang="en-US" kern="0" dirty="0">
                    <a:solidFill>
                      <a:srgbClr val="C00000"/>
                    </a:solidFill>
                  </a:rPr>
                  <a:t>Cat</a:t>
                </a:r>
              </a:p>
              <a:p>
                <a:pPr marL="0" indent="0">
                  <a:buNone/>
                </a:pPr>
                <a:endParaRPr lang="en-US" kern="0" dirty="0"/>
              </a:p>
            </p:txBody>
          </p:sp>
        </mc:Choice>
        <mc:Fallback xmlns="">
          <p:sp>
            <p:nvSpPr>
              <p:cNvPr id="8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5800" y="1524000"/>
                <a:ext cx="7772400" cy="4572000"/>
              </a:xfrm>
              <a:prstGeom prst="rect">
                <a:avLst/>
              </a:prstGeom>
              <a:blipFill>
                <a:blip r:embed="rId3"/>
                <a:stretch>
                  <a:fillRect l="-163" t="-111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AD1AA64F-BBDD-0648-84E1-5093072474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810" y="3930015"/>
            <a:ext cx="3360420" cy="2520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5634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F1760DE-E06B-AD41-96E5-76C83989B87B}"/>
              </a:ext>
            </a:extLst>
          </p:cNvPr>
          <p:cNvSpPr/>
          <p:nvPr/>
        </p:nvSpPr>
        <p:spPr bwMode="auto">
          <a:xfrm>
            <a:off x="685800" y="1390650"/>
            <a:ext cx="7772400" cy="7467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92942E-54D8-764C-B373-5EEA9E639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Learning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5A465F8-35D1-4945-9D86-5204329B959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vector of neural net parameters (weights, biases)</a:t>
                </a:r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US" dirty="0"/>
                  <a:t>function implemented by the neural net </a:t>
                </a:r>
                <a:br>
                  <a:rPr lang="en-US" dirty="0"/>
                </a:br>
                <a:r>
                  <a:rPr lang="en-US" dirty="0"/>
                  <a:t>		input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		output = estimate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5A465F8-35D1-4945-9D86-5204329B959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63" t="-1111" r="-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9671B305-CC15-CB4D-A555-B42993A29A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7475" y="3166088"/>
            <a:ext cx="3249435" cy="2297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1958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A9F5E-FEB9-6148-91A2-11044C1CB45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Distributed Optimization</a:t>
            </a:r>
            <a:br>
              <a:rPr lang="en-US" dirty="0"/>
            </a:br>
            <a:br>
              <a:rPr lang="en-US" dirty="0"/>
            </a:br>
            <a:r>
              <a:rPr lang="en-US" dirty="0"/>
              <a:t>Objective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DC4A89-32C2-1544-9811-DC48604E29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90321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F1760DE-E06B-AD41-96E5-76C83989B87B}"/>
              </a:ext>
            </a:extLst>
          </p:cNvPr>
          <p:cNvSpPr/>
          <p:nvPr/>
        </p:nvSpPr>
        <p:spPr bwMode="auto">
          <a:xfrm>
            <a:off x="685800" y="2125958"/>
            <a:ext cx="7772400" cy="7467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92942E-54D8-764C-B373-5EEA9E639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Learning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5A465F8-35D1-4945-9D86-5204329B959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vector of neural net parameters (weights, biases)</a:t>
                </a:r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US" dirty="0"/>
                  <a:t>function implemented by the neural net </a:t>
                </a:r>
                <a:br>
                  <a:rPr lang="en-US" dirty="0"/>
                </a:br>
                <a:r>
                  <a:rPr lang="en-US" dirty="0"/>
                  <a:t>		input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		output = estimate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5A465F8-35D1-4945-9D86-5204329B959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63" t="-1111" r="-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9671B305-CC15-CB4D-A555-B42993A29A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7475" y="3166088"/>
            <a:ext cx="3249435" cy="2297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0075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B73CF2F-F0B8-E54C-AA8E-97B7704051E9}"/>
              </a:ext>
            </a:extLst>
          </p:cNvPr>
          <p:cNvSpPr/>
          <p:nvPr/>
        </p:nvSpPr>
        <p:spPr bwMode="auto">
          <a:xfrm>
            <a:off x="685800" y="4017634"/>
            <a:ext cx="5360670" cy="24022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92942E-54D8-764C-B373-5EEA9E639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Learning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5A465F8-35D1-4945-9D86-5204329B959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85800" y="1524000"/>
                <a:ext cx="7772400" cy="5116830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vector of neural net parameters (weights, biases)</a:t>
                </a:r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US" dirty="0"/>
                  <a:t>function implemented by the neural net </a:t>
                </a:r>
                <a:br>
                  <a:rPr lang="en-US" dirty="0"/>
                </a:br>
                <a:r>
                  <a:rPr lang="en-US" dirty="0"/>
                  <a:t>		input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		output = estimate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Loss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dirty="0"/>
                  <a:t> measures how well</a:t>
                </a:r>
                <a:br>
                  <a:rPr lang="en-US" dirty="0"/>
                </a:br>
                <a:r>
                  <a:rPr lang="en-US" dirty="0"/>
                  <a:t>the network classifies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“quadratic loss” for binary classifier:</a:t>
                </a:r>
                <a:br>
                  <a:rPr lang="en-US" dirty="0"/>
                </a:br>
                <a:r>
                  <a:rPr lang="en-US" dirty="0"/>
                  <a:t>			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))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5A465F8-35D1-4945-9D86-5204329B959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0" y="1524000"/>
                <a:ext cx="7772400" cy="5116830"/>
              </a:xfrm>
              <a:blipFill>
                <a:blip r:embed="rId2"/>
                <a:stretch>
                  <a:fillRect l="-163" t="-993" r="-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337E3763-5316-A84C-B7A1-2677732E0F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7475" y="3166088"/>
            <a:ext cx="3249435" cy="2297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8877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27CEC-F6CC-C34B-AC7D-7CDFF797B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Learning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170D312-3000-F542-9F03-C8479BED492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85800" y="1524000"/>
                <a:ext cx="8092440" cy="4572000"/>
              </a:xfrm>
            </p:spPr>
            <p:txBody>
              <a:bodyPr/>
              <a:lstStyle/>
              <a:p>
                <a:endParaRPr lang="en-US" dirty="0"/>
              </a:p>
              <a:p>
                <a:r>
                  <a:rPr lang="en-US" dirty="0"/>
                  <a:t>Training a neural network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>
                    <a:sym typeface="Wingdings" pitchFamily="2" charset="2"/>
                  </a:rPr>
                  <a:t> Choose machine parameters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such that total loss</a:t>
                </a:r>
                <a:br>
                  <a:rPr lang="en-US" dirty="0"/>
                </a:b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	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dirty="0"/>
                  <a:t> is minimized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170D312-3000-F542-9F03-C8479BED492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0" y="1524000"/>
                <a:ext cx="8092440" cy="4572000"/>
              </a:xfrm>
              <a:blipFill>
                <a:blip r:embed="rId2"/>
                <a:stretch>
                  <a:fillRect l="-10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9A4747-2489-3F48-AF18-2543B9EC9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7DEF5-A307-4F25-8C66-A6D5B058479D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31191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5FB465B-9A5D-654F-8481-0074FA4B284E}"/>
              </a:ext>
            </a:extLst>
          </p:cNvPr>
          <p:cNvSpPr/>
          <p:nvPr/>
        </p:nvSpPr>
        <p:spPr bwMode="auto">
          <a:xfrm>
            <a:off x="457200" y="4697730"/>
            <a:ext cx="4606290" cy="113919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E27CEC-F6CC-C34B-AC7D-7CDFF797B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Learning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170D312-3000-F542-9F03-C8479BED492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85800" y="1524000"/>
                <a:ext cx="8092440" cy="4572000"/>
              </a:xfrm>
            </p:spPr>
            <p:txBody>
              <a:bodyPr/>
              <a:lstStyle/>
              <a:p>
                <a:endParaRPr lang="en-US" dirty="0"/>
              </a:p>
              <a:p>
                <a:r>
                  <a:rPr lang="en-US" dirty="0"/>
                  <a:t>Training a neural network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>
                    <a:sym typeface="Wingdings" pitchFamily="2" charset="2"/>
                  </a:rPr>
                  <a:t> Choose machine parameters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such that total loss</a:t>
                </a:r>
                <a:br>
                  <a:rPr lang="en-US" dirty="0"/>
                </a:b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	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dirty="0"/>
                  <a:t> is minimized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>
                    <a:sym typeface="Wingdings" pitchFamily="2" charset="2"/>
                  </a:rPr>
                  <a:t>  Determine  </a:t>
                </a:r>
                <a:r>
                  <a:rPr lang="en-US" dirty="0" err="1">
                    <a:solidFill>
                      <a:srgbClr val="C00000"/>
                    </a:solidFill>
                    <a:sym typeface="Wingdings" pitchFamily="2" charset="2"/>
                  </a:rPr>
                  <a:t>arg</a:t>
                </a:r>
                <a:r>
                  <a:rPr lang="en-US" dirty="0" err="1">
                    <a:solidFill>
                      <a:srgbClr val="00B050"/>
                    </a:solidFill>
                    <a:sym typeface="Wingdings" pitchFamily="2" charset="2"/>
                  </a:rPr>
                  <a:t>min</a:t>
                </a:r>
                <a:r>
                  <a:rPr lang="en-US" i="1" baseline="-25000" dirty="0" err="1">
                    <a:solidFill>
                      <a:srgbClr val="00B050"/>
                    </a:solidFill>
                    <a:latin typeface="Times" pitchFamily="2" charset="0"/>
                    <a:sym typeface="Wingdings" pitchFamily="2" charset="2"/>
                  </a:rPr>
                  <a:t>x</a:t>
                </a:r>
                <a:r>
                  <a:rPr lang="en-US" dirty="0">
                    <a:sym typeface="Wingdings" pitchFamily="2" charset="2"/>
                  </a:rPr>
                  <a:t>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nary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170D312-3000-F542-9F03-C8479BED492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0" y="1524000"/>
                <a:ext cx="8092440" cy="4572000"/>
              </a:xfrm>
              <a:blipFill>
                <a:blip r:embed="rId2"/>
                <a:stretch>
                  <a:fillRect l="-1097" b="-63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9A4747-2489-3F48-AF18-2543B9EC9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7DEF5-A307-4F25-8C66-A6D5B058479D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2571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524CC-BB0D-734A-9218-963049031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Distributed Machine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F91245-9846-0C46-8674-B8EA089CF4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1860" y="1588770"/>
            <a:ext cx="4232100" cy="4347210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Data distributed across different agents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>
                <a:sym typeface="Wingdings" pitchFamily="2" charset="2"/>
              </a:rPr>
              <a:t> Agents collaborate to train</a:t>
            </a:r>
          </a:p>
          <a:p>
            <a:pPr marL="0" indent="0">
              <a:buNone/>
            </a:pPr>
            <a:r>
              <a:rPr lang="en-US" dirty="0">
                <a:sym typeface="Wingdings" pitchFamily="2" charset="2"/>
              </a:rPr>
              <a:t>     a neural net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329D5C-5186-0945-BB0D-7A6A8CF49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7DEF5-A307-4F25-8C66-A6D5B058479D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4D3CC3-1C04-B343-8E86-6914AB3E5B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994" y="2426885"/>
            <a:ext cx="3083824" cy="31108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00DCAAD-9454-994B-AC1F-82005213CE0F}"/>
                  </a:ext>
                </a:extLst>
              </p:cNvPr>
              <p:cNvSpPr txBox="1"/>
              <p:nvPr/>
            </p:nvSpPr>
            <p:spPr>
              <a:xfrm>
                <a:off x="970568" y="5378866"/>
                <a:ext cx="1138453" cy="400110"/>
              </a:xfrm>
              <a:prstGeom prst="rect">
                <a:avLst/>
              </a:prstGeom>
              <a:solidFill>
                <a:srgbClr val="DCFFC0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000" dirty="0">
                          <a:latin typeface="Helvetica" pitchFamily="2" charset="0"/>
                          <a:cs typeface="Times New Roman" panose="02020603050405020304" pitchFamily="18" charset="0"/>
                        </a:rPr>
                        <m:t>Agent</m:t>
                      </m:r>
                      <m:r>
                        <m:rPr>
                          <m:nor/>
                        </m:rPr>
                        <a:rPr lang="en-US" sz="2000" dirty="0">
                          <a:latin typeface="Helvetica" pitchFamily="2" charset="0"/>
                          <a:cs typeface="Times New Roman" panose="02020603050405020304" pitchFamily="18" charset="0"/>
                        </a:rPr>
                        <m:t> 3</m:t>
                      </m:r>
                    </m:oMath>
                  </m:oMathPara>
                </a14:m>
                <a:endParaRPr lang="en-US" sz="2000" dirty="0">
                  <a:latin typeface="Helvetica" pitchFamily="2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00DCAAD-9454-994B-AC1F-82005213CE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0568" y="5378866"/>
                <a:ext cx="1138453" cy="400110"/>
              </a:xfrm>
              <a:prstGeom prst="rect">
                <a:avLst/>
              </a:prstGeom>
              <a:blipFill>
                <a:blip r:embed="rId3"/>
                <a:stretch>
                  <a:fillRect l="-1099" b="-156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A31807C-7823-684E-A3BE-82ED4D8F14BB}"/>
                  </a:ext>
                </a:extLst>
              </p:cNvPr>
              <p:cNvSpPr txBox="1"/>
              <p:nvPr/>
            </p:nvSpPr>
            <p:spPr>
              <a:xfrm>
                <a:off x="2496962" y="5370858"/>
                <a:ext cx="1138453" cy="400110"/>
              </a:xfrm>
              <a:prstGeom prst="rect">
                <a:avLst/>
              </a:prstGeom>
              <a:solidFill>
                <a:srgbClr val="DCFFC0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000" dirty="0">
                          <a:latin typeface="Helvetica" pitchFamily="2" charset="0"/>
                          <a:cs typeface="Times New Roman" panose="02020603050405020304" pitchFamily="18" charset="0"/>
                        </a:rPr>
                        <m:t>Agent</m:t>
                      </m:r>
                      <m:r>
                        <m:rPr>
                          <m:nor/>
                        </m:rPr>
                        <a:rPr lang="en-US" sz="2000" dirty="0">
                          <a:latin typeface="Helvetica" pitchFamily="2" charset="0"/>
                          <a:cs typeface="Times New Roman" panose="02020603050405020304" pitchFamily="18" charset="0"/>
                        </a:rPr>
                        <m:t> 4</m:t>
                      </m:r>
                    </m:oMath>
                  </m:oMathPara>
                </a14:m>
                <a:endParaRPr lang="en-US" sz="2000" dirty="0">
                  <a:latin typeface="Helvetica" pitchFamily="2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A31807C-7823-684E-A3BE-82ED4D8F14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6962" y="5370858"/>
                <a:ext cx="1138453" cy="400110"/>
              </a:xfrm>
              <a:prstGeom prst="rect">
                <a:avLst/>
              </a:prstGeom>
              <a:blipFill>
                <a:blip r:embed="rId4"/>
                <a:stretch>
                  <a:fillRect l="-2222" b="-18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7C81012-7826-5D41-9397-6A47ACA083D7}"/>
                  </a:ext>
                </a:extLst>
              </p:cNvPr>
              <p:cNvSpPr txBox="1"/>
              <p:nvPr/>
            </p:nvSpPr>
            <p:spPr>
              <a:xfrm>
                <a:off x="2496961" y="2096403"/>
                <a:ext cx="1138453" cy="400110"/>
              </a:xfrm>
              <a:prstGeom prst="rect">
                <a:avLst/>
              </a:prstGeom>
              <a:solidFill>
                <a:srgbClr val="DCFFC0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000" dirty="0">
                          <a:latin typeface="Helvetica" pitchFamily="2" charset="0"/>
                          <a:cs typeface="Times New Roman" panose="02020603050405020304" pitchFamily="18" charset="0"/>
                        </a:rPr>
                        <m:t>Agent</m:t>
                      </m:r>
                      <m:r>
                        <m:rPr>
                          <m:nor/>
                        </m:rPr>
                        <a:rPr lang="en-US" sz="2000" dirty="0">
                          <a:latin typeface="Helvetica" pitchFamily="2" charset="0"/>
                          <a:cs typeface="Times New Roman" panose="02020603050405020304" pitchFamily="18" charset="0"/>
                        </a:rPr>
                        <m:t> 2</m:t>
                      </m:r>
                    </m:oMath>
                  </m:oMathPara>
                </a14:m>
                <a:endParaRPr lang="en-US" sz="2000" dirty="0">
                  <a:latin typeface="Helvetica" pitchFamily="2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7C81012-7826-5D41-9397-6A47ACA083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6961" y="2096403"/>
                <a:ext cx="1138453" cy="400110"/>
              </a:xfrm>
              <a:prstGeom prst="rect">
                <a:avLst/>
              </a:prstGeom>
              <a:blipFill>
                <a:blip r:embed="rId5"/>
                <a:stretch>
                  <a:fillRect l="-2222"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F88F6A8D-D5E5-BC45-92C6-A79BD72CEAD3}"/>
              </a:ext>
            </a:extLst>
          </p:cNvPr>
          <p:cNvSpPr txBox="1"/>
          <p:nvPr/>
        </p:nvSpPr>
        <p:spPr>
          <a:xfrm>
            <a:off x="1005753" y="2096404"/>
            <a:ext cx="1067920" cy="400110"/>
          </a:xfrm>
          <a:prstGeom prst="rect">
            <a:avLst/>
          </a:prstGeom>
          <a:solidFill>
            <a:srgbClr val="DCFFC0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latin typeface="Helvetica" pitchFamily="2" charset="0"/>
                <a:cs typeface="Times New Roman" panose="02020603050405020304" pitchFamily="18" charset="0"/>
              </a:rPr>
              <a:t>Agent 1</a:t>
            </a:r>
          </a:p>
        </p:txBody>
      </p:sp>
    </p:spTree>
    <p:extLst>
      <p:ext uri="{BB962C8B-B14F-4D97-AF65-F5344CB8AC3E}">
        <p14:creationId xmlns:p14="http://schemas.microsoft.com/office/powerpoint/2010/main" val="398534748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73AC6D0-1E2F-4E45-B0F7-24A7AD39B0C6}"/>
              </a:ext>
            </a:extLst>
          </p:cNvPr>
          <p:cNvSpPr/>
          <p:nvPr/>
        </p:nvSpPr>
        <p:spPr bwMode="auto">
          <a:xfrm>
            <a:off x="4591860" y="4286250"/>
            <a:ext cx="4232100" cy="20002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E524CC-BB0D-734A-9218-963049031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Distributed Machine Learning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8F91245-9846-0C46-8674-B8EA089CF49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91860" y="1588770"/>
                <a:ext cx="4232100" cy="4347210"/>
              </a:xfrm>
            </p:spPr>
            <p:txBody>
              <a:bodyPr/>
              <a:lstStyle/>
              <a:p>
                <a:endParaRPr lang="en-US" dirty="0"/>
              </a:p>
              <a:p>
                <a:r>
                  <a:rPr lang="en-US" dirty="0"/>
                  <a:t>Data distributed across different agents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:r>
                  <a:rPr lang="en-US" dirty="0">
                    <a:sym typeface="Wingdings" pitchFamily="2" charset="2"/>
                  </a:rPr>
                  <a:t> Agents collaborate to train</a:t>
                </a:r>
              </a:p>
              <a:p>
                <a:pPr marL="0" indent="0">
                  <a:buNone/>
                </a:pPr>
                <a:r>
                  <a:rPr lang="en-US" dirty="0">
                    <a:sym typeface="Wingdings" pitchFamily="2" charset="2"/>
                  </a:rPr>
                  <a:t>     a neural net</a:t>
                </a:r>
              </a:p>
              <a:p>
                <a:pPr marL="0" indent="0">
                  <a:buNone/>
                </a:pPr>
                <a:endParaRPr lang="en-US" dirty="0">
                  <a:sym typeface="Wingdings" pitchFamily="2" charset="2"/>
                </a:endParaRPr>
              </a:p>
              <a:p>
                <a:r>
                  <a:rPr lang="en-US" dirty="0">
                    <a:sym typeface="Wingdings" pitchFamily="2" charset="2"/>
                  </a:rPr>
                  <a:t>Agent</a:t>
                </a:r>
                <a:r>
                  <a:rPr lang="en-US" i="1" dirty="0">
                    <a:latin typeface="Times" pitchFamily="2" charset="0"/>
                    <a:sym typeface="Wingdings" pitchFamily="2" charset="2"/>
                  </a:rPr>
                  <a:t> </a:t>
                </a:r>
                <a:r>
                  <a:rPr lang="en-US" i="1" dirty="0" err="1">
                    <a:latin typeface="Times" pitchFamily="2" charset="0"/>
                    <a:sym typeface="Wingdings" pitchFamily="2" charset="2"/>
                  </a:rPr>
                  <a:t>i</a:t>
                </a:r>
                <a:r>
                  <a:rPr lang="en-US" i="1" dirty="0">
                    <a:latin typeface="Times" pitchFamily="2" charset="0"/>
                    <a:sym typeface="Wingdings" pitchFamily="2" charset="2"/>
                  </a:rPr>
                  <a:t> </a:t>
                </a:r>
                <a:r>
                  <a:rPr lang="en-US" dirty="0">
                    <a:sym typeface="Wingdings" pitchFamily="2" charset="2"/>
                  </a:rPr>
                  <a:t>has data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𝑖</m:t>
                        </m:r>
                      </m:sub>
                    </m:sSub>
                  </m:oMath>
                </a14:m>
                <a:endParaRPr lang="en-US" dirty="0">
                  <a:sym typeface="Wingdings" pitchFamily="2" charset="2"/>
                </a:endParaRPr>
              </a:p>
              <a:p>
                <a:pPr marL="0" indent="0">
                  <a:buNone/>
                </a:pPr>
                <a:endParaRPr lang="en-US" dirty="0">
                  <a:sym typeface="Wingdings" pitchFamily="2" charset="2"/>
                </a:endParaRP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accent2">
                        <a:lumMod val="50000"/>
                      </a:schemeClr>
                    </a:solidFill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/>
                  <a:t> = 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nary>
                      <m:naryPr>
                        <m:chr m:val="∑"/>
                        <m:supHide m:val="on"/>
                        <m:ctrlPr>
                          <a:rPr lang="en-US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sSub>
                          <m:sSubPr>
                            <m:ctrlPr>
                              <a:rPr lang="en-US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b>
                      <m:sup/>
                      <m:e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nary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8F91245-9846-0C46-8674-B8EA089CF49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91860" y="1588770"/>
                <a:ext cx="4232100" cy="4347210"/>
              </a:xfrm>
              <a:blipFill>
                <a:blip r:embed="rId2"/>
                <a:stretch>
                  <a:fillRect l="-2096" b="-209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2C4D3CC3-1C04-B343-8E86-6914AB3E5B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994" y="2426885"/>
            <a:ext cx="3083824" cy="31108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00DCAAD-9454-994B-AC1F-82005213CE0F}"/>
                  </a:ext>
                </a:extLst>
              </p:cNvPr>
              <p:cNvSpPr txBox="1"/>
              <p:nvPr/>
            </p:nvSpPr>
            <p:spPr>
              <a:xfrm>
                <a:off x="1062645" y="5378866"/>
                <a:ext cx="954299" cy="46166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00DCAAD-9454-994B-AC1F-82005213CE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2645" y="5378866"/>
                <a:ext cx="954299" cy="461665"/>
              </a:xfrm>
              <a:prstGeom prst="rect">
                <a:avLst/>
              </a:prstGeom>
              <a:blipFill>
                <a:blip r:embed="rId4"/>
                <a:stretch>
                  <a:fillRect l="-5333"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A31807C-7823-684E-A3BE-82ED4D8F14BB}"/>
                  </a:ext>
                </a:extLst>
              </p:cNvPr>
              <p:cNvSpPr txBox="1"/>
              <p:nvPr/>
            </p:nvSpPr>
            <p:spPr>
              <a:xfrm>
                <a:off x="2595034" y="5370858"/>
                <a:ext cx="942309" cy="46166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A31807C-7823-684E-A3BE-82ED4D8F14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5034" y="5370858"/>
                <a:ext cx="942309" cy="461665"/>
              </a:xfrm>
              <a:prstGeom prst="rect">
                <a:avLst/>
              </a:prstGeom>
              <a:blipFill>
                <a:blip r:embed="rId5"/>
                <a:stretch>
                  <a:fillRect l="-5333"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7C81012-7826-5D41-9397-6A47ACA083D7}"/>
                  </a:ext>
                </a:extLst>
              </p:cNvPr>
              <p:cNvSpPr txBox="1"/>
              <p:nvPr/>
            </p:nvSpPr>
            <p:spPr>
              <a:xfrm>
                <a:off x="2589038" y="2096403"/>
                <a:ext cx="954299" cy="46166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7C81012-7826-5D41-9397-6A47ACA083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9038" y="2096403"/>
                <a:ext cx="954299" cy="461665"/>
              </a:xfrm>
              <a:prstGeom prst="rect">
                <a:avLst/>
              </a:prstGeom>
              <a:blipFill>
                <a:blip r:embed="rId6"/>
                <a:stretch>
                  <a:fillRect l="-5333"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88F6A8D-D5E5-BC45-92C6-A79BD72CEAD3}"/>
                  </a:ext>
                </a:extLst>
              </p:cNvPr>
              <p:cNvSpPr txBox="1"/>
              <p:nvPr/>
            </p:nvSpPr>
            <p:spPr>
              <a:xfrm>
                <a:off x="1066123" y="2096404"/>
                <a:ext cx="947182" cy="46166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88F6A8D-D5E5-BC45-92C6-A79BD72CEA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123" y="2096404"/>
                <a:ext cx="947182" cy="461665"/>
              </a:xfrm>
              <a:prstGeom prst="rect">
                <a:avLst/>
              </a:prstGeom>
              <a:blipFill>
                <a:blip r:embed="rId7"/>
                <a:stretch>
                  <a:fillRect l="-5333"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6805647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994" y="2426885"/>
            <a:ext cx="3083824" cy="3110875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 bwMode="auto">
          <a:xfrm>
            <a:off x="4176951" y="4030855"/>
            <a:ext cx="660400" cy="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stealth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5170275" y="3030581"/>
                <a:ext cx="3643058" cy="2000548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br>
                  <a:rPr lang="en-US" sz="2000" dirty="0">
                    <a:latin typeface="Helvetica" charset="0"/>
                    <a:ea typeface="Helvetica" charset="0"/>
                    <a:cs typeface="Helvetica" charset="0"/>
                    <a:sym typeface="Wingdings"/>
                  </a:rPr>
                </a:br>
                <a:r>
                  <a:rPr lang="en-US" dirty="0">
                    <a:latin typeface="Helvetica" charset="0"/>
                    <a:ea typeface="Helvetica" charset="0"/>
                    <a:cs typeface="Helvetica" charset="0"/>
                    <a:sym typeface="Wingdings"/>
                  </a:rPr>
                  <a:t>Minimize global loss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2800" dirty="0">
                  <a:latin typeface="Helvetica" charset="0"/>
                  <a:ea typeface="Helvetica" charset="0"/>
                  <a:cs typeface="Helvetica" charset="0"/>
                  <a:sym typeface="Wingdings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>
                    <a:solidFill>
                      <a:srgbClr val="C00000"/>
                    </a:solidFill>
                    <a:latin typeface="Helvetica" charset="0"/>
                    <a:sym typeface="Wingdings"/>
                  </a:rPr>
                  <a:t>arg</a:t>
                </a:r>
                <a:r>
                  <a:rPr lang="en-US" dirty="0" err="1">
                    <a:solidFill>
                      <a:srgbClr val="00B050"/>
                    </a:solidFill>
                    <a:latin typeface="Helvetica" charset="0"/>
                    <a:sym typeface="Wingdings"/>
                  </a:rPr>
                  <a:t>min</a:t>
                </a:r>
                <a:r>
                  <a:rPr lang="en-US" i="1" baseline="-25000" dirty="0" err="1">
                    <a:solidFill>
                      <a:srgbClr val="00B050"/>
                    </a:solidFill>
                    <a:latin typeface="Times" pitchFamily="2" charset="0"/>
                    <a:sym typeface="Wingdings"/>
                  </a:rPr>
                  <a:t>x</a:t>
                </a:r>
                <a:r>
                  <a:rPr lang="en-US" dirty="0">
                    <a:solidFill>
                      <a:schemeClr val="accent2">
                        <a:lumMod val="50000"/>
                      </a:schemeClr>
                    </a:solidFill>
                    <a:latin typeface="Cambria Math" panose="02040503050406030204" pitchFamily="18" charset="0"/>
                    <a:sym typeface="Wingdings"/>
                  </a:rPr>
                  <a:t> </a:t>
                </a:r>
                <a:r>
                  <a:rPr lang="en-US" i="1" dirty="0">
                    <a:solidFill>
                      <a:schemeClr val="accent2">
                        <a:lumMod val="50000"/>
                      </a:schemeClr>
                    </a:solidFill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nary>
                  </m:oMath>
                </a14:m>
                <a:endParaRPr lang="en-US" sz="3200" i="1" dirty="0">
                  <a:solidFill>
                    <a:srgbClr val="FF0000"/>
                  </a:solidFill>
                  <a:latin typeface="Times New Roman" panose="02020603050405020304" pitchFamily="18" charset="0"/>
                  <a:ea typeface="Helvetica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>
                    <a:solidFill>
                      <a:srgbClr val="FF0000"/>
                    </a:solidFill>
                    <a:latin typeface="Helvetica" charset="0"/>
                    <a:ea typeface="Helvetica" charset="0"/>
                    <a:cs typeface="Helvetica" charset="0"/>
                  </a:rPr>
                  <a:t>      </a:t>
                </a:r>
                <a:endParaRPr lang="en-US" i="1" dirty="0">
                  <a:solidFill>
                    <a:srgbClr val="FF0000"/>
                  </a:solidFill>
                  <a:latin typeface="Times New Roman" panose="02020603050405020304" pitchFamily="18" charset="0"/>
                  <a:ea typeface="Helvetica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0275" y="3030581"/>
                <a:ext cx="3643058" cy="2000548"/>
              </a:xfrm>
              <a:prstGeom prst="rect">
                <a:avLst/>
              </a:prstGeom>
              <a:blipFill>
                <a:blip r:embed="rId3"/>
                <a:stretch>
                  <a:fillRect b="-227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062645" y="5378866"/>
                <a:ext cx="954299" cy="46166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2645" y="5378866"/>
                <a:ext cx="954299" cy="461665"/>
              </a:xfrm>
              <a:prstGeom prst="rect">
                <a:avLst/>
              </a:prstGeom>
              <a:blipFill>
                <a:blip r:embed="rId4"/>
                <a:stretch>
                  <a:fillRect l="-5333"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CA688F2-BA29-8843-8A7A-7B6EBD3D9EED}"/>
                  </a:ext>
                </a:extLst>
              </p:cNvPr>
              <p:cNvSpPr txBox="1"/>
              <p:nvPr/>
            </p:nvSpPr>
            <p:spPr>
              <a:xfrm>
                <a:off x="2595034" y="5370858"/>
                <a:ext cx="942309" cy="46166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CA688F2-BA29-8843-8A7A-7B6EBD3D9E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5034" y="5370858"/>
                <a:ext cx="942309" cy="461665"/>
              </a:xfrm>
              <a:prstGeom prst="rect">
                <a:avLst/>
              </a:prstGeom>
              <a:blipFill>
                <a:blip r:embed="rId5"/>
                <a:stretch>
                  <a:fillRect l="-5333"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ECFB59E-1C90-6F40-BD33-879F714A7341}"/>
                  </a:ext>
                </a:extLst>
              </p:cNvPr>
              <p:cNvSpPr txBox="1"/>
              <p:nvPr/>
            </p:nvSpPr>
            <p:spPr>
              <a:xfrm>
                <a:off x="2589038" y="2096403"/>
                <a:ext cx="954299" cy="46166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ECFB59E-1C90-6F40-BD33-879F714A73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9038" y="2096403"/>
                <a:ext cx="954299" cy="461665"/>
              </a:xfrm>
              <a:prstGeom prst="rect">
                <a:avLst/>
              </a:prstGeom>
              <a:blipFill>
                <a:blip r:embed="rId6"/>
                <a:stretch>
                  <a:fillRect l="-5333"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E3A60AF-E6E2-BC41-B909-2A2186FA1E6A}"/>
                  </a:ext>
                </a:extLst>
              </p:cNvPr>
              <p:cNvSpPr txBox="1"/>
              <p:nvPr/>
            </p:nvSpPr>
            <p:spPr>
              <a:xfrm>
                <a:off x="1066123" y="2096404"/>
                <a:ext cx="947182" cy="46166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E3A60AF-E6E2-BC41-B909-2A2186FA1E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123" y="2096404"/>
                <a:ext cx="947182" cy="461665"/>
              </a:xfrm>
              <a:prstGeom prst="rect">
                <a:avLst/>
              </a:prstGeom>
              <a:blipFill>
                <a:blip r:embed="rId7"/>
                <a:stretch>
                  <a:fillRect l="-5333"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B6E92446-8B0F-4A45-90AC-BACC96930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Learning</a:t>
            </a:r>
          </a:p>
        </p:txBody>
      </p:sp>
    </p:spTree>
    <p:extLst>
      <p:ext uri="{BB962C8B-B14F-4D97-AF65-F5344CB8AC3E}">
        <p14:creationId xmlns:p14="http://schemas.microsoft.com/office/powerpoint/2010/main" val="146337280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35BDB44-4D6E-7849-B25C-8850038ADC9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Convex Functions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EEDBE2AE-4588-4340-A73A-FBCC54C4AC1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4800" dirty="0">
                <a:hlinkClick r:id="rId2"/>
              </a:rPr>
              <a:t>📖</a:t>
            </a:r>
            <a:endParaRPr lang="en-US" sz="480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27E660-9DF5-D84C-AF60-E5CF5977C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7DEF5-A307-4F25-8C66-A6D5B058479D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044410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CDF72-5D82-5345-BFD3-99F8E080A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Convex Function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5D9D480-F486-4740-A2AA-60DEE0E391F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85800" y="1447800"/>
                <a:ext cx="8241030" cy="4648200"/>
              </a:xfrm>
            </p:spPr>
            <p:txBody>
              <a:bodyPr/>
              <a:lstStyle/>
              <a:p>
                <a:pPr marL="0" indent="0">
                  <a:buNone/>
                </a:pPr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+(1−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𝑎𝑓</m:t>
                    </m:r>
                    <m:d>
                      <m:dPr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      </m:t>
                    </m:r>
                  </m:oMath>
                </a14:m>
                <a:endParaRPr lang="en-US" b="0" i="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b="0" dirty="0">
                    <a:ea typeface="Cambria Math" panose="02040503050406030204" pitchFamily="18" charset="0"/>
                  </a:rPr>
                  <a:t>							</a:t>
                </a:r>
                <a14:m>
                  <m:oMath xmlns:m="http://schemas.openxmlformats.org/officeDocument/2006/math">
                    <m:r>
                      <a:rPr lang="en-US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US" dirty="0"/>
                  <a:t> 1 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5D9D480-F486-4740-A2AA-60DEE0E391F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0" y="1447800"/>
                <a:ext cx="8241030" cy="4648200"/>
              </a:xfrm>
              <a:blipFill>
                <a:blip r:embed="rId2"/>
                <a:stretch>
                  <a:fillRect l="-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A1DC361-113C-384D-8B6D-AD01ACE0A1E6}"/>
              </a:ext>
            </a:extLst>
          </p:cNvPr>
          <p:cNvCxnSpPr>
            <a:cxnSpLocks/>
          </p:cNvCxnSpPr>
          <p:nvPr/>
        </p:nvCxnSpPr>
        <p:spPr bwMode="auto">
          <a:xfrm flipV="1">
            <a:off x="2308860" y="3166110"/>
            <a:ext cx="0" cy="292989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DA3AFDE-B5BA-CC48-AA16-E87FC66F2CC3}"/>
              </a:ext>
            </a:extLst>
          </p:cNvPr>
          <p:cNvCxnSpPr>
            <a:cxnSpLocks/>
          </p:cNvCxnSpPr>
          <p:nvPr/>
        </p:nvCxnSpPr>
        <p:spPr bwMode="auto">
          <a:xfrm>
            <a:off x="2297430" y="6084570"/>
            <a:ext cx="4709160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063D8C3-1FE4-134B-BF3F-57D7FAADE207}"/>
                  </a:ext>
                </a:extLst>
              </p:cNvPr>
              <p:cNvSpPr/>
              <p:nvPr/>
            </p:nvSpPr>
            <p:spPr>
              <a:xfrm>
                <a:off x="2643286" y="6012434"/>
                <a:ext cx="55758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200" i="1" dirty="0">
                  <a:solidFill>
                    <a:srgbClr val="FF0000"/>
                  </a:solidFill>
                  <a:latin typeface="Times New Roman" panose="02020603050405020304" pitchFamily="18" charset="0"/>
                  <a:ea typeface="Helvetica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063D8C3-1FE4-134B-BF3F-57D7FAADE2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3286" y="6012434"/>
                <a:ext cx="557589" cy="4616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5D6A0C22-E5C2-B24B-871C-D249D7C53871}"/>
                  </a:ext>
                </a:extLst>
              </p:cNvPr>
              <p:cNvSpPr/>
              <p:nvPr/>
            </p:nvSpPr>
            <p:spPr>
              <a:xfrm>
                <a:off x="6190424" y="6012435"/>
                <a:ext cx="56470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3200" i="1" dirty="0">
                  <a:solidFill>
                    <a:srgbClr val="FF0000"/>
                  </a:solidFill>
                  <a:latin typeface="Times New Roman" panose="02020603050405020304" pitchFamily="18" charset="0"/>
                  <a:ea typeface="Helvetica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5D6A0C22-E5C2-B24B-871C-D249D7C538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0424" y="6012435"/>
                <a:ext cx="564706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Freeform 15">
            <a:extLst>
              <a:ext uri="{FF2B5EF4-FFF2-40B4-BE49-F238E27FC236}">
                <a16:creationId xmlns:a16="http://schemas.microsoft.com/office/drawing/2014/main" id="{94F56024-C575-C847-A567-E8B3789FA91C}"/>
              </a:ext>
            </a:extLst>
          </p:cNvPr>
          <p:cNvSpPr/>
          <p:nvPr/>
        </p:nvSpPr>
        <p:spPr bwMode="auto">
          <a:xfrm>
            <a:off x="2537460" y="3737610"/>
            <a:ext cx="4217670" cy="1797153"/>
          </a:xfrm>
          <a:custGeom>
            <a:avLst/>
            <a:gdLst>
              <a:gd name="connsiteX0" fmla="*/ 0 w 3703320"/>
              <a:gd name="connsiteY0" fmla="*/ 0 h 2071473"/>
              <a:gd name="connsiteX1" fmla="*/ 1383030 w 3703320"/>
              <a:gd name="connsiteY1" fmla="*/ 2068830 h 2071473"/>
              <a:gd name="connsiteX2" fmla="*/ 3703320 w 3703320"/>
              <a:gd name="connsiteY2" fmla="*/ 468630 h 2071473"/>
              <a:gd name="connsiteX3" fmla="*/ 3703320 w 3703320"/>
              <a:gd name="connsiteY3" fmla="*/ 468630 h 2071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03320" h="2071473">
                <a:moveTo>
                  <a:pt x="0" y="0"/>
                </a:moveTo>
                <a:cubicBezTo>
                  <a:pt x="382905" y="995362"/>
                  <a:pt x="765810" y="1990725"/>
                  <a:pt x="1383030" y="2068830"/>
                </a:cubicBezTo>
                <a:cubicBezTo>
                  <a:pt x="2000250" y="2146935"/>
                  <a:pt x="3703320" y="468630"/>
                  <a:pt x="3703320" y="468630"/>
                </a:cubicBezTo>
                <a:lnTo>
                  <a:pt x="3703320" y="468630"/>
                </a:lnTo>
              </a:path>
            </a:pathLst>
          </a:cu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559266D-A120-D845-AE1E-A091C3E64881}"/>
                  </a:ext>
                </a:extLst>
              </p:cNvPr>
              <p:cNvSpPr txBox="1"/>
              <p:nvPr/>
            </p:nvSpPr>
            <p:spPr>
              <a:xfrm>
                <a:off x="3803552" y="6071823"/>
                <a:ext cx="2386872" cy="7861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r>
                            <a:rPr lang="en-US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sSub>
                        <m:sSubPr>
                          <m:ctrlPr>
                            <a:rPr lang="en-US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559266D-A120-D845-AE1E-A091C3E648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3552" y="6071823"/>
                <a:ext cx="2386872" cy="786177"/>
              </a:xfrm>
              <a:prstGeom prst="rect">
                <a:avLst/>
              </a:prstGeom>
              <a:blipFill>
                <a:blip r:embed="rId5"/>
                <a:stretch>
                  <a:fillRect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Oval 17">
            <a:extLst>
              <a:ext uri="{FF2B5EF4-FFF2-40B4-BE49-F238E27FC236}">
                <a16:creationId xmlns:a16="http://schemas.microsoft.com/office/drawing/2014/main" id="{60D0ABAA-DDF6-E34D-8724-D8FA733BCD8F}"/>
              </a:ext>
            </a:extLst>
          </p:cNvPr>
          <p:cNvSpPr/>
          <p:nvPr/>
        </p:nvSpPr>
        <p:spPr bwMode="auto">
          <a:xfrm>
            <a:off x="2700402" y="4137660"/>
            <a:ext cx="214248" cy="205740"/>
          </a:xfrm>
          <a:prstGeom prst="ellipse">
            <a:avLst/>
          </a:prstGeom>
          <a:solidFill>
            <a:schemeClr val="bg2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0C01B94-5E81-D147-96F8-92B90A0579D2}"/>
              </a:ext>
            </a:extLst>
          </p:cNvPr>
          <p:cNvSpPr/>
          <p:nvPr/>
        </p:nvSpPr>
        <p:spPr bwMode="auto">
          <a:xfrm>
            <a:off x="5173535" y="5001312"/>
            <a:ext cx="214248" cy="205740"/>
          </a:xfrm>
          <a:prstGeom prst="ellipse">
            <a:avLst/>
          </a:prstGeom>
          <a:solidFill>
            <a:srgbClr val="00B05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5C8C434-1708-E24E-B33B-2B5F863DB672}"/>
              </a:ext>
            </a:extLst>
          </p:cNvPr>
          <p:cNvSpPr/>
          <p:nvPr/>
        </p:nvSpPr>
        <p:spPr bwMode="auto">
          <a:xfrm>
            <a:off x="6190424" y="4366260"/>
            <a:ext cx="214248" cy="205740"/>
          </a:xfrm>
          <a:prstGeom prst="ellipse">
            <a:avLst/>
          </a:prstGeom>
          <a:solidFill>
            <a:schemeClr val="bg2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5EE059B-E426-1B42-9831-CFAE69BE2E33}"/>
                  </a:ext>
                </a:extLst>
              </p:cNvPr>
              <p:cNvSpPr/>
              <p:nvPr/>
            </p:nvSpPr>
            <p:spPr>
              <a:xfrm>
                <a:off x="1358049" y="3675995"/>
                <a:ext cx="86985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b="0" i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200" i="1" dirty="0">
                  <a:solidFill>
                    <a:srgbClr val="FF0000"/>
                  </a:solidFill>
                  <a:latin typeface="Times New Roman" panose="02020603050405020304" pitchFamily="18" charset="0"/>
                  <a:ea typeface="Helvetica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5EE059B-E426-1B42-9831-CFAE69BE2E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8049" y="3675995"/>
                <a:ext cx="869854" cy="461665"/>
              </a:xfrm>
              <a:prstGeom prst="rect">
                <a:avLst/>
              </a:prstGeom>
              <a:blipFill>
                <a:blip r:embed="rId6"/>
                <a:stretch>
                  <a:fillRect l="-4348"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3879080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CDF72-5D82-5345-BFD3-99F8E080A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Convex Function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5D9D480-F486-4740-A2AA-60DEE0E391F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85800" y="1447800"/>
                <a:ext cx="8218170" cy="5078730"/>
              </a:xfrm>
            </p:spPr>
            <p:txBody>
              <a:bodyPr/>
              <a:lstStyle/>
              <a:p>
                <a:endParaRPr lang="en-US" b="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 </m:t>
                    </m:r>
                    <m:r>
                      <m:rPr>
                        <m:sty m:val="p"/>
                      </m:rP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∇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p>
                    </m:sSup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dirty="0">
                  <a:ea typeface="Cambria Math" panose="02040503050406030204" pitchFamily="18" charset="0"/>
                </a:endParaRPr>
              </a:p>
              <a:p>
                <a:r>
                  <a:rPr lang="en-US" dirty="0">
                    <a:ea typeface="Cambria Math" panose="02040503050406030204" pitchFamily="18" charset="0"/>
                  </a:rPr>
                  <a:t>When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is a minimum, 	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US" dirty="0">
                  <a:ea typeface="Cambria Math" panose="02040503050406030204" pitchFamily="18" charset="0"/>
                </a:endParaRPr>
              </a:p>
              <a:p>
                <a:endParaRPr lang="en-US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dirty="0">
                    <a:ea typeface="Cambria Math" panose="02040503050406030204" pitchFamily="18" charset="0"/>
                    <a:sym typeface="Wingdings" pitchFamily="2" charset="2"/>
                  </a:rPr>
                  <a:t>	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0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m:rPr>
                        <m:sty m:val="p"/>
                      </m:rP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∇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en-US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dirty="0">
                    <a:sym typeface="Wingdings" pitchFamily="2" charset="2"/>
                  </a:rPr>
                  <a:t>	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(−</m:t>
                    </m:r>
                    <m:r>
                      <m:rPr>
                        <m:sty m:val="p"/>
                      </m:rP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∇</m:t>
                    </m:r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e>
                        </m:d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p>
                    </m:sSup>
                    <m:d>
                      <m:dPr>
                        <m:ctrlP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US" dirty="0"/>
                  <a:t> 0</a:t>
                </a:r>
              </a:p>
              <a:p>
                <a:endParaRPr lang="en-US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5D9D480-F486-4740-A2AA-60DEE0E391F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0" y="1447800"/>
                <a:ext cx="8218170" cy="5078730"/>
              </a:xfrm>
              <a:blipFill>
                <a:blip r:embed="rId2"/>
                <a:stretch>
                  <a:fillRect l="-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624225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045ED-40C7-2541-BA8C-0607A502F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Rendezvous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0B3EB6-FCC8-414F-8C7D-81F4A744E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7DEF5-A307-4F25-8C66-A6D5B058479D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9B31DE8-979E-0D48-8846-555F22AB6C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760" y="-1108710"/>
            <a:ext cx="11003280" cy="8252460"/>
          </a:xfrm>
        </p:spPr>
      </p:pic>
      <p:sp>
        <p:nvSpPr>
          <p:cNvPr id="14" name="Triangle 13">
            <a:extLst>
              <a:ext uri="{FF2B5EF4-FFF2-40B4-BE49-F238E27FC236}">
                <a16:creationId xmlns:a16="http://schemas.microsoft.com/office/drawing/2014/main" id="{AD23936F-2211-6041-BEDC-8F70E16A7347}"/>
              </a:ext>
            </a:extLst>
          </p:cNvPr>
          <p:cNvSpPr/>
          <p:nvPr/>
        </p:nvSpPr>
        <p:spPr bwMode="auto">
          <a:xfrm rot="18831150">
            <a:off x="2153387" y="2315261"/>
            <a:ext cx="3982890" cy="2339298"/>
          </a:xfrm>
          <a:prstGeom prst="triangle">
            <a:avLst/>
          </a:prstGeom>
          <a:solidFill>
            <a:srgbClr val="92D050">
              <a:alpha val="68000"/>
            </a:srgb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13" name="Content Placeholder 11">
            <a:extLst>
              <a:ext uri="{FF2B5EF4-FFF2-40B4-BE49-F238E27FC236}">
                <a16:creationId xmlns:a16="http://schemas.microsoft.com/office/drawing/2014/main" id="{AB835F52-FD57-2843-8BBD-0F77ADF072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217048" y="5615793"/>
            <a:ext cx="595745" cy="595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Content Placeholder 11">
            <a:extLst>
              <a:ext uri="{FF2B5EF4-FFF2-40B4-BE49-F238E27FC236}">
                <a16:creationId xmlns:a16="http://schemas.microsoft.com/office/drawing/2014/main" id="{1ED36E3A-2EBC-7D45-B8D1-F37CAA4352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255695" y="2510382"/>
            <a:ext cx="595745" cy="595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Content Placeholder 11">
            <a:extLst>
              <a:ext uri="{FF2B5EF4-FFF2-40B4-BE49-F238E27FC236}">
                <a16:creationId xmlns:a16="http://schemas.microsoft.com/office/drawing/2014/main" id="{992D52D5-A30F-AE45-A2B7-670AE64E8B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919176" y="2283329"/>
            <a:ext cx="595745" cy="595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877654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D22242B0-1448-5042-B6FE-D6694B9568BD}"/>
              </a:ext>
            </a:extLst>
          </p:cNvPr>
          <p:cNvSpPr/>
          <p:nvPr/>
        </p:nvSpPr>
        <p:spPr bwMode="auto">
          <a:xfrm>
            <a:off x="5669280" y="4183380"/>
            <a:ext cx="3463290" cy="2674620"/>
          </a:xfrm>
          <a:prstGeom prst="rect">
            <a:avLst/>
          </a:prstGeom>
          <a:solidFill>
            <a:srgbClr val="FFFF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5CDF72-5D82-5345-BFD3-99F8E080A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Convex Function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1CC728E-A0FF-9449-AB8B-716AD7CC8F03}"/>
              </a:ext>
            </a:extLst>
          </p:cNvPr>
          <p:cNvGrpSpPr/>
          <p:nvPr/>
        </p:nvGrpSpPr>
        <p:grpSpPr>
          <a:xfrm>
            <a:off x="5860287" y="4416713"/>
            <a:ext cx="3086991" cy="2432090"/>
            <a:chOff x="5185917" y="4153823"/>
            <a:chExt cx="3086991" cy="243209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2E2A8B75-F2F0-EF48-9118-C6421BCEA55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543550" y="5040630"/>
              <a:ext cx="2308860" cy="114300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5518E84-4403-9647-ABC1-22F8D54566BF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543550" y="4320540"/>
              <a:ext cx="2571750" cy="72009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3332A4B3-EEAD-164B-8521-6BD27280B6B4}"/>
                    </a:ext>
                  </a:extLst>
                </p:cNvPr>
                <p:cNvSpPr/>
                <p:nvPr/>
              </p:nvSpPr>
              <p:spPr>
                <a:xfrm>
                  <a:off x="6181299" y="4153823"/>
                  <a:ext cx="1296252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∇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>
                    <a:solidFill>
                      <a:srgbClr val="00B050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3332A4B3-EEAD-164B-8521-6BD27280B6B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81299" y="4153823"/>
                  <a:ext cx="1296252" cy="461665"/>
                </a:xfrm>
                <a:prstGeom prst="rect">
                  <a:avLst/>
                </a:prstGeom>
                <a:blipFill>
                  <a:blip r:embed="rId3"/>
                  <a:stretch>
                    <a:fillRect b="-1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8B39CF92-F696-0E46-B1A9-8108F0B51612}"/>
                    </a:ext>
                  </a:extLst>
                </p:cNvPr>
                <p:cNvSpPr/>
                <p:nvPr/>
              </p:nvSpPr>
              <p:spPr>
                <a:xfrm>
                  <a:off x="5658642" y="5710892"/>
                  <a:ext cx="1372427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  <m: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8B39CF92-F696-0E46-B1A9-8108F0B5161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58642" y="5710892"/>
                  <a:ext cx="1372427" cy="46166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2A682D43-2620-0D47-B28B-46F9D7E58D82}"/>
                    </a:ext>
                  </a:extLst>
                </p:cNvPr>
                <p:cNvSpPr/>
                <p:nvPr/>
              </p:nvSpPr>
              <p:spPr>
                <a:xfrm>
                  <a:off x="7694801" y="6124248"/>
                  <a:ext cx="578107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2A682D43-2620-0D47-B28B-46F9D7E58D8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94801" y="6124248"/>
                  <a:ext cx="578107" cy="46166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AF7718C5-3756-8A46-B471-24554BBC8EC6}"/>
                    </a:ext>
                  </a:extLst>
                </p:cNvPr>
                <p:cNvSpPr/>
                <p:nvPr/>
              </p:nvSpPr>
              <p:spPr>
                <a:xfrm>
                  <a:off x="5185917" y="4907398"/>
                  <a:ext cx="448841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AF7718C5-3756-8A46-B471-24554BBC8EC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85917" y="4907398"/>
                  <a:ext cx="448841" cy="46166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17BB434-7F0D-0740-AFC1-AB5D893BBDF3}"/>
                </a:ext>
              </a:extLst>
            </p:cNvPr>
            <p:cNvSpPr txBox="1"/>
            <p:nvPr/>
          </p:nvSpPr>
          <p:spPr>
            <a:xfrm>
              <a:off x="5940399" y="4876591"/>
              <a:ext cx="17780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solidFill>
                    <a:schemeClr val="bg2"/>
                  </a:solidFill>
                  <a:latin typeface="Helvetica" pitchFamily="2" charset="0"/>
                </a:rPr>
                <a:t>acute angle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ontent Placeholder 2">
                <a:extLst>
                  <a:ext uri="{FF2B5EF4-FFF2-40B4-BE49-F238E27FC236}">
                    <a16:creationId xmlns:a16="http://schemas.microsoft.com/office/drawing/2014/main" id="{6A947158-8FCF-7B49-AB6E-43F01799A90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85800" y="1447800"/>
                <a:ext cx="8218170" cy="5078730"/>
              </a:xfrm>
            </p:spPr>
            <p:txBody>
              <a:bodyPr/>
              <a:lstStyle/>
              <a:p>
                <a:endParaRPr lang="en-US" b="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 </m:t>
                    </m:r>
                    <m:r>
                      <m:rPr>
                        <m:sty m:val="p"/>
                      </m:rP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∇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p>
                    </m:sSup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dirty="0">
                  <a:ea typeface="Cambria Math" panose="02040503050406030204" pitchFamily="18" charset="0"/>
                </a:endParaRPr>
              </a:p>
              <a:p>
                <a:r>
                  <a:rPr lang="en-US" dirty="0">
                    <a:ea typeface="Cambria Math" panose="02040503050406030204" pitchFamily="18" charset="0"/>
                  </a:rPr>
                  <a:t>When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is a minimum, 	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US" dirty="0">
                  <a:ea typeface="Cambria Math" panose="02040503050406030204" pitchFamily="18" charset="0"/>
                </a:endParaRPr>
              </a:p>
              <a:p>
                <a:endParaRPr lang="en-US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dirty="0">
                    <a:ea typeface="Cambria Math" panose="02040503050406030204" pitchFamily="18" charset="0"/>
                    <a:sym typeface="Wingdings" pitchFamily="2" charset="2"/>
                  </a:rPr>
                  <a:t>	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0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m:rPr>
                        <m:sty m:val="p"/>
                      </m:rP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∇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en-US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dirty="0">
                    <a:sym typeface="Wingdings" pitchFamily="2" charset="2"/>
                  </a:rPr>
                  <a:t>	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(−</m:t>
                    </m:r>
                    <m:r>
                      <m:rPr>
                        <m:sty m:val="p"/>
                      </m:rP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∇</m:t>
                    </m:r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e>
                        </m:d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p>
                    </m:sSup>
                    <m:d>
                      <m:dPr>
                        <m:ctrlP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US" dirty="0"/>
                  <a:t> 0</a:t>
                </a:r>
              </a:p>
              <a:p>
                <a:endParaRPr lang="en-US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Content Placeholder 2">
                <a:extLst>
                  <a:ext uri="{FF2B5EF4-FFF2-40B4-BE49-F238E27FC236}">
                    <a16:creationId xmlns:a16="http://schemas.microsoft.com/office/drawing/2014/main" id="{6A947158-8FCF-7B49-AB6E-43F01799A90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0" y="1447800"/>
                <a:ext cx="8218170" cy="5078730"/>
              </a:xfrm>
              <a:blipFill>
                <a:blip r:embed="rId7"/>
                <a:stretch>
                  <a:fillRect l="-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5291326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89571-FC4F-834F-AA7C-FCD66BB6C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Convex Function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2877AB3-EAD0-B84A-A8C8-ABC74C66BEF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endParaRPr lang="en-US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∇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d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∇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 ≥0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2877AB3-EAD0-B84A-A8C8-ABC74C66BEF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74B3D8-6062-9944-BB05-1FE0DA402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7DEF5-A307-4F25-8C66-A6D5B058479D}" type="slidenum">
              <a:rPr lang="en-US" smtClean="0"/>
              <a:pPr>
                <a:defRPr/>
              </a:pPr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395670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5FDFFDD-D68C-1042-9386-3402006D3B0B}"/>
              </a:ext>
            </a:extLst>
          </p:cNvPr>
          <p:cNvSpPr/>
          <p:nvPr/>
        </p:nvSpPr>
        <p:spPr bwMode="auto">
          <a:xfrm>
            <a:off x="2194560" y="4503420"/>
            <a:ext cx="3246120" cy="742950"/>
          </a:xfrm>
          <a:prstGeom prst="rect">
            <a:avLst/>
          </a:prstGeom>
          <a:solidFill>
            <a:srgbClr val="FFC0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5CDF72-5D82-5345-BFD3-99F8E080A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Strongly</a:t>
            </a:r>
            <a:r>
              <a:rPr lang="en-US" dirty="0"/>
              <a:t> Convex Function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5D9D480-F486-4740-A2AA-60DEE0E391F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85800" y="1447800"/>
                <a:ext cx="8218170" cy="5078730"/>
              </a:xfrm>
            </p:spPr>
            <p:txBody>
              <a:bodyPr/>
              <a:lstStyle/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b="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∇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d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∇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           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&gt;0</m:t>
                    </m:r>
                  </m:oMath>
                </a14:m>
                <a:endParaRPr lang="en-US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b="0" dirty="0">
                    <a:ea typeface="Cambria Math" panose="02040503050406030204" pitchFamily="18" charset="0"/>
                  </a:rPr>
                  <a:t>		  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m:rPr>
                            <m:nor/>
                          </m:rPr>
                          <a:rPr lang="en-US" dirty="0">
                            <a:ea typeface="Cambria Math" panose="02040503050406030204" pitchFamily="18" charset="0"/>
                          </a:rPr>
                          <m:t>+ 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	L</a:t>
                </a:r>
                <a:r>
                  <a:rPr lang="en-US" baseline="-25000" dirty="0">
                    <a:ea typeface="Cambria Math" panose="02040503050406030204" pitchFamily="18" charset="0"/>
                  </a:rPr>
                  <a:t>2</a:t>
                </a:r>
                <a:r>
                  <a:rPr lang="en-US" dirty="0">
                    <a:ea typeface="Cambria Math" panose="02040503050406030204" pitchFamily="18" charset="0"/>
                  </a:rPr>
                  <a:t>-norm</a:t>
                </a:r>
              </a:p>
              <a:p>
                <a:pPr marL="0" indent="0">
                  <a:buNone/>
                </a:pPr>
                <a:endParaRPr lang="en-US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dirty="0">
                    <a:ea typeface="Cambria Math" panose="02040503050406030204" pitchFamily="18" charset="0"/>
                    <a:sym typeface="Wingdings" pitchFamily="2" charset="2"/>
                  </a:rPr>
                  <a:t>	  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𝛽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  <a:ea typeface="Cambria Math" panose="02040503050406030204" pitchFamily="18" charset="0"/>
                  </a:rPr>
                  <a:t>-strongly convex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5D9D480-F486-4740-A2AA-60DEE0E391F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0" y="1447800"/>
                <a:ext cx="8218170" cy="5078730"/>
              </a:xfrm>
              <a:blipFill>
                <a:blip r:embed="rId2"/>
                <a:stretch>
                  <a:fillRect l="-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0982666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BE8190E-6499-E74F-BF8A-99B0958550EC}"/>
              </a:ext>
            </a:extLst>
          </p:cNvPr>
          <p:cNvSpPr/>
          <p:nvPr/>
        </p:nvSpPr>
        <p:spPr bwMode="auto">
          <a:xfrm>
            <a:off x="2114550" y="3120390"/>
            <a:ext cx="2354580" cy="754380"/>
          </a:xfrm>
          <a:prstGeom prst="rect">
            <a:avLst/>
          </a:prstGeom>
          <a:solidFill>
            <a:srgbClr val="FFC0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39BC11-40B2-944C-A9A0-701516648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Lipschitz Continuity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DB065F3-1AB8-7F4E-A05C-1B814464FD0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Lipschitz continuous </a:t>
                </a:r>
                <a:r>
                  <a:rPr lang="en-US" dirty="0">
                    <a:solidFill>
                      <a:srgbClr val="C00000"/>
                    </a:solidFill>
                  </a:rPr>
                  <a:t>gradient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∇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US" i="1" dirty="0">
                  <a:solidFill>
                    <a:srgbClr val="C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dirty="0">
                    <a:ea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∇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∇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	</a:t>
                </a:r>
                <a:r>
                  <a:rPr lang="en-US" dirty="0">
                    <a:sym typeface="Wingdings" pitchFamily="2" charset="2"/>
                  </a:rPr>
                  <a:t>  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-smooth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solidFill>
                    <a:srgbClr val="C00000"/>
                  </a:solidFill>
                </a:endParaRP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Lipschitz continuous </a:t>
                </a:r>
                <a:r>
                  <a:rPr lang="en-US" dirty="0">
                    <a:solidFill>
                      <a:srgbClr val="FF0000"/>
                    </a:solidFill>
                  </a:rPr>
                  <a:t>function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	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DB065F3-1AB8-7F4E-A05C-1B814464FD0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63" t="-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2061534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80BE6-4391-0345-B9A7-8C735B78B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E9DBAD-6D17-364C-8B2D-0A4617471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We will assume that gradient exists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When functions are not smooth,</a:t>
            </a:r>
          </a:p>
          <a:p>
            <a:pPr marL="0" indent="0">
              <a:buNone/>
            </a:pPr>
            <a:r>
              <a:rPr lang="en-US" dirty="0"/>
              <a:t>     optimization algorithms using “</a:t>
            </a:r>
            <a:r>
              <a:rPr lang="en-US" dirty="0" err="1">
                <a:solidFill>
                  <a:srgbClr val="C00000"/>
                </a:solidFill>
              </a:rPr>
              <a:t>subgradients</a:t>
            </a:r>
            <a:r>
              <a:rPr lang="en-US" dirty="0"/>
              <a:t>” exist</a:t>
            </a:r>
          </a:p>
          <a:p>
            <a:pPr marL="0" indent="0">
              <a:buNone/>
            </a:pPr>
            <a:r>
              <a:rPr lang="en-US" dirty="0"/>
              <a:t> 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42D65C-823F-5F4C-BCFC-3583EC05D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7DEF5-A307-4F25-8C66-A6D5B058479D}" type="slidenum">
              <a:rPr lang="en-US" smtClean="0"/>
              <a:pPr>
                <a:defRPr/>
              </a:pPr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756970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23FF1-D955-D24D-B09C-6709744D7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CEB867E-CB70-814B-BBCE-E85A1C418B6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85799" y="1524000"/>
                <a:ext cx="8332471" cy="4572000"/>
              </a:xfrm>
            </p:spPr>
            <p:txBody>
              <a:bodyPr/>
              <a:lstStyle/>
              <a:p>
                <a:endParaRPr lang="en-US" dirty="0">
                  <a:sym typeface="Wingdings" pitchFamily="2" charset="2"/>
                </a:endParaRP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4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2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+5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                    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CEB867E-CB70-814B-BBCE-E85A1C418B6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799" y="1524000"/>
                <a:ext cx="8332471" cy="4572000"/>
              </a:xfrm>
              <a:blipFill>
                <a:blip r:embed="rId2"/>
                <a:stretch>
                  <a:fillRect l="-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F3A307-E86B-E24B-9A71-78AD89810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7DEF5-A307-4F25-8C66-A6D5B058479D}" type="slidenum">
              <a:rPr lang="en-US" smtClean="0"/>
              <a:pPr>
                <a:defRPr/>
              </a:pPr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396406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23FF1-D955-D24D-B09C-6709744D7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CEB867E-CB70-814B-BBCE-E85A1C418B6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85799" y="1524000"/>
                <a:ext cx="8332471" cy="4572000"/>
              </a:xfrm>
            </p:spPr>
            <p:txBody>
              <a:bodyPr/>
              <a:lstStyle/>
              <a:p>
                <a:endParaRPr lang="en-US" dirty="0">
                  <a:sym typeface="Wingdings" pitchFamily="2" charset="2"/>
                </a:endParaRP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4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2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+5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                    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	</a:t>
                </a:r>
                <a:r>
                  <a:rPr lang="en-US" dirty="0">
                    <a:sym typeface="Wingdings" pitchFamily="2" charset="2"/>
                  </a:rPr>
                  <a:t> 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fPr>
                      <m:num>
                        <m:r>
                          <a:rPr lang="en-US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𝑓</m:t>
                        </m:r>
                      </m:num>
                      <m:den>
                        <m:r>
                          <a:rPr lang="en-US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𝑢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=8</m:t>
                    </m:r>
                    <m:r>
                      <a:rPr lang="en-US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𝑢</m:t>
                    </m:r>
                  </m:oMath>
                </a14:m>
                <a:r>
                  <a:rPr lang="en-US" dirty="0"/>
                  <a:t>      and 	</a:t>
                </a:r>
                <a:r>
                  <a:rPr lang="en-US" dirty="0">
                    <a:sym typeface="Wingdings" pitchFamily="2" charset="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sym typeface="Wingdings" pitchFamily="2" charset="2"/>
                          </a:rPr>
                          <m:t>𝜕</m:t>
                        </m:r>
                        <m:r>
                          <a:rPr lang="en-US" i="1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𝑓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sym typeface="Wingdings" pitchFamily="2" charset="2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𝑣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  <a:sym typeface="Wingdings" pitchFamily="2" charset="2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6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𝑣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	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CEB867E-CB70-814B-BBCE-E85A1C418B6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799" y="1524000"/>
                <a:ext cx="8332471" cy="4572000"/>
              </a:xfrm>
              <a:blipFill>
                <a:blip r:embed="rId2"/>
                <a:stretch>
                  <a:fillRect l="-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F3A307-E86B-E24B-9A71-78AD89810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7DEF5-A307-4F25-8C66-A6D5B058479D}" type="slidenum">
              <a:rPr lang="en-US" smtClean="0"/>
              <a:pPr>
                <a:defRPr/>
              </a:pPr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468142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23FF1-D955-D24D-B09C-6709744D7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CEB867E-CB70-814B-BBCE-E85A1C418B6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85799" y="1524000"/>
                <a:ext cx="8332471" cy="4572000"/>
              </a:xfrm>
            </p:spPr>
            <p:txBody>
              <a:bodyPr/>
              <a:lstStyle/>
              <a:p>
                <a:endParaRPr lang="en-US" dirty="0">
                  <a:sym typeface="Wingdings" pitchFamily="2" charset="2"/>
                </a:endParaRP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4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2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+5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                    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	</a:t>
                </a:r>
                <a:r>
                  <a:rPr lang="en-US" dirty="0">
                    <a:sym typeface="Wingdings" pitchFamily="2" charset="2"/>
                  </a:rPr>
                  <a:t> 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fPr>
                      <m:num>
                        <m:r>
                          <a:rPr lang="en-US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𝑓</m:t>
                        </m:r>
                      </m:num>
                      <m:den>
                        <m:r>
                          <a:rPr lang="en-US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𝑢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=8</m:t>
                    </m:r>
                    <m:r>
                      <a:rPr lang="en-US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𝑢</m:t>
                    </m:r>
                  </m:oMath>
                </a14:m>
                <a:r>
                  <a:rPr lang="en-US" dirty="0"/>
                  <a:t>      and 	</a:t>
                </a:r>
                <a:r>
                  <a:rPr lang="en-US" dirty="0">
                    <a:sym typeface="Wingdings" pitchFamily="2" charset="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sym typeface="Wingdings" pitchFamily="2" charset="2"/>
                          </a:rPr>
                          <m:t>𝜕</m:t>
                        </m:r>
                        <m:r>
                          <a:rPr lang="en-US" i="1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𝑓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sym typeface="Wingdings" pitchFamily="2" charset="2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𝑣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  <a:sym typeface="Wingdings" pitchFamily="2" charset="2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6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𝑣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	</a:t>
                </a:r>
                <a:r>
                  <a:rPr lang="en-US" dirty="0">
                    <a:sym typeface="Wingdings" pitchFamily="2" charset="2"/>
                  </a:rPr>
                  <a:t>      </a:t>
                </a:r>
                <a:r>
                  <a:rPr lang="en-US" dirty="0">
                    <a:solidFill>
                      <a:srgbClr val="C00000"/>
                    </a:solidFill>
                    <a:sym typeface="Wingdings" pitchFamily="2" charset="2"/>
                  </a:rPr>
                  <a:t>gradient  </a:t>
                </a:r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∇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  <m:t>𝜕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  <m:t>𝑓</m:t>
                                </m:r>
                              </m:num>
                              <m:den>
                                <m:r>
                                  <a:rPr lang="en-US" i="1"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  <m:t>𝜕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  <m:t>𝑢</m:t>
                                </m:r>
                              </m:den>
                            </m:f>
                            <m:r>
                              <a:rPr lang="en-US" i="1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    </m:t>
                            </m:r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  <m:t>𝜕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  <m:t>𝑓</m:t>
                                </m:r>
                              </m:num>
                              <m:den>
                                <m:r>
                                  <a:rPr lang="en-US" i="1"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  <m:t>𝜕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  <m:t>𝑣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𝑇</m:t>
                        </m:r>
                      </m:sup>
                    </m:sSup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8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𝑢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    6</m:t>
                            </m:r>
                            <m:sSup>
                              <m:sSup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  <m:t>𝑣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CEB867E-CB70-814B-BBCE-E85A1C418B6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799" y="1524000"/>
                <a:ext cx="8332471" cy="4572000"/>
              </a:xfrm>
              <a:blipFill>
                <a:blip r:embed="rId2"/>
                <a:stretch>
                  <a:fillRect l="-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F3A307-E86B-E24B-9A71-78AD89810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7DEF5-A307-4F25-8C66-A6D5B058479D}" type="slidenum">
              <a:rPr lang="en-US" smtClean="0"/>
              <a:pPr>
                <a:defRPr/>
              </a:pPr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043110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D6731-CA67-BF43-9D93-0A4F84F69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Back-Propagation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F21DAB-CE0B-7E45-BA10-137891C175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“Back-propagation” in neural networks computes gradient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CE91A4-0E96-DD41-8093-0BCA75351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7DEF5-A307-4F25-8C66-A6D5B058479D}" type="slidenum">
              <a:rPr lang="en-US" smtClean="0"/>
              <a:pPr>
                <a:defRPr/>
              </a:pPr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29299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403D3-8A23-644D-8D0B-0563AF7442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Computing Minimum of</a:t>
            </a:r>
            <a:br>
              <a:rPr lang="en-US" dirty="0"/>
            </a:br>
            <a:r>
              <a:rPr lang="en-US" dirty="0"/>
              <a:t>Convex Functions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8FACB5-D9A8-7941-ABB1-EEC81E4115D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[</a:t>
            </a:r>
            <a:r>
              <a:rPr lang="en-US" dirty="0" err="1">
                <a:hlinkClick r:id="rId2"/>
              </a:rPr>
              <a:t>Bubeck</a:t>
            </a:r>
            <a:r>
              <a:rPr lang="en-US" dirty="0">
                <a:hlinkClick r:id="rId2"/>
              </a:rPr>
              <a:t> 2015</a:t>
            </a:r>
            <a:r>
              <a:rPr lang="en-US" dirty="0"/>
              <a:t>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FB5638-9599-5D4A-8AE1-7E3C47303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B4A4FE-C508-445A-BEEA-5241DB609F5F}" type="slidenum">
              <a:rPr lang="en-US" smtClean="0"/>
              <a:pPr>
                <a:defRPr/>
              </a:pPr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26735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139E4F6C-4C99-9D4C-B544-2BE0CB538D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65760" y="-1108710"/>
            <a:ext cx="11003280" cy="8252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3045ED-40C7-2541-BA8C-0607A502F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Rendezvous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0B3EB6-FCC8-414F-8C7D-81F4A744E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7DEF5-A307-4F25-8C66-A6D5B058479D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14" name="Triangle 13">
            <a:extLst>
              <a:ext uri="{FF2B5EF4-FFF2-40B4-BE49-F238E27FC236}">
                <a16:creationId xmlns:a16="http://schemas.microsoft.com/office/drawing/2014/main" id="{AD23936F-2211-6041-BEDC-8F70E16A7347}"/>
              </a:ext>
            </a:extLst>
          </p:cNvPr>
          <p:cNvSpPr/>
          <p:nvPr/>
        </p:nvSpPr>
        <p:spPr bwMode="auto">
          <a:xfrm rot="18831150">
            <a:off x="2153387" y="2315261"/>
            <a:ext cx="3982890" cy="2339298"/>
          </a:xfrm>
          <a:prstGeom prst="triangle">
            <a:avLst/>
          </a:prstGeom>
          <a:solidFill>
            <a:srgbClr val="92D050">
              <a:alpha val="68000"/>
            </a:srgb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4D4E18A-9CD6-0448-93AB-9A13A894135F}"/>
                  </a:ext>
                </a:extLst>
              </p:cNvPr>
              <p:cNvSpPr txBox="1"/>
              <p:nvPr/>
            </p:nvSpPr>
            <p:spPr>
              <a:xfrm>
                <a:off x="4032077" y="3579167"/>
                <a:ext cx="615361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  <a:latin typeface="Helvetica" pitchFamily="2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4D4E18A-9CD6-0448-93AB-9A13A89413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2077" y="3579167"/>
                <a:ext cx="615361" cy="707886"/>
              </a:xfrm>
              <a:prstGeom prst="rect">
                <a:avLst/>
              </a:prstGeom>
              <a:blipFill>
                <a:blip r:embed="rId3"/>
                <a:stretch>
                  <a:fillRect l="-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A6B4550-0BDA-A24A-8BF5-2096BFA614A3}"/>
                  </a:ext>
                </a:extLst>
              </p:cNvPr>
              <p:cNvSpPr txBox="1"/>
              <p:nvPr/>
            </p:nvSpPr>
            <p:spPr>
              <a:xfrm>
                <a:off x="2333166" y="2381490"/>
                <a:ext cx="961610" cy="46166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A6B4550-0BDA-A24A-8BF5-2096BFA614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3166" y="2381490"/>
                <a:ext cx="961610" cy="461665"/>
              </a:xfrm>
              <a:prstGeom prst="rect">
                <a:avLst/>
              </a:prstGeom>
              <a:blipFill>
                <a:blip r:embed="rId4"/>
                <a:stretch>
                  <a:fillRect l="-3947"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435DD7F-CFF7-1B4F-88C9-D0A583E98003}"/>
                  </a:ext>
                </a:extLst>
              </p:cNvPr>
              <p:cNvSpPr txBox="1"/>
              <p:nvPr/>
            </p:nvSpPr>
            <p:spPr>
              <a:xfrm>
                <a:off x="6295094" y="2660595"/>
                <a:ext cx="968727" cy="46166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435DD7F-CFF7-1B4F-88C9-D0A583E980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5094" y="2660595"/>
                <a:ext cx="968727" cy="461665"/>
              </a:xfrm>
              <a:prstGeom prst="rect">
                <a:avLst/>
              </a:prstGeom>
              <a:blipFill>
                <a:blip r:embed="rId5"/>
                <a:stretch>
                  <a:fillRect l="-3896"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494D644-E59C-AB40-A90E-F286C557E8C0}"/>
                  </a:ext>
                </a:extLst>
              </p:cNvPr>
              <p:cNvSpPr txBox="1"/>
              <p:nvPr/>
            </p:nvSpPr>
            <p:spPr>
              <a:xfrm>
                <a:off x="2949908" y="5773240"/>
                <a:ext cx="968727" cy="46166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494D644-E59C-AB40-A90E-F286C557E8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9908" y="5773240"/>
                <a:ext cx="968727" cy="461665"/>
              </a:xfrm>
              <a:prstGeom prst="rect">
                <a:avLst/>
              </a:prstGeom>
              <a:blipFill>
                <a:blip r:embed="rId6"/>
                <a:stretch>
                  <a:fillRect l="-3846"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0692948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Method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7385" y="1600280"/>
            <a:ext cx="3372802" cy="290061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 bwMode="auto">
          <a:xfrm>
            <a:off x="8462924" y="2255599"/>
            <a:ext cx="239917" cy="190349"/>
          </a:xfrm>
          <a:prstGeom prst="ellipse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8187622" y="3012683"/>
            <a:ext cx="239917" cy="190349"/>
          </a:xfrm>
          <a:prstGeom prst="ellipse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6" name="Left Arrow 15">
            <a:extLst>
              <a:ext uri="{FF2B5EF4-FFF2-40B4-BE49-F238E27FC236}">
                <a16:creationId xmlns:a16="http://schemas.microsoft.com/office/drawing/2014/main" id="{8AC2E9B8-B296-8949-B163-A1E580231236}"/>
              </a:ext>
            </a:extLst>
          </p:cNvPr>
          <p:cNvSpPr/>
          <p:nvPr/>
        </p:nvSpPr>
        <p:spPr bwMode="auto">
          <a:xfrm>
            <a:off x="8152388" y="2584045"/>
            <a:ext cx="551747" cy="411946"/>
          </a:xfrm>
          <a:prstGeom prst="leftArrow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scene3d>
            <a:camera prst="orthographicFront">
              <a:rot lat="0" lon="0" rev="360000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A138B0C-03FF-8C4F-9FD2-D8E4FF05D9C7}"/>
                  </a:ext>
                </a:extLst>
              </p:cNvPr>
              <p:cNvSpPr txBox="1"/>
              <p:nvPr/>
            </p:nvSpPr>
            <p:spPr>
              <a:xfrm>
                <a:off x="3548381" y="1732379"/>
                <a:ext cx="1640669" cy="52322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sz="3600" i="1" dirty="0">
                  <a:solidFill>
                    <a:srgbClr val="FF0000"/>
                  </a:solidFill>
                  <a:latin typeface="Times New Roman" panose="02020603050405020304" pitchFamily="18" charset="0"/>
                  <a:ea typeface="Helvetica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A138B0C-03FF-8C4F-9FD2-D8E4FF05D9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8381" y="1732379"/>
                <a:ext cx="1640669" cy="523220"/>
              </a:xfrm>
              <a:prstGeom prst="rect">
                <a:avLst/>
              </a:prstGeom>
              <a:blipFill>
                <a:blip r:embed="rId3"/>
                <a:stretch>
                  <a:fillRect b="-186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57AE02BA-CB44-DB41-BA49-7A6A46DF62C7}"/>
              </a:ext>
            </a:extLst>
          </p:cNvPr>
          <p:cNvSpPr txBox="1"/>
          <p:nvPr/>
        </p:nvSpPr>
        <p:spPr>
          <a:xfrm>
            <a:off x="8614869" y="1818225"/>
            <a:ext cx="4283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x</a:t>
            </a:r>
            <a:r>
              <a:rPr lang="en-US" sz="2000" i="1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0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Helvetica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7B9ED16-01DA-9348-A824-79D8DC5A79F0}"/>
              </a:ext>
            </a:extLst>
          </p:cNvPr>
          <p:cNvSpPr txBox="1"/>
          <p:nvPr/>
        </p:nvSpPr>
        <p:spPr>
          <a:xfrm>
            <a:off x="8442047" y="2865186"/>
            <a:ext cx="4283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x</a:t>
            </a:r>
            <a:r>
              <a:rPr lang="en-US" sz="2000" i="1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1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Helvetica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D290A20-EC66-584E-BE7D-91B446DDD0FB}"/>
                  </a:ext>
                </a:extLst>
              </p:cNvPr>
              <p:cNvSpPr/>
              <p:nvPr/>
            </p:nvSpPr>
            <p:spPr>
              <a:xfrm>
                <a:off x="79642" y="5094514"/>
                <a:ext cx="5749657" cy="584775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square">
                <a:spAutoFit/>
              </a:bodyPr>
              <a:lstStyle/>
              <a:p>
                <a:pPr marL="3429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⟵</m:t>
                      </m:r>
                      <m:sSub>
                        <m:sSub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lang="en-US" sz="3200">
                          <a:latin typeface="Cambria Math" panose="02040503050406030204" pitchFamily="18" charset="0"/>
                        </a:rPr>
                        <m:t>𝛻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D290A20-EC66-584E-BE7D-91B446DDD0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42" y="5094514"/>
                <a:ext cx="5749657" cy="584775"/>
              </a:xfrm>
              <a:prstGeom prst="rect">
                <a:avLst/>
              </a:prstGeom>
              <a:blipFill>
                <a:blip r:embed="rId4"/>
                <a:stretch>
                  <a:fillRect b="-212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7225395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Method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7385" y="1600280"/>
            <a:ext cx="3372802" cy="290061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 bwMode="auto">
          <a:xfrm>
            <a:off x="8462924" y="2255599"/>
            <a:ext cx="239917" cy="190349"/>
          </a:xfrm>
          <a:prstGeom prst="ellipse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8187622" y="3012683"/>
            <a:ext cx="239917" cy="190349"/>
          </a:xfrm>
          <a:prstGeom prst="ellipse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7750088" y="3784519"/>
            <a:ext cx="239917" cy="190349"/>
          </a:xfrm>
          <a:prstGeom prst="ellipse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6" name="Left Arrow 15">
            <a:extLst>
              <a:ext uri="{FF2B5EF4-FFF2-40B4-BE49-F238E27FC236}">
                <a16:creationId xmlns:a16="http://schemas.microsoft.com/office/drawing/2014/main" id="{8AC2E9B8-B296-8949-B163-A1E580231236}"/>
              </a:ext>
            </a:extLst>
          </p:cNvPr>
          <p:cNvSpPr/>
          <p:nvPr/>
        </p:nvSpPr>
        <p:spPr bwMode="auto">
          <a:xfrm>
            <a:off x="8266688" y="2584045"/>
            <a:ext cx="551747" cy="411946"/>
          </a:xfrm>
          <a:prstGeom prst="leftArrow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scene3d>
            <a:camera prst="orthographicFront">
              <a:rot lat="0" lon="0" rev="360000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7" name="Left Arrow 16">
            <a:extLst>
              <a:ext uri="{FF2B5EF4-FFF2-40B4-BE49-F238E27FC236}">
                <a16:creationId xmlns:a16="http://schemas.microsoft.com/office/drawing/2014/main" id="{2A027B3B-1733-FF47-92FA-B53B4DE28B1F}"/>
              </a:ext>
            </a:extLst>
          </p:cNvPr>
          <p:cNvSpPr/>
          <p:nvPr/>
        </p:nvSpPr>
        <p:spPr bwMode="auto">
          <a:xfrm>
            <a:off x="7843894" y="3349328"/>
            <a:ext cx="551747" cy="411946"/>
          </a:xfrm>
          <a:prstGeom prst="leftArrow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scene3d>
            <a:camera prst="orthographicFront">
              <a:rot lat="0" lon="0" rev="360000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42694FE-D29C-1543-AD69-780989CCB1D5}"/>
              </a:ext>
            </a:extLst>
          </p:cNvPr>
          <p:cNvSpPr txBox="1"/>
          <p:nvPr/>
        </p:nvSpPr>
        <p:spPr>
          <a:xfrm>
            <a:off x="7912824" y="3745205"/>
            <a:ext cx="4283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x</a:t>
            </a:r>
            <a:r>
              <a:rPr lang="en-US" sz="2000" i="1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2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Helvetica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D1C9D59-3EB5-C44C-9483-ED5B8CFB6E18}"/>
              </a:ext>
            </a:extLst>
          </p:cNvPr>
          <p:cNvSpPr txBox="1"/>
          <p:nvPr/>
        </p:nvSpPr>
        <p:spPr>
          <a:xfrm>
            <a:off x="8614869" y="1818225"/>
            <a:ext cx="4283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x</a:t>
            </a:r>
            <a:r>
              <a:rPr lang="en-US" sz="2000" i="1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0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Helvetica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545BA71-1676-9148-ADE0-AA6D6F34F78A}"/>
              </a:ext>
            </a:extLst>
          </p:cNvPr>
          <p:cNvSpPr txBox="1"/>
          <p:nvPr/>
        </p:nvSpPr>
        <p:spPr>
          <a:xfrm>
            <a:off x="8442047" y="2865186"/>
            <a:ext cx="4283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x</a:t>
            </a:r>
            <a:r>
              <a:rPr lang="en-US" sz="2000" i="1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1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Helvetica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E21C1EB-FF7D-5142-AB20-E027E7138F4A}"/>
                  </a:ext>
                </a:extLst>
              </p:cNvPr>
              <p:cNvSpPr txBox="1"/>
              <p:nvPr/>
            </p:nvSpPr>
            <p:spPr>
              <a:xfrm>
                <a:off x="3548381" y="1732379"/>
                <a:ext cx="1640669" cy="52322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sz="3600" i="1" dirty="0">
                  <a:solidFill>
                    <a:srgbClr val="FF0000"/>
                  </a:solidFill>
                  <a:latin typeface="Times New Roman" panose="02020603050405020304" pitchFamily="18" charset="0"/>
                  <a:ea typeface="Helvetica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E21C1EB-FF7D-5142-AB20-E027E7138F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8381" y="1732379"/>
                <a:ext cx="1640669" cy="523220"/>
              </a:xfrm>
              <a:prstGeom prst="rect">
                <a:avLst/>
              </a:prstGeom>
              <a:blipFill>
                <a:blip r:embed="rId4"/>
                <a:stretch>
                  <a:fillRect b="-186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C39940D6-9895-A541-AA2A-4C5728AA3D40}"/>
                  </a:ext>
                </a:extLst>
              </p:cNvPr>
              <p:cNvSpPr/>
              <p:nvPr/>
            </p:nvSpPr>
            <p:spPr>
              <a:xfrm>
                <a:off x="79642" y="5094514"/>
                <a:ext cx="5749657" cy="584775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square">
                <a:spAutoFit/>
              </a:bodyPr>
              <a:lstStyle/>
              <a:p>
                <a:pPr marL="3429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⟵</m:t>
                      </m:r>
                      <m:sSub>
                        <m:sSub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lang="en-US" sz="3200">
                          <a:latin typeface="Cambria Math" panose="02040503050406030204" pitchFamily="18" charset="0"/>
                        </a:rPr>
                        <m:t>𝛻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C39940D6-9895-A541-AA2A-4C5728AA3D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42" y="5094514"/>
                <a:ext cx="5749657" cy="584775"/>
              </a:xfrm>
              <a:prstGeom prst="rect">
                <a:avLst/>
              </a:prstGeom>
              <a:blipFill>
                <a:blip r:embed="rId5"/>
                <a:stretch>
                  <a:fillRect b="-212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0819412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Method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7385" y="1600280"/>
            <a:ext cx="3372802" cy="290061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 bwMode="auto">
          <a:xfrm>
            <a:off x="8462924" y="2255599"/>
            <a:ext cx="239917" cy="190349"/>
          </a:xfrm>
          <a:prstGeom prst="ellipse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8187622" y="3012683"/>
            <a:ext cx="239917" cy="190349"/>
          </a:xfrm>
          <a:prstGeom prst="ellipse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7750088" y="3784519"/>
            <a:ext cx="239917" cy="190349"/>
          </a:xfrm>
          <a:prstGeom prst="ellipse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6" name="Left Arrow 15">
            <a:extLst>
              <a:ext uri="{FF2B5EF4-FFF2-40B4-BE49-F238E27FC236}">
                <a16:creationId xmlns:a16="http://schemas.microsoft.com/office/drawing/2014/main" id="{8AC2E9B8-B296-8949-B163-A1E580231236}"/>
              </a:ext>
            </a:extLst>
          </p:cNvPr>
          <p:cNvSpPr/>
          <p:nvPr/>
        </p:nvSpPr>
        <p:spPr bwMode="auto">
          <a:xfrm>
            <a:off x="8266688" y="2584045"/>
            <a:ext cx="551747" cy="411946"/>
          </a:xfrm>
          <a:prstGeom prst="leftArrow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scene3d>
            <a:camera prst="orthographicFront">
              <a:rot lat="0" lon="0" rev="360000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7" name="Left Arrow 16">
            <a:extLst>
              <a:ext uri="{FF2B5EF4-FFF2-40B4-BE49-F238E27FC236}">
                <a16:creationId xmlns:a16="http://schemas.microsoft.com/office/drawing/2014/main" id="{2A027B3B-1733-FF47-92FA-B53B4DE28B1F}"/>
              </a:ext>
            </a:extLst>
          </p:cNvPr>
          <p:cNvSpPr/>
          <p:nvPr/>
        </p:nvSpPr>
        <p:spPr bwMode="auto">
          <a:xfrm>
            <a:off x="7843894" y="3349328"/>
            <a:ext cx="551747" cy="411946"/>
          </a:xfrm>
          <a:prstGeom prst="leftArrow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scene3d>
            <a:camera prst="orthographicFront">
              <a:rot lat="0" lon="0" rev="360000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8" name="Left Arrow 17">
            <a:extLst>
              <a:ext uri="{FF2B5EF4-FFF2-40B4-BE49-F238E27FC236}">
                <a16:creationId xmlns:a16="http://schemas.microsoft.com/office/drawing/2014/main" id="{C475FCE1-494D-A64D-B7FD-091606FA74D3}"/>
              </a:ext>
            </a:extLst>
          </p:cNvPr>
          <p:cNvSpPr/>
          <p:nvPr/>
        </p:nvSpPr>
        <p:spPr bwMode="auto">
          <a:xfrm>
            <a:off x="7232583" y="4010108"/>
            <a:ext cx="551747" cy="411946"/>
          </a:xfrm>
          <a:prstGeom prst="leftArrow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scene3d>
            <a:camera prst="orthographicFront">
              <a:rot lat="0" lon="0" rev="360000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B4BAAEE-83F8-3E49-8ACB-C8D2AAF93C62}"/>
              </a:ext>
            </a:extLst>
          </p:cNvPr>
          <p:cNvSpPr/>
          <p:nvPr/>
        </p:nvSpPr>
        <p:spPr bwMode="auto">
          <a:xfrm>
            <a:off x="6942368" y="4325539"/>
            <a:ext cx="239917" cy="190349"/>
          </a:xfrm>
          <a:prstGeom prst="ellipse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42694FE-D29C-1543-AD69-780989CCB1D5}"/>
              </a:ext>
            </a:extLst>
          </p:cNvPr>
          <p:cNvSpPr txBox="1"/>
          <p:nvPr/>
        </p:nvSpPr>
        <p:spPr>
          <a:xfrm>
            <a:off x="7912824" y="3745205"/>
            <a:ext cx="4283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x</a:t>
            </a:r>
            <a:r>
              <a:rPr lang="en-US" sz="2000" i="1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2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Helvetica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DA6A655-955F-BD4E-813B-0AF78969F62E}"/>
              </a:ext>
            </a:extLst>
          </p:cNvPr>
          <p:cNvSpPr txBox="1"/>
          <p:nvPr/>
        </p:nvSpPr>
        <p:spPr>
          <a:xfrm>
            <a:off x="6515622" y="4291210"/>
            <a:ext cx="4283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x</a:t>
            </a:r>
            <a:r>
              <a:rPr lang="en-US" sz="2000" i="1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3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Helvetica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D1C9D59-3EB5-C44C-9483-ED5B8CFB6E18}"/>
              </a:ext>
            </a:extLst>
          </p:cNvPr>
          <p:cNvSpPr txBox="1"/>
          <p:nvPr/>
        </p:nvSpPr>
        <p:spPr>
          <a:xfrm>
            <a:off x="8614869" y="1818225"/>
            <a:ext cx="4283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x</a:t>
            </a:r>
            <a:r>
              <a:rPr lang="en-US" sz="2000" i="1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0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Helvetica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545BA71-1676-9148-ADE0-AA6D6F34F78A}"/>
              </a:ext>
            </a:extLst>
          </p:cNvPr>
          <p:cNvSpPr txBox="1"/>
          <p:nvPr/>
        </p:nvSpPr>
        <p:spPr>
          <a:xfrm>
            <a:off x="8442047" y="2865186"/>
            <a:ext cx="4283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x</a:t>
            </a:r>
            <a:r>
              <a:rPr lang="en-US" sz="2000" i="1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1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Helvetica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C9564E9C-6869-D847-899F-5182363273E3}"/>
                  </a:ext>
                </a:extLst>
              </p:cNvPr>
              <p:cNvSpPr/>
              <p:nvPr/>
            </p:nvSpPr>
            <p:spPr>
              <a:xfrm>
                <a:off x="79642" y="5094514"/>
                <a:ext cx="5749657" cy="584775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square">
                <a:spAutoFit/>
              </a:bodyPr>
              <a:lstStyle/>
              <a:p>
                <a:pPr marL="3429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⟵</m:t>
                      </m:r>
                      <m:sSub>
                        <m:sSub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lang="en-US" sz="3200">
                          <a:latin typeface="Cambria Math" panose="02040503050406030204" pitchFamily="18" charset="0"/>
                        </a:rPr>
                        <m:t>𝛻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C9564E9C-6869-D847-899F-5182363273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42" y="5094514"/>
                <a:ext cx="5749657" cy="584775"/>
              </a:xfrm>
              <a:prstGeom prst="rect">
                <a:avLst/>
              </a:prstGeom>
              <a:blipFill>
                <a:blip r:embed="rId3"/>
                <a:stretch>
                  <a:fillRect b="-212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E21C1EB-FF7D-5142-AB20-E027E7138F4A}"/>
                  </a:ext>
                </a:extLst>
              </p:cNvPr>
              <p:cNvSpPr txBox="1"/>
              <p:nvPr/>
            </p:nvSpPr>
            <p:spPr>
              <a:xfrm>
                <a:off x="3548381" y="1732379"/>
                <a:ext cx="1640669" cy="52322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sz="3600" i="1" dirty="0">
                  <a:solidFill>
                    <a:srgbClr val="FF0000"/>
                  </a:solidFill>
                  <a:latin typeface="Times New Roman" panose="02020603050405020304" pitchFamily="18" charset="0"/>
                  <a:ea typeface="Helvetica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E21C1EB-FF7D-5142-AB20-E027E7138F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8381" y="1732379"/>
                <a:ext cx="1640669" cy="523220"/>
              </a:xfrm>
              <a:prstGeom prst="rect">
                <a:avLst/>
              </a:prstGeom>
              <a:blipFill>
                <a:blip r:embed="rId4"/>
                <a:stretch>
                  <a:fillRect b="-186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1095581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6AD5504-515E-8546-8D16-5C8E6FF104AA}"/>
              </a:ext>
            </a:extLst>
          </p:cNvPr>
          <p:cNvSpPr/>
          <p:nvPr/>
        </p:nvSpPr>
        <p:spPr bwMode="auto">
          <a:xfrm>
            <a:off x="5623560" y="2697480"/>
            <a:ext cx="2640330" cy="662940"/>
          </a:xfrm>
          <a:prstGeom prst="rect">
            <a:avLst/>
          </a:prstGeom>
          <a:solidFill>
            <a:srgbClr val="FFC0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E63523-508C-BA4D-9D7E-853F62086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Convergence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ED99749-8616-E84C-B574-A34B904E82A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How quickly does the iterative algorithm approach the optimum?		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tx1"/>
                    </a:solidFill>
                  </a:rPr>
                  <a:t>					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 argmin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i="1" dirty="0">
                  <a:latin typeface="Cambria Math" panose="02040503050406030204" pitchFamily="18" charset="0"/>
                </a:endParaRPr>
              </a:p>
              <a:p>
                <a:pPr lvl="1"/>
                <a:r>
                  <a:rPr lang="en-US" sz="2400" dirty="0"/>
                  <a:t>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e>
                        </m:d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i="1" dirty="0">
                  <a:latin typeface="Cambria Math" panose="02040503050406030204" pitchFamily="18" charset="0"/>
                </a:endParaRPr>
              </a:p>
              <a:p>
                <a:pPr lvl="1"/>
                <a:r>
                  <a:rPr lang="en-US" sz="24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</m:d>
                  </m:oMath>
                </a14:m>
                <a:endParaRPr lang="en-US" sz="2400" i="1" dirty="0">
                  <a:latin typeface="Cambria Math" panose="02040503050406030204" pitchFamily="18" charset="0"/>
                </a:endParaRPr>
              </a:p>
              <a:p>
                <a:endParaRPr lang="en-US" i="1" dirty="0">
                  <a:latin typeface="Cambria Math" panose="02040503050406030204" pitchFamily="18" charset="0"/>
                </a:endParaRPr>
              </a:p>
              <a:p>
                <a:pPr lvl="1"/>
                <a:r>
                  <a:rPr lang="en-US" sz="24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f>
                              <m:f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den>
                            </m:f>
                            <m:nary>
                              <m:naryPr>
                                <m:chr m:val="∑"/>
                                <m:limLoc m:val="subSup"/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25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=1</m:t>
                                </m:r>
                              </m:sub>
                              <m:sup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p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</m:e>
                            </m:nary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 −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</m: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ED99749-8616-E84C-B574-A34B904E82A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63" t="-1111" r="-2121" b="-17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9573673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BE63523-508C-BA4D-9D7E-853F62086B8F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85800" y="304800"/>
                <a:ext cx="6297930" cy="1143000"/>
              </a:xfrm>
            </p:spPr>
            <p:txBody>
              <a:bodyPr/>
              <a:lstStyle/>
              <a:p>
                <a:pPr/>
                <a:r>
                  <a:rPr lang="en-US" dirty="0"/>
                  <a:t>Convergence</a:t>
                </a:r>
                <a:br>
                  <a:rPr lang="en-US" dirty="0"/>
                </a:b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>
                          <a:latin typeface="Cambria Math" panose="02040503050406030204" pitchFamily="18" charset="0"/>
                        </a:rPr>
                        <m:t>⟵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lang="en-US">
                          <a:latin typeface="Cambria Math" panose="02040503050406030204" pitchFamily="18" charset="0"/>
                        </a:rPr>
                        <m:t>𝛻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br>
                  <a:rPr lang="en-US" dirty="0"/>
                </a:br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BE63523-508C-BA4D-9D7E-853F62086B8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85800" y="304800"/>
                <a:ext cx="6297930" cy="1143000"/>
              </a:xfrm>
              <a:blipFill>
                <a:blip r:embed="rId2"/>
                <a:stretch>
                  <a:fillRect b="-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ED99749-8616-E84C-B574-A34B904E82A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85800" y="1524000"/>
                <a:ext cx="8161020" cy="4572000"/>
              </a:xfrm>
            </p:spPr>
            <p:txBody>
              <a:bodyPr/>
              <a:lstStyle/>
              <a:p>
                <a:endParaRPr lang="en-US" dirty="0"/>
              </a:p>
              <a:p>
                <a:r>
                  <a:rPr lang="en-US" dirty="0"/>
                  <a:t>How quickly does the algorithm approach the optimum?</a:t>
                </a:r>
              </a:p>
              <a:p>
                <a:endParaRPr lang="en-US" dirty="0"/>
              </a:p>
              <a:p>
                <a:r>
                  <a:rPr lang="en-US" dirty="0"/>
                  <a:t>Depends …</a:t>
                </a:r>
              </a:p>
              <a:p>
                <a:endParaRPr lang="en-US" dirty="0"/>
              </a:p>
              <a:p>
                <a:pPr lvl="1"/>
                <a:r>
                  <a:rPr lang="en-US" dirty="0"/>
                  <a:t>Convex  </a:t>
                </a:r>
                <a:r>
                  <a:rPr lang="en-US" dirty="0">
                    <a:solidFill>
                      <a:srgbClr val="FF0000"/>
                    </a:solidFill>
                  </a:rPr>
                  <a:t>or 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dirty="0"/>
                  <a:t>-Strongly Convex ?</a:t>
                </a:r>
              </a:p>
              <a:p>
                <a:pPr lvl="1"/>
                <a:r>
                  <a:rPr lang="en-US" dirty="0"/>
                  <a:t>Smooth  </a:t>
                </a:r>
                <a:r>
                  <a:rPr lang="en-US" dirty="0">
                    <a:solidFill>
                      <a:srgbClr val="FF0000"/>
                    </a:solidFill>
                  </a:rPr>
                  <a:t>or</a:t>
                </a:r>
                <a:r>
                  <a:rPr lang="en-US" dirty="0"/>
                  <a:t>  non-smooth function?</a:t>
                </a:r>
              </a:p>
              <a:p>
                <a:pPr lvl="1"/>
                <a:r>
                  <a:rPr lang="en-US" dirty="0"/>
                  <a:t>Lipschitz gradient (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-smooth</a:t>
                </a:r>
                <a:r>
                  <a:rPr lang="en-US" dirty="0"/>
                  <a:t>) ?</a:t>
                </a:r>
              </a:p>
              <a:p>
                <a:pPr lvl="1"/>
                <a:r>
                  <a:rPr lang="en-US" dirty="0"/>
                  <a:t>“Exact” gradient  </a:t>
                </a:r>
                <a:r>
                  <a:rPr lang="en-US" dirty="0">
                    <a:solidFill>
                      <a:srgbClr val="FF0000"/>
                    </a:solidFill>
                  </a:rPr>
                  <a:t>or</a:t>
                </a:r>
                <a:r>
                  <a:rPr lang="en-US" dirty="0"/>
                  <a:t>  “Stochastic” gradient?  </a:t>
                </a:r>
              </a:p>
              <a:p>
                <a:pPr lvl="1"/>
                <a:r>
                  <a:rPr lang="en-US" dirty="0"/>
                  <a:t>Step size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sub>
                    </m:sSub>
                  </m:oMath>
                </a14:m>
                <a:r>
                  <a:rPr lang="en-US" dirty="0"/>
                  <a:t>: </a:t>
                </a:r>
              </a:p>
              <a:p>
                <a:pPr lvl="3"/>
                <a:r>
                  <a:rPr lang="en-US" dirty="0"/>
                  <a:t>State-dependent</a:t>
                </a:r>
              </a:p>
              <a:p>
                <a:pPr lvl="3"/>
                <a:r>
                  <a:rPr lang="en-US" dirty="0"/>
                  <a:t>State-independent: constant   </a:t>
                </a:r>
                <a:r>
                  <a:rPr lang="en-US" dirty="0">
                    <a:solidFill>
                      <a:srgbClr val="FF0000"/>
                    </a:solidFill>
                  </a:rPr>
                  <a:t>or  </a:t>
                </a:r>
                <a:r>
                  <a:rPr lang="en-US" dirty="0"/>
                  <a:t>decreasing</a:t>
                </a:r>
              </a:p>
              <a:p>
                <a:pPr lvl="3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ED99749-8616-E84C-B574-A34B904E82A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0" y="1524000"/>
                <a:ext cx="8161020" cy="4572000"/>
              </a:xfrm>
              <a:blipFill>
                <a:blip r:embed="rId3"/>
                <a:stretch>
                  <a:fillRect l="-155" b="-47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8521263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925A3-D305-0540-844C-2D658A3F6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(or Geometric) Convergence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CA6082E-04E1-2643-B5FD-B2B0838044E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85800" y="1524000"/>
                <a:ext cx="8115300" cy="4572000"/>
              </a:xfrm>
            </p:spPr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∃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𝑐</m:t>
                      </m:r>
                      <m:r>
                        <m:rPr>
                          <m:nor/>
                        </m:rPr>
                        <a:rPr lang="en-US" dirty="0"/>
                        <m:t>, 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0&lt;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&lt;1</m:t>
                      </m:r>
                      <m:r>
                        <m:rPr>
                          <m:nor/>
                        </m:rPr>
                        <a:rPr lang="en-US" dirty="0"/>
                        <m:t>    </m:t>
                      </m:r>
                      <m:r>
                        <m:rPr>
                          <m:nor/>
                        </m:rPr>
                        <a:rPr lang="en-US" dirty="0"/>
                        <m:t>such</m:t>
                      </m:r>
                      <m:r>
                        <m:rPr>
                          <m:nor/>
                        </m:rPr>
                        <a:rPr lang="en-US" dirty="0"/>
                        <m:t> </m:t>
                      </m:r>
                      <m:r>
                        <m:rPr>
                          <m:nor/>
                        </m:rPr>
                        <a:rPr lang="en-US" dirty="0"/>
                        <m:t>that</m:t>
                      </m:r>
                      <m:r>
                        <m:rPr>
                          <m:nor/>
                        </m:rPr>
                        <a:rPr lang="en-US" dirty="0"/>
                        <m:t>	  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   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d>
                      <m:r>
                        <a:rPr lang="en-US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) = 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p>
                        </m:e>
                      </m:d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dirty="0">
                          <a:solidFill>
                            <a:srgbClr val="FF0000"/>
                          </a:solidFill>
                          <a:ea typeface="Cambria Math" panose="02040503050406030204" pitchFamily="18" charset="0"/>
                        </a:rPr>
                        <m:t>	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>
                  <a:sym typeface="Wingdings" pitchFamily="2" charset="2"/>
                </a:endParaRPr>
              </a:p>
              <a:p>
                <a:pPr marL="0" indent="0">
                  <a:buNone/>
                </a:pPr>
                <a:r>
                  <a:rPr lang="en-US" dirty="0">
                    <a:sym typeface="Wingdings" pitchFamily="2" charset="2"/>
                  </a:rPr>
                  <a:t>	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i="1" dirty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dirty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log</m:t>
                        </m:r>
                      </m:fName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d>
                      </m:e>
                    </m:func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		</a:t>
                </a:r>
                <a:r>
                  <a:rPr lang="en-US" dirty="0">
                    <a:solidFill>
                      <a:srgbClr val="C00000"/>
                    </a:solidFill>
                  </a:rPr>
                  <a:t>linear in k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CA6082E-04E1-2643-B5FD-B2B0838044E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0" y="1524000"/>
                <a:ext cx="8115300" cy="4572000"/>
              </a:xfrm>
              <a:blipFill>
                <a:blip r:embed="rId2"/>
                <a:stretch>
                  <a:fillRect l="-10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8074F6-0CE6-9644-9F4E-36DF34362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7DEF5-A307-4F25-8C66-A6D5B058479D}" type="slidenum">
              <a:rPr lang="en-US" smtClean="0"/>
              <a:pPr>
                <a:defRPr/>
              </a:pPr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498079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DC7D3FB-C30A-8043-800D-3719A3244D91}"/>
              </a:ext>
            </a:extLst>
          </p:cNvPr>
          <p:cNvSpPr/>
          <p:nvPr/>
        </p:nvSpPr>
        <p:spPr bwMode="auto">
          <a:xfrm>
            <a:off x="457200" y="3474720"/>
            <a:ext cx="5303520" cy="254889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4925A3-D305-0540-844C-2D658A3F6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(or Geometric) Convergence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CA6082E-04E1-2643-B5FD-B2B0838044E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85800" y="1524000"/>
                <a:ext cx="8115300" cy="4572000"/>
              </a:xfrm>
            </p:spPr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∃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𝑐</m:t>
                      </m:r>
                      <m:r>
                        <m:rPr>
                          <m:nor/>
                        </m:rPr>
                        <a:rPr lang="en-US" dirty="0"/>
                        <m:t>, 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0&lt;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&lt;1</m:t>
                      </m:r>
                      <m:r>
                        <m:rPr>
                          <m:nor/>
                        </m:rPr>
                        <a:rPr lang="en-US" dirty="0"/>
                        <m:t>    </m:t>
                      </m:r>
                      <m:r>
                        <m:rPr>
                          <m:nor/>
                        </m:rPr>
                        <a:rPr lang="en-US" dirty="0"/>
                        <m:t>such</m:t>
                      </m:r>
                      <m:r>
                        <m:rPr>
                          <m:nor/>
                        </m:rPr>
                        <a:rPr lang="en-US" dirty="0"/>
                        <m:t> </m:t>
                      </m:r>
                      <m:r>
                        <m:rPr>
                          <m:nor/>
                        </m:rPr>
                        <a:rPr lang="en-US" dirty="0"/>
                        <m:t>that</m:t>
                      </m:r>
                      <m:r>
                        <m:rPr>
                          <m:nor/>
                        </m:rPr>
                        <a:rPr lang="en-US" dirty="0"/>
                        <m:t>	  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   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d>
                      <m:r>
                        <a:rPr lang="en-US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) = 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p>
                        </m:e>
                      </m:d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dirty="0">
                          <a:solidFill>
                            <a:srgbClr val="FF0000"/>
                          </a:solidFill>
                          <a:ea typeface="Cambria Math" panose="02040503050406030204" pitchFamily="18" charset="0"/>
                        </a:rPr>
                        <m:t>	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>
                  <a:sym typeface="Wingdings" pitchFamily="2" charset="2"/>
                </a:endParaRPr>
              </a:p>
              <a:p>
                <a:pPr marL="0" indent="0">
                  <a:buNone/>
                </a:pPr>
                <a:r>
                  <a:rPr lang="en-US" dirty="0">
                    <a:sym typeface="Wingdings" pitchFamily="2" charset="2"/>
                  </a:rPr>
                  <a:t>	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i="1" dirty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dirty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log</m:t>
                        </m:r>
                      </m:fName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d>
                      </m:e>
                    </m:func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		</a:t>
                </a:r>
                <a:r>
                  <a:rPr lang="en-US" dirty="0">
                    <a:solidFill>
                      <a:srgbClr val="C00000"/>
                    </a:solidFill>
                  </a:rPr>
                  <a:t>linear in k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Strongly convex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 and </a:t>
                </a:r>
              </a:p>
              <a:p>
                <a:pPr marL="0" indent="0">
                  <a:buNone/>
                </a:pPr>
                <a:endParaRPr lang="en-US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sub>
                    </m:sSub>
                  </m:oMath>
                </a14:m>
                <a:r>
                  <a:rPr lang="en-US" dirty="0"/>
                  <a:t> by exact line search, or</a:t>
                </a:r>
              </a:p>
              <a:p>
                <a14:m>
                  <m:oMath xmlns:m="http://schemas.openxmlformats.org/officeDocument/2006/math"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dirty="0"/>
                  <a:t>-smooth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 constant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sub>
                    </m:sSub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 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den>
                    </m:f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CA6082E-04E1-2643-B5FD-B2B0838044E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0" y="1524000"/>
                <a:ext cx="8115300" cy="4572000"/>
              </a:xfrm>
              <a:blipFill>
                <a:blip r:embed="rId2"/>
                <a:stretch>
                  <a:fillRect l="-10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8074F6-0CE6-9644-9F4E-36DF34362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7DEF5-A307-4F25-8C66-A6D5B058479D}" type="slidenum">
              <a:rPr lang="en-US" smtClean="0"/>
              <a:pPr>
                <a:defRPr/>
              </a:pPr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83532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227B562-CB09-584C-BB9F-9868424F71E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/>
                <a:r>
                  <a:rPr lang="en-US" dirty="0"/>
                  <a:t>Sublinear convergence</a:t>
                </a:r>
                <a:r>
                  <a:rPr lang="en-US" dirty="0">
                    <a:solidFill>
                      <a:srgbClr val="00B050"/>
                    </a:solidFill>
                  </a:rPr>
                  <a:t> </a:t>
                </a:r>
                <a:br>
                  <a:rPr lang="en-US" i="1" dirty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d>
                      <m:r>
                        <a:rPr lang="en-US" sz="24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sz="24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24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r>
                        <m:rPr>
                          <m:sty m:val="p"/>
                        </m:rPr>
                        <a:rPr lang="en-US" sz="24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O</m:t>
                      </m:r>
                      <m:d>
                        <m:dPr>
                          <m:ctrlPr>
                            <a:rPr lang="en-US" sz="2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227B562-CB09-584C-BB9F-9868424F71E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t="-8889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D145397-CB98-5341-B4E3-7F275D9F832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endParaRPr lang="en-US" dirty="0">
                  <a:latin typeface="Helvetica" pitchFamily="2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dirty="0">
                    <a:latin typeface="Helvetica" pitchFamily="2" charset="0"/>
                    <a:ea typeface="Cambria Math" panose="02040503050406030204" pitchFamily="18" charset="0"/>
                  </a:rPr>
                  <a:t>Convex functions (but </a:t>
                </a:r>
                <a:r>
                  <a:rPr lang="en-US" dirty="0">
                    <a:solidFill>
                      <a:srgbClr val="FF0000"/>
                    </a:solidFill>
                    <a:latin typeface="Helvetica" pitchFamily="2" charset="0"/>
                    <a:ea typeface="Cambria Math" panose="02040503050406030204" pitchFamily="18" charset="0"/>
                  </a:rPr>
                  <a:t>not</a:t>
                </a:r>
                <a:r>
                  <a:rPr lang="en-US" dirty="0">
                    <a:latin typeface="Helvetica" pitchFamily="2" charset="0"/>
                    <a:ea typeface="Cambria Math" panose="02040503050406030204" pitchFamily="18" charset="0"/>
                  </a:rPr>
                  <a:t> strongly convex)</a:t>
                </a:r>
              </a:p>
              <a:p>
                <a:pPr marL="0" indent="0">
                  <a:buNone/>
                </a:pPr>
                <a:endParaRPr lang="en-US" dirty="0">
                  <a:solidFill>
                    <a:srgbClr val="C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dirty="0"/>
                  <a:t>-smooth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  </a:t>
                </a:r>
                <a:r>
                  <a:rPr lang="en-US" dirty="0">
                    <a:sym typeface="Wingdings" pitchFamily="2" charset="2"/>
                  </a:rPr>
                  <a:t> Lipschitz gradients</a:t>
                </a:r>
                <a:br>
                  <a:rPr lang="en-US" dirty="0">
                    <a:sym typeface="Wingdings" pitchFamily="2" charset="2"/>
                  </a:rPr>
                </a:br>
                <a:r>
                  <a:rPr lang="en-US" dirty="0">
                    <a:sym typeface="Wingdings" pitchFamily="2" charset="2"/>
                  </a:rPr>
                  <a:t>constant step size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den>
                    </m:f>
                  </m:oMath>
                </a14:m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D145397-CB98-5341-B4E3-7F275D9F832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1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B85516-5BB7-AD4E-918F-9A374C2C4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7DEF5-A307-4F25-8C66-A6D5B058479D}" type="slidenum">
              <a:rPr lang="en-US" smtClean="0"/>
              <a:pPr>
                <a:defRPr/>
              </a:pPr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947966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227B562-CB09-584C-BB9F-9868424F71E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O</m:t>
                    </m:r>
                    <m:d>
                      <m:dPr>
                        <m:ctrlPr>
                          <a:rPr lang="en-US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den>
                        </m:f>
                      </m:e>
                    </m:d>
                  </m:oMath>
                </a14:m>
                <a:r>
                  <a:rPr lang="en-US" dirty="0">
                    <a:solidFill>
                      <a:srgbClr val="0070C0"/>
                    </a:solidFill>
                  </a:rPr>
                  <a:t> </a:t>
                </a:r>
                <a:r>
                  <a:rPr lang="en-US" dirty="0"/>
                  <a:t>convergence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227B562-CB09-584C-BB9F-9868424F71E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D145397-CB98-5341-B4E3-7F275D9F832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endParaRPr lang="en-US" dirty="0">
                  <a:latin typeface="Helvetica" pitchFamily="2" charset="0"/>
                  <a:ea typeface="Cambria Math" panose="02040503050406030204" pitchFamily="18" charset="0"/>
                </a:endParaRPr>
              </a:p>
              <a:p>
                <a:r>
                  <a:rPr lang="en-US" dirty="0">
                    <a:latin typeface="Helvetica" pitchFamily="2" charset="0"/>
                    <a:ea typeface="Cambria Math" panose="02040503050406030204" pitchFamily="18" charset="0"/>
                  </a:rPr>
                  <a:t>Strongly convex Lipschitz functions </a:t>
                </a:r>
                <a:endParaRPr lang="en-US" i="1" dirty="0">
                  <a:solidFill>
                    <a:srgbClr val="C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i="1" dirty="0">
                  <a:solidFill>
                    <a:srgbClr val="C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den>
                    </m:f>
                  </m:oMath>
                </a14:m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D145397-CB98-5341-B4E3-7F275D9F832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B85516-5BB7-AD4E-918F-9A374C2C4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7DEF5-A307-4F25-8C66-A6D5B058479D}" type="slidenum">
              <a:rPr lang="en-US" smtClean="0"/>
              <a:pPr>
                <a:defRPr/>
              </a:pPr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375319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47E05-21D4-054E-9917-01E5AC9D2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Nesterov</a:t>
            </a:r>
            <a:r>
              <a:rPr lang="en-US" dirty="0"/>
              <a:t> Acceleration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41724FC-7480-2D49-BA5D-FD4FFCD0CA2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 err="1">
                    <a:solidFill>
                      <a:srgbClr val="002060"/>
                    </a:solidFill>
                  </a:rPr>
                  <a:t>Nesterov</a:t>
                </a:r>
                <a:r>
                  <a:rPr lang="en-US" dirty="0">
                    <a:solidFill>
                      <a:srgbClr val="002060"/>
                    </a:solidFill>
                  </a:rPr>
                  <a:t> Accelerated </a:t>
                </a:r>
                <a:r>
                  <a:rPr lang="en-US" dirty="0"/>
                  <a:t>Gradient Descent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⟵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⟵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lang="en-US">
                          <a:latin typeface="Cambria Math" panose="02040503050406030204" pitchFamily="18" charset="0"/>
                        </a:rPr>
                        <m:t>𝛻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Convex functions with Lipschitz Gradients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>
                    <a:ea typeface="Cambria Math" panose="02040503050406030204" pitchFamily="18" charset="0"/>
                  </a:rPr>
                  <a:t>		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O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d>
                  </m:oMath>
                </a14:m>
                <a:r>
                  <a:rPr lang="en-US" dirty="0"/>
                  <a:t> convergence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41724FC-7480-2D49-BA5D-FD4FFCD0CA2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63"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624FED-A68D-3F4C-ADC4-D6FC2F34C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7DEF5-A307-4F25-8C66-A6D5B058479D}" type="slidenum">
              <a:rPr lang="en-US" smtClean="0"/>
              <a:pPr>
                <a:defRPr/>
              </a:pPr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54517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3411B-C2EB-6949-B6D6-6127B59CC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Rendezvous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F3C3DB-35F6-F54C-B945-E20B3DBEF2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Determine the location where the total cost of meeting is minimized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F1FC1E-B302-9644-9A77-07F39CEE7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7DEF5-A307-4F25-8C66-A6D5B058479D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387238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BF787-03CB-C442-993B-832E41C00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Stochastic Gradient Method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E402D25-5BC0-D14A-A1B5-2FBA1038B00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⟵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			where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E</m:t>
                    </m:r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𝛻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E402D25-5BC0-D14A-A1B5-2FBA1038B00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555558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ADBDF48-5B51-3143-B398-3FE1F71BF439}"/>
              </a:ext>
            </a:extLst>
          </p:cNvPr>
          <p:cNvSpPr/>
          <p:nvPr/>
        </p:nvSpPr>
        <p:spPr bwMode="auto">
          <a:xfrm>
            <a:off x="594360" y="3120390"/>
            <a:ext cx="7772400" cy="31280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6BF787-03CB-C442-993B-832E41C00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Stochastic Gradient Method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E402D25-5BC0-D14A-A1B5-2FBA1038B00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⟵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			where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E</m:t>
                    </m:r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𝛻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Example: </a:t>
                </a:r>
              </a:p>
              <a:p>
                <a:pPr marL="0" indent="0">
                  <a:buNone/>
                </a:pPr>
                <a:r>
                  <a:rPr lang="en-US" dirty="0"/>
                  <a:t>			</a:t>
                </a:r>
                <a:r>
                  <a:rPr lang="en-US" dirty="0">
                    <a:solidFill>
                      <a:schemeClr val="accent2">
                        <a:lumMod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i="1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 </m:t>
                    </m:r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nary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			Choose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dirty="0"/>
                  <a:t> uniformly at random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			</a:t>
                </a:r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𝛻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E402D25-5BC0-D14A-A1B5-2FBA1038B00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0614417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71AAE-251A-E44E-8D14-4969BB6BE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Stochastic Gradient Method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5DA058-9F05-0D42-87CB-9135C6D389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Advantage</a:t>
            </a:r>
            <a:br>
              <a:rPr lang="en-US" dirty="0"/>
            </a:br>
            <a:r>
              <a:rPr lang="en-US" dirty="0"/>
              <a:t>	… in each iteration, less work than</a:t>
            </a:r>
            <a:br>
              <a:rPr lang="en-US" dirty="0"/>
            </a:br>
            <a:r>
              <a:rPr lang="en-US" dirty="0"/>
              <a:t>	     computing full gradient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DC8B8F-09A2-084F-89CC-D5055C9C2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7DEF5-A307-4F25-8C66-A6D5B058479D}" type="slidenum">
              <a:rPr lang="en-US" smtClean="0"/>
              <a:pPr>
                <a:defRPr/>
              </a:pPr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117514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71AAE-251A-E44E-8D14-4969BB6BE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Stochastic Gradient Method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15DA058-9F05-0D42-87CB-9135C6D3898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Advantage</a:t>
                </a:r>
                <a:br>
                  <a:rPr lang="en-US" dirty="0"/>
                </a:br>
                <a:r>
                  <a:rPr lang="en-US" dirty="0"/>
                  <a:t>	… in each iteration, less work than</a:t>
                </a:r>
                <a:br>
                  <a:rPr lang="en-US" dirty="0"/>
                </a:br>
                <a:r>
                  <a:rPr lang="en-US" dirty="0"/>
                  <a:t>	     computing full gradient</a:t>
                </a:r>
              </a:p>
              <a:p>
                <a:endParaRPr lang="en-US" dirty="0"/>
              </a:p>
              <a:p>
                <a:r>
                  <a:rPr lang="en-US" dirty="0">
                    <a:solidFill>
                      <a:schemeClr val="bg1">
                        <a:lumMod val="50000"/>
                      </a:schemeClr>
                    </a:solidFill>
                  </a:rPr>
                  <a:t>Example</a:t>
                </a:r>
                <a:r>
                  <a:rPr lang="en-US" dirty="0"/>
                  <a:t>: 	</a:t>
                </a:r>
                <a:r>
                  <a:rPr lang="en-US" dirty="0">
                    <a:solidFill>
                      <a:schemeClr val="accent2">
                        <a:lumMod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i="1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= distance of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	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15DA058-9F05-0D42-87CB-9135C6D3898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63" t="-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2FBEA9B-BF49-5142-BF1C-9FF2C912B0C9}"/>
                  </a:ext>
                </a:extLst>
              </p:cNvPr>
              <p:cNvSpPr txBox="1"/>
              <p:nvPr/>
            </p:nvSpPr>
            <p:spPr>
              <a:xfrm>
                <a:off x="2137187" y="5865167"/>
                <a:ext cx="4488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2FBEA9B-BF49-5142-BF1C-9FF2C912B0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7187" y="5865167"/>
                <a:ext cx="448841" cy="4616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 3">
            <a:extLst>
              <a:ext uri="{FF2B5EF4-FFF2-40B4-BE49-F238E27FC236}">
                <a16:creationId xmlns:a16="http://schemas.microsoft.com/office/drawing/2014/main" id="{56647C25-06A4-2240-AA11-5A2F9E322804}"/>
              </a:ext>
            </a:extLst>
          </p:cNvPr>
          <p:cNvSpPr/>
          <p:nvPr/>
        </p:nvSpPr>
        <p:spPr bwMode="auto">
          <a:xfrm>
            <a:off x="2663190" y="4560570"/>
            <a:ext cx="137160" cy="148590"/>
          </a:xfrm>
          <a:prstGeom prst="ellipse">
            <a:avLst/>
          </a:prstGeom>
          <a:solidFill>
            <a:srgbClr val="00B05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9A53000-A117-1F4E-A00E-A96F0B4AAEB0}"/>
                  </a:ext>
                </a:extLst>
              </p:cNvPr>
              <p:cNvSpPr txBox="1"/>
              <p:nvPr/>
            </p:nvSpPr>
            <p:spPr>
              <a:xfrm>
                <a:off x="2143917" y="4329737"/>
                <a:ext cx="58785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9A53000-A117-1F4E-A00E-A96F0B4AAE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3917" y="4329737"/>
                <a:ext cx="587853" cy="461665"/>
              </a:xfrm>
              <a:prstGeom prst="rect">
                <a:avLst/>
              </a:prstGeom>
              <a:blipFill>
                <a:blip r:embed="rId4"/>
                <a:stretch>
                  <a:fillRect b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E4BEF7C-6490-534A-A975-7F8771D7AFDD}"/>
              </a:ext>
            </a:extLst>
          </p:cNvPr>
          <p:cNvCxnSpPr>
            <a:cxnSpLocks/>
            <a:stCxn id="24" idx="0"/>
          </p:cNvCxnSpPr>
          <p:nvPr/>
        </p:nvCxnSpPr>
        <p:spPr bwMode="auto">
          <a:xfrm flipV="1">
            <a:off x="2361608" y="4773931"/>
            <a:ext cx="313012" cy="109123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1B097FF-5D58-9D41-9C7C-FBD0D9059144}"/>
                  </a:ext>
                </a:extLst>
              </p:cNvPr>
              <p:cNvSpPr/>
              <p:nvPr/>
            </p:nvSpPr>
            <p:spPr>
              <a:xfrm>
                <a:off x="1206994" y="5088716"/>
                <a:ext cx="138929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𝛻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1B097FF-5D58-9D41-9C7C-FBD0D90591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6994" y="5088716"/>
                <a:ext cx="1389291" cy="461665"/>
              </a:xfrm>
              <a:prstGeom prst="rect">
                <a:avLst/>
              </a:prstGeom>
              <a:blipFill>
                <a:blip r:embed="rId5"/>
                <a:stretch>
                  <a:fillRect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Oval 16">
            <a:extLst>
              <a:ext uri="{FF2B5EF4-FFF2-40B4-BE49-F238E27FC236}">
                <a16:creationId xmlns:a16="http://schemas.microsoft.com/office/drawing/2014/main" id="{34AC1C40-7DB2-4643-9058-25130618F1B0}"/>
              </a:ext>
            </a:extLst>
          </p:cNvPr>
          <p:cNvSpPr/>
          <p:nvPr/>
        </p:nvSpPr>
        <p:spPr bwMode="auto">
          <a:xfrm>
            <a:off x="4405250" y="6381750"/>
            <a:ext cx="137160" cy="14859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D63EF01-F3C8-114C-B680-4D05477BA267}"/>
              </a:ext>
            </a:extLst>
          </p:cNvPr>
          <p:cNvSpPr/>
          <p:nvPr/>
        </p:nvSpPr>
        <p:spPr bwMode="auto">
          <a:xfrm>
            <a:off x="5124450" y="4625340"/>
            <a:ext cx="137160" cy="148590"/>
          </a:xfrm>
          <a:prstGeom prst="ellipse">
            <a:avLst/>
          </a:prstGeom>
          <a:solidFill>
            <a:srgbClr val="C000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A848268-5066-6A45-8732-08F6F78AF02C}"/>
                  </a:ext>
                </a:extLst>
              </p:cNvPr>
              <p:cNvSpPr txBox="1"/>
              <p:nvPr/>
            </p:nvSpPr>
            <p:spPr>
              <a:xfrm>
                <a:off x="5258051" y="4394507"/>
                <a:ext cx="59497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A848268-5066-6A45-8732-08F6F78AF0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8051" y="4394507"/>
                <a:ext cx="594970" cy="461665"/>
              </a:xfrm>
              <a:prstGeom prst="rect">
                <a:avLst/>
              </a:prstGeom>
              <a:blipFill>
                <a:blip r:embed="rId6"/>
                <a:stretch>
                  <a:fillRect b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856A6CB-0E27-944F-B219-1D7ED7795227}"/>
                  </a:ext>
                </a:extLst>
              </p:cNvPr>
              <p:cNvSpPr txBox="1"/>
              <p:nvPr/>
            </p:nvSpPr>
            <p:spPr>
              <a:xfrm>
                <a:off x="4572000" y="6064537"/>
                <a:ext cx="59497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856A6CB-0E27-944F-B219-1D7ED77952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6064537"/>
                <a:ext cx="594970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4048071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71AAE-251A-E44E-8D14-4969BB6BE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Stochastic Gradient Method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15DA058-9F05-0D42-87CB-9135C6D3898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Advantage</a:t>
                </a:r>
                <a:br>
                  <a:rPr lang="en-US" dirty="0"/>
                </a:br>
                <a:r>
                  <a:rPr lang="en-US" dirty="0"/>
                  <a:t>	… in each iteration, less work than</a:t>
                </a:r>
                <a:br>
                  <a:rPr lang="en-US" dirty="0"/>
                </a:br>
                <a:r>
                  <a:rPr lang="en-US" dirty="0"/>
                  <a:t>	     computing full gradient</a:t>
                </a:r>
              </a:p>
              <a:p>
                <a:endParaRPr lang="en-US" dirty="0"/>
              </a:p>
              <a:p>
                <a:r>
                  <a:rPr lang="en-US" dirty="0">
                    <a:solidFill>
                      <a:schemeClr val="bg1">
                        <a:lumMod val="50000"/>
                      </a:schemeClr>
                    </a:solidFill>
                  </a:rPr>
                  <a:t>Example</a:t>
                </a:r>
                <a:r>
                  <a:rPr lang="en-US" dirty="0"/>
                  <a:t>: 	</a:t>
                </a:r>
                <a:r>
                  <a:rPr lang="en-US" dirty="0">
                    <a:solidFill>
                      <a:schemeClr val="accent2">
                        <a:lumMod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i="1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= distance of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	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15DA058-9F05-0D42-87CB-9135C6D3898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63" t="-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2FBEA9B-BF49-5142-BF1C-9FF2C912B0C9}"/>
                  </a:ext>
                </a:extLst>
              </p:cNvPr>
              <p:cNvSpPr txBox="1"/>
              <p:nvPr/>
            </p:nvSpPr>
            <p:spPr>
              <a:xfrm>
                <a:off x="2294743" y="5205248"/>
                <a:ext cx="448841" cy="46166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2FBEA9B-BF49-5142-BF1C-9FF2C912B0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4743" y="5205248"/>
                <a:ext cx="448841" cy="4616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 3">
            <a:extLst>
              <a:ext uri="{FF2B5EF4-FFF2-40B4-BE49-F238E27FC236}">
                <a16:creationId xmlns:a16="http://schemas.microsoft.com/office/drawing/2014/main" id="{56647C25-06A4-2240-AA11-5A2F9E322804}"/>
              </a:ext>
            </a:extLst>
          </p:cNvPr>
          <p:cNvSpPr/>
          <p:nvPr/>
        </p:nvSpPr>
        <p:spPr bwMode="auto">
          <a:xfrm>
            <a:off x="2663190" y="4560570"/>
            <a:ext cx="137160" cy="148590"/>
          </a:xfrm>
          <a:prstGeom prst="ellipse">
            <a:avLst/>
          </a:prstGeom>
          <a:solidFill>
            <a:srgbClr val="00B05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9A53000-A117-1F4E-A00E-A96F0B4AAEB0}"/>
                  </a:ext>
                </a:extLst>
              </p:cNvPr>
              <p:cNvSpPr txBox="1"/>
              <p:nvPr/>
            </p:nvSpPr>
            <p:spPr>
              <a:xfrm>
                <a:off x="2143917" y="4329737"/>
                <a:ext cx="58785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9A53000-A117-1F4E-A00E-A96F0B4AAE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3917" y="4329737"/>
                <a:ext cx="587853" cy="461665"/>
              </a:xfrm>
              <a:prstGeom prst="rect">
                <a:avLst/>
              </a:prstGeom>
              <a:blipFill>
                <a:blip r:embed="rId4"/>
                <a:stretch>
                  <a:fillRect b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Oval 16">
            <a:extLst>
              <a:ext uri="{FF2B5EF4-FFF2-40B4-BE49-F238E27FC236}">
                <a16:creationId xmlns:a16="http://schemas.microsoft.com/office/drawing/2014/main" id="{34AC1C40-7DB2-4643-9058-25130618F1B0}"/>
              </a:ext>
            </a:extLst>
          </p:cNvPr>
          <p:cNvSpPr/>
          <p:nvPr/>
        </p:nvSpPr>
        <p:spPr bwMode="auto">
          <a:xfrm>
            <a:off x="4405250" y="6381750"/>
            <a:ext cx="137160" cy="14859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D63EF01-F3C8-114C-B680-4D05477BA267}"/>
              </a:ext>
            </a:extLst>
          </p:cNvPr>
          <p:cNvSpPr/>
          <p:nvPr/>
        </p:nvSpPr>
        <p:spPr bwMode="auto">
          <a:xfrm>
            <a:off x="5124450" y="4625340"/>
            <a:ext cx="137160" cy="148590"/>
          </a:xfrm>
          <a:prstGeom prst="ellipse">
            <a:avLst/>
          </a:prstGeom>
          <a:solidFill>
            <a:srgbClr val="C000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A848268-5066-6A45-8732-08F6F78AF02C}"/>
                  </a:ext>
                </a:extLst>
              </p:cNvPr>
              <p:cNvSpPr txBox="1"/>
              <p:nvPr/>
            </p:nvSpPr>
            <p:spPr>
              <a:xfrm>
                <a:off x="5258051" y="4394507"/>
                <a:ext cx="59497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A848268-5066-6A45-8732-08F6F78AF0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8051" y="4394507"/>
                <a:ext cx="594970" cy="461665"/>
              </a:xfrm>
              <a:prstGeom prst="rect">
                <a:avLst/>
              </a:prstGeom>
              <a:blipFill>
                <a:blip r:embed="rId5"/>
                <a:stretch>
                  <a:fillRect b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856A6CB-0E27-944F-B219-1D7ED7795227}"/>
                  </a:ext>
                </a:extLst>
              </p:cNvPr>
              <p:cNvSpPr txBox="1"/>
              <p:nvPr/>
            </p:nvSpPr>
            <p:spPr>
              <a:xfrm>
                <a:off x="4572000" y="6064537"/>
                <a:ext cx="59497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856A6CB-0E27-944F-B219-1D7ED77952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6064537"/>
                <a:ext cx="594970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54A2806-1E31-7C49-96E2-4D2C7B6DB20C}"/>
              </a:ext>
            </a:extLst>
          </p:cNvPr>
          <p:cNvCxnSpPr>
            <a:cxnSpLocks/>
          </p:cNvCxnSpPr>
          <p:nvPr/>
        </p:nvCxnSpPr>
        <p:spPr bwMode="auto">
          <a:xfrm flipV="1">
            <a:off x="2361608" y="4773931"/>
            <a:ext cx="313012" cy="109123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42565815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71AAE-251A-E44E-8D14-4969BB6BE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Stochastic Gradient Method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15DA058-9F05-0D42-87CB-9135C6D3898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Advantage</a:t>
                </a:r>
                <a:br>
                  <a:rPr lang="en-US" dirty="0"/>
                </a:br>
                <a:r>
                  <a:rPr lang="en-US" dirty="0"/>
                  <a:t>	… in each iteration, less work than</a:t>
                </a:r>
                <a:br>
                  <a:rPr lang="en-US" dirty="0"/>
                </a:br>
                <a:r>
                  <a:rPr lang="en-US" dirty="0"/>
                  <a:t>	     computing full gradient</a:t>
                </a:r>
              </a:p>
              <a:p>
                <a:endParaRPr lang="en-US" dirty="0"/>
              </a:p>
              <a:p>
                <a:r>
                  <a:rPr lang="en-US" dirty="0">
                    <a:solidFill>
                      <a:schemeClr val="bg1">
                        <a:lumMod val="50000"/>
                      </a:schemeClr>
                    </a:solidFill>
                  </a:rPr>
                  <a:t>Example</a:t>
                </a:r>
                <a:r>
                  <a:rPr lang="en-US" dirty="0"/>
                  <a:t>: 	</a:t>
                </a:r>
                <a:r>
                  <a:rPr lang="en-US" dirty="0">
                    <a:solidFill>
                      <a:schemeClr val="accent2">
                        <a:lumMod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i="1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= distance of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	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15DA058-9F05-0D42-87CB-9135C6D3898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63" t="-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2FBEA9B-BF49-5142-BF1C-9FF2C912B0C9}"/>
                  </a:ext>
                </a:extLst>
              </p:cNvPr>
              <p:cNvSpPr txBox="1"/>
              <p:nvPr/>
            </p:nvSpPr>
            <p:spPr>
              <a:xfrm>
                <a:off x="2294743" y="5205248"/>
                <a:ext cx="4488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2FBEA9B-BF49-5142-BF1C-9FF2C912B0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4743" y="5205248"/>
                <a:ext cx="448841" cy="4616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 3">
            <a:extLst>
              <a:ext uri="{FF2B5EF4-FFF2-40B4-BE49-F238E27FC236}">
                <a16:creationId xmlns:a16="http://schemas.microsoft.com/office/drawing/2014/main" id="{56647C25-06A4-2240-AA11-5A2F9E322804}"/>
              </a:ext>
            </a:extLst>
          </p:cNvPr>
          <p:cNvSpPr/>
          <p:nvPr/>
        </p:nvSpPr>
        <p:spPr bwMode="auto">
          <a:xfrm>
            <a:off x="2663190" y="4560570"/>
            <a:ext cx="137160" cy="148590"/>
          </a:xfrm>
          <a:prstGeom prst="ellipse">
            <a:avLst/>
          </a:prstGeom>
          <a:solidFill>
            <a:srgbClr val="00B05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9A53000-A117-1F4E-A00E-A96F0B4AAEB0}"/>
                  </a:ext>
                </a:extLst>
              </p:cNvPr>
              <p:cNvSpPr txBox="1"/>
              <p:nvPr/>
            </p:nvSpPr>
            <p:spPr>
              <a:xfrm>
                <a:off x="2143917" y="4329737"/>
                <a:ext cx="58785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9A53000-A117-1F4E-A00E-A96F0B4AAE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3917" y="4329737"/>
                <a:ext cx="587853" cy="461665"/>
              </a:xfrm>
              <a:prstGeom prst="rect">
                <a:avLst/>
              </a:prstGeom>
              <a:blipFill>
                <a:blip r:embed="rId4"/>
                <a:stretch>
                  <a:fillRect b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Oval 16">
            <a:extLst>
              <a:ext uri="{FF2B5EF4-FFF2-40B4-BE49-F238E27FC236}">
                <a16:creationId xmlns:a16="http://schemas.microsoft.com/office/drawing/2014/main" id="{34AC1C40-7DB2-4643-9058-25130618F1B0}"/>
              </a:ext>
            </a:extLst>
          </p:cNvPr>
          <p:cNvSpPr/>
          <p:nvPr/>
        </p:nvSpPr>
        <p:spPr bwMode="auto">
          <a:xfrm>
            <a:off x="4405250" y="6381750"/>
            <a:ext cx="137160" cy="14859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D63EF01-F3C8-114C-B680-4D05477BA267}"/>
              </a:ext>
            </a:extLst>
          </p:cNvPr>
          <p:cNvSpPr/>
          <p:nvPr/>
        </p:nvSpPr>
        <p:spPr bwMode="auto">
          <a:xfrm>
            <a:off x="5124450" y="4625340"/>
            <a:ext cx="137160" cy="148590"/>
          </a:xfrm>
          <a:prstGeom prst="ellipse">
            <a:avLst/>
          </a:prstGeom>
          <a:solidFill>
            <a:srgbClr val="C000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A848268-5066-6A45-8732-08F6F78AF02C}"/>
                  </a:ext>
                </a:extLst>
              </p:cNvPr>
              <p:cNvSpPr txBox="1"/>
              <p:nvPr/>
            </p:nvSpPr>
            <p:spPr>
              <a:xfrm>
                <a:off x="5258051" y="4394507"/>
                <a:ext cx="59497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A848268-5066-6A45-8732-08F6F78AF0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8051" y="4394507"/>
                <a:ext cx="594970" cy="461665"/>
              </a:xfrm>
              <a:prstGeom prst="rect">
                <a:avLst/>
              </a:prstGeom>
              <a:blipFill>
                <a:blip r:embed="rId5"/>
                <a:stretch>
                  <a:fillRect b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856A6CB-0E27-944F-B219-1D7ED7795227}"/>
                  </a:ext>
                </a:extLst>
              </p:cNvPr>
              <p:cNvSpPr txBox="1"/>
              <p:nvPr/>
            </p:nvSpPr>
            <p:spPr>
              <a:xfrm>
                <a:off x="4572000" y="6064537"/>
                <a:ext cx="59497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856A6CB-0E27-944F-B219-1D7ED77952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6064537"/>
                <a:ext cx="594970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C0F59CA-3DD3-B344-9B0A-A729033CE005}"/>
              </a:ext>
            </a:extLst>
          </p:cNvPr>
          <p:cNvCxnSpPr>
            <a:cxnSpLocks/>
          </p:cNvCxnSpPr>
          <p:nvPr/>
        </p:nvCxnSpPr>
        <p:spPr bwMode="auto">
          <a:xfrm flipV="1">
            <a:off x="2663190" y="4773930"/>
            <a:ext cx="2377440" cy="62103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A342CF5C-9C07-AA49-94FF-DD320DCFC4D0}"/>
                  </a:ext>
                </a:extLst>
              </p:cNvPr>
              <p:cNvSpPr/>
              <p:nvPr/>
            </p:nvSpPr>
            <p:spPr>
              <a:xfrm>
                <a:off x="3123457" y="4648201"/>
                <a:ext cx="139640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𝛻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A342CF5C-9C07-AA49-94FF-DD320DCFC4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3457" y="4648201"/>
                <a:ext cx="1396408" cy="461665"/>
              </a:xfrm>
              <a:prstGeom prst="rect">
                <a:avLst/>
              </a:prstGeom>
              <a:blipFill>
                <a:blip r:embed="rId7"/>
                <a:stretch>
                  <a:fillRect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0227383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71AAE-251A-E44E-8D14-4969BB6BE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Stochastic Gradient Method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15DA058-9F05-0D42-87CB-9135C6D3898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Advantage</a:t>
                </a:r>
                <a:br>
                  <a:rPr lang="en-US" dirty="0"/>
                </a:br>
                <a:r>
                  <a:rPr lang="en-US" dirty="0"/>
                  <a:t>	… in each iteration, less work than</a:t>
                </a:r>
                <a:br>
                  <a:rPr lang="en-US" dirty="0"/>
                </a:br>
                <a:r>
                  <a:rPr lang="en-US" dirty="0"/>
                  <a:t>	     computing full gradient</a:t>
                </a:r>
              </a:p>
              <a:p>
                <a:endParaRPr lang="en-US" dirty="0"/>
              </a:p>
              <a:p>
                <a:r>
                  <a:rPr lang="en-US" dirty="0">
                    <a:solidFill>
                      <a:schemeClr val="bg1">
                        <a:lumMod val="50000"/>
                      </a:schemeClr>
                    </a:solidFill>
                  </a:rPr>
                  <a:t>Example</a:t>
                </a:r>
                <a:r>
                  <a:rPr lang="en-US" dirty="0"/>
                  <a:t>: 	</a:t>
                </a:r>
                <a:r>
                  <a:rPr lang="en-US" dirty="0">
                    <a:solidFill>
                      <a:schemeClr val="accent2">
                        <a:lumMod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i="1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= distance of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	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15DA058-9F05-0D42-87CB-9135C6D3898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63" t="-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2FBEA9B-BF49-5142-BF1C-9FF2C912B0C9}"/>
                  </a:ext>
                </a:extLst>
              </p:cNvPr>
              <p:cNvSpPr txBox="1"/>
              <p:nvPr/>
            </p:nvSpPr>
            <p:spPr>
              <a:xfrm>
                <a:off x="3211401" y="4960129"/>
                <a:ext cx="448841" cy="46166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2FBEA9B-BF49-5142-BF1C-9FF2C912B0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1401" y="4960129"/>
                <a:ext cx="448841" cy="4616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 3">
            <a:extLst>
              <a:ext uri="{FF2B5EF4-FFF2-40B4-BE49-F238E27FC236}">
                <a16:creationId xmlns:a16="http://schemas.microsoft.com/office/drawing/2014/main" id="{56647C25-06A4-2240-AA11-5A2F9E322804}"/>
              </a:ext>
            </a:extLst>
          </p:cNvPr>
          <p:cNvSpPr/>
          <p:nvPr/>
        </p:nvSpPr>
        <p:spPr bwMode="auto">
          <a:xfrm>
            <a:off x="2663190" y="4560570"/>
            <a:ext cx="137160" cy="148590"/>
          </a:xfrm>
          <a:prstGeom prst="ellipse">
            <a:avLst/>
          </a:prstGeom>
          <a:solidFill>
            <a:srgbClr val="00B05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9A53000-A117-1F4E-A00E-A96F0B4AAEB0}"/>
                  </a:ext>
                </a:extLst>
              </p:cNvPr>
              <p:cNvSpPr txBox="1"/>
              <p:nvPr/>
            </p:nvSpPr>
            <p:spPr>
              <a:xfrm>
                <a:off x="2143917" y="4329737"/>
                <a:ext cx="58785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9A53000-A117-1F4E-A00E-A96F0B4AAE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3917" y="4329737"/>
                <a:ext cx="587853" cy="461665"/>
              </a:xfrm>
              <a:prstGeom prst="rect">
                <a:avLst/>
              </a:prstGeom>
              <a:blipFill>
                <a:blip r:embed="rId4"/>
                <a:stretch>
                  <a:fillRect b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Oval 16">
            <a:extLst>
              <a:ext uri="{FF2B5EF4-FFF2-40B4-BE49-F238E27FC236}">
                <a16:creationId xmlns:a16="http://schemas.microsoft.com/office/drawing/2014/main" id="{34AC1C40-7DB2-4643-9058-25130618F1B0}"/>
              </a:ext>
            </a:extLst>
          </p:cNvPr>
          <p:cNvSpPr/>
          <p:nvPr/>
        </p:nvSpPr>
        <p:spPr bwMode="auto">
          <a:xfrm>
            <a:off x="4405250" y="6381750"/>
            <a:ext cx="137160" cy="14859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D63EF01-F3C8-114C-B680-4D05477BA267}"/>
              </a:ext>
            </a:extLst>
          </p:cNvPr>
          <p:cNvSpPr/>
          <p:nvPr/>
        </p:nvSpPr>
        <p:spPr bwMode="auto">
          <a:xfrm>
            <a:off x="5124450" y="4625340"/>
            <a:ext cx="137160" cy="148590"/>
          </a:xfrm>
          <a:prstGeom prst="ellipse">
            <a:avLst/>
          </a:prstGeom>
          <a:solidFill>
            <a:srgbClr val="C000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A848268-5066-6A45-8732-08F6F78AF02C}"/>
                  </a:ext>
                </a:extLst>
              </p:cNvPr>
              <p:cNvSpPr txBox="1"/>
              <p:nvPr/>
            </p:nvSpPr>
            <p:spPr>
              <a:xfrm>
                <a:off x="5258051" y="4394507"/>
                <a:ext cx="59497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A848268-5066-6A45-8732-08F6F78AF0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8051" y="4394507"/>
                <a:ext cx="594970" cy="461665"/>
              </a:xfrm>
              <a:prstGeom prst="rect">
                <a:avLst/>
              </a:prstGeom>
              <a:blipFill>
                <a:blip r:embed="rId5"/>
                <a:stretch>
                  <a:fillRect b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856A6CB-0E27-944F-B219-1D7ED7795227}"/>
                  </a:ext>
                </a:extLst>
              </p:cNvPr>
              <p:cNvSpPr txBox="1"/>
              <p:nvPr/>
            </p:nvSpPr>
            <p:spPr>
              <a:xfrm>
                <a:off x="4572000" y="6064537"/>
                <a:ext cx="59497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856A6CB-0E27-944F-B219-1D7ED77952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6064537"/>
                <a:ext cx="594970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C0F59CA-3DD3-B344-9B0A-A729033CE005}"/>
              </a:ext>
            </a:extLst>
          </p:cNvPr>
          <p:cNvCxnSpPr>
            <a:cxnSpLocks/>
          </p:cNvCxnSpPr>
          <p:nvPr/>
        </p:nvCxnSpPr>
        <p:spPr bwMode="auto">
          <a:xfrm flipV="1">
            <a:off x="2663190" y="4773930"/>
            <a:ext cx="2377440" cy="62103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A342CF5C-9C07-AA49-94FF-DD320DCFC4D0}"/>
                  </a:ext>
                </a:extLst>
              </p:cNvPr>
              <p:cNvSpPr/>
              <p:nvPr/>
            </p:nvSpPr>
            <p:spPr>
              <a:xfrm>
                <a:off x="3123457" y="4648201"/>
                <a:ext cx="139640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𝛻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A342CF5C-9C07-AA49-94FF-DD320DCFC4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3457" y="4648201"/>
                <a:ext cx="1396408" cy="461665"/>
              </a:xfrm>
              <a:prstGeom prst="rect">
                <a:avLst/>
              </a:prstGeom>
              <a:blipFill>
                <a:blip r:embed="rId7"/>
                <a:stretch>
                  <a:fillRect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3678093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71AAE-251A-E44E-8D14-4969BB6BE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Stochastic Gradient Method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15DA058-9F05-0D42-87CB-9135C6D3898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Advantage</a:t>
                </a:r>
                <a:br>
                  <a:rPr lang="en-US" dirty="0"/>
                </a:br>
                <a:r>
                  <a:rPr lang="en-US" dirty="0"/>
                  <a:t>	… in each iteration, less work than</a:t>
                </a:r>
                <a:br>
                  <a:rPr lang="en-US" dirty="0"/>
                </a:br>
                <a:r>
                  <a:rPr lang="en-US" dirty="0"/>
                  <a:t>	     computing full gradient</a:t>
                </a:r>
              </a:p>
              <a:p>
                <a:endParaRPr lang="en-US" dirty="0"/>
              </a:p>
              <a:p>
                <a:r>
                  <a:rPr lang="en-US" dirty="0">
                    <a:solidFill>
                      <a:schemeClr val="bg1">
                        <a:lumMod val="50000"/>
                      </a:schemeClr>
                    </a:solidFill>
                  </a:rPr>
                  <a:t>Example</a:t>
                </a:r>
                <a:r>
                  <a:rPr lang="en-US" dirty="0"/>
                  <a:t>: 	</a:t>
                </a:r>
                <a:r>
                  <a:rPr lang="en-US" dirty="0">
                    <a:solidFill>
                      <a:schemeClr val="accent2">
                        <a:lumMod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i="1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= distance of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	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15DA058-9F05-0D42-87CB-9135C6D3898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63" t="-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2FBEA9B-BF49-5142-BF1C-9FF2C912B0C9}"/>
                  </a:ext>
                </a:extLst>
              </p:cNvPr>
              <p:cNvSpPr txBox="1"/>
              <p:nvPr/>
            </p:nvSpPr>
            <p:spPr>
              <a:xfrm>
                <a:off x="3211401" y="4960129"/>
                <a:ext cx="4488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2FBEA9B-BF49-5142-BF1C-9FF2C912B0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1401" y="4960129"/>
                <a:ext cx="448841" cy="4616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 3">
            <a:extLst>
              <a:ext uri="{FF2B5EF4-FFF2-40B4-BE49-F238E27FC236}">
                <a16:creationId xmlns:a16="http://schemas.microsoft.com/office/drawing/2014/main" id="{56647C25-06A4-2240-AA11-5A2F9E322804}"/>
              </a:ext>
            </a:extLst>
          </p:cNvPr>
          <p:cNvSpPr/>
          <p:nvPr/>
        </p:nvSpPr>
        <p:spPr bwMode="auto">
          <a:xfrm>
            <a:off x="2663190" y="4560570"/>
            <a:ext cx="137160" cy="148590"/>
          </a:xfrm>
          <a:prstGeom prst="ellipse">
            <a:avLst/>
          </a:prstGeom>
          <a:solidFill>
            <a:srgbClr val="00B05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9A53000-A117-1F4E-A00E-A96F0B4AAEB0}"/>
                  </a:ext>
                </a:extLst>
              </p:cNvPr>
              <p:cNvSpPr txBox="1"/>
              <p:nvPr/>
            </p:nvSpPr>
            <p:spPr>
              <a:xfrm>
                <a:off x="2143917" y="4329737"/>
                <a:ext cx="58785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9A53000-A117-1F4E-A00E-A96F0B4AAE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3917" y="4329737"/>
                <a:ext cx="587853" cy="461665"/>
              </a:xfrm>
              <a:prstGeom prst="rect">
                <a:avLst/>
              </a:prstGeom>
              <a:blipFill>
                <a:blip r:embed="rId4"/>
                <a:stretch>
                  <a:fillRect b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Oval 16">
            <a:extLst>
              <a:ext uri="{FF2B5EF4-FFF2-40B4-BE49-F238E27FC236}">
                <a16:creationId xmlns:a16="http://schemas.microsoft.com/office/drawing/2014/main" id="{34AC1C40-7DB2-4643-9058-25130618F1B0}"/>
              </a:ext>
            </a:extLst>
          </p:cNvPr>
          <p:cNvSpPr/>
          <p:nvPr/>
        </p:nvSpPr>
        <p:spPr bwMode="auto">
          <a:xfrm>
            <a:off x="4405250" y="6381750"/>
            <a:ext cx="137160" cy="14859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D63EF01-F3C8-114C-B680-4D05477BA267}"/>
              </a:ext>
            </a:extLst>
          </p:cNvPr>
          <p:cNvSpPr/>
          <p:nvPr/>
        </p:nvSpPr>
        <p:spPr bwMode="auto">
          <a:xfrm>
            <a:off x="5124450" y="4625340"/>
            <a:ext cx="137160" cy="148590"/>
          </a:xfrm>
          <a:prstGeom prst="ellipse">
            <a:avLst/>
          </a:prstGeom>
          <a:solidFill>
            <a:srgbClr val="C000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A848268-5066-6A45-8732-08F6F78AF02C}"/>
                  </a:ext>
                </a:extLst>
              </p:cNvPr>
              <p:cNvSpPr txBox="1"/>
              <p:nvPr/>
            </p:nvSpPr>
            <p:spPr>
              <a:xfrm>
                <a:off x="5258051" y="4394507"/>
                <a:ext cx="59497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A848268-5066-6A45-8732-08F6F78AF0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8051" y="4394507"/>
                <a:ext cx="594970" cy="461665"/>
              </a:xfrm>
              <a:prstGeom prst="rect">
                <a:avLst/>
              </a:prstGeom>
              <a:blipFill>
                <a:blip r:embed="rId5"/>
                <a:stretch>
                  <a:fillRect b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856A6CB-0E27-944F-B219-1D7ED7795227}"/>
                  </a:ext>
                </a:extLst>
              </p:cNvPr>
              <p:cNvSpPr txBox="1"/>
              <p:nvPr/>
            </p:nvSpPr>
            <p:spPr>
              <a:xfrm>
                <a:off x="4572000" y="6064537"/>
                <a:ext cx="59497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856A6CB-0E27-944F-B219-1D7ED77952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6064537"/>
                <a:ext cx="594970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22BDDCD-2D4A-CB4B-B1B7-90289FB84C78}"/>
              </a:ext>
            </a:extLst>
          </p:cNvPr>
          <p:cNvCxnSpPr>
            <a:cxnSpLocks/>
            <a:endCxn id="17" idx="1"/>
          </p:cNvCxnSpPr>
          <p:nvPr/>
        </p:nvCxnSpPr>
        <p:spPr bwMode="auto">
          <a:xfrm>
            <a:off x="3435821" y="5326380"/>
            <a:ext cx="989516" cy="107713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2060"/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DAB9F27B-9809-5849-BEB1-53C665EF864E}"/>
                  </a:ext>
                </a:extLst>
              </p:cNvPr>
              <p:cNvSpPr/>
              <p:nvPr/>
            </p:nvSpPr>
            <p:spPr>
              <a:xfrm>
                <a:off x="3597855" y="5334104"/>
                <a:ext cx="139640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𝛻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DAB9F27B-9809-5849-BEB1-53C665EF864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7855" y="5334104"/>
                <a:ext cx="1396408" cy="461665"/>
              </a:xfrm>
              <a:prstGeom prst="rect">
                <a:avLst/>
              </a:prstGeom>
              <a:blipFill>
                <a:blip r:embed="rId7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6141254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71AAE-251A-E44E-8D14-4969BB6BE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Stochastic Gradient Method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15DA058-9F05-0D42-87CB-9135C6D3898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Advantage</a:t>
                </a:r>
                <a:br>
                  <a:rPr lang="en-US" dirty="0"/>
                </a:br>
                <a:r>
                  <a:rPr lang="en-US" dirty="0"/>
                  <a:t>	… in each iteration, less work than</a:t>
                </a:r>
                <a:br>
                  <a:rPr lang="en-US" dirty="0"/>
                </a:br>
                <a:r>
                  <a:rPr lang="en-US" dirty="0"/>
                  <a:t>	     computing full gradient</a:t>
                </a:r>
              </a:p>
              <a:p>
                <a:endParaRPr lang="en-US" dirty="0"/>
              </a:p>
              <a:p>
                <a:r>
                  <a:rPr lang="en-US" dirty="0">
                    <a:solidFill>
                      <a:schemeClr val="bg1">
                        <a:lumMod val="50000"/>
                      </a:schemeClr>
                    </a:solidFill>
                  </a:rPr>
                  <a:t>Example</a:t>
                </a:r>
                <a:r>
                  <a:rPr lang="en-US" dirty="0"/>
                  <a:t>: 	</a:t>
                </a:r>
                <a:r>
                  <a:rPr lang="en-US" dirty="0">
                    <a:solidFill>
                      <a:schemeClr val="accent2">
                        <a:lumMod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i="1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= distance of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	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15DA058-9F05-0D42-87CB-9135C6D3898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63" t="-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2FBEA9B-BF49-5142-BF1C-9FF2C912B0C9}"/>
                  </a:ext>
                </a:extLst>
              </p:cNvPr>
              <p:cNvSpPr txBox="1"/>
              <p:nvPr/>
            </p:nvSpPr>
            <p:spPr>
              <a:xfrm>
                <a:off x="4093336" y="5067300"/>
                <a:ext cx="578107" cy="46166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2FBEA9B-BF49-5142-BF1C-9FF2C912B0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3336" y="5067300"/>
                <a:ext cx="578107" cy="4616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 3">
            <a:extLst>
              <a:ext uri="{FF2B5EF4-FFF2-40B4-BE49-F238E27FC236}">
                <a16:creationId xmlns:a16="http://schemas.microsoft.com/office/drawing/2014/main" id="{56647C25-06A4-2240-AA11-5A2F9E322804}"/>
              </a:ext>
            </a:extLst>
          </p:cNvPr>
          <p:cNvSpPr/>
          <p:nvPr/>
        </p:nvSpPr>
        <p:spPr bwMode="auto">
          <a:xfrm>
            <a:off x="2663190" y="4560570"/>
            <a:ext cx="137160" cy="148590"/>
          </a:xfrm>
          <a:prstGeom prst="ellipse">
            <a:avLst/>
          </a:prstGeom>
          <a:solidFill>
            <a:srgbClr val="00B05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D107F8F-FB2D-1342-BA2C-9A0B6BEE1106}"/>
              </a:ext>
            </a:extLst>
          </p:cNvPr>
          <p:cNvSpPr/>
          <p:nvPr/>
        </p:nvSpPr>
        <p:spPr bwMode="auto">
          <a:xfrm>
            <a:off x="4405250" y="6381750"/>
            <a:ext cx="137160" cy="14859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43D4B36-DD3D-5449-A25F-357495309E7B}"/>
              </a:ext>
            </a:extLst>
          </p:cNvPr>
          <p:cNvSpPr/>
          <p:nvPr/>
        </p:nvSpPr>
        <p:spPr bwMode="auto">
          <a:xfrm>
            <a:off x="5124450" y="4625340"/>
            <a:ext cx="137160" cy="148590"/>
          </a:xfrm>
          <a:prstGeom prst="ellipse">
            <a:avLst/>
          </a:prstGeom>
          <a:solidFill>
            <a:srgbClr val="C000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C23833D-D46D-824E-BD98-505BCE28D589}"/>
              </a:ext>
            </a:extLst>
          </p:cNvPr>
          <p:cNvCxnSpPr>
            <a:cxnSpLocks/>
            <a:stCxn id="24" idx="1"/>
          </p:cNvCxnSpPr>
          <p:nvPr/>
        </p:nvCxnSpPr>
        <p:spPr bwMode="auto">
          <a:xfrm flipH="1" flipV="1">
            <a:off x="2800350" y="4709160"/>
            <a:ext cx="1292986" cy="58897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5EEB72A-DDF9-9044-B692-EC847E6AD09C}"/>
              </a:ext>
            </a:extLst>
          </p:cNvPr>
          <p:cNvCxnSpPr>
            <a:cxnSpLocks/>
            <a:endCxn id="10" idx="3"/>
          </p:cNvCxnSpPr>
          <p:nvPr/>
        </p:nvCxnSpPr>
        <p:spPr bwMode="auto">
          <a:xfrm flipV="1">
            <a:off x="4450970" y="4752169"/>
            <a:ext cx="693567" cy="39973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412E4E4-267F-DB4C-89CE-09C2AAAC7537}"/>
              </a:ext>
            </a:extLst>
          </p:cNvPr>
          <p:cNvCxnSpPr>
            <a:cxnSpLocks/>
          </p:cNvCxnSpPr>
          <p:nvPr/>
        </p:nvCxnSpPr>
        <p:spPr bwMode="auto">
          <a:xfrm>
            <a:off x="4263391" y="5445278"/>
            <a:ext cx="187579" cy="89676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2060"/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C22824A-BDD5-064E-BDCA-92351D9F95CE}"/>
                  </a:ext>
                </a:extLst>
              </p:cNvPr>
              <p:cNvSpPr txBox="1"/>
              <p:nvPr/>
            </p:nvSpPr>
            <p:spPr>
              <a:xfrm>
                <a:off x="6207886" y="4952038"/>
                <a:ext cx="2266518" cy="98655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m:rPr>
                              <m:sty m:val="p"/>
                            </m:r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=0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C22824A-BDD5-064E-BDCA-92351D9F95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7886" y="4952038"/>
                <a:ext cx="2266518" cy="986552"/>
              </a:xfrm>
              <a:prstGeom prst="rect">
                <a:avLst/>
              </a:prstGeom>
              <a:blipFill>
                <a:blip r:embed="rId4"/>
                <a:stretch>
                  <a:fillRect l="-46927" t="-129114" b="-1784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818901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71AAE-251A-E44E-8D14-4969BB6BE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Stochastic Gradient Method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15DA058-9F05-0D42-87CB-9135C6D3898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Advantage</a:t>
                </a:r>
                <a:br>
                  <a:rPr lang="en-US" dirty="0"/>
                </a:br>
                <a:r>
                  <a:rPr lang="en-US" dirty="0"/>
                  <a:t>	… in each iteration, less work than</a:t>
                </a:r>
                <a:br>
                  <a:rPr lang="en-US" dirty="0"/>
                </a:br>
                <a:r>
                  <a:rPr lang="en-US" dirty="0"/>
                  <a:t>	     computing full gradient</a:t>
                </a:r>
              </a:p>
              <a:p>
                <a:endParaRPr lang="en-US" dirty="0"/>
              </a:p>
              <a:p>
                <a:r>
                  <a:rPr lang="en-US" dirty="0">
                    <a:solidFill>
                      <a:schemeClr val="bg1">
                        <a:lumMod val="50000"/>
                      </a:schemeClr>
                    </a:solidFill>
                  </a:rPr>
                  <a:t>Example</a:t>
                </a:r>
                <a:r>
                  <a:rPr lang="en-US" dirty="0"/>
                  <a:t>: 	</a:t>
                </a:r>
                <a:r>
                  <a:rPr lang="en-US" dirty="0">
                    <a:solidFill>
                      <a:schemeClr val="accent2">
                        <a:lumMod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i="1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= distance of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from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-</a:t>
                </a:r>
                <a:r>
                  <a:rPr lang="en-US" dirty="0" err="1"/>
                  <a:t>th</a:t>
                </a:r>
                <a:r>
                  <a:rPr lang="en-US" dirty="0"/>
                  <a:t> line	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15DA058-9F05-0D42-87CB-9135C6D3898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63" t="-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Oval 11">
            <a:extLst>
              <a:ext uri="{FF2B5EF4-FFF2-40B4-BE49-F238E27FC236}">
                <a16:creationId xmlns:a16="http://schemas.microsoft.com/office/drawing/2014/main" id="{FDC1B9FE-36F8-C047-91F4-19017D010ACE}"/>
              </a:ext>
            </a:extLst>
          </p:cNvPr>
          <p:cNvSpPr/>
          <p:nvPr/>
        </p:nvSpPr>
        <p:spPr bwMode="auto">
          <a:xfrm>
            <a:off x="2663190" y="4560570"/>
            <a:ext cx="137160" cy="148590"/>
          </a:xfrm>
          <a:prstGeom prst="ellipse">
            <a:avLst/>
          </a:prstGeom>
          <a:solidFill>
            <a:srgbClr val="00206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19D2147-FED5-3F49-8123-753A9B385059}"/>
              </a:ext>
            </a:extLst>
          </p:cNvPr>
          <p:cNvSpPr/>
          <p:nvPr/>
        </p:nvSpPr>
        <p:spPr bwMode="auto">
          <a:xfrm>
            <a:off x="4392930" y="4411980"/>
            <a:ext cx="137160" cy="148590"/>
          </a:xfrm>
          <a:prstGeom prst="ellipse">
            <a:avLst/>
          </a:prstGeom>
          <a:solidFill>
            <a:srgbClr val="C000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ED7F2F2-EEFB-9A49-9D15-C751E9A44A63}"/>
              </a:ext>
            </a:extLst>
          </p:cNvPr>
          <p:cNvSpPr/>
          <p:nvPr/>
        </p:nvSpPr>
        <p:spPr bwMode="auto">
          <a:xfrm>
            <a:off x="4968240" y="5516880"/>
            <a:ext cx="137160" cy="148590"/>
          </a:xfrm>
          <a:prstGeom prst="ellipse">
            <a:avLst/>
          </a:prstGeom>
          <a:solidFill>
            <a:srgbClr val="C000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559B97D-8E72-DE43-A336-62E706FC5F4A}"/>
              </a:ext>
            </a:extLst>
          </p:cNvPr>
          <p:cNvSpPr/>
          <p:nvPr/>
        </p:nvSpPr>
        <p:spPr bwMode="auto">
          <a:xfrm>
            <a:off x="2526030" y="6097905"/>
            <a:ext cx="137160" cy="148590"/>
          </a:xfrm>
          <a:prstGeom prst="ellipse">
            <a:avLst/>
          </a:prstGeom>
          <a:solidFill>
            <a:srgbClr val="00206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D58A33A-4528-F140-8FC5-2234E3621C4C}"/>
              </a:ext>
            </a:extLst>
          </p:cNvPr>
          <p:cNvSpPr/>
          <p:nvPr/>
        </p:nvSpPr>
        <p:spPr bwMode="auto">
          <a:xfrm>
            <a:off x="4004310" y="6096000"/>
            <a:ext cx="137160" cy="148590"/>
          </a:xfrm>
          <a:prstGeom prst="ellipse">
            <a:avLst/>
          </a:prstGeom>
          <a:solidFill>
            <a:srgbClr val="00206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49312F5-40E4-3140-8E0F-95125C6AB214}"/>
              </a:ext>
            </a:extLst>
          </p:cNvPr>
          <p:cNvSpPr/>
          <p:nvPr/>
        </p:nvSpPr>
        <p:spPr bwMode="auto">
          <a:xfrm>
            <a:off x="3547110" y="4914900"/>
            <a:ext cx="137160" cy="148590"/>
          </a:xfrm>
          <a:prstGeom prst="ellipse">
            <a:avLst/>
          </a:prstGeom>
          <a:solidFill>
            <a:srgbClr val="00B05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DCA3C09-7265-4A40-97B7-83EB79416D97}"/>
              </a:ext>
            </a:extLst>
          </p:cNvPr>
          <p:cNvSpPr/>
          <p:nvPr/>
        </p:nvSpPr>
        <p:spPr bwMode="auto">
          <a:xfrm>
            <a:off x="3691890" y="4709160"/>
            <a:ext cx="137160" cy="148590"/>
          </a:xfrm>
          <a:prstGeom prst="ellipse">
            <a:avLst/>
          </a:prstGeom>
          <a:solidFill>
            <a:srgbClr val="00B05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1C3145F-7612-064F-B03A-41E71623CE4C}"/>
              </a:ext>
            </a:extLst>
          </p:cNvPr>
          <p:cNvSpPr/>
          <p:nvPr/>
        </p:nvSpPr>
        <p:spPr bwMode="auto">
          <a:xfrm>
            <a:off x="2800350" y="5442585"/>
            <a:ext cx="137160" cy="148590"/>
          </a:xfrm>
          <a:prstGeom prst="ellipse">
            <a:avLst/>
          </a:prstGeom>
          <a:solidFill>
            <a:srgbClr val="C000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FF647BC-FE3E-0F4D-9932-333599B41072}"/>
              </a:ext>
            </a:extLst>
          </p:cNvPr>
          <p:cNvSpPr/>
          <p:nvPr/>
        </p:nvSpPr>
        <p:spPr bwMode="auto">
          <a:xfrm>
            <a:off x="4899660" y="4817745"/>
            <a:ext cx="137160" cy="148590"/>
          </a:xfrm>
          <a:prstGeom prst="ellipse">
            <a:avLst/>
          </a:prstGeom>
          <a:solidFill>
            <a:srgbClr val="00206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4A1DDAA3-931A-154E-BB26-B8A9E5AC4871}"/>
              </a:ext>
            </a:extLst>
          </p:cNvPr>
          <p:cNvSpPr/>
          <p:nvPr/>
        </p:nvSpPr>
        <p:spPr bwMode="auto">
          <a:xfrm>
            <a:off x="3977640" y="5379720"/>
            <a:ext cx="137160" cy="148590"/>
          </a:xfrm>
          <a:prstGeom prst="ellipse">
            <a:avLst/>
          </a:prstGeom>
          <a:solidFill>
            <a:srgbClr val="00B05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17CF55A-8C87-2F43-A292-531A43E6A71F}"/>
              </a:ext>
            </a:extLst>
          </p:cNvPr>
          <p:cNvSpPr/>
          <p:nvPr/>
        </p:nvSpPr>
        <p:spPr bwMode="auto">
          <a:xfrm>
            <a:off x="3307080" y="5856923"/>
            <a:ext cx="137160" cy="148590"/>
          </a:xfrm>
          <a:prstGeom prst="ellipse">
            <a:avLst/>
          </a:prstGeom>
          <a:solidFill>
            <a:srgbClr val="C000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C028455-6548-A14F-AABD-6713998A3546}"/>
              </a:ext>
            </a:extLst>
          </p:cNvPr>
          <p:cNvSpPr/>
          <p:nvPr/>
        </p:nvSpPr>
        <p:spPr bwMode="auto">
          <a:xfrm>
            <a:off x="3169920" y="5339715"/>
            <a:ext cx="137160" cy="148590"/>
          </a:xfrm>
          <a:prstGeom prst="ellipse">
            <a:avLst/>
          </a:prstGeom>
          <a:solidFill>
            <a:srgbClr val="00B05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8442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3411B-C2EB-6949-B6D6-6127B59CC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Rendezvous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F3C3DB-35F6-F54C-B945-E20B3DBEF2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Determine the location where the total cost of meeting is minimized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48AA530-D662-6545-82C2-754B8B7EC79D}"/>
                  </a:ext>
                </a:extLst>
              </p:cNvPr>
              <p:cNvSpPr txBox="1"/>
              <p:nvPr/>
            </p:nvSpPr>
            <p:spPr>
              <a:xfrm>
                <a:off x="2492269" y="3165370"/>
                <a:ext cx="3688189" cy="218572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endParaRPr lang="en-US" sz="4000" dirty="0">
                  <a:solidFill>
                    <a:schemeClr val="accent2">
                      <a:lumMod val="50000"/>
                    </a:schemeClr>
                  </a:solidFill>
                </a:endParaRPr>
              </a:p>
              <a:p>
                <a:pPr>
                  <a:buNone/>
                </a:pPr>
                <a:r>
                  <a:rPr lang="en-US" sz="36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arg</a:t>
                </a:r>
                <a:r>
                  <a:rPr lang="en-US" sz="3600" dirty="0" err="1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min</a:t>
                </a:r>
                <a:r>
                  <a:rPr lang="en-US" sz="4000" i="1" baseline="-25000" dirty="0" err="1">
                    <a:solidFill>
                      <a:srgbClr val="FF0000"/>
                    </a:solidFill>
                    <a:latin typeface="Times" pitchFamily="2" charset="0"/>
                    <a:cs typeface="Arial" panose="020B0604020202020204" pitchFamily="34" charset="0"/>
                  </a:rPr>
                  <a:t>x</a:t>
                </a:r>
                <a:r>
                  <a:rPr lang="en-US" sz="4000" dirty="0">
                    <a:solidFill>
                      <a:schemeClr val="accent2">
                        <a:lumMod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4000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4000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4000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4000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4000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en-US" sz="4000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4000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nary>
                  </m:oMath>
                </a14:m>
                <a:endParaRPr lang="en-US" sz="4000" dirty="0">
                  <a:solidFill>
                    <a:schemeClr val="accent2">
                      <a:lumMod val="50000"/>
                    </a:schemeClr>
                  </a:solidFill>
                </a:endParaRPr>
              </a:p>
              <a:p>
                <a:pPr>
                  <a:buNone/>
                </a:pPr>
                <a:endParaRPr lang="en-US" sz="40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48AA530-D662-6545-82C2-754B8B7EC7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2269" y="3165370"/>
                <a:ext cx="3688189" cy="2185727"/>
              </a:xfrm>
              <a:prstGeom prst="rect">
                <a:avLst/>
              </a:prstGeom>
              <a:blipFill>
                <a:blip r:embed="rId2"/>
                <a:stretch>
                  <a:fillRect l="-4452" t="-11561" b="-346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1521234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777BB-1E11-394A-94B8-E9228135E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Stochastic Gradient Method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8A1435-1019-C241-BBD6-DD412D2397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Downside … variance of stochastic gradient</a:t>
            </a:r>
          </a:p>
          <a:p>
            <a:pPr marL="0" indent="0">
              <a:buNone/>
            </a:pP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E05B663-F77A-DB43-90FE-C75769B58FFF}"/>
                  </a:ext>
                </a:extLst>
              </p:cNvPr>
              <p:cNvSpPr txBox="1"/>
              <p:nvPr/>
            </p:nvSpPr>
            <p:spPr>
              <a:xfrm>
                <a:off x="4157969" y="5067300"/>
                <a:ext cx="448841" cy="46166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E05B663-F77A-DB43-90FE-C75769B58F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7969" y="5067300"/>
                <a:ext cx="448841" cy="46166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Oval 13">
            <a:extLst>
              <a:ext uri="{FF2B5EF4-FFF2-40B4-BE49-F238E27FC236}">
                <a16:creationId xmlns:a16="http://schemas.microsoft.com/office/drawing/2014/main" id="{E9687266-3608-C049-ABA4-48A45B9A278D}"/>
              </a:ext>
            </a:extLst>
          </p:cNvPr>
          <p:cNvSpPr/>
          <p:nvPr/>
        </p:nvSpPr>
        <p:spPr bwMode="auto">
          <a:xfrm>
            <a:off x="2663190" y="4560570"/>
            <a:ext cx="137160" cy="148590"/>
          </a:xfrm>
          <a:prstGeom prst="ellipse">
            <a:avLst/>
          </a:prstGeom>
          <a:solidFill>
            <a:srgbClr val="00B05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249F95B-B5A4-304F-90B6-19FE42FBD601}"/>
              </a:ext>
            </a:extLst>
          </p:cNvPr>
          <p:cNvSpPr/>
          <p:nvPr/>
        </p:nvSpPr>
        <p:spPr bwMode="auto">
          <a:xfrm>
            <a:off x="4405250" y="6381750"/>
            <a:ext cx="137160" cy="14859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F50A46E-8073-F74F-BDA0-37D8D55BD84C}"/>
              </a:ext>
            </a:extLst>
          </p:cNvPr>
          <p:cNvSpPr/>
          <p:nvPr/>
        </p:nvSpPr>
        <p:spPr bwMode="auto">
          <a:xfrm>
            <a:off x="5124450" y="4625340"/>
            <a:ext cx="137160" cy="148590"/>
          </a:xfrm>
          <a:prstGeom prst="ellipse">
            <a:avLst/>
          </a:prstGeom>
          <a:solidFill>
            <a:srgbClr val="C000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8074C5D-1875-BC44-8A50-4BE40042C924}"/>
              </a:ext>
            </a:extLst>
          </p:cNvPr>
          <p:cNvCxnSpPr>
            <a:cxnSpLocks/>
            <a:stCxn id="13" idx="1"/>
          </p:cNvCxnSpPr>
          <p:nvPr/>
        </p:nvCxnSpPr>
        <p:spPr bwMode="auto">
          <a:xfrm flipH="1" flipV="1">
            <a:off x="2800350" y="4709161"/>
            <a:ext cx="1357619" cy="58897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5901B8C-B615-634F-A69D-F5618B519F85}"/>
              </a:ext>
            </a:extLst>
          </p:cNvPr>
          <p:cNvCxnSpPr>
            <a:cxnSpLocks/>
            <a:endCxn id="16" idx="3"/>
          </p:cNvCxnSpPr>
          <p:nvPr/>
        </p:nvCxnSpPr>
        <p:spPr bwMode="auto">
          <a:xfrm flipV="1">
            <a:off x="4450970" y="4752169"/>
            <a:ext cx="693567" cy="39973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B5321A4-9623-934C-8A84-3A074F2AFDE9}"/>
              </a:ext>
            </a:extLst>
          </p:cNvPr>
          <p:cNvCxnSpPr>
            <a:cxnSpLocks/>
          </p:cNvCxnSpPr>
          <p:nvPr/>
        </p:nvCxnSpPr>
        <p:spPr bwMode="auto">
          <a:xfrm>
            <a:off x="4263391" y="5445278"/>
            <a:ext cx="187579" cy="89676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206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55629948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777BB-1E11-394A-94B8-E9228135E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Stochastic Gradient Method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8A1435-1019-C241-BBD6-DD412D2397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Downside … variance of stochastic gradient</a:t>
            </a:r>
          </a:p>
          <a:p>
            <a:pPr marL="0" indent="0">
              <a:buNone/>
            </a:pP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E05B663-F77A-DB43-90FE-C75769B58FFF}"/>
                  </a:ext>
                </a:extLst>
              </p:cNvPr>
              <p:cNvSpPr txBox="1"/>
              <p:nvPr/>
            </p:nvSpPr>
            <p:spPr>
              <a:xfrm>
                <a:off x="4157969" y="5067300"/>
                <a:ext cx="448841" cy="46166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E05B663-F77A-DB43-90FE-C75769B58F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7969" y="5067300"/>
                <a:ext cx="448841" cy="46166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Oval 13">
            <a:extLst>
              <a:ext uri="{FF2B5EF4-FFF2-40B4-BE49-F238E27FC236}">
                <a16:creationId xmlns:a16="http://schemas.microsoft.com/office/drawing/2014/main" id="{E9687266-3608-C049-ABA4-48A45B9A278D}"/>
              </a:ext>
            </a:extLst>
          </p:cNvPr>
          <p:cNvSpPr/>
          <p:nvPr/>
        </p:nvSpPr>
        <p:spPr bwMode="auto">
          <a:xfrm>
            <a:off x="2663190" y="4560570"/>
            <a:ext cx="137160" cy="148590"/>
          </a:xfrm>
          <a:prstGeom prst="ellipse">
            <a:avLst/>
          </a:prstGeom>
          <a:solidFill>
            <a:srgbClr val="00B05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249F95B-B5A4-304F-90B6-19FE42FBD601}"/>
              </a:ext>
            </a:extLst>
          </p:cNvPr>
          <p:cNvSpPr/>
          <p:nvPr/>
        </p:nvSpPr>
        <p:spPr bwMode="auto">
          <a:xfrm>
            <a:off x="4405250" y="6381750"/>
            <a:ext cx="137160" cy="14859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F50A46E-8073-F74F-BDA0-37D8D55BD84C}"/>
              </a:ext>
            </a:extLst>
          </p:cNvPr>
          <p:cNvSpPr/>
          <p:nvPr/>
        </p:nvSpPr>
        <p:spPr bwMode="auto">
          <a:xfrm>
            <a:off x="5124450" y="4625340"/>
            <a:ext cx="137160" cy="148590"/>
          </a:xfrm>
          <a:prstGeom prst="ellipse">
            <a:avLst/>
          </a:prstGeom>
          <a:solidFill>
            <a:srgbClr val="C000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8074C5D-1875-BC44-8A50-4BE40042C924}"/>
              </a:ext>
            </a:extLst>
          </p:cNvPr>
          <p:cNvCxnSpPr>
            <a:cxnSpLocks/>
            <a:stCxn id="13" idx="1"/>
          </p:cNvCxnSpPr>
          <p:nvPr/>
        </p:nvCxnSpPr>
        <p:spPr bwMode="auto">
          <a:xfrm flipH="1" flipV="1">
            <a:off x="2800350" y="4709161"/>
            <a:ext cx="1357619" cy="58897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49890390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777BB-1E11-394A-94B8-E9228135E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Stochastic Gradient Method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8A1435-1019-C241-BBD6-DD412D2397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Downside … variance of stochastic gradient</a:t>
            </a:r>
          </a:p>
          <a:p>
            <a:pPr marL="0" indent="0">
              <a:buNone/>
            </a:pP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E05B663-F77A-DB43-90FE-C75769B58FFF}"/>
                  </a:ext>
                </a:extLst>
              </p:cNvPr>
              <p:cNvSpPr txBox="1"/>
              <p:nvPr/>
            </p:nvSpPr>
            <p:spPr>
              <a:xfrm>
                <a:off x="3437879" y="4804410"/>
                <a:ext cx="448841" cy="46166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E05B663-F77A-DB43-90FE-C75769B58F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7879" y="4804410"/>
                <a:ext cx="448841" cy="46166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Oval 13">
            <a:extLst>
              <a:ext uri="{FF2B5EF4-FFF2-40B4-BE49-F238E27FC236}">
                <a16:creationId xmlns:a16="http://schemas.microsoft.com/office/drawing/2014/main" id="{E9687266-3608-C049-ABA4-48A45B9A278D}"/>
              </a:ext>
            </a:extLst>
          </p:cNvPr>
          <p:cNvSpPr/>
          <p:nvPr/>
        </p:nvSpPr>
        <p:spPr bwMode="auto">
          <a:xfrm>
            <a:off x="2663190" y="4560570"/>
            <a:ext cx="137160" cy="148590"/>
          </a:xfrm>
          <a:prstGeom prst="ellipse">
            <a:avLst/>
          </a:prstGeom>
          <a:solidFill>
            <a:srgbClr val="00B05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249F95B-B5A4-304F-90B6-19FE42FBD601}"/>
              </a:ext>
            </a:extLst>
          </p:cNvPr>
          <p:cNvSpPr/>
          <p:nvPr/>
        </p:nvSpPr>
        <p:spPr bwMode="auto">
          <a:xfrm>
            <a:off x="4405250" y="6381750"/>
            <a:ext cx="137160" cy="14859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F50A46E-8073-F74F-BDA0-37D8D55BD84C}"/>
              </a:ext>
            </a:extLst>
          </p:cNvPr>
          <p:cNvSpPr/>
          <p:nvPr/>
        </p:nvSpPr>
        <p:spPr bwMode="auto">
          <a:xfrm>
            <a:off x="5124450" y="4625340"/>
            <a:ext cx="137160" cy="148590"/>
          </a:xfrm>
          <a:prstGeom prst="ellipse">
            <a:avLst/>
          </a:prstGeom>
          <a:solidFill>
            <a:srgbClr val="C000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C6EEF15-3185-7543-AE13-C5826517AE3A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2800350" y="4709161"/>
            <a:ext cx="1357619" cy="58897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27642390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777BB-1E11-394A-94B8-E9228135E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Stochastic Gradient Method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8A1435-1019-C241-BBD6-DD412D2397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Downside … variance of stochastic gradient</a:t>
            </a:r>
          </a:p>
          <a:p>
            <a:pPr marL="0" indent="0">
              <a:buNone/>
            </a:pP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E05B663-F77A-DB43-90FE-C75769B58FFF}"/>
                  </a:ext>
                </a:extLst>
              </p:cNvPr>
              <p:cNvSpPr txBox="1"/>
              <p:nvPr/>
            </p:nvSpPr>
            <p:spPr>
              <a:xfrm>
                <a:off x="4093336" y="5067300"/>
                <a:ext cx="578107" cy="46166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E05B663-F77A-DB43-90FE-C75769B58F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3336" y="5067300"/>
                <a:ext cx="578107" cy="46166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Oval 13">
            <a:extLst>
              <a:ext uri="{FF2B5EF4-FFF2-40B4-BE49-F238E27FC236}">
                <a16:creationId xmlns:a16="http://schemas.microsoft.com/office/drawing/2014/main" id="{E9687266-3608-C049-ABA4-48A45B9A278D}"/>
              </a:ext>
            </a:extLst>
          </p:cNvPr>
          <p:cNvSpPr/>
          <p:nvPr/>
        </p:nvSpPr>
        <p:spPr bwMode="auto">
          <a:xfrm>
            <a:off x="2663190" y="4560570"/>
            <a:ext cx="137160" cy="148590"/>
          </a:xfrm>
          <a:prstGeom prst="ellipse">
            <a:avLst/>
          </a:prstGeom>
          <a:solidFill>
            <a:srgbClr val="00B05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249F95B-B5A4-304F-90B6-19FE42FBD601}"/>
              </a:ext>
            </a:extLst>
          </p:cNvPr>
          <p:cNvSpPr/>
          <p:nvPr/>
        </p:nvSpPr>
        <p:spPr bwMode="auto">
          <a:xfrm>
            <a:off x="4405250" y="6381750"/>
            <a:ext cx="137160" cy="14859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F50A46E-8073-F74F-BDA0-37D8D55BD84C}"/>
              </a:ext>
            </a:extLst>
          </p:cNvPr>
          <p:cNvSpPr/>
          <p:nvPr/>
        </p:nvSpPr>
        <p:spPr bwMode="auto">
          <a:xfrm>
            <a:off x="5124450" y="4625340"/>
            <a:ext cx="137160" cy="148590"/>
          </a:xfrm>
          <a:prstGeom prst="ellipse">
            <a:avLst/>
          </a:prstGeom>
          <a:solidFill>
            <a:srgbClr val="C000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8074C5D-1875-BC44-8A50-4BE40042C924}"/>
              </a:ext>
            </a:extLst>
          </p:cNvPr>
          <p:cNvCxnSpPr>
            <a:cxnSpLocks/>
            <a:stCxn id="13" idx="1"/>
          </p:cNvCxnSpPr>
          <p:nvPr/>
        </p:nvCxnSpPr>
        <p:spPr bwMode="auto">
          <a:xfrm flipH="1" flipV="1">
            <a:off x="2800350" y="4709160"/>
            <a:ext cx="1292986" cy="58897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5901B8C-B615-634F-A69D-F5618B519F85}"/>
              </a:ext>
            </a:extLst>
          </p:cNvPr>
          <p:cNvCxnSpPr>
            <a:cxnSpLocks/>
            <a:endCxn id="16" idx="3"/>
          </p:cNvCxnSpPr>
          <p:nvPr/>
        </p:nvCxnSpPr>
        <p:spPr bwMode="auto">
          <a:xfrm flipV="1">
            <a:off x="4450970" y="4752169"/>
            <a:ext cx="693567" cy="39973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B5321A4-9623-934C-8A84-3A074F2AFDE9}"/>
              </a:ext>
            </a:extLst>
          </p:cNvPr>
          <p:cNvCxnSpPr>
            <a:cxnSpLocks/>
          </p:cNvCxnSpPr>
          <p:nvPr/>
        </p:nvCxnSpPr>
        <p:spPr bwMode="auto">
          <a:xfrm>
            <a:off x="4263391" y="5445278"/>
            <a:ext cx="187579" cy="89676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2060"/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E9038C6-E4F8-A746-914A-EE81FF5A1223}"/>
                  </a:ext>
                </a:extLst>
              </p:cNvPr>
              <p:cNvSpPr txBox="1"/>
              <p:nvPr/>
            </p:nvSpPr>
            <p:spPr>
              <a:xfrm>
                <a:off x="6207886" y="4952038"/>
                <a:ext cx="2266518" cy="98655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m:rPr>
                              <m:sty m:val="p"/>
                            </m:r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=0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E9038C6-E4F8-A746-914A-EE81FF5A12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7886" y="4952038"/>
                <a:ext cx="2266518" cy="986552"/>
              </a:xfrm>
              <a:prstGeom prst="rect">
                <a:avLst/>
              </a:prstGeom>
              <a:blipFill>
                <a:blip r:embed="rId3"/>
                <a:stretch>
                  <a:fillRect l="-46927" t="-129114" b="-1784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1417075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777BB-1E11-394A-94B8-E9228135E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Stochastic Gradient Method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8A1435-1019-C241-BBD6-DD412D2397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Downside … variance of stochastic gradient</a:t>
            </a:r>
          </a:p>
          <a:p>
            <a:endParaRPr lang="en-US" dirty="0"/>
          </a:p>
          <a:p>
            <a:pPr lvl="1"/>
            <a:r>
              <a:rPr lang="en-US" dirty="0"/>
              <a:t>Decreasing step size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Variance reduction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63645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C7E24-7912-D448-AE3F-77C0211C4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Survey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2A56EF-555A-934F-8544-A0B5A84FCB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dirty="0">
                <a:hlinkClick r:id="rId2"/>
              </a:rPr>
              <a:t>Convex Optimization: Algorithms and Complexity 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Sébastien </a:t>
            </a:r>
            <a:r>
              <a:rPr lang="en-US" dirty="0" err="1"/>
              <a:t>Bubeck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2015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A19C13-79C6-5D44-BAFB-A2DEC71B6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7DEF5-A307-4F25-8C66-A6D5B058479D}" type="slidenum">
              <a:rPr lang="en-US" smtClean="0"/>
              <a:pPr>
                <a:defRPr/>
              </a:pPr>
              <a:t>85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71754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7DD718B-E308-3E4C-A0D7-4BEDBC7587B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Distributed Optimization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5CDC2B37-DDC9-AA43-9557-F37366179BF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3B6785-5F6D-5141-867C-D6BB56D65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7DEF5-A307-4F25-8C66-A6D5B058479D}" type="slidenum">
              <a:rPr lang="en-US" smtClean="0"/>
              <a:pPr>
                <a:defRPr/>
              </a:pPr>
              <a:t>86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126318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4A96D-AA7B-9C44-9ED1-75C8D1983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Slides &amp; Videos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920410-5949-D246-98F1-B2C873B9CB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Slides and videos for the tutorial will be made available online</a:t>
            </a:r>
          </a:p>
          <a:p>
            <a:endParaRPr lang="en-US" dirty="0"/>
          </a:p>
          <a:p>
            <a:r>
              <a:rPr lang="en-US" dirty="0"/>
              <a:t>Visit </a:t>
            </a:r>
            <a:br>
              <a:rPr lang="en-US" dirty="0"/>
            </a:br>
            <a:r>
              <a:rPr lang="en-US" dirty="0"/>
              <a:t>		</a:t>
            </a:r>
            <a:r>
              <a:rPr lang="en-US" dirty="0" err="1">
                <a:solidFill>
                  <a:srgbClr val="FF0000"/>
                </a:solidFill>
              </a:rPr>
              <a:t>disc.georgetown.domains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	follow the link for </a:t>
            </a:r>
            <a:r>
              <a:rPr lang="en-US" dirty="0">
                <a:solidFill>
                  <a:srgbClr val="FF0000"/>
                </a:solidFill>
              </a:rPr>
              <a:t>Talks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631080-F60C-724A-AC27-4F8E0A5FA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7DEF5-A307-4F25-8C66-A6D5B058479D}" type="slidenum">
              <a:rPr lang="en-US" smtClean="0"/>
              <a:pPr>
                <a:defRPr/>
              </a:pPr>
              <a:t>87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299321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C1140-8EAD-DD49-A9FA-FEB05E8A6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Attribution for Images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BB31DB-0B91-E646-866A-CAB486C92C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524000"/>
            <a:ext cx="8286750" cy="4572000"/>
          </a:xfrm>
        </p:spPr>
        <p:txBody>
          <a:bodyPr/>
          <a:lstStyle/>
          <a:p>
            <a:r>
              <a:rPr lang="en-US" sz="1400" dirty="0" err="1"/>
              <a:t>Krishnavedala</a:t>
            </a:r>
            <a:r>
              <a:rPr lang="en-US" sz="1400" dirty="0"/>
              <a:t>, CC BY-SA 3.0 &lt;https://</a:t>
            </a:r>
            <a:r>
              <a:rPr lang="en-US" sz="1400" dirty="0" err="1"/>
              <a:t>creativecommons.org</a:t>
            </a:r>
            <a:r>
              <a:rPr lang="en-US" sz="1400" dirty="0"/>
              <a:t>/licenses/by-</a:t>
            </a:r>
            <a:r>
              <a:rPr lang="en-US" sz="1400" dirty="0" err="1"/>
              <a:t>sa</a:t>
            </a:r>
            <a:r>
              <a:rPr lang="en-US" sz="1400" dirty="0"/>
              <a:t>/3.0&gt;, </a:t>
            </a:r>
            <a:br>
              <a:rPr lang="en-US" sz="1400" dirty="0"/>
            </a:br>
            <a:r>
              <a:rPr lang="en-US" sz="1400" dirty="0"/>
              <a:t>via Wikimedia Commons</a:t>
            </a:r>
          </a:p>
          <a:p>
            <a:pPr marL="0" indent="0">
              <a:buNone/>
            </a:pPr>
            <a:r>
              <a:rPr lang="en-US" sz="1400" dirty="0"/>
              <a:t>       https://upload.wikimedia.org/wikipedia/commons/1/12/Paraboloid_of_Revolution.svg</a:t>
            </a:r>
          </a:p>
          <a:p>
            <a:pPr marL="0" indent="0">
              <a:buNone/>
            </a:pPr>
            <a:r>
              <a:rPr lang="en-US" sz="1400" dirty="0"/>
              <a:t>       https://commons.wikimedia.org/wiki/</a:t>
            </a:r>
            <a:r>
              <a:rPr lang="en-US" sz="1400" dirty="0" err="1"/>
              <a:t>File:Paraboloid_of_Revolution.svg</a:t>
            </a:r>
            <a:endParaRPr lang="en-US" sz="1400" dirty="0"/>
          </a:p>
          <a:p>
            <a:pPr marL="0" indent="0">
              <a:buNone/>
            </a:pPr>
            <a:endParaRPr lang="en-US" sz="1400" dirty="0"/>
          </a:p>
          <a:p>
            <a:r>
              <a:rPr lang="en-US" sz="1400" dirty="0"/>
              <a:t>Ennepetaler86, CC BY 3.0 &lt;https://</a:t>
            </a:r>
            <a:r>
              <a:rPr lang="en-US" sz="1400" dirty="0" err="1"/>
              <a:t>creativecommons.org</a:t>
            </a:r>
            <a:r>
              <a:rPr lang="en-US" sz="1400" dirty="0"/>
              <a:t>/licenses/by/3.0&gt;,</a:t>
            </a:r>
            <a:br>
              <a:rPr lang="en-US" sz="1400" dirty="0"/>
            </a:br>
            <a:r>
              <a:rPr lang="en-US" sz="1400" dirty="0"/>
              <a:t>via Wikimedia Commons</a:t>
            </a:r>
          </a:p>
          <a:p>
            <a:pPr marL="0" indent="0">
              <a:buNone/>
            </a:pPr>
            <a:r>
              <a:rPr lang="en-US" sz="1400" dirty="0"/>
              <a:t>       https://</a:t>
            </a:r>
            <a:r>
              <a:rPr lang="en-US" sz="1400" dirty="0" err="1"/>
              <a:t>upload.wikimedia.org</a:t>
            </a:r>
            <a:r>
              <a:rPr lang="en-US" sz="1400" dirty="0"/>
              <a:t>/</a:t>
            </a:r>
            <a:r>
              <a:rPr lang="en-US" sz="1400" dirty="0" err="1"/>
              <a:t>wikipedia</a:t>
            </a:r>
            <a:r>
              <a:rPr lang="en-US" sz="1400" dirty="0"/>
              <a:t>/commons/f/f2/</a:t>
            </a:r>
            <a:r>
              <a:rPr lang="en-US" sz="1400" dirty="0" err="1"/>
              <a:t>Svm_intro.svg</a:t>
            </a:r>
            <a:r>
              <a:rPr lang="en-US" sz="1400" dirty="0"/>
              <a:t> </a:t>
            </a:r>
          </a:p>
          <a:p>
            <a:pPr marL="0" indent="0">
              <a:buNone/>
            </a:pPr>
            <a:r>
              <a:rPr lang="en-US" sz="1400" dirty="0"/>
              <a:t>       https://</a:t>
            </a:r>
            <a:r>
              <a:rPr lang="en-US" sz="1400" dirty="0" err="1"/>
              <a:t>commons.wikimedia.org</a:t>
            </a:r>
            <a:r>
              <a:rPr lang="en-US" sz="1400" dirty="0"/>
              <a:t>/wiki/</a:t>
            </a:r>
            <a:r>
              <a:rPr lang="en-US" sz="1400" dirty="0" err="1"/>
              <a:t>File:Svm_intro.svg</a:t>
            </a:r>
            <a:endParaRPr lang="en-US" sz="1400" dirty="0"/>
          </a:p>
          <a:p>
            <a:endParaRPr lang="en-US" sz="1400" dirty="0"/>
          </a:p>
          <a:p>
            <a:r>
              <a:rPr lang="en-US" sz="1400" dirty="0" err="1"/>
              <a:t>Zufzzi</a:t>
            </a:r>
            <a:r>
              <a:rPr lang="en-US" sz="1400" dirty="0"/>
              <a:t>, Public domain, via Wikimedia Commons</a:t>
            </a:r>
            <a:br>
              <a:rPr lang="en-US" sz="1400" dirty="0"/>
            </a:br>
            <a:r>
              <a:rPr lang="en-US" sz="1400" dirty="0">
                <a:hlinkClick r:id="rId2"/>
              </a:rPr>
              <a:t>https://commons.wikimedia.org/wiki/File:Neural_network_bottleneck_achitecture.svg</a:t>
            </a:r>
            <a:br>
              <a:rPr lang="en-US" sz="1400" dirty="0"/>
            </a:br>
            <a:r>
              <a:rPr lang="en-US" sz="1400" dirty="0"/>
              <a:t>https://</a:t>
            </a:r>
            <a:r>
              <a:rPr lang="en-US" sz="1400" dirty="0" err="1"/>
              <a:t>upload.wikimedia.org</a:t>
            </a:r>
            <a:r>
              <a:rPr lang="en-US" sz="1400" dirty="0"/>
              <a:t>/</a:t>
            </a:r>
            <a:r>
              <a:rPr lang="en-US" sz="1400" dirty="0" err="1"/>
              <a:t>wikipedia</a:t>
            </a:r>
            <a:r>
              <a:rPr lang="en-US" sz="1400" dirty="0"/>
              <a:t>/commons/8/8b/</a:t>
            </a:r>
            <a:r>
              <a:rPr lang="en-US" sz="1400" dirty="0" err="1"/>
              <a:t>Neural_network_bottleneck_achitecture.svg</a:t>
            </a:r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FF66B3-B2B0-3945-8E42-2058FEE4FC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8152" y="1486278"/>
            <a:ext cx="1285815" cy="11058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741B06-43E0-8F41-8172-221246797A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8056" y="2724150"/>
            <a:ext cx="1473051" cy="10532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2835A5-4D0D-C844-9C80-6372A45352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2685" y="4583430"/>
            <a:ext cx="1571030" cy="1110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6474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8E48E-E9C7-7444-B24A-BEAFE7C722B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Continue to part II …</a:t>
            </a:r>
          </a:p>
        </p:txBody>
      </p:sp>
    </p:spTree>
    <p:extLst>
      <p:ext uri="{BB962C8B-B14F-4D97-AF65-F5344CB8AC3E}">
        <p14:creationId xmlns:p14="http://schemas.microsoft.com/office/powerpoint/2010/main" val="36975873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3411B-C2EB-6949-B6D6-6127B59CC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Rendezvous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F3C3DB-35F6-F54C-B945-E20B3DBEF2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Determine the location where the total cost of meeting is minimized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48AA530-D662-6545-82C2-754B8B7EC79D}"/>
                  </a:ext>
                </a:extLst>
              </p:cNvPr>
              <p:cNvSpPr txBox="1"/>
              <p:nvPr/>
            </p:nvSpPr>
            <p:spPr>
              <a:xfrm>
                <a:off x="2492269" y="3165370"/>
                <a:ext cx="3688189" cy="218572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endParaRPr lang="en-US" sz="4000" dirty="0">
                  <a:solidFill>
                    <a:schemeClr val="accent2">
                      <a:lumMod val="50000"/>
                    </a:schemeClr>
                  </a:solidFill>
                </a:endParaRPr>
              </a:p>
              <a:p>
                <a:pPr>
                  <a:buNone/>
                </a:pPr>
                <a:r>
                  <a:rPr lang="en-US" sz="36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arg</a:t>
                </a:r>
                <a:r>
                  <a:rPr lang="en-US" sz="3600" dirty="0" err="1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min</a:t>
                </a:r>
                <a:r>
                  <a:rPr lang="en-US" sz="4000" i="1" baseline="-25000" dirty="0" err="1">
                    <a:solidFill>
                      <a:srgbClr val="FF0000"/>
                    </a:solidFill>
                    <a:latin typeface="Times" pitchFamily="2" charset="0"/>
                    <a:cs typeface="Arial" panose="020B0604020202020204" pitchFamily="34" charset="0"/>
                  </a:rPr>
                  <a:t>x</a:t>
                </a:r>
                <a:r>
                  <a:rPr lang="en-US" sz="4000" dirty="0">
                    <a:solidFill>
                      <a:schemeClr val="accent2">
                        <a:lumMod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4000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4000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4000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4000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4000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en-US" sz="4000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4000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nary>
                  </m:oMath>
                </a14:m>
                <a:endParaRPr lang="en-US" sz="4000" dirty="0">
                  <a:solidFill>
                    <a:schemeClr val="accent2">
                      <a:lumMod val="50000"/>
                    </a:schemeClr>
                  </a:solidFill>
                </a:endParaRPr>
              </a:p>
              <a:p>
                <a:pPr>
                  <a:buNone/>
                </a:pPr>
                <a:endParaRPr lang="en-US" sz="40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48AA530-D662-6545-82C2-754B8B7EC7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2269" y="3165370"/>
                <a:ext cx="3688189" cy="2185727"/>
              </a:xfrm>
              <a:prstGeom prst="rect">
                <a:avLst/>
              </a:prstGeom>
              <a:blipFill>
                <a:blip r:embed="rId2"/>
                <a:stretch>
                  <a:fillRect l="-4452" t="-11561" b="-346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71F24F1-5E90-5E43-9831-3AF906056BE7}"/>
                  </a:ext>
                </a:extLst>
              </p:cNvPr>
              <p:cNvSpPr txBox="1"/>
              <p:nvPr/>
            </p:nvSpPr>
            <p:spPr>
              <a:xfrm>
                <a:off x="1" y="4672273"/>
                <a:ext cx="4212692" cy="2185727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endParaRPr lang="en-US" sz="4000" dirty="0">
                  <a:solidFill>
                    <a:schemeClr val="accent2">
                      <a:lumMod val="50000"/>
                    </a:schemeClr>
                  </a:solidFill>
                </a:endParaRPr>
              </a:p>
              <a:p>
                <a:pPr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sz="3600" dirty="0">
                            <a:solidFill>
                              <a:srgbClr val="C0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arg</m:t>
                        </m:r>
                        <m:r>
                          <m:rPr>
                            <m:nor/>
                          </m:rPr>
                          <a:rPr lang="en-US" sz="3600" dirty="0">
                            <a:solidFill>
                              <a:srgbClr val="00B05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min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∈</m:t>
                        </m:r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𝑋</m:t>
                        </m:r>
                      </m:sub>
                    </m:sSub>
                  </m:oMath>
                </a14:m>
                <a:r>
                  <a:rPr lang="en-US" sz="4000" dirty="0">
                    <a:solidFill>
                      <a:schemeClr val="accent2">
                        <a:lumMod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4000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4000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4000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4000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4000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en-US" sz="4000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4000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nary>
                  </m:oMath>
                </a14:m>
                <a:endParaRPr lang="en-US" sz="4000" dirty="0">
                  <a:solidFill>
                    <a:schemeClr val="accent2">
                      <a:lumMod val="50000"/>
                    </a:schemeClr>
                  </a:solidFill>
                </a:endParaRPr>
              </a:p>
              <a:p>
                <a:pPr>
                  <a:buNone/>
                </a:pPr>
                <a:endParaRPr lang="en-US" sz="40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71F24F1-5E90-5E43-9831-3AF906056B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" y="4672273"/>
                <a:ext cx="4212692" cy="2185727"/>
              </a:xfrm>
              <a:prstGeom prst="rect">
                <a:avLst/>
              </a:prstGeom>
              <a:blipFill>
                <a:blip r:embed="rId3"/>
                <a:stretch>
                  <a:fillRect l="-1205" t="-11561" b="-346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2492714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5D8CFAE-EC3D-1C45-A202-B2ADBDC9D44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Additional Slides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C5362690-A6F4-B64B-A59B-ACC0C5E083D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9D93F6-2859-884A-AF07-ED6439449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7DEF5-A307-4F25-8C66-A6D5B058479D}" type="slidenum">
              <a:rPr lang="en-US" smtClean="0"/>
              <a:pPr>
                <a:defRPr/>
              </a:pPr>
              <a:t>90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964943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62A2D-80EF-AE41-AA26-F9F4E69DB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B4478D0-2794-3F40-BEC4-AD66324EB55C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685800" y="1524000"/>
                <a:ext cx="3810000" cy="5181600"/>
              </a:xfr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dirty="0"/>
                  <a:t>-dimensional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endParaRPr lang="en-US" dirty="0"/>
              </a:p>
              <a:p>
                <a:endParaRPr lang="en-US" b="0" i="1" dirty="0">
                  <a:latin typeface="Cambria Math" panose="02040503050406030204" pitchFamily="18" charset="0"/>
                </a:endParaRPr>
              </a:p>
              <a:p>
                <a:endParaRPr lang="en-US" b="0" i="1" dirty="0">
                  <a:latin typeface="Cambria Math" panose="02040503050406030204" pitchFamily="18" charset="0"/>
                </a:endParaRPr>
              </a:p>
              <a:p>
                <a:endParaRPr lang="en-US" b="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-by-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dirty="0"/>
                  <a:t> matrix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B4478D0-2794-3F40-BEC4-AD66324EB55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685800" y="1524000"/>
                <a:ext cx="3810000" cy="5181600"/>
              </a:xfrm>
              <a:blipFill>
                <a:blip r:embed="rId2"/>
                <a:stretch>
                  <a:fillRect l="-664" t="-1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55A5012-9CA1-BF49-9FF6-494051E6ED42}"/>
              </a:ext>
            </a:extLst>
          </p:cNvPr>
          <p:cNvCxnSpPr>
            <a:cxnSpLocks/>
          </p:cNvCxnSpPr>
          <p:nvPr/>
        </p:nvCxnSpPr>
        <p:spPr bwMode="auto">
          <a:xfrm>
            <a:off x="4016828" y="1524000"/>
            <a:ext cx="0" cy="1567543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62AF06B-A094-B34F-9FE2-CCA3190EB8E6}"/>
              </a:ext>
            </a:extLst>
          </p:cNvPr>
          <p:cNvCxnSpPr>
            <a:cxnSpLocks/>
          </p:cNvCxnSpPr>
          <p:nvPr/>
        </p:nvCxnSpPr>
        <p:spPr bwMode="auto">
          <a:xfrm>
            <a:off x="2563586" y="4283529"/>
            <a:ext cx="1567543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4C7A097-C33E-7547-B379-D5853A679E9C}"/>
              </a:ext>
            </a:extLst>
          </p:cNvPr>
          <p:cNvCxnSpPr>
            <a:cxnSpLocks/>
          </p:cNvCxnSpPr>
          <p:nvPr/>
        </p:nvCxnSpPr>
        <p:spPr bwMode="auto">
          <a:xfrm>
            <a:off x="2541814" y="4620987"/>
            <a:ext cx="1567543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3A86724-C435-6E43-B9F5-BCD994552146}"/>
              </a:ext>
            </a:extLst>
          </p:cNvPr>
          <p:cNvCxnSpPr>
            <a:cxnSpLocks/>
          </p:cNvCxnSpPr>
          <p:nvPr/>
        </p:nvCxnSpPr>
        <p:spPr bwMode="auto">
          <a:xfrm>
            <a:off x="2563586" y="4958444"/>
            <a:ext cx="1567543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54186C5-CCEC-D944-ACA6-6C0091A73931}"/>
              </a:ext>
            </a:extLst>
          </p:cNvPr>
          <p:cNvCxnSpPr>
            <a:cxnSpLocks/>
          </p:cNvCxnSpPr>
          <p:nvPr/>
        </p:nvCxnSpPr>
        <p:spPr bwMode="auto">
          <a:xfrm>
            <a:off x="2563586" y="5295900"/>
            <a:ext cx="1567543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85CD33B-366C-614D-928F-35A4AAB81A40}"/>
              </a:ext>
            </a:extLst>
          </p:cNvPr>
          <p:cNvCxnSpPr>
            <a:cxnSpLocks/>
          </p:cNvCxnSpPr>
          <p:nvPr/>
        </p:nvCxnSpPr>
        <p:spPr bwMode="auto">
          <a:xfrm>
            <a:off x="2541814" y="5595257"/>
            <a:ext cx="1567543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751471E-70DB-D04C-BF4F-0FB95934653F}"/>
              </a:ext>
            </a:extLst>
          </p:cNvPr>
          <p:cNvCxnSpPr>
            <a:cxnSpLocks/>
          </p:cNvCxnSpPr>
          <p:nvPr/>
        </p:nvCxnSpPr>
        <p:spPr bwMode="auto">
          <a:xfrm>
            <a:off x="2563586" y="5910942"/>
            <a:ext cx="1567543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0674087-3A72-E448-BD51-31AAE3876064}"/>
              </a:ext>
            </a:extLst>
          </p:cNvPr>
          <p:cNvCxnSpPr>
            <a:cxnSpLocks/>
          </p:cNvCxnSpPr>
          <p:nvPr/>
        </p:nvCxnSpPr>
        <p:spPr bwMode="auto">
          <a:xfrm>
            <a:off x="2563586" y="6275614"/>
            <a:ext cx="1567543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275827C-D5D4-F94D-BD96-82B1B7F8B2CD}"/>
              </a:ext>
            </a:extLst>
          </p:cNvPr>
          <p:cNvCxnSpPr>
            <a:cxnSpLocks/>
          </p:cNvCxnSpPr>
          <p:nvPr/>
        </p:nvCxnSpPr>
        <p:spPr bwMode="auto">
          <a:xfrm>
            <a:off x="2563586" y="6618514"/>
            <a:ext cx="1567543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87131835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62A2D-80EF-AE41-AA26-F9F4E69DB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B4478D0-2794-3F40-BEC4-AD66324EB55C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685800" y="1524000"/>
                <a:ext cx="3810000" cy="5181600"/>
              </a:xfr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dirty="0"/>
                  <a:t>-dimensional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endParaRPr lang="en-US" dirty="0"/>
              </a:p>
              <a:p>
                <a:endParaRPr lang="en-US" b="0" i="1" dirty="0">
                  <a:latin typeface="Cambria Math" panose="02040503050406030204" pitchFamily="18" charset="0"/>
                </a:endParaRPr>
              </a:p>
              <a:p>
                <a:endParaRPr lang="en-US" b="0" i="1" dirty="0">
                  <a:latin typeface="Cambria Math" panose="02040503050406030204" pitchFamily="18" charset="0"/>
                </a:endParaRPr>
              </a:p>
              <a:p>
                <a:endParaRPr lang="en-US" b="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-by-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dirty="0"/>
                  <a:t> matrix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B4478D0-2794-3F40-BEC4-AD66324EB55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685800" y="1524000"/>
                <a:ext cx="3810000" cy="5181600"/>
              </a:xfrm>
              <a:blipFill>
                <a:blip r:embed="rId2"/>
                <a:stretch>
                  <a:fillRect l="-664" t="-1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ontent Placeholder 22">
                <a:extLst>
                  <a:ext uri="{FF2B5EF4-FFF2-40B4-BE49-F238E27FC236}">
                    <a16:creationId xmlns:a16="http://schemas.microsoft.com/office/drawing/2014/main" id="{154D6994-DFBE-3048-8BB5-19A08F2D445E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4648200" y="1524000"/>
                <a:ext cx="3810000" cy="5094514"/>
              </a:xfr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-dimensional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3" name="Content Placeholder 22">
                <a:extLst>
                  <a:ext uri="{FF2B5EF4-FFF2-40B4-BE49-F238E27FC236}">
                    <a16:creationId xmlns:a16="http://schemas.microsoft.com/office/drawing/2014/main" id="{154D6994-DFBE-3048-8BB5-19A08F2D445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648200" y="1524000"/>
                <a:ext cx="3810000" cy="5094514"/>
              </a:xfrm>
              <a:blipFill>
                <a:blip r:embed="rId3"/>
                <a:stretch>
                  <a:fillRect l="-664" t="-14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55A5012-9CA1-BF49-9FF6-494051E6ED42}"/>
              </a:ext>
            </a:extLst>
          </p:cNvPr>
          <p:cNvCxnSpPr>
            <a:cxnSpLocks/>
          </p:cNvCxnSpPr>
          <p:nvPr/>
        </p:nvCxnSpPr>
        <p:spPr bwMode="auto">
          <a:xfrm>
            <a:off x="4016828" y="1524000"/>
            <a:ext cx="0" cy="1567543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594B06B-E3EB-944C-A3B3-ED30CBC358A2}"/>
              </a:ext>
            </a:extLst>
          </p:cNvPr>
          <p:cNvCxnSpPr>
            <a:cxnSpLocks/>
          </p:cNvCxnSpPr>
          <p:nvPr/>
        </p:nvCxnSpPr>
        <p:spPr bwMode="auto">
          <a:xfrm>
            <a:off x="5116285" y="2618014"/>
            <a:ext cx="0" cy="24384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748D508-E551-644E-A9D8-8578EB80A095}"/>
              </a:ext>
            </a:extLst>
          </p:cNvPr>
          <p:cNvCxnSpPr>
            <a:cxnSpLocks/>
          </p:cNvCxnSpPr>
          <p:nvPr/>
        </p:nvCxnSpPr>
        <p:spPr bwMode="auto">
          <a:xfrm>
            <a:off x="2563586" y="4283529"/>
            <a:ext cx="1567543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44684DD-D9B1-4A4B-9C9C-E619EBD5FD62}"/>
              </a:ext>
            </a:extLst>
          </p:cNvPr>
          <p:cNvCxnSpPr>
            <a:cxnSpLocks/>
          </p:cNvCxnSpPr>
          <p:nvPr/>
        </p:nvCxnSpPr>
        <p:spPr bwMode="auto">
          <a:xfrm>
            <a:off x="2541814" y="4620987"/>
            <a:ext cx="1567543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4D0A8FE1-8CDA-5847-BC07-0040827A8976}"/>
              </a:ext>
            </a:extLst>
          </p:cNvPr>
          <p:cNvCxnSpPr>
            <a:cxnSpLocks/>
          </p:cNvCxnSpPr>
          <p:nvPr/>
        </p:nvCxnSpPr>
        <p:spPr bwMode="auto">
          <a:xfrm>
            <a:off x="2563586" y="4958444"/>
            <a:ext cx="1567543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4F444AF-DADE-4E45-B60B-1241033AEC08}"/>
              </a:ext>
            </a:extLst>
          </p:cNvPr>
          <p:cNvCxnSpPr>
            <a:cxnSpLocks/>
          </p:cNvCxnSpPr>
          <p:nvPr/>
        </p:nvCxnSpPr>
        <p:spPr bwMode="auto">
          <a:xfrm>
            <a:off x="2563586" y="5295900"/>
            <a:ext cx="1567543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09FCB71-A6C8-7E4B-9E66-2E48BA615E2A}"/>
              </a:ext>
            </a:extLst>
          </p:cNvPr>
          <p:cNvCxnSpPr>
            <a:cxnSpLocks/>
          </p:cNvCxnSpPr>
          <p:nvPr/>
        </p:nvCxnSpPr>
        <p:spPr bwMode="auto">
          <a:xfrm>
            <a:off x="2541814" y="5595257"/>
            <a:ext cx="1567543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79D278C4-E1F1-C647-A6E7-4CAE4B24CAAF}"/>
              </a:ext>
            </a:extLst>
          </p:cNvPr>
          <p:cNvCxnSpPr>
            <a:cxnSpLocks/>
          </p:cNvCxnSpPr>
          <p:nvPr/>
        </p:nvCxnSpPr>
        <p:spPr bwMode="auto">
          <a:xfrm>
            <a:off x="2563586" y="5910942"/>
            <a:ext cx="1567543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4FD632F5-255F-A040-A8B2-A9BE1FEEF6D4}"/>
              </a:ext>
            </a:extLst>
          </p:cNvPr>
          <p:cNvCxnSpPr>
            <a:cxnSpLocks/>
          </p:cNvCxnSpPr>
          <p:nvPr/>
        </p:nvCxnSpPr>
        <p:spPr bwMode="auto">
          <a:xfrm>
            <a:off x="2563586" y="6275614"/>
            <a:ext cx="1567543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2D1F800-F711-3F40-A960-35CE79445862}"/>
              </a:ext>
            </a:extLst>
          </p:cNvPr>
          <p:cNvCxnSpPr>
            <a:cxnSpLocks/>
          </p:cNvCxnSpPr>
          <p:nvPr/>
        </p:nvCxnSpPr>
        <p:spPr bwMode="auto">
          <a:xfrm>
            <a:off x="2563586" y="6618514"/>
            <a:ext cx="1567543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70642614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62A2D-80EF-AE41-AA26-F9F4E69DB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B4478D0-2794-3F40-BEC4-AD66324EB55C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685800" y="1524000"/>
                <a:ext cx="3810000" cy="5181600"/>
              </a:xfr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dirty="0"/>
                  <a:t>-dimensional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endParaRPr lang="en-US" dirty="0"/>
              </a:p>
              <a:p>
                <a:endParaRPr lang="en-US" b="0" i="1" dirty="0">
                  <a:latin typeface="Cambria Math" panose="02040503050406030204" pitchFamily="18" charset="0"/>
                </a:endParaRPr>
              </a:p>
              <a:p>
                <a:endParaRPr lang="en-US" b="0" i="1" dirty="0">
                  <a:latin typeface="Cambria Math" panose="02040503050406030204" pitchFamily="18" charset="0"/>
                </a:endParaRPr>
              </a:p>
              <a:p>
                <a:endParaRPr lang="en-US" b="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-by-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dirty="0"/>
                  <a:t> matrix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B4478D0-2794-3F40-BEC4-AD66324EB55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685800" y="1524000"/>
                <a:ext cx="3810000" cy="5181600"/>
              </a:xfrm>
              <a:blipFill>
                <a:blip r:embed="rId2"/>
                <a:stretch>
                  <a:fillRect l="-664" t="-1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ontent Placeholder 22">
                <a:extLst>
                  <a:ext uri="{FF2B5EF4-FFF2-40B4-BE49-F238E27FC236}">
                    <a16:creationId xmlns:a16="http://schemas.microsoft.com/office/drawing/2014/main" id="{154D6994-DFBE-3048-8BB5-19A08F2D445E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4648200" y="1524000"/>
                <a:ext cx="3810000" cy="5094514"/>
              </a:xfr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-dimensional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44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sSup>
                        <m:sSupPr>
                          <m:ctrlPr>
                            <a:rPr lang="en-US" sz="4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4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3" name="Content Placeholder 22">
                <a:extLst>
                  <a:ext uri="{FF2B5EF4-FFF2-40B4-BE49-F238E27FC236}">
                    <a16:creationId xmlns:a16="http://schemas.microsoft.com/office/drawing/2014/main" id="{154D6994-DFBE-3048-8BB5-19A08F2D445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648200" y="1524000"/>
                <a:ext cx="3810000" cy="5094514"/>
              </a:xfrm>
              <a:blipFill>
                <a:blip r:embed="rId3"/>
                <a:stretch>
                  <a:fillRect l="-664" t="-14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55A5012-9CA1-BF49-9FF6-494051E6ED42}"/>
              </a:ext>
            </a:extLst>
          </p:cNvPr>
          <p:cNvCxnSpPr>
            <a:cxnSpLocks/>
          </p:cNvCxnSpPr>
          <p:nvPr/>
        </p:nvCxnSpPr>
        <p:spPr bwMode="auto">
          <a:xfrm>
            <a:off x="4016828" y="1524000"/>
            <a:ext cx="0" cy="1567543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E893B33-BF65-B54C-B8C1-A095A429B41C}"/>
              </a:ext>
            </a:extLst>
          </p:cNvPr>
          <p:cNvCxnSpPr>
            <a:cxnSpLocks/>
          </p:cNvCxnSpPr>
          <p:nvPr/>
        </p:nvCxnSpPr>
        <p:spPr bwMode="auto">
          <a:xfrm>
            <a:off x="2563586" y="4283529"/>
            <a:ext cx="1567543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012914F-8B65-374C-91E4-4175A4AF1675}"/>
              </a:ext>
            </a:extLst>
          </p:cNvPr>
          <p:cNvCxnSpPr>
            <a:cxnSpLocks/>
          </p:cNvCxnSpPr>
          <p:nvPr/>
        </p:nvCxnSpPr>
        <p:spPr bwMode="auto">
          <a:xfrm>
            <a:off x="2541814" y="4620987"/>
            <a:ext cx="1567543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7465529-8203-2A40-B276-3D69A0824B21}"/>
              </a:ext>
            </a:extLst>
          </p:cNvPr>
          <p:cNvCxnSpPr>
            <a:cxnSpLocks/>
          </p:cNvCxnSpPr>
          <p:nvPr/>
        </p:nvCxnSpPr>
        <p:spPr bwMode="auto">
          <a:xfrm>
            <a:off x="2563586" y="4958444"/>
            <a:ext cx="1567543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374E735-43E8-074B-B4FD-8025670A1475}"/>
              </a:ext>
            </a:extLst>
          </p:cNvPr>
          <p:cNvCxnSpPr>
            <a:cxnSpLocks/>
          </p:cNvCxnSpPr>
          <p:nvPr/>
        </p:nvCxnSpPr>
        <p:spPr bwMode="auto">
          <a:xfrm>
            <a:off x="2563586" y="5295900"/>
            <a:ext cx="1567543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B41682E-C12C-B646-BED1-B3C89A118090}"/>
              </a:ext>
            </a:extLst>
          </p:cNvPr>
          <p:cNvCxnSpPr>
            <a:cxnSpLocks/>
          </p:cNvCxnSpPr>
          <p:nvPr/>
        </p:nvCxnSpPr>
        <p:spPr bwMode="auto">
          <a:xfrm>
            <a:off x="2541814" y="5595257"/>
            <a:ext cx="1567543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594B06B-E3EB-944C-A3B3-ED30CBC358A2}"/>
              </a:ext>
            </a:extLst>
          </p:cNvPr>
          <p:cNvCxnSpPr>
            <a:cxnSpLocks/>
          </p:cNvCxnSpPr>
          <p:nvPr/>
        </p:nvCxnSpPr>
        <p:spPr bwMode="auto">
          <a:xfrm>
            <a:off x="5116285" y="2618014"/>
            <a:ext cx="0" cy="24384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F341A54-2BB1-2447-AF6C-DBECB9845DC4}"/>
              </a:ext>
            </a:extLst>
          </p:cNvPr>
          <p:cNvCxnSpPr>
            <a:cxnSpLocks/>
          </p:cNvCxnSpPr>
          <p:nvPr/>
        </p:nvCxnSpPr>
        <p:spPr bwMode="auto">
          <a:xfrm>
            <a:off x="2563586" y="5910942"/>
            <a:ext cx="1567543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A3DFDD3-C83A-214E-8DD5-6F90A5DE3745}"/>
              </a:ext>
            </a:extLst>
          </p:cNvPr>
          <p:cNvCxnSpPr>
            <a:cxnSpLocks/>
          </p:cNvCxnSpPr>
          <p:nvPr/>
        </p:nvCxnSpPr>
        <p:spPr bwMode="auto">
          <a:xfrm>
            <a:off x="2563586" y="6275614"/>
            <a:ext cx="1567543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84E86BD-3DBD-C44D-8702-5168D0D6EAEA}"/>
              </a:ext>
            </a:extLst>
          </p:cNvPr>
          <p:cNvCxnSpPr>
            <a:cxnSpLocks/>
          </p:cNvCxnSpPr>
          <p:nvPr/>
        </p:nvCxnSpPr>
        <p:spPr bwMode="auto">
          <a:xfrm>
            <a:off x="2563586" y="6618514"/>
            <a:ext cx="1567543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5BA9F74-FDE4-F84E-80E5-75AC9332387A}"/>
              </a:ext>
            </a:extLst>
          </p:cNvPr>
          <p:cNvCxnSpPr>
            <a:cxnSpLocks/>
          </p:cNvCxnSpPr>
          <p:nvPr/>
        </p:nvCxnSpPr>
        <p:spPr bwMode="auto">
          <a:xfrm>
            <a:off x="6014358" y="2661557"/>
            <a:ext cx="1567543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D4D150F-2E01-1C4E-80C2-488FF2D4176A}"/>
              </a:ext>
            </a:extLst>
          </p:cNvPr>
          <p:cNvCxnSpPr>
            <a:cxnSpLocks/>
          </p:cNvCxnSpPr>
          <p:nvPr/>
        </p:nvCxnSpPr>
        <p:spPr bwMode="auto">
          <a:xfrm>
            <a:off x="5992586" y="2982686"/>
            <a:ext cx="1567543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181DACE-A836-D542-914A-71B9A89EE793}"/>
              </a:ext>
            </a:extLst>
          </p:cNvPr>
          <p:cNvCxnSpPr>
            <a:cxnSpLocks/>
          </p:cNvCxnSpPr>
          <p:nvPr/>
        </p:nvCxnSpPr>
        <p:spPr bwMode="auto">
          <a:xfrm>
            <a:off x="6014358" y="3352801"/>
            <a:ext cx="1567543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2817292-E962-EB4C-9AFB-5CE617E2234D}"/>
              </a:ext>
            </a:extLst>
          </p:cNvPr>
          <p:cNvCxnSpPr>
            <a:cxnSpLocks/>
          </p:cNvCxnSpPr>
          <p:nvPr/>
        </p:nvCxnSpPr>
        <p:spPr bwMode="auto">
          <a:xfrm>
            <a:off x="6014358" y="3690257"/>
            <a:ext cx="1567543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5403650-48ED-8A40-AF93-EE4EA9671789}"/>
              </a:ext>
            </a:extLst>
          </p:cNvPr>
          <p:cNvCxnSpPr>
            <a:cxnSpLocks/>
          </p:cNvCxnSpPr>
          <p:nvPr/>
        </p:nvCxnSpPr>
        <p:spPr bwMode="auto">
          <a:xfrm>
            <a:off x="5992586" y="3989614"/>
            <a:ext cx="1567543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D3A007E-856A-7D4D-B9EA-E466C5D70200}"/>
              </a:ext>
            </a:extLst>
          </p:cNvPr>
          <p:cNvCxnSpPr>
            <a:cxnSpLocks/>
          </p:cNvCxnSpPr>
          <p:nvPr/>
        </p:nvCxnSpPr>
        <p:spPr bwMode="auto">
          <a:xfrm>
            <a:off x="6014358" y="4305299"/>
            <a:ext cx="1567543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35BA045-4235-454B-A0B5-91EFFDDB706E}"/>
              </a:ext>
            </a:extLst>
          </p:cNvPr>
          <p:cNvCxnSpPr>
            <a:cxnSpLocks/>
          </p:cNvCxnSpPr>
          <p:nvPr/>
        </p:nvCxnSpPr>
        <p:spPr bwMode="auto">
          <a:xfrm>
            <a:off x="6014358" y="4669971"/>
            <a:ext cx="1567543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07A0672-7D87-7444-BB2A-C5881E8F6EFF}"/>
              </a:ext>
            </a:extLst>
          </p:cNvPr>
          <p:cNvCxnSpPr>
            <a:cxnSpLocks/>
          </p:cNvCxnSpPr>
          <p:nvPr/>
        </p:nvCxnSpPr>
        <p:spPr bwMode="auto">
          <a:xfrm>
            <a:off x="6014358" y="5012871"/>
            <a:ext cx="1567543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38A85EA-8B18-F64B-8A0B-6058208B290B}"/>
              </a:ext>
            </a:extLst>
          </p:cNvPr>
          <p:cNvCxnSpPr>
            <a:cxnSpLocks/>
          </p:cNvCxnSpPr>
          <p:nvPr/>
        </p:nvCxnSpPr>
        <p:spPr bwMode="auto">
          <a:xfrm>
            <a:off x="8006442" y="2618014"/>
            <a:ext cx="0" cy="1567543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D9A98446-6B9C-1F47-8C3A-599DFE5C7B9F}"/>
              </a:ext>
            </a:extLst>
          </p:cNvPr>
          <p:cNvSpPr txBox="1"/>
          <p:nvPr/>
        </p:nvSpPr>
        <p:spPr>
          <a:xfrm>
            <a:off x="5352194" y="3566049"/>
            <a:ext cx="425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323414388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7D42DB4-3994-7340-AE74-F7ADEBC85DB5}"/>
              </a:ext>
            </a:extLst>
          </p:cNvPr>
          <p:cNvSpPr/>
          <p:nvPr/>
        </p:nvSpPr>
        <p:spPr bwMode="auto">
          <a:xfrm>
            <a:off x="2439" y="4477576"/>
            <a:ext cx="3507613" cy="2380424"/>
          </a:xfrm>
          <a:prstGeom prst="rect">
            <a:avLst/>
          </a:prstGeom>
          <a:solidFill>
            <a:srgbClr val="FFFF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662A2D-80EF-AE41-AA26-F9F4E69DB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Distributed Linear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B4478D0-2794-3F40-BEC4-AD66324EB55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endParaRPr lang="en-US" dirty="0"/>
              </a:p>
              <a:p>
                <a:r>
                  <a:rPr lang="en-US" dirty="0"/>
                  <a:t>Agent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 knows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where </a:t>
                </a:r>
                <a:br>
                  <a:rPr lang="en-US" dirty="0"/>
                </a:b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B4478D0-2794-3F40-BEC4-AD66324EB55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44C82AA-3765-4444-8B03-D2FB60399418}"/>
              </a:ext>
            </a:extLst>
          </p:cNvPr>
          <p:cNvCxnSpPr>
            <a:cxnSpLocks/>
          </p:cNvCxnSpPr>
          <p:nvPr/>
        </p:nvCxnSpPr>
        <p:spPr bwMode="auto">
          <a:xfrm>
            <a:off x="1098521" y="5227098"/>
            <a:ext cx="1567543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42D614C-3ACF-A84A-920D-95FACCF70A70}"/>
              </a:ext>
            </a:extLst>
          </p:cNvPr>
          <p:cNvCxnSpPr>
            <a:cxnSpLocks/>
          </p:cNvCxnSpPr>
          <p:nvPr/>
        </p:nvCxnSpPr>
        <p:spPr bwMode="auto">
          <a:xfrm>
            <a:off x="1076749" y="5548227"/>
            <a:ext cx="1567543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962C84B-8FE0-464A-876C-6DF11550BD9C}"/>
              </a:ext>
            </a:extLst>
          </p:cNvPr>
          <p:cNvCxnSpPr>
            <a:cxnSpLocks/>
          </p:cNvCxnSpPr>
          <p:nvPr/>
        </p:nvCxnSpPr>
        <p:spPr bwMode="auto">
          <a:xfrm>
            <a:off x="3090605" y="5183555"/>
            <a:ext cx="0" cy="1567543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7C0890B9-9417-4A4E-B371-9846446D0184}"/>
              </a:ext>
            </a:extLst>
          </p:cNvPr>
          <p:cNvSpPr txBox="1"/>
          <p:nvPr/>
        </p:nvSpPr>
        <p:spPr>
          <a:xfrm>
            <a:off x="492429" y="5112431"/>
            <a:ext cx="425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9A5EAD2-5A0C-604A-8001-22D93357F5FF}"/>
              </a:ext>
            </a:extLst>
          </p:cNvPr>
          <p:cNvCxnSpPr>
            <a:cxnSpLocks/>
          </p:cNvCxnSpPr>
          <p:nvPr/>
        </p:nvCxnSpPr>
        <p:spPr bwMode="auto">
          <a:xfrm>
            <a:off x="282093" y="5199396"/>
            <a:ext cx="0" cy="79563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1231972-4E69-3340-BD3A-557FF84A9994}"/>
                  </a:ext>
                </a:extLst>
              </p:cNvPr>
              <p:cNvSpPr txBox="1"/>
              <p:nvPr/>
            </p:nvSpPr>
            <p:spPr>
              <a:xfrm>
                <a:off x="2867279" y="4721890"/>
                <a:ext cx="64543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1231972-4E69-3340-BD3A-557FF84A99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7279" y="4721890"/>
                <a:ext cx="645433" cy="461665"/>
              </a:xfrm>
              <a:prstGeom prst="rect">
                <a:avLst/>
              </a:prstGeom>
              <a:blipFill>
                <a:blip r:embed="rId3"/>
                <a:stretch>
                  <a:fillRect l="-9615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B2DBD7B9-F75D-2447-A6DB-EACF61615711}"/>
                  </a:ext>
                </a:extLst>
              </p:cNvPr>
              <p:cNvSpPr txBox="1"/>
              <p:nvPr/>
            </p:nvSpPr>
            <p:spPr>
              <a:xfrm>
                <a:off x="-5909" y="4677859"/>
                <a:ext cx="57374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B2DBD7B9-F75D-2447-A6DB-EACF616157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909" y="4677859"/>
                <a:ext cx="573747" cy="461665"/>
              </a:xfrm>
              <a:prstGeom prst="rect">
                <a:avLst/>
              </a:prstGeom>
              <a:blipFill>
                <a:blip r:embed="rId4"/>
                <a:stretch>
                  <a:fillRect l="-2222" b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7D2DF437-A5DF-E944-BA97-70EB53A84CD1}"/>
              </a:ext>
            </a:extLst>
          </p:cNvPr>
          <p:cNvCxnSpPr>
            <a:cxnSpLocks/>
          </p:cNvCxnSpPr>
          <p:nvPr/>
        </p:nvCxnSpPr>
        <p:spPr bwMode="auto">
          <a:xfrm>
            <a:off x="1098521" y="5227098"/>
            <a:ext cx="1567543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FB0D980C-02CA-9B45-ABA5-7778E5E05C3A}"/>
              </a:ext>
            </a:extLst>
          </p:cNvPr>
          <p:cNvCxnSpPr>
            <a:cxnSpLocks/>
          </p:cNvCxnSpPr>
          <p:nvPr/>
        </p:nvCxnSpPr>
        <p:spPr bwMode="auto">
          <a:xfrm>
            <a:off x="1076749" y="5548227"/>
            <a:ext cx="1567543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D111BDB7-8843-1C40-80B2-9CFFEC07C191}"/>
                  </a:ext>
                </a:extLst>
              </p:cNvPr>
              <p:cNvSpPr/>
              <p:nvPr/>
            </p:nvSpPr>
            <p:spPr>
              <a:xfrm>
                <a:off x="1594788" y="4675137"/>
                <a:ext cx="60708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D111BDB7-8843-1C40-80B2-9CFFEC07C19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4788" y="4675137"/>
                <a:ext cx="607089" cy="461665"/>
              </a:xfrm>
              <a:prstGeom prst="rect">
                <a:avLst/>
              </a:prstGeom>
              <a:blipFill>
                <a:blip r:embed="rId5"/>
                <a:stretch>
                  <a:fillRect l="-2083" b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9213775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C6D39E41-EC5B-8949-8267-94F1FB8FF43A}"/>
              </a:ext>
            </a:extLst>
          </p:cNvPr>
          <p:cNvSpPr/>
          <p:nvPr/>
        </p:nvSpPr>
        <p:spPr bwMode="auto">
          <a:xfrm>
            <a:off x="3531323" y="4478858"/>
            <a:ext cx="3507613" cy="238042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7D42DB4-3994-7340-AE74-F7ADEBC85DB5}"/>
              </a:ext>
            </a:extLst>
          </p:cNvPr>
          <p:cNvSpPr/>
          <p:nvPr/>
        </p:nvSpPr>
        <p:spPr bwMode="auto">
          <a:xfrm>
            <a:off x="2439" y="4477576"/>
            <a:ext cx="3507613" cy="2380424"/>
          </a:xfrm>
          <a:prstGeom prst="rect">
            <a:avLst/>
          </a:prstGeom>
          <a:solidFill>
            <a:srgbClr val="FFFF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662A2D-80EF-AE41-AA26-F9F4E69DB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Distributed Linear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B4478D0-2794-3F40-BEC4-AD66324EB55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endParaRPr lang="en-US" dirty="0"/>
              </a:p>
              <a:p>
                <a:r>
                  <a:rPr lang="en-US" dirty="0"/>
                  <a:t>Agent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 knows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where </a:t>
                </a:r>
                <a:br>
                  <a:rPr lang="en-US" dirty="0"/>
                </a:b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B4478D0-2794-3F40-BEC4-AD66324EB55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44C82AA-3765-4444-8B03-D2FB60399418}"/>
              </a:ext>
            </a:extLst>
          </p:cNvPr>
          <p:cNvCxnSpPr>
            <a:cxnSpLocks/>
          </p:cNvCxnSpPr>
          <p:nvPr/>
        </p:nvCxnSpPr>
        <p:spPr bwMode="auto">
          <a:xfrm>
            <a:off x="1098521" y="5227098"/>
            <a:ext cx="1567543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42D614C-3ACF-A84A-920D-95FACCF70A70}"/>
              </a:ext>
            </a:extLst>
          </p:cNvPr>
          <p:cNvCxnSpPr>
            <a:cxnSpLocks/>
          </p:cNvCxnSpPr>
          <p:nvPr/>
        </p:nvCxnSpPr>
        <p:spPr bwMode="auto">
          <a:xfrm>
            <a:off x="1076749" y="5548227"/>
            <a:ext cx="1567543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962C84B-8FE0-464A-876C-6DF11550BD9C}"/>
              </a:ext>
            </a:extLst>
          </p:cNvPr>
          <p:cNvCxnSpPr>
            <a:cxnSpLocks/>
          </p:cNvCxnSpPr>
          <p:nvPr/>
        </p:nvCxnSpPr>
        <p:spPr bwMode="auto">
          <a:xfrm>
            <a:off x="3090605" y="5183555"/>
            <a:ext cx="0" cy="1567543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7C0890B9-9417-4A4E-B371-9846446D0184}"/>
              </a:ext>
            </a:extLst>
          </p:cNvPr>
          <p:cNvSpPr txBox="1"/>
          <p:nvPr/>
        </p:nvSpPr>
        <p:spPr>
          <a:xfrm>
            <a:off x="492429" y="5112431"/>
            <a:ext cx="425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9A5EAD2-5A0C-604A-8001-22D93357F5FF}"/>
              </a:ext>
            </a:extLst>
          </p:cNvPr>
          <p:cNvCxnSpPr>
            <a:cxnSpLocks/>
          </p:cNvCxnSpPr>
          <p:nvPr/>
        </p:nvCxnSpPr>
        <p:spPr bwMode="auto">
          <a:xfrm>
            <a:off x="282093" y="5199396"/>
            <a:ext cx="0" cy="79563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1231972-4E69-3340-BD3A-557FF84A9994}"/>
                  </a:ext>
                </a:extLst>
              </p:cNvPr>
              <p:cNvSpPr txBox="1"/>
              <p:nvPr/>
            </p:nvSpPr>
            <p:spPr>
              <a:xfrm>
                <a:off x="2867279" y="4721890"/>
                <a:ext cx="64543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1231972-4E69-3340-BD3A-557FF84A99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7279" y="4721890"/>
                <a:ext cx="645433" cy="461665"/>
              </a:xfrm>
              <a:prstGeom prst="rect">
                <a:avLst/>
              </a:prstGeom>
              <a:blipFill>
                <a:blip r:embed="rId3"/>
                <a:stretch>
                  <a:fillRect l="-9615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B2DBD7B9-F75D-2447-A6DB-EACF61615711}"/>
                  </a:ext>
                </a:extLst>
              </p:cNvPr>
              <p:cNvSpPr txBox="1"/>
              <p:nvPr/>
            </p:nvSpPr>
            <p:spPr>
              <a:xfrm>
                <a:off x="-5909" y="4677859"/>
                <a:ext cx="57374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B2DBD7B9-F75D-2447-A6DB-EACF616157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909" y="4677859"/>
                <a:ext cx="573747" cy="461665"/>
              </a:xfrm>
              <a:prstGeom prst="rect">
                <a:avLst/>
              </a:prstGeom>
              <a:blipFill>
                <a:blip r:embed="rId4"/>
                <a:stretch>
                  <a:fillRect l="-2222" b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D2442111-D14B-ED45-A91F-6DE2E1B272E4}"/>
              </a:ext>
            </a:extLst>
          </p:cNvPr>
          <p:cNvCxnSpPr>
            <a:cxnSpLocks/>
          </p:cNvCxnSpPr>
          <p:nvPr/>
        </p:nvCxnSpPr>
        <p:spPr bwMode="auto">
          <a:xfrm>
            <a:off x="4758493" y="6173646"/>
            <a:ext cx="1567543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BDF9C4B6-AB38-A54A-AB28-F51ED3C63A78}"/>
              </a:ext>
            </a:extLst>
          </p:cNvPr>
          <p:cNvCxnSpPr>
            <a:cxnSpLocks/>
          </p:cNvCxnSpPr>
          <p:nvPr/>
        </p:nvCxnSpPr>
        <p:spPr bwMode="auto">
          <a:xfrm>
            <a:off x="4736721" y="6473003"/>
            <a:ext cx="1567543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8DDDB19B-B705-CD41-932D-4CA4FE631790}"/>
              </a:ext>
            </a:extLst>
          </p:cNvPr>
          <p:cNvCxnSpPr>
            <a:cxnSpLocks/>
          </p:cNvCxnSpPr>
          <p:nvPr/>
        </p:nvCxnSpPr>
        <p:spPr bwMode="auto">
          <a:xfrm>
            <a:off x="6750577" y="5101403"/>
            <a:ext cx="0" cy="1567543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39ACC996-FEF3-E046-9940-F5D0E8E3B5E7}"/>
              </a:ext>
            </a:extLst>
          </p:cNvPr>
          <p:cNvSpPr txBox="1"/>
          <p:nvPr/>
        </p:nvSpPr>
        <p:spPr>
          <a:xfrm>
            <a:off x="4096329" y="6049438"/>
            <a:ext cx="425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1FA14CAF-F7F0-E14A-B771-B4653F5DF2F8}"/>
              </a:ext>
            </a:extLst>
          </p:cNvPr>
          <p:cNvCxnSpPr>
            <a:cxnSpLocks/>
          </p:cNvCxnSpPr>
          <p:nvPr/>
        </p:nvCxnSpPr>
        <p:spPr bwMode="auto">
          <a:xfrm>
            <a:off x="3940937" y="5836190"/>
            <a:ext cx="0" cy="95249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E835C70B-E7C5-4743-989A-0DA44A5AC299}"/>
                  </a:ext>
                </a:extLst>
              </p:cNvPr>
              <p:cNvSpPr txBox="1"/>
              <p:nvPr/>
            </p:nvSpPr>
            <p:spPr>
              <a:xfrm>
                <a:off x="3734394" y="5181092"/>
                <a:ext cx="58086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E835C70B-E7C5-4743-989A-0DA44A5AC2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4394" y="5181092"/>
                <a:ext cx="580864" cy="461665"/>
              </a:xfrm>
              <a:prstGeom prst="rect">
                <a:avLst/>
              </a:prstGeom>
              <a:blipFill>
                <a:blip r:embed="rId5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7BC06B2-B47C-914A-877D-839A4295E636}"/>
                  </a:ext>
                </a:extLst>
              </p:cNvPr>
              <p:cNvSpPr txBox="1"/>
              <p:nvPr/>
            </p:nvSpPr>
            <p:spPr>
              <a:xfrm>
                <a:off x="6427860" y="4562092"/>
                <a:ext cx="64543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7BC06B2-B47C-914A-877D-839A4295E6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7860" y="4562092"/>
                <a:ext cx="645433" cy="461665"/>
              </a:xfrm>
              <a:prstGeom prst="rect">
                <a:avLst/>
              </a:prstGeom>
              <a:blipFill>
                <a:blip r:embed="rId6"/>
                <a:stretch>
                  <a:fillRect l="-7692"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5944DD3-C2A8-B448-952E-102490FF3D5E}"/>
                  </a:ext>
                </a:extLst>
              </p:cNvPr>
              <p:cNvSpPr/>
              <p:nvPr/>
            </p:nvSpPr>
            <p:spPr>
              <a:xfrm>
                <a:off x="1594788" y="4675137"/>
                <a:ext cx="60708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5944DD3-C2A8-B448-952E-102490FF3D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4788" y="4675137"/>
                <a:ext cx="607089" cy="461665"/>
              </a:xfrm>
              <a:prstGeom prst="rect">
                <a:avLst/>
              </a:prstGeom>
              <a:blipFill>
                <a:blip r:embed="rId7"/>
                <a:stretch>
                  <a:fillRect l="-2083" b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FDAA32C7-E579-4241-9AC1-4FB072C540D7}"/>
                  </a:ext>
                </a:extLst>
              </p:cNvPr>
              <p:cNvSpPr/>
              <p:nvPr/>
            </p:nvSpPr>
            <p:spPr>
              <a:xfrm>
                <a:off x="5279363" y="5575026"/>
                <a:ext cx="61420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FDAA32C7-E579-4241-9AC1-4FB072C540D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9363" y="5575026"/>
                <a:ext cx="614206" cy="461665"/>
              </a:xfrm>
              <a:prstGeom prst="rect">
                <a:avLst/>
              </a:prstGeom>
              <a:blipFill>
                <a:blip r:embed="rId8"/>
                <a:stretch>
                  <a:fillRect l="-2041" b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9246040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C6D39E41-EC5B-8949-8267-94F1FB8FF43A}"/>
              </a:ext>
            </a:extLst>
          </p:cNvPr>
          <p:cNvSpPr/>
          <p:nvPr/>
        </p:nvSpPr>
        <p:spPr bwMode="auto">
          <a:xfrm>
            <a:off x="3531323" y="4478858"/>
            <a:ext cx="3507613" cy="238042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7D42DB4-3994-7340-AE74-F7ADEBC85DB5}"/>
              </a:ext>
            </a:extLst>
          </p:cNvPr>
          <p:cNvSpPr/>
          <p:nvPr/>
        </p:nvSpPr>
        <p:spPr bwMode="auto">
          <a:xfrm>
            <a:off x="2439" y="4477576"/>
            <a:ext cx="3507613" cy="2380424"/>
          </a:xfrm>
          <a:prstGeom prst="rect">
            <a:avLst/>
          </a:prstGeom>
          <a:solidFill>
            <a:srgbClr val="FFFF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662A2D-80EF-AE41-AA26-F9F4E69DB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Distributed Linear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B4478D0-2794-3F40-BEC4-AD66324EB55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endParaRPr lang="en-US" dirty="0"/>
              </a:p>
              <a:p>
                <a:r>
                  <a:rPr lang="en-US" dirty="0"/>
                  <a:t>Agent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 knows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where </a:t>
                </a:r>
                <a:br>
                  <a:rPr lang="en-US" dirty="0"/>
                </a:b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B4478D0-2794-3F40-BEC4-AD66324EB55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44C82AA-3765-4444-8B03-D2FB60399418}"/>
              </a:ext>
            </a:extLst>
          </p:cNvPr>
          <p:cNvCxnSpPr>
            <a:cxnSpLocks/>
          </p:cNvCxnSpPr>
          <p:nvPr/>
        </p:nvCxnSpPr>
        <p:spPr bwMode="auto">
          <a:xfrm>
            <a:off x="1098521" y="5227098"/>
            <a:ext cx="1567543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42D614C-3ACF-A84A-920D-95FACCF70A70}"/>
              </a:ext>
            </a:extLst>
          </p:cNvPr>
          <p:cNvCxnSpPr>
            <a:cxnSpLocks/>
          </p:cNvCxnSpPr>
          <p:nvPr/>
        </p:nvCxnSpPr>
        <p:spPr bwMode="auto">
          <a:xfrm>
            <a:off x="1076749" y="5548227"/>
            <a:ext cx="1567543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962C84B-8FE0-464A-876C-6DF11550BD9C}"/>
              </a:ext>
            </a:extLst>
          </p:cNvPr>
          <p:cNvCxnSpPr>
            <a:cxnSpLocks/>
          </p:cNvCxnSpPr>
          <p:nvPr/>
        </p:nvCxnSpPr>
        <p:spPr bwMode="auto">
          <a:xfrm>
            <a:off x="3090605" y="5183555"/>
            <a:ext cx="0" cy="1567543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7C0890B9-9417-4A4E-B371-9846446D0184}"/>
              </a:ext>
            </a:extLst>
          </p:cNvPr>
          <p:cNvSpPr txBox="1"/>
          <p:nvPr/>
        </p:nvSpPr>
        <p:spPr>
          <a:xfrm>
            <a:off x="492429" y="5112431"/>
            <a:ext cx="425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9A5EAD2-5A0C-604A-8001-22D93357F5FF}"/>
              </a:ext>
            </a:extLst>
          </p:cNvPr>
          <p:cNvCxnSpPr>
            <a:cxnSpLocks/>
          </p:cNvCxnSpPr>
          <p:nvPr/>
        </p:nvCxnSpPr>
        <p:spPr bwMode="auto">
          <a:xfrm>
            <a:off x="282093" y="5199396"/>
            <a:ext cx="0" cy="79563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1231972-4E69-3340-BD3A-557FF84A9994}"/>
                  </a:ext>
                </a:extLst>
              </p:cNvPr>
              <p:cNvSpPr txBox="1"/>
              <p:nvPr/>
            </p:nvSpPr>
            <p:spPr>
              <a:xfrm>
                <a:off x="2867279" y="4721890"/>
                <a:ext cx="64543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1231972-4E69-3340-BD3A-557FF84A99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7279" y="4721890"/>
                <a:ext cx="645433" cy="461665"/>
              </a:xfrm>
              <a:prstGeom prst="rect">
                <a:avLst/>
              </a:prstGeom>
              <a:blipFill>
                <a:blip r:embed="rId3"/>
                <a:stretch>
                  <a:fillRect l="-9615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B2DBD7B9-F75D-2447-A6DB-EACF61615711}"/>
                  </a:ext>
                </a:extLst>
              </p:cNvPr>
              <p:cNvSpPr txBox="1"/>
              <p:nvPr/>
            </p:nvSpPr>
            <p:spPr>
              <a:xfrm>
                <a:off x="-5909" y="4677859"/>
                <a:ext cx="57374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B2DBD7B9-F75D-2447-A6DB-EACF616157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909" y="4677859"/>
                <a:ext cx="573747" cy="461665"/>
              </a:xfrm>
              <a:prstGeom prst="rect">
                <a:avLst/>
              </a:prstGeom>
              <a:blipFill>
                <a:blip r:embed="rId4"/>
                <a:stretch>
                  <a:fillRect l="-2222" b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D2442111-D14B-ED45-A91F-6DE2E1B272E4}"/>
              </a:ext>
            </a:extLst>
          </p:cNvPr>
          <p:cNvCxnSpPr>
            <a:cxnSpLocks/>
          </p:cNvCxnSpPr>
          <p:nvPr/>
        </p:nvCxnSpPr>
        <p:spPr bwMode="auto">
          <a:xfrm>
            <a:off x="4758493" y="6173646"/>
            <a:ext cx="1567543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BDF9C4B6-AB38-A54A-AB28-F51ED3C63A78}"/>
              </a:ext>
            </a:extLst>
          </p:cNvPr>
          <p:cNvCxnSpPr>
            <a:cxnSpLocks/>
          </p:cNvCxnSpPr>
          <p:nvPr/>
        </p:nvCxnSpPr>
        <p:spPr bwMode="auto">
          <a:xfrm>
            <a:off x="4736721" y="6473003"/>
            <a:ext cx="1567543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8DDDB19B-B705-CD41-932D-4CA4FE631790}"/>
              </a:ext>
            </a:extLst>
          </p:cNvPr>
          <p:cNvCxnSpPr>
            <a:cxnSpLocks/>
          </p:cNvCxnSpPr>
          <p:nvPr/>
        </p:nvCxnSpPr>
        <p:spPr bwMode="auto">
          <a:xfrm>
            <a:off x="6750577" y="5101403"/>
            <a:ext cx="0" cy="1567543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39ACC996-FEF3-E046-9940-F5D0E8E3B5E7}"/>
              </a:ext>
            </a:extLst>
          </p:cNvPr>
          <p:cNvSpPr txBox="1"/>
          <p:nvPr/>
        </p:nvSpPr>
        <p:spPr>
          <a:xfrm>
            <a:off x="4096329" y="6049438"/>
            <a:ext cx="425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1FA14CAF-F7F0-E14A-B771-B4653F5DF2F8}"/>
              </a:ext>
            </a:extLst>
          </p:cNvPr>
          <p:cNvCxnSpPr>
            <a:cxnSpLocks/>
          </p:cNvCxnSpPr>
          <p:nvPr/>
        </p:nvCxnSpPr>
        <p:spPr bwMode="auto">
          <a:xfrm>
            <a:off x="3940937" y="5836190"/>
            <a:ext cx="0" cy="95249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7BC06B2-B47C-914A-877D-839A4295E636}"/>
                  </a:ext>
                </a:extLst>
              </p:cNvPr>
              <p:cNvSpPr txBox="1"/>
              <p:nvPr/>
            </p:nvSpPr>
            <p:spPr>
              <a:xfrm>
                <a:off x="6427860" y="4562092"/>
                <a:ext cx="64543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7BC06B2-B47C-914A-877D-839A4295E6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7860" y="4562092"/>
                <a:ext cx="645433" cy="461665"/>
              </a:xfrm>
              <a:prstGeom prst="rect">
                <a:avLst/>
              </a:prstGeom>
              <a:blipFill>
                <a:blip r:embed="rId5"/>
                <a:stretch>
                  <a:fillRect l="-7692"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5944DD3-C2A8-B448-952E-102490FF3D5E}"/>
                  </a:ext>
                </a:extLst>
              </p:cNvPr>
              <p:cNvSpPr/>
              <p:nvPr/>
            </p:nvSpPr>
            <p:spPr>
              <a:xfrm>
                <a:off x="1594788" y="4675137"/>
                <a:ext cx="60708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5944DD3-C2A8-B448-952E-102490FF3D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4788" y="4675137"/>
                <a:ext cx="607089" cy="461665"/>
              </a:xfrm>
              <a:prstGeom prst="rect">
                <a:avLst/>
              </a:prstGeom>
              <a:blipFill>
                <a:blip r:embed="rId6"/>
                <a:stretch>
                  <a:fillRect l="-2083" b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FDAA32C7-E579-4241-9AC1-4FB072C540D7}"/>
                  </a:ext>
                </a:extLst>
              </p:cNvPr>
              <p:cNvSpPr/>
              <p:nvPr/>
            </p:nvSpPr>
            <p:spPr>
              <a:xfrm>
                <a:off x="5279363" y="5575026"/>
                <a:ext cx="61420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FDAA32C7-E579-4241-9AC1-4FB072C540D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9363" y="5575026"/>
                <a:ext cx="614206" cy="461665"/>
              </a:xfrm>
              <a:prstGeom prst="rect">
                <a:avLst/>
              </a:prstGeom>
              <a:blipFill>
                <a:blip r:embed="rId7"/>
                <a:stretch>
                  <a:fillRect l="-2041" b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22">
            <a:extLst>
              <a:ext uri="{FF2B5EF4-FFF2-40B4-BE49-F238E27FC236}">
                <a16:creationId xmlns:a16="http://schemas.microsoft.com/office/drawing/2014/main" id="{4E757F3E-EAC5-1542-A07D-7F7BACB395CB}"/>
              </a:ext>
            </a:extLst>
          </p:cNvPr>
          <p:cNvSpPr/>
          <p:nvPr/>
        </p:nvSpPr>
        <p:spPr bwMode="auto">
          <a:xfrm>
            <a:off x="5598942" y="1111348"/>
            <a:ext cx="3545058" cy="33662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D94A259-F01A-2D46-8B66-222C890C1335}"/>
              </a:ext>
            </a:extLst>
          </p:cNvPr>
          <p:cNvCxnSpPr>
            <a:cxnSpLocks/>
          </p:cNvCxnSpPr>
          <p:nvPr/>
        </p:nvCxnSpPr>
        <p:spPr bwMode="auto">
          <a:xfrm>
            <a:off x="6807404" y="1947841"/>
            <a:ext cx="1567543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4898660-03A3-E145-8F4A-FA3940499176}"/>
              </a:ext>
            </a:extLst>
          </p:cNvPr>
          <p:cNvCxnSpPr>
            <a:cxnSpLocks/>
          </p:cNvCxnSpPr>
          <p:nvPr/>
        </p:nvCxnSpPr>
        <p:spPr bwMode="auto">
          <a:xfrm>
            <a:off x="6785632" y="2268970"/>
            <a:ext cx="1567543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7426FF9-F060-5541-BC48-C6E8BBB233AB}"/>
              </a:ext>
            </a:extLst>
          </p:cNvPr>
          <p:cNvCxnSpPr>
            <a:cxnSpLocks/>
          </p:cNvCxnSpPr>
          <p:nvPr/>
        </p:nvCxnSpPr>
        <p:spPr bwMode="auto">
          <a:xfrm>
            <a:off x="6807404" y="2639085"/>
            <a:ext cx="1567543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BFC6D1E-ECCE-FA46-813E-66B3BD8EE506}"/>
              </a:ext>
            </a:extLst>
          </p:cNvPr>
          <p:cNvCxnSpPr>
            <a:cxnSpLocks/>
          </p:cNvCxnSpPr>
          <p:nvPr/>
        </p:nvCxnSpPr>
        <p:spPr bwMode="auto">
          <a:xfrm>
            <a:off x="6807404" y="2976541"/>
            <a:ext cx="1567543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5B47D5E-BF69-E842-B380-D5B1557D316F}"/>
              </a:ext>
            </a:extLst>
          </p:cNvPr>
          <p:cNvCxnSpPr>
            <a:cxnSpLocks/>
          </p:cNvCxnSpPr>
          <p:nvPr/>
        </p:nvCxnSpPr>
        <p:spPr bwMode="auto">
          <a:xfrm>
            <a:off x="6785632" y="3275898"/>
            <a:ext cx="1567543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43F94F0-41B3-AA40-BEDB-7977D289AB87}"/>
              </a:ext>
            </a:extLst>
          </p:cNvPr>
          <p:cNvCxnSpPr>
            <a:cxnSpLocks/>
          </p:cNvCxnSpPr>
          <p:nvPr/>
        </p:nvCxnSpPr>
        <p:spPr bwMode="auto">
          <a:xfrm>
            <a:off x="6807404" y="3591583"/>
            <a:ext cx="1567543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D6E187D-3EBC-1C40-A034-E647C39CF0B9}"/>
              </a:ext>
            </a:extLst>
          </p:cNvPr>
          <p:cNvCxnSpPr>
            <a:cxnSpLocks/>
          </p:cNvCxnSpPr>
          <p:nvPr/>
        </p:nvCxnSpPr>
        <p:spPr bwMode="auto">
          <a:xfrm>
            <a:off x="6807404" y="3956255"/>
            <a:ext cx="1567543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6681181-4C37-3D4C-AF05-9E8B0EEC0F69}"/>
              </a:ext>
            </a:extLst>
          </p:cNvPr>
          <p:cNvCxnSpPr>
            <a:cxnSpLocks/>
          </p:cNvCxnSpPr>
          <p:nvPr/>
        </p:nvCxnSpPr>
        <p:spPr bwMode="auto">
          <a:xfrm>
            <a:off x="8799488" y="1904298"/>
            <a:ext cx="0" cy="1567543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B062500A-1F04-C241-9360-7C7A946A9D86}"/>
              </a:ext>
            </a:extLst>
          </p:cNvPr>
          <p:cNvSpPr txBox="1"/>
          <p:nvPr/>
        </p:nvSpPr>
        <p:spPr>
          <a:xfrm>
            <a:off x="6145240" y="2852333"/>
            <a:ext cx="425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3AB693D-1DB6-D048-8CB2-1B859814B826}"/>
              </a:ext>
            </a:extLst>
          </p:cNvPr>
          <p:cNvCxnSpPr>
            <a:cxnSpLocks/>
          </p:cNvCxnSpPr>
          <p:nvPr/>
        </p:nvCxnSpPr>
        <p:spPr bwMode="auto">
          <a:xfrm>
            <a:off x="5990976" y="1920139"/>
            <a:ext cx="0" cy="79563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6EE3AFBE-7673-0D47-8BDF-43AB7361FF4B}"/>
              </a:ext>
            </a:extLst>
          </p:cNvPr>
          <p:cNvCxnSpPr>
            <a:cxnSpLocks/>
          </p:cNvCxnSpPr>
          <p:nvPr/>
        </p:nvCxnSpPr>
        <p:spPr bwMode="auto">
          <a:xfrm>
            <a:off x="5989848" y="2639085"/>
            <a:ext cx="0" cy="95249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A9F88DEF-67C1-B846-BDB1-868F5277B173}"/>
              </a:ext>
            </a:extLst>
          </p:cNvPr>
          <p:cNvCxnSpPr>
            <a:cxnSpLocks/>
          </p:cNvCxnSpPr>
          <p:nvPr/>
        </p:nvCxnSpPr>
        <p:spPr bwMode="auto">
          <a:xfrm>
            <a:off x="5989848" y="3416078"/>
            <a:ext cx="0" cy="56605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34071106-F8A5-994D-B001-8F6E2E5804AC}"/>
              </a:ext>
            </a:extLst>
          </p:cNvPr>
          <p:cNvCxnSpPr>
            <a:cxnSpLocks/>
          </p:cNvCxnSpPr>
          <p:nvPr/>
        </p:nvCxnSpPr>
        <p:spPr bwMode="auto">
          <a:xfrm>
            <a:off x="5990981" y="3776643"/>
            <a:ext cx="0" cy="56605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1EDA107A-425B-4D49-85C1-1969DC48F719}"/>
                  </a:ext>
                </a:extLst>
              </p:cNvPr>
              <p:cNvSpPr txBox="1"/>
              <p:nvPr/>
            </p:nvSpPr>
            <p:spPr>
              <a:xfrm>
                <a:off x="8576162" y="1442633"/>
                <a:ext cx="64543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1EDA107A-425B-4D49-85C1-1969DC48F7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6162" y="1442633"/>
                <a:ext cx="645433" cy="461665"/>
              </a:xfrm>
              <a:prstGeom prst="rect">
                <a:avLst/>
              </a:prstGeom>
              <a:blipFill>
                <a:blip r:embed="rId8"/>
                <a:stretch>
                  <a:fillRect l="-7692" b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3B4AA59C-308F-FA4D-A301-2EBAE63406C1}"/>
                  </a:ext>
                </a:extLst>
              </p:cNvPr>
              <p:cNvSpPr txBox="1"/>
              <p:nvPr/>
            </p:nvSpPr>
            <p:spPr>
              <a:xfrm>
                <a:off x="5774083" y="1398602"/>
                <a:ext cx="43152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1">
                          <a:latin typeface="Cambria Math" panose="02040503050406030204" pitchFamily="18" charset="0"/>
                        </a:rPr>
                        <m:t>y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3B4AA59C-308F-FA4D-A301-2EBAE63406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4083" y="1398602"/>
                <a:ext cx="431528" cy="461665"/>
              </a:xfrm>
              <a:prstGeom prst="rect">
                <a:avLst/>
              </a:prstGeom>
              <a:blipFill>
                <a:blip r:embed="rId9"/>
                <a:stretch>
                  <a:fillRect l="-2857" b="-8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7C86B73F-4D98-3848-BBDF-AFACC6AED623}"/>
                  </a:ext>
                </a:extLst>
              </p:cNvPr>
              <p:cNvSpPr txBox="1"/>
              <p:nvPr/>
            </p:nvSpPr>
            <p:spPr>
              <a:xfrm>
                <a:off x="3734394" y="5181092"/>
                <a:ext cx="58086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7C86B73F-4D98-3848-BBDF-AFACC6AED6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4394" y="5181092"/>
                <a:ext cx="580864" cy="461665"/>
              </a:xfrm>
              <a:prstGeom prst="rect">
                <a:avLst/>
              </a:prstGeom>
              <a:blipFill>
                <a:blip r:embed="rId10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3772328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E520F5D-7D0D-3045-A122-3584876BB49A}"/>
              </a:ext>
            </a:extLst>
          </p:cNvPr>
          <p:cNvSpPr/>
          <p:nvPr/>
        </p:nvSpPr>
        <p:spPr bwMode="auto">
          <a:xfrm>
            <a:off x="379828" y="5416062"/>
            <a:ext cx="3770141" cy="1266092"/>
          </a:xfrm>
          <a:prstGeom prst="rect">
            <a:avLst/>
          </a:prstGeom>
          <a:solidFill>
            <a:srgbClr val="FFFF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Marlett" pitchFamily="2" charset="2"/>
              <a:buChar char="g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662A2D-80EF-AE41-AA26-F9F4E69DB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Distributed Linear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B4478D0-2794-3F40-BEC4-AD66324EB55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85800" y="1523999"/>
                <a:ext cx="7772400" cy="4933071"/>
              </a:xfrm>
            </p:spPr>
            <p:txBody>
              <a:bodyPr/>
              <a:lstStyle/>
              <a:p>
                <a:endParaRPr lang="en-US" dirty="0"/>
              </a:p>
              <a:p>
                <a:r>
                  <a:rPr lang="en-US" dirty="0"/>
                  <a:t>Agent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 knows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where </a:t>
                </a:r>
                <a:br>
                  <a:rPr lang="en-US" dirty="0"/>
                </a:b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>
                    <a:solidFill>
                      <a:srgbClr val="C00000"/>
                    </a:solidFill>
                  </a:rPr>
                  <a:t>Goal</a:t>
                </a:r>
                <a:r>
                  <a:rPr lang="en-US" dirty="0"/>
                  <a:t>: Determine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endParaRPr lang="en-US" dirty="0">
                  <a:solidFill>
                    <a:srgbClr val="C00000"/>
                  </a:solidFill>
                </a:endParaRP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B4478D0-2794-3F40-BEC4-AD66324EB55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0" y="1523999"/>
                <a:ext cx="7772400" cy="4933071"/>
              </a:xfrm>
              <a:blipFill>
                <a:blip r:embed="rId2"/>
                <a:stretch>
                  <a:fillRect l="-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9FEFF6F-05B5-4B4F-8992-52C6F8E30497}"/>
              </a:ext>
            </a:extLst>
          </p:cNvPr>
          <p:cNvCxnSpPr>
            <a:cxnSpLocks/>
          </p:cNvCxnSpPr>
          <p:nvPr/>
        </p:nvCxnSpPr>
        <p:spPr bwMode="auto">
          <a:xfrm>
            <a:off x="6849243" y="2833834"/>
            <a:ext cx="1567543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9FC0CBD-66FA-6347-A90F-18A8E9053B70}"/>
              </a:ext>
            </a:extLst>
          </p:cNvPr>
          <p:cNvCxnSpPr>
            <a:cxnSpLocks/>
          </p:cNvCxnSpPr>
          <p:nvPr/>
        </p:nvCxnSpPr>
        <p:spPr bwMode="auto">
          <a:xfrm>
            <a:off x="6827471" y="3154963"/>
            <a:ext cx="1567543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30D08EEB-53A5-E744-87D7-F95A83B0B718}"/>
              </a:ext>
            </a:extLst>
          </p:cNvPr>
          <p:cNvCxnSpPr>
            <a:cxnSpLocks/>
          </p:cNvCxnSpPr>
          <p:nvPr/>
        </p:nvCxnSpPr>
        <p:spPr bwMode="auto">
          <a:xfrm>
            <a:off x="6849243" y="3525078"/>
            <a:ext cx="1567543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FA42637C-6DE5-B846-8BE1-5C14063CA444}"/>
              </a:ext>
            </a:extLst>
          </p:cNvPr>
          <p:cNvCxnSpPr>
            <a:cxnSpLocks/>
          </p:cNvCxnSpPr>
          <p:nvPr/>
        </p:nvCxnSpPr>
        <p:spPr bwMode="auto">
          <a:xfrm>
            <a:off x="6849243" y="3862534"/>
            <a:ext cx="1567543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38B4AA8-403B-4B4D-8C70-0D6DC589BAA4}"/>
              </a:ext>
            </a:extLst>
          </p:cNvPr>
          <p:cNvCxnSpPr>
            <a:cxnSpLocks/>
          </p:cNvCxnSpPr>
          <p:nvPr/>
        </p:nvCxnSpPr>
        <p:spPr bwMode="auto">
          <a:xfrm>
            <a:off x="6827471" y="4161891"/>
            <a:ext cx="1567543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E41F6564-F22C-C941-A4F9-F91419F5AAB3}"/>
              </a:ext>
            </a:extLst>
          </p:cNvPr>
          <p:cNvCxnSpPr>
            <a:cxnSpLocks/>
          </p:cNvCxnSpPr>
          <p:nvPr/>
        </p:nvCxnSpPr>
        <p:spPr bwMode="auto">
          <a:xfrm>
            <a:off x="6849243" y="4477576"/>
            <a:ext cx="1567543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FC158F5A-EB43-AE41-9F17-1E4AA2B4BC2B}"/>
              </a:ext>
            </a:extLst>
          </p:cNvPr>
          <p:cNvCxnSpPr>
            <a:cxnSpLocks/>
          </p:cNvCxnSpPr>
          <p:nvPr/>
        </p:nvCxnSpPr>
        <p:spPr bwMode="auto">
          <a:xfrm>
            <a:off x="6849243" y="4842248"/>
            <a:ext cx="1567543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0B183F0F-C19D-7243-9FD6-377F471EEB89}"/>
              </a:ext>
            </a:extLst>
          </p:cNvPr>
          <p:cNvCxnSpPr>
            <a:cxnSpLocks/>
          </p:cNvCxnSpPr>
          <p:nvPr/>
        </p:nvCxnSpPr>
        <p:spPr bwMode="auto">
          <a:xfrm>
            <a:off x="6849243" y="5185148"/>
            <a:ext cx="1567543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E70A8697-1B97-8C43-BFEC-C7E0105DAF8B}"/>
              </a:ext>
            </a:extLst>
          </p:cNvPr>
          <p:cNvCxnSpPr>
            <a:cxnSpLocks/>
          </p:cNvCxnSpPr>
          <p:nvPr/>
        </p:nvCxnSpPr>
        <p:spPr bwMode="auto">
          <a:xfrm>
            <a:off x="8841327" y="2790291"/>
            <a:ext cx="0" cy="1567543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46B8B1F9-CE3F-1E46-8EAB-65C3FFEDBE30}"/>
              </a:ext>
            </a:extLst>
          </p:cNvPr>
          <p:cNvSpPr txBox="1"/>
          <p:nvPr/>
        </p:nvSpPr>
        <p:spPr>
          <a:xfrm>
            <a:off x="6187079" y="3738326"/>
            <a:ext cx="425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928B607B-4479-B543-8203-DA8CD1EDAF63}"/>
              </a:ext>
            </a:extLst>
          </p:cNvPr>
          <p:cNvCxnSpPr>
            <a:cxnSpLocks/>
          </p:cNvCxnSpPr>
          <p:nvPr/>
        </p:nvCxnSpPr>
        <p:spPr bwMode="auto">
          <a:xfrm>
            <a:off x="6032815" y="2806132"/>
            <a:ext cx="0" cy="79563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D634DD47-DCC2-5142-8BDC-B99692CC4F95}"/>
              </a:ext>
            </a:extLst>
          </p:cNvPr>
          <p:cNvCxnSpPr>
            <a:cxnSpLocks/>
          </p:cNvCxnSpPr>
          <p:nvPr/>
        </p:nvCxnSpPr>
        <p:spPr bwMode="auto">
          <a:xfrm>
            <a:off x="6031687" y="3525078"/>
            <a:ext cx="0" cy="95249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CC15E67D-710B-6943-B7B0-1D72F10B7507}"/>
              </a:ext>
            </a:extLst>
          </p:cNvPr>
          <p:cNvCxnSpPr>
            <a:cxnSpLocks/>
          </p:cNvCxnSpPr>
          <p:nvPr/>
        </p:nvCxnSpPr>
        <p:spPr bwMode="auto">
          <a:xfrm>
            <a:off x="6031687" y="4302071"/>
            <a:ext cx="0" cy="56605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97B5DCE3-CABB-7E4B-ABCA-CC7A3FFA5E53}"/>
              </a:ext>
            </a:extLst>
          </p:cNvPr>
          <p:cNvCxnSpPr>
            <a:cxnSpLocks/>
          </p:cNvCxnSpPr>
          <p:nvPr/>
        </p:nvCxnSpPr>
        <p:spPr bwMode="auto">
          <a:xfrm>
            <a:off x="6032820" y="4662636"/>
            <a:ext cx="0" cy="56605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7C21A6BC-8BAF-D44A-B782-CDD20C0C09EE}"/>
                  </a:ext>
                </a:extLst>
              </p:cNvPr>
              <p:cNvSpPr txBox="1"/>
              <p:nvPr/>
            </p:nvSpPr>
            <p:spPr>
              <a:xfrm>
                <a:off x="8618001" y="2328626"/>
                <a:ext cx="64543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7C21A6BC-8BAF-D44A-B782-CDD20C0C09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8001" y="2328626"/>
                <a:ext cx="645433" cy="461665"/>
              </a:xfrm>
              <a:prstGeom prst="rect">
                <a:avLst/>
              </a:prstGeom>
              <a:blipFill>
                <a:blip r:embed="rId3"/>
                <a:stretch>
                  <a:fillRect l="-9804"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54FD99DC-7B40-4A4E-AB4A-6AEEDCC3E514}"/>
                  </a:ext>
                </a:extLst>
              </p:cNvPr>
              <p:cNvSpPr txBox="1"/>
              <p:nvPr/>
            </p:nvSpPr>
            <p:spPr>
              <a:xfrm>
                <a:off x="5805278" y="2284595"/>
                <a:ext cx="45281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54FD99DC-7B40-4A4E-AB4A-6AEEDCC3E5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5278" y="2284595"/>
                <a:ext cx="452816" cy="461665"/>
              </a:xfrm>
              <a:prstGeom prst="rect">
                <a:avLst/>
              </a:prstGeom>
              <a:blipFill>
                <a:blip r:embed="rId4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2736522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0FB43-9E55-9A4C-87D3-5FCE417A1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Distributed Linear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96CF78-CAC8-DF46-B712-C7DF7C4C13F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>
                    <a:solidFill>
                      <a:srgbClr val="C00000"/>
                    </a:solidFill>
                  </a:rPr>
                  <a:t>Special case</a:t>
                </a:r>
                <a:r>
                  <a:rPr lang="en-US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i="1" dirty="0"/>
                  <a:t> </a:t>
                </a:r>
                <a:r>
                  <a:rPr lang="en-US" dirty="0"/>
                  <a:t>is a row vector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is a scalar</a:t>
                </a:r>
                <a:br>
                  <a:rPr lang="en-US" dirty="0"/>
                </a:br>
                <a:endParaRPr lang="en-US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b="0" i="1" dirty="0"/>
              </a:p>
              <a:p>
                <a:pPr marL="0" indent="0">
                  <a:buNone/>
                </a:pPr>
                <a:endParaRPr lang="en-US" i="1" dirty="0"/>
              </a:p>
              <a:p>
                <a:r>
                  <a:rPr lang="en-US" dirty="0">
                    <a:solidFill>
                      <a:srgbClr val="C00000"/>
                    </a:solidFill>
                  </a:rPr>
                  <a:t>General case</a:t>
                </a:r>
                <a:r>
                  <a:rPr lang="en-US" dirty="0"/>
                  <a:t>: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i="1" dirty="0"/>
              </a:p>
              <a:p>
                <a:pPr marL="0" indent="0">
                  <a:buNone/>
                </a:pPr>
                <a:endParaRPr lang="en-US" i="1" dirty="0"/>
              </a:p>
              <a:p>
                <a:pPr marL="0" indent="0">
                  <a:buNone/>
                </a:pPr>
                <a:r>
                  <a:rPr lang="en-US" dirty="0"/>
                  <a:t>     where || . || denotes L</a:t>
                </a:r>
                <a:r>
                  <a:rPr lang="en-US" baseline="-25000" dirty="0"/>
                  <a:t>2</a:t>
                </a:r>
                <a:r>
                  <a:rPr lang="en-US" dirty="0"/>
                  <a:t> norm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     	</a:t>
                </a:r>
              </a:p>
              <a:p>
                <a:pPr marL="0" indent="0">
                  <a:buNone/>
                </a:pPr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96CF78-CAC8-DF46-B712-C7DF7C4C13F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63" t="-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C7D012-2171-824E-A529-97F869CB1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7DEF5-A307-4F25-8C66-A6D5B058479D}" type="slidenum">
              <a:rPr lang="en-US" smtClean="0"/>
              <a:pPr>
                <a:defRPr/>
              </a:pPr>
              <a:t>98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31170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0FB43-9E55-9A4C-87D3-5FCE417A1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Distributed Linear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96CF78-CAC8-DF46-B712-C7DF7C4C13F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>
                    <a:solidFill>
                      <a:srgbClr val="C00000"/>
                    </a:solidFill>
                  </a:rPr>
                  <a:t>Special case</a:t>
                </a:r>
                <a:r>
                  <a:rPr lang="en-US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i="1" dirty="0"/>
                  <a:t> </a:t>
                </a:r>
                <a:r>
                  <a:rPr lang="en-US" dirty="0"/>
                  <a:t>is a row vector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is a scalar</a:t>
                </a:r>
                <a:br>
                  <a:rPr lang="en-US" dirty="0"/>
                </a:br>
                <a:endParaRPr lang="en-US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b="0" i="1" dirty="0"/>
              </a:p>
              <a:p>
                <a:pPr marL="0" indent="0">
                  <a:buNone/>
                </a:pPr>
                <a:endParaRPr lang="en-US" i="1" dirty="0"/>
              </a:p>
              <a:p>
                <a:r>
                  <a:rPr lang="en-US" dirty="0">
                    <a:solidFill>
                      <a:srgbClr val="C00000"/>
                    </a:solidFill>
                  </a:rPr>
                  <a:t>General case</a:t>
                </a:r>
                <a:r>
                  <a:rPr lang="en-US" dirty="0"/>
                  <a:t>: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i="1" dirty="0"/>
              </a:p>
              <a:p>
                <a:pPr marL="0" indent="0">
                  <a:buNone/>
                </a:pPr>
                <a:endParaRPr lang="en-US" i="1" dirty="0"/>
              </a:p>
              <a:p>
                <a:pPr marL="0" indent="0">
                  <a:buNone/>
                </a:pPr>
                <a:r>
                  <a:rPr lang="en-US" dirty="0"/>
                  <a:t>     where || . || denotes L</a:t>
                </a:r>
                <a:r>
                  <a:rPr lang="en-US" baseline="-25000" dirty="0"/>
                  <a:t>2</a:t>
                </a:r>
                <a:r>
                  <a:rPr lang="en-US" dirty="0"/>
                  <a:t> norm</a:t>
                </a:r>
              </a:p>
              <a:p>
                <a:pPr marL="0" indent="0">
                  <a:buNone/>
                </a:pPr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96CF78-CAC8-DF46-B712-C7DF7C4C13F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63" t="-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0C127AB-92DD-C547-8445-32DA57545C80}"/>
                  </a:ext>
                </a:extLst>
              </p:cNvPr>
              <p:cNvSpPr txBox="1"/>
              <p:nvPr/>
            </p:nvSpPr>
            <p:spPr>
              <a:xfrm>
                <a:off x="4486693" y="5796424"/>
                <a:ext cx="4222118" cy="751552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||(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)||= 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0C127AB-92DD-C547-8445-32DA57545C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6693" y="5796424"/>
                <a:ext cx="4222118" cy="751552"/>
              </a:xfrm>
              <a:prstGeom prst="rect">
                <a:avLst/>
              </a:prstGeom>
              <a:blipFill>
                <a:blip r:embed="rId3"/>
                <a:stretch>
                  <a:fillRect l="-8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78580154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B7B9E8"/>
      </a:hlink>
      <a:folHlink>
        <a:srgbClr val="B2B2B2"/>
      </a:folHlink>
    </a:clrScheme>
    <a:fontScheme name="Default Desig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0000"/>
          </a:buClr>
          <a:buSzPct val="65000"/>
          <a:buFont typeface="Marlett" pitchFamily="2" charset="2"/>
          <a:buChar char="g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0000"/>
          </a:buClr>
          <a:buSzPct val="65000"/>
          <a:buFont typeface="Marlett" pitchFamily="2" charset="2"/>
          <a:buChar char="g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32288</TotalTime>
  <Words>2735</Words>
  <Application>Microsoft Macintosh PowerPoint</Application>
  <PresentationFormat>On-screen Show (4:3)</PresentationFormat>
  <Paragraphs>835</Paragraphs>
  <Slides>108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108</vt:i4>
      </vt:variant>
    </vt:vector>
  </HeadingPairs>
  <TitlesOfParts>
    <vt:vector size="118" baseType="lpstr">
      <vt:lpstr>Arial</vt:lpstr>
      <vt:lpstr>Cambria Math</vt:lpstr>
      <vt:lpstr>CMU Sans Serif Demi Condensed</vt:lpstr>
      <vt:lpstr>Comic Sans MS</vt:lpstr>
      <vt:lpstr>Helvetica</vt:lpstr>
      <vt:lpstr>Marlett</vt:lpstr>
      <vt:lpstr>Times</vt:lpstr>
      <vt:lpstr>Times New Roman</vt:lpstr>
      <vt:lpstr>Wingdings</vt:lpstr>
      <vt:lpstr>Default Design</vt:lpstr>
      <vt:lpstr>Tutorial  Security and Privacy in Distributed Optimization and Learning  Nitin Vaidya Georgetown University    </vt:lpstr>
      <vt:lpstr>Slides &amp; Videos</vt:lpstr>
      <vt:lpstr>Outline</vt:lpstr>
      <vt:lpstr>Distributed Optimization  Objective</vt:lpstr>
      <vt:lpstr>Rendezvous</vt:lpstr>
      <vt:lpstr>Rendezvous</vt:lpstr>
      <vt:lpstr>Rendezvous</vt:lpstr>
      <vt:lpstr>Rendezvous</vt:lpstr>
      <vt:lpstr>Rendezvous</vt:lpstr>
      <vt:lpstr>Rendezvous</vt:lpstr>
      <vt:lpstr>Rendezvous</vt:lpstr>
      <vt:lpstr>Linear Regression</vt:lpstr>
      <vt:lpstr>Linear Regression</vt:lpstr>
      <vt:lpstr>Linear Regression</vt:lpstr>
      <vt:lpstr>Linear Regression</vt:lpstr>
      <vt:lpstr>Linear Regression</vt:lpstr>
      <vt:lpstr>Linear Regression</vt:lpstr>
      <vt:lpstr>Linear Regression</vt:lpstr>
      <vt:lpstr>Uniqueness</vt:lpstr>
      <vt:lpstr>Linear Regression</vt:lpstr>
      <vt:lpstr>Linear Regression</vt:lpstr>
      <vt:lpstr>Distributed Linear Regression</vt:lpstr>
      <vt:lpstr>Distributed Linear Regression</vt:lpstr>
      <vt:lpstr>Optimization for Linear Regression</vt:lpstr>
      <vt:lpstr>Optimization for Linear Regression</vt:lpstr>
      <vt:lpstr>Optimization for Linear Regression</vt:lpstr>
      <vt:lpstr>Optimization for Linear Regression</vt:lpstr>
      <vt:lpstr>Distributed Linear Regression</vt:lpstr>
      <vt:lpstr>Linear Regression</vt:lpstr>
      <vt:lpstr>Linear Regression</vt:lpstr>
      <vt:lpstr>Linear Regression</vt:lpstr>
      <vt:lpstr>Distributed Linear Regression</vt:lpstr>
      <vt:lpstr>Distributed Linear Regression</vt:lpstr>
      <vt:lpstr>Machine Learning</vt:lpstr>
      <vt:lpstr>Machine Learning</vt:lpstr>
      <vt:lpstr>Machine Learning</vt:lpstr>
      <vt:lpstr>Machine Learning</vt:lpstr>
      <vt:lpstr>Machine Learning</vt:lpstr>
      <vt:lpstr>Machine Learning</vt:lpstr>
      <vt:lpstr>Machine Learning</vt:lpstr>
      <vt:lpstr>Machine Learning</vt:lpstr>
      <vt:lpstr>Machine Learning</vt:lpstr>
      <vt:lpstr>Machine Learning</vt:lpstr>
      <vt:lpstr>Distributed Machine Learning</vt:lpstr>
      <vt:lpstr>Distributed Machine Learning</vt:lpstr>
      <vt:lpstr>Machine Learning</vt:lpstr>
      <vt:lpstr>Convex Functions</vt:lpstr>
      <vt:lpstr>Convex Function</vt:lpstr>
      <vt:lpstr>Convex Function</vt:lpstr>
      <vt:lpstr>Convex Function</vt:lpstr>
      <vt:lpstr>Convex Function</vt:lpstr>
      <vt:lpstr>Strongly Convex Function</vt:lpstr>
      <vt:lpstr>Lipschitz Continuity</vt:lpstr>
      <vt:lpstr>Gradients</vt:lpstr>
      <vt:lpstr>Gradient</vt:lpstr>
      <vt:lpstr>Gradient</vt:lpstr>
      <vt:lpstr>Gradient</vt:lpstr>
      <vt:lpstr>Back-Propagation</vt:lpstr>
      <vt:lpstr>Computing Minimum of Convex Functions</vt:lpstr>
      <vt:lpstr>Gradient Method</vt:lpstr>
      <vt:lpstr>Gradient Method</vt:lpstr>
      <vt:lpstr>Gradient Method</vt:lpstr>
      <vt:lpstr>Convergence</vt:lpstr>
      <vt:lpstr>Convergence x_(k+1)⟵x_k-λ_(k ) ∇f(x_k ) </vt:lpstr>
      <vt:lpstr>Linear (or Geometric) Convergence</vt:lpstr>
      <vt:lpstr>Linear (or Geometric) Convergence</vt:lpstr>
      <vt:lpstr>Sublinear convergence  f(x_k )-〖f(x〗^∗)= O(1/k)</vt:lpstr>
      <vt:lpstr>O(1/k) convergence</vt:lpstr>
      <vt:lpstr>Nesterov Acceleration</vt:lpstr>
      <vt:lpstr>Stochastic Gradient Method</vt:lpstr>
      <vt:lpstr>Stochastic Gradient Method</vt:lpstr>
      <vt:lpstr>Stochastic Gradient Method</vt:lpstr>
      <vt:lpstr>Stochastic Gradient Method</vt:lpstr>
      <vt:lpstr>Stochastic Gradient Method</vt:lpstr>
      <vt:lpstr>Stochastic Gradient Method</vt:lpstr>
      <vt:lpstr>Stochastic Gradient Method</vt:lpstr>
      <vt:lpstr>Stochastic Gradient Method</vt:lpstr>
      <vt:lpstr>Stochastic Gradient Method</vt:lpstr>
      <vt:lpstr>Stochastic Gradient Method</vt:lpstr>
      <vt:lpstr>Stochastic Gradient Method</vt:lpstr>
      <vt:lpstr>Stochastic Gradient Method</vt:lpstr>
      <vt:lpstr>Stochastic Gradient Method</vt:lpstr>
      <vt:lpstr>Stochastic Gradient Method</vt:lpstr>
      <vt:lpstr>Stochastic Gradient Method</vt:lpstr>
      <vt:lpstr>Survey</vt:lpstr>
      <vt:lpstr>Distributed Optimization</vt:lpstr>
      <vt:lpstr>Slides &amp; Videos</vt:lpstr>
      <vt:lpstr>Attribution for Images </vt:lpstr>
      <vt:lpstr>Continue to part II …</vt:lpstr>
      <vt:lpstr>Additional Slides</vt:lpstr>
      <vt:lpstr>Linear Regression</vt:lpstr>
      <vt:lpstr>Linear Regression</vt:lpstr>
      <vt:lpstr>Linear Regression</vt:lpstr>
      <vt:lpstr>Distributed Linear Regression</vt:lpstr>
      <vt:lpstr>Distributed Linear Regression</vt:lpstr>
      <vt:lpstr>Distributed Linear Regression</vt:lpstr>
      <vt:lpstr>Distributed Linear Regression</vt:lpstr>
      <vt:lpstr>Distributed Linear Regression</vt:lpstr>
      <vt:lpstr>Distributed Linear Regression</vt:lpstr>
      <vt:lpstr>Distributed Linear Regression</vt:lpstr>
      <vt:lpstr>Example</vt:lpstr>
      <vt:lpstr>Example</vt:lpstr>
      <vt:lpstr>Example</vt:lpstr>
      <vt:lpstr>Example</vt:lpstr>
      <vt:lpstr>Distributed Linear Regression</vt:lpstr>
      <vt:lpstr>PowerPoint Presentation</vt:lpstr>
      <vt:lpstr>PowerPoint Presentation</vt:lpstr>
      <vt:lpstr>O(1/√k) Convergence 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TCP for Mobile and Wireless Hosts</dc:title>
  <dc:creator>Nitin</dc:creator>
  <cp:lastModifiedBy>Microsoft Office User</cp:lastModifiedBy>
  <cp:revision>7091</cp:revision>
  <cp:lastPrinted>2019-12-05T12:55:30Z</cp:lastPrinted>
  <dcterms:created xsi:type="dcterms:W3CDTF">1996-09-30T18:28:10Z</dcterms:created>
  <dcterms:modified xsi:type="dcterms:W3CDTF">2021-03-09T18:48:10Z</dcterms:modified>
</cp:coreProperties>
</file>